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94" r:id="rId2"/>
    <p:sldId id="395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9D63"/>
    <a:srgbClr val="548452"/>
    <a:srgbClr val="FF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7349" autoAdjust="0"/>
  </p:normalViewPr>
  <p:slideViewPr>
    <p:cSldViewPr snapToGrid="0" showGuides="1">
      <p:cViewPr>
        <p:scale>
          <a:sx n="100" d="100"/>
          <a:sy n="100" d="100"/>
        </p:scale>
        <p:origin x="-174" y="78"/>
      </p:cViewPr>
      <p:guideLst>
        <p:guide orient="horz" pos="1275"/>
        <p:guide orient="horz" pos="3725"/>
        <p:guide pos="3727"/>
        <p:guide pos="3953"/>
        <p:guide pos="7287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22.11.2019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22.11.2019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897762" y="2218450"/>
            <a:ext cx="2038865" cy="764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05194" y="3410043"/>
            <a:ext cx="1224000" cy="12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90837" y="926731"/>
            <a:ext cx="1452715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4"/>
            <a:ext cx="8101013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1235677"/>
            <a:ext cx="10944224" cy="4677762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828675"/>
            <a:ext cx="10944224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9" y="1196976"/>
            <a:ext cx="5292723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8" y="1196976"/>
            <a:ext cx="52927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7" y="2024063"/>
            <a:ext cx="52927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9" y="2024063"/>
            <a:ext cx="5292724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592486"/>
            <a:ext cx="10956924" cy="38751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1260390"/>
            <a:ext cx="10944224" cy="47935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1377083" y="355362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000" noProof="0" smtClean="0"/>
              <a:pPr algn="r"/>
              <a:t>‹#›</a:t>
            </a:fld>
            <a:endParaRPr lang="en-US" sz="10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623888" y="355362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1000" dirty="0"/>
              <a:t>News</a:t>
            </a:r>
            <a:r>
              <a:rPr lang="en-US" sz="1000" baseline="0" dirty="0"/>
              <a:t> from XFEL</a:t>
            </a:r>
            <a:endParaRPr lang="en-US" sz="1000" dirty="0"/>
          </a:p>
        </p:txBody>
      </p:sp>
      <p:sp>
        <p:nvSpPr>
          <p:cNvPr id="8" name="Rechteck 7"/>
          <p:cNvSpPr/>
          <p:nvPr/>
        </p:nvSpPr>
        <p:spPr>
          <a:xfrm>
            <a:off x="6275389" y="355362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1000" dirty="0"/>
              <a:t>Winni Decking, </a:t>
            </a:r>
            <a:r>
              <a:rPr lang="en-US" sz="1000" baseline="0" dirty="0"/>
              <a:t> 13</a:t>
            </a:r>
            <a:r>
              <a:rPr lang="en-US" sz="1000" dirty="0"/>
              <a:t>.12.2018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14258" y="6102584"/>
            <a:ext cx="7200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600"/>
        </a:spcBef>
        <a:buClr>
          <a:schemeClr val="bg2"/>
        </a:buClr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03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180975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IBFB – Plans for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232" y="1031789"/>
            <a:ext cx="10944224" cy="5284343"/>
          </a:xfrm>
        </p:spPr>
        <p:txBody>
          <a:bodyPr/>
          <a:lstStyle/>
          <a:p>
            <a:r>
              <a:rPr lang="en-US" sz="1200" dirty="0"/>
              <a:t>Implementation of FB performance monitor</a:t>
            </a:r>
          </a:p>
          <a:p>
            <a:pPr lvl="1"/>
            <a:r>
              <a:rPr lang="en-US" sz="1200" dirty="0"/>
              <a:t>Compare spectra of inner and out of loop monitors, start script based prototype in BKR (DESY, </a:t>
            </a:r>
            <a:r>
              <a:rPr lang="en-US" sz="1200" dirty="0" err="1"/>
              <a:t>prio</a:t>
            </a:r>
            <a:r>
              <a:rPr lang="en-US" sz="1200" dirty="0"/>
              <a:t> B, Q1) </a:t>
            </a:r>
          </a:p>
          <a:p>
            <a:pPr lvl="1"/>
            <a:r>
              <a:rPr lang="en-US" sz="1200" dirty="0"/>
              <a:t>Monitor SASE performance under various FB configurations (DESY &amp; input from PSI)</a:t>
            </a:r>
          </a:p>
          <a:p>
            <a:pPr lvl="1"/>
            <a:r>
              <a:rPr lang="en-US" sz="1200" dirty="0"/>
              <a:t>Gather data and write nice journal article about IBFB (DESY &amp; PSI, </a:t>
            </a:r>
            <a:r>
              <a:rPr lang="en-US" sz="1200" dirty="0" err="1"/>
              <a:t>prio</a:t>
            </a:r>
            <a:r>
              <a:rPr lang="en-US" sz="1200" dirty="0"/>
              <a:t> B, Q3)</a:t>
            </a:r>
          </a:p>
          <a:p>
            <a:r>
              <a:rPr lang="en-US" sz="1200" dirty="0"/>
              <a:t>Implementation of undulator </a:t>
            </a:r>
            <a:r>
              <a:rPr lang="en-US" sz="1200" dirty="0" err="1"/>
              <a:t>bpms</a:t>
            </a:r>
            <a:r>
              <a:rPr lang="en-US" sz="1200" dirty="0"/>
              <a:t> into </a:t>
            </a:r>
            <a:r>
              <a:rPr lang="en-US" sz="1200" dirty="0" err="1"/>
              <a:t>ibfb</a:t>
            </a:r>
            <a:endParaRPr lang="en-US" sz="1200" dirty="0"/>
          </a:p>
          <a:p>
            <a:pPr lvl="1"/>
            <a:r>
              <a:rPr lang="en-US" sz="1200" dirty="0"/>
              <a:t>Start use of adaptive setpoint table correction based on DOOCS bpm info (DESY, </a:t>
            </a:r>
            <a:r>
              <a:rPr lang="en-US" sz="1200" dirty="0" err="1"/>
              <a:t>prio</a:t>
            </a:r>
            <a:r>
              <a:rPr lang="en-US" sz="1200" dirty="0"/>
              <a:t> A, Q1)</a:t>
            </a:r>
          </a:p>
          <a:p>
            <a:pPr lvl="2"/>
            <a:r>
              <a:rPr lang="en-US" sz="1200" b="1" dirty="0" err="1">
                <a:solidFill>
                  <a:schemeClr val="bg2"/>
                </a:solidFill>
              </a:rPr>
              <a:t>Gevorg</a:t>
            </a:r>
            <a:r>
              <a:rPr lang="en-US" sz="1200" b="1" dirty="0">
                <a:solidFill>
                  <a:schemeClr val="bg2"/>
                </a:solidFill>
              </a:rPr>
              <a:t> still did not release the access to the SP table</a:t>
            </a:r>
          </a:p>
          <a:p>
            <a:pPr lvl="1"/>
            <a:r>
              <a:rPr lang="en-US" sz="1200" dirty="0"/>
              <a:t>Use of </a:t>
            </a:r>
            <a:r>
              <a:rPr lang="en-US" sz="1200" dirty="0" err="1"/>
              <a:t>astc</a:t>
            </a:r>
            <a:r>
              <a:rPr lang="en-US" sz="1200" dirty="0"/>
              <a:t> based on BPM-IBFB </a:t>
            </a:r>
            <a:r>
              <a:rPr lang="en-US" sz="1200" dirty="0" err="1"/>
              <a:t>fibre</a:t>
            </a:r>
            <a:r>
              <a:rPr lang="en-US" sz="1200" dirty="0"/>
              <a:t> links (PSI, </a:t>
            </a:r>
            <a:r>
              <a:rPr lang="en-US" sz="1200" dirty="0" err="1"/>
              <a:t>prio</a:t>
            </a:r>
            <a:r>
              <a:rPr lang="en-US" sz="1200" dirty="0"/>
              <a:t> B, Q4) </a:t>
            </a:r>
          </a:p>
          <a:p>
            <a:pPr lvl="1"/>
            <a:r>
              <a:rPr lang="en-US" sz="1200" dirty="0"/>
              <a:t>Implement one time offset correction intra-train on </a:t>
            </a:r>
            <a:r>
              <a:rPr lang="en-US" sz="1200" dirty="0" err="1"/>
              <a:t>fibre</a:t>
            </a:r>
            <a:r>
              <a:rPr lang="en-US" sz="1200" dirty="0"/>
              <a:t> links (PSI, </a:t>
            </a:r>
            <a:r>
              <a:rPr lang="en-US" sz="1200" dirty="0" err="1"/>
              <a:t>prio</a:t>
            </a:r>
            <a:r>
              <a:rPr lang="en-US" sz="1200" dirty="0"/>
              <a:t> B, Q4)</a:t>
            </a:r>
          </a:p>
          <a:p>
            <a:pPr lvl="2"/>
            <a:r>
              <a:rPr lang="en-US" sz="1200" b="1" dirty="0">
                <a:solidFill>
                  <a:schemeClr val="bg2"/>
                </a:solidFill>
              </a:rPr>
              <a:t>Done as far as I got it</a:t>
            </a:r>
          </a:p>
          <a:p>
            <a:r>
              <a:rPr lang="en-US" sz="1200" dirty="0"/>
              <a:t>Increase horizontal kick strength</a:t>
            </a:r>
          </a:p>
          <a:p>
            <a:pPr lvl="1"/>
            <a:r>
              <a:rPr lang="en-US" sz="1200" dirty="0"/>
              <a:t>DAC output can be increased yielding up to factor of two kick strength (PSI, </a:t>
            </a:r>
            <a:r>
              <a:rPr lang="en-US" sz="1200" dirty="0" err="1"/>
              <a:t>prio</a:t>
            </a:r>
            <a:r>
              <a:rPr lang="en-US" sz="1200" dirty="0"/>
              <a:t> A+, Q1)</a:t>
            </a:r>
          </a:p>
          <a:p>
            <a:pPr lvl="2"/>
            <a:r>
              <a:rPr lang="en-US" sz="1200" b="1" dirty="0">
                <a:solidFill>
                  <a:srgbClr val="548452"/>
                </a:solidFill>
              </a:rPr>
              <a:t>Done</a:t>
            </a:r>
          </a:p>
          <a:p>
            <a:pPr lvl="1"/>
            <a:r>
              <a:rPr lang="en-US" sz="1200" dirty="0"/>
              <a:t>PSI will work on solution till mid of January, implementation in tunnel easy till 20.1.2019</a:t>
            </a:r>
          </a:p>
          <a:p>
            <a:pPr lvl="2"/>
            <a:r>
              <a:rPr lang="en-US" sz="1200" b="1" dirty="0">
                <a:solidFill>
                  <a:srgbClr val="548452"/>
                </a:solidFill>
              </a:rPr>
              <a:t>Done</a:t>
            </a:r>
          </a:p>
          <a:p>
            <a:pPr lvl="1"/>
            <a:r>
              <a:rPr lang="en-US" sz="1200" dirty="0"/>
              <a:t>Additional pulsers could be combined, but expensive solution</a:t>
            </a:r>
          </a:p>
          <a:p>
            <a:pPr lvl="2"/>
            <a:r>
              <a:rPr lang="en-US" sz="1200" b="1" dirty="0">
                <a:solidFill>
                  <a:srgbClr val="548452"/>
                </a:solidFill>
              </a:rPr>
              <a:t>Not needed, postponed</a:t>
            </a:r>
          </a:p>
          <a:p>
            <a:r>
              <a:rPr lang="en-US" sz="1200" dirty="0"/>
              <a:t>Implementation of bunch patterns</a:t>
            </a:r>
          </a:p>
          <a:p>
            <a:pPr lvl="1"/>
            <a:r>
              <a:rPr lang="en-US" sz="1200" dirty="0"/>
              <a:t>Change firmware to interpret timing word correctly (PSI, </a:t>
            </a:r>
            <a:r>
              <a:rPr lang="en-US" sz="1200" dirty="0" err="1"/>
              <a:t>prio</a:t>
            </a:r>
            <a:r>
              <a:rPr lang="en-US" sz="1200" dirty="0"/>
              <a:t> A, Q2)</a:t>
            </a:r>
          </a:p>
          <a:p>
            <a:pPr lvl="1"/>
            <a:r>
              <a:rPr lang="en-US" sz="1200" dirty="0"/>
              <a:t>Foresee label for timing pattern (max 10) to ease table switching, will not include reset bit (DESY, </a:t>
            </a:r>
            <a:r>
              <a:rPr lang="en-US" sz="1200" dirty="0" err="1"/>
              <a:t>prio</a:t>
            </a:r>
            <a:r>
              <a:rPr lang="en-US" sz="1200" dirty="0"/>
              <a:t> A, Q2)</a:t>
            </a:r>
          </a:p>
          <a:p>
            <a:pPr lvl="2"/>
            <a:r>
              <a:rPr lang="en-US" sz="1200" b="1" dirty="0">
                <a:solidFill>
                  <a:schemeClr val="bg2"/>
                </a:solidFill>
              </a:rPr>
              <a:t>Done? We might need to consult Lars and/or Arthur</a:t>
            </a:r>
          </a:p>
          <a:p>
            <a:pPr lvl="1"/>
            <a:r>
              <a:rPr lang="en-US" sz="1200" dirty="0"/>
              <a:t>Foresee disjoint bunch trains (different charge, repetition rates separated by gaps) (PSI, </a:t>
            </a:r>
            <a:r>
              <a:rPr lang="en-US" sz="1200" dirty="0" err="1"/>
              <a:t>prio</a:t>
            </a:r>
            <a:r>
              <a:rPr lang="en-US" sz="1200" dirty="0"/>
              <a:t> C, Q4)</a:t>
            </a:r>
          </a:p>
          <a:p>
            <a:pPr lvl="2"/>
            <a:r>
              <a:rPr lang="en-US" sz="1200" b="1" dirty="0">
                <a:solidFill>
                  <a:schemeClr val="bg2"/>
                </a:solidFill>
              </a:rPr>
              <a:t>Is this really the way we want to go?</a:t>
            </a:r>
          </a:p>
        </p:txBody>
      </p:sp>
    </p:spTree>
    <p:extLst>
      <p:ext uri="{BB962C8B-B14F-4D97-AF65-F5344CB8AC3E}">
        <p14:creationId xmlns:p14="http://schemas.microsoft.com/office/powerpoint/2010/main" val="155732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IBFB – Plans for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232" y="1031789"/>
            <a:ext cx="10944224" cy="5284343"/>
          </a:xfrm>
        </p:spPr>
        <p:txBody>
          <a:bodyPr/>
          <a:lstStyle/>
          <a:p>
            <a:r>
              <a:rPr lang="en-US" sz="1200" dirty="0"/>
              <a:t>Define IBFB spares and start procurement &amp; production (</a:t>
            </a:r>
            <a:r>
              <a:rPr lang="en-US" sz="1200" dirty="0" err="1"/>
              <a:t>prio</a:t>
            </a:r>
            <a:r>
              <a:rPr lang="en-US" sz="1200" dirty="0"/>
              <a:t> A+, Q1)</a:t>
            </a:r>
          </a:p>
          <a:p>
            <a:pPr lvl="1"/>
            <a:r>
              <a:rPr lang="en-US" sz="1200" dirty="0"/>
              <a:t>Kickers (</a:t>
            </a:r>
            <a:r>
              <a:rPr lang="en-US" sz="1200" dirty="0" smtClean="0"/>
              <a:t>DESY) </a:t>
            </a:r>
            <a:r>
              <a:rPr lang="en-US" sz="1200" dirty="0" smtClean="0">
                <a:solidFill>
                  <a:srgbClr val="6F9D63"/>
                </a:solidFill>
              </a:rPr>
              <a:t>ordered</a:t>
            </a:r>
            <a:endParaRPr lang="en-US" sz="1200" dirty="0">
              <a:solidFill>
                <a:srgbClr val="6F9D63"/>
              </a:solidFill>
            </a:endParaRPr>
          </a:p>
          <a:p>
            <a:pPr lvl="1"/>
            <a:r>
              <a:rPr lang="en-US" sz="1200" dirty="0"/>
              <a:t>Amplifiers (DESY, DESY should sign an NDA with </a:t>
            </a:r>
            <a:r>
              <a:rPr lang="en-US" sz="1200" dirty="0" err="1"/>
              <a:t>Tomco</a:t>
            </a:r>
            <a:r>
              <a:rPr lang="en-US" sz="1200" dirty="0"/>
              <a:t> and also get typically failing parts</a:t>
            </a:r>
            <a:r>
              <a:rPr lang="en-US" sz="1200" dirty="0" smtClean="0"/>
              <a:t>) </a:t>
            </a:r>
            <a:r>
              <a:rPr lang="en-US" sz="1200" dirty="0" smtClean="0">
                <a:solidFill>
                  <a:srgbClr val="6F9D63"/>
                </a:solidFill>
              </a:rPr>
              <a:t>ordered</a:t>
            </a:r>
            <a:endParaRPr lang="en-US" sz="1200" dirty="0">
              <a:solidFill>
                <a:srgbClr val="6F9D63"/>
              </a:solidFill>
            </a:endParaRPr>
          </a:p>
          <a:p>
            <a:pPr lvl="1"/>
            <a:r>
              <a:rPr lang="en-US" sz="1200" dirty="0"/>
              <a:t>Complete electronics (?) or single spares (PSI)</a:t>
            </a:r>
          </a:p>
          <a:p>
            <a:r>
              <a:rPr lang="en-US" sz="1200" dirty="0"/>
              <a:t>Dedicated IBFB shift to check max. amplitude and other upgrades 04/05.February </a:t>
            </a:r>
            <a:r>
              <a:rPr lang="en-US" sz="1200" dirty="0" smtClean="0"/>
              <a:t>2019 </a:t>
            </a:r>
            <a:r>
              <a:rPr lang="en-US" sz="1200" dirty="0" smtClean="0">
                <a:solidFill>
                  <a:srgbClr val="6F9D63"/>
                </a:solidFill>
              </a:rPr>
              <a:t>done</a:t>
            </a:r>
            <a:endParaRPr lang="en-US" sz="1200" dirty="0">
              <a:solidFill>
                <a:srgbClr val="6F9D63"/>
              </a:solidFill>
            </a:endParaRPr>
          </a:p>
          <a:p>
            <a:r>
              <a:rPr lang="en-US" sz="1200" dirty="0"/>
              <a:t>Propose change of  communication protocol between MBU and DOOCS server (</a:t>
            </a:r>
            <a:r>
              <a:rPr lang="en-US" sz="1200" dirty="0" err="1"/>
              <a:t>Gpac</a:t>
            </a:r>
            <a:r>
              <a:rPr lang="en-US" sz="1200" dirty="0"/>
              <a:t> master </a:t>
            </a:r>
            <a:r>
              <a:rPr lang="en-US" sz="1200" dirty="0" err="1"/>
              <a:t>dma</a:t>
            </a:r>
            <a:r>
              <a:rPr lang="en-US" sz="1200" dirty="0"/>
              <a:t> mode) (PSI, </a:t>
            </a:r>
            <a:r>
              <a:rPr lang="en-US" sz="1200" dirty="0" err="1"/>
              <a:t>prio</a:t>
            </a:r>
            <a:r>
              <a:rPr lang="en-US" sz="1200" dirty="0"/>
              <a:t> C, Q3</a:t>
            </a:r>
            <a:r>
              <a:rPr lang="en-US" sz="1400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17995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DESY-new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lIns="0" tIns="0" rIns="0" bIns="0" rtlCol="0" anchor="t" anchorCtr="0">
        <a:noAutofit/>
      </a:bodyPr>
      <a:lstStyle>
        <a:defPPr marL="0" indent="0">
          <a:buNone/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template-european-xfel-DESY-new</Template>
  <TotalTime>0</TotalTime>
  <Words>378</Words>
  <Application>Microsoft Office PowerPoint</Application>
  <PresentationFormat>Custom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template-european-xfel-DESY-new</vt:lpstr>
      <vt:lpstr>IBFB – Plans for 2019</vt:lpstr>
      <vt:lpstr>IBFB – Plans for 2019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Accelerator R&amp;D for European XFEL</dc:title>
  <dc:creator>wdecking</dc:creator>
  <cp:lastModifiedBy>Winni Decking</cp:lastModifiedBy>
  <cp:revision>211</cp:revision>
  <dcterms:created xsi:type="dcterms:W3CDTF">2018-04-17T09:47:39Z</dcterms:created>
  <dcterms:modified xsi:type="dcterms:W3CDTF">2019-11-22T12:11:34Z</dcterms:modified>
</cp:coreProperties>
</file>