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407" r:id="rId2"/>
    <p:sldId id="412" r:id="rId3"/>
    <p:sldId id="413" r:id="rId4"/>
    <p:sldId id="408" r:id="rId5"/>
    <p:sldId id="414" r:id="rId6"/>
    <p:sldId id="409" r:id="rId7"/>
    <p:sldId id="41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275" userDrawn="1">
          <p15:clr>
            <a:srgbClr val="A4A3A4"/>
          </p15:clr>
        </p15:guide>
        <p15:guide id="2" pos="3727" userDrawn="1">
          <p15:clr>
            <a:srgbClr val="A4A3A4"/>
          </p15:clr>
        </p15:guide>
        <p15:guide id="3" pos="3953" userDrawn="1">
          <p15:clr>
            <a:srgbClr val="A4A3A4"/>
          </p15:clr>
        </p15:guide>
        <p15:guide id="4" pos="7287" userDrawn="1">
          <p15:clr>
            <a:srgbClr val="A4A3A4"/>
          </p15:clr>
        </p15:guide>
        <p15:guide id="5" pos="393" userDrawn="1">
          <p15:clr>
            <a:srgbClr val="A4A3A4"/>
          </p15:clr>
        </p15:guide>
        <p15:guide id="6" orient="horz" pos="3725"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9200"/>
    <a:srgbClr val="0B0A28"/>
    <a:srgbClr val="999999"/>
    <a:srgbClr val="0D1546"/>
    <a:srgbClr val="1C0F38"/>
    <a:srgbClr val="7030A0"/>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25" autoAdjust="0"/>
    <p:restoredTop sz="91106" autoAdjust="0"/>
  </p:normalViewPr>
  <p:slideViewPr>
    <p:cSldViewPr snapToGrid="0" showGuides="1">
      <p:cViewPr>
        <p:scale>
          <a:sx n="110" d="100"/>
          <a:sy n="110" d="100"/>
        </p:scale>
        <p:origin x="-708" y="-336"/>
      </p:cViewPr>
      <p:guideLst>
        <p:guide orient="horz" pos="1275"/>
        <p:guide orient="horz" pos="3725"/>
        <p:guide pos="3727"/>
        <p:guide pos="3953"/>
        <p:guide pos="7287"/>
        <p:guide pos="393"/>
      </p:guideLst>
    </p:cSldViewPr>
  </p:slideViewPr>
  <p:outlineViewPr>
    <p:cViewPr>
      <p:scale>
        <a:sx n="33" d="100"/>
        <a:sy n="33" d="100"/>
      </p:scale>
      <p:origin x="0" y="533"/>
    </p:cViewPr>
  </p:outlineViewPr>
  <p:notesTextViewPr>
    <p:cViewPr>
      <p:scale>
        <a:sx n="1" d="1"/>
        <a:sy n="1" d="1"/>
      </p:scale>
      <p:origin x="0" y="0"/>
    </p:cViewPr>
  </p:notesTextViewPr>
  <p:sorterViewPr>
    <p:cViewPr>
      <p:scale>
        <a:sx n="137" d="100"/>
        <a:sy n="137" d="100"/>
      </p:scale>
      <p:origin x="0" y="0"/>
    </p:cViewPr>
  </p:sorterViewPr>
  <p:notesViewPr>
    <p:cSldViewPr snapToGrid="0" showGuides="1">
      <p:cViewPr varScale="1">
        <p:scale>
          <a:sx n="61" d="100"/>
          <a:sy n="61" d="100"/>
        </p:scale>
        <p:origin x="-1758"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250AC80-9589-41A1-8ED2-EC2076B0E8E8}" type="datetimeFigureOut">
              <a:rPr lang="de-DE" smtClean="0"/>
              <a:t>10.12.2019</a:t>
            </a:fld>
            <a:endParaRPr lang="de-DE"/>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683A726-01A3-41A5-8C71-74C8A626EA48}" type="slidenum">
              <a:rPr lang="de-DE" smtClean="0"/>
              <a:t>‹Nr.›</a:t>
            </a:fld>
            <a:endParaRPr lang="de-DE"/>
          </a:p>
        </p:txBody>
      </p:sp>
    </p:spTree>
    <p:extLst>
      <p:ext uri="{BB962C8B-B14F-4D97-AF65-F5344CB8AC3E}">
        <p14:creationId xmlns:p14="http://schemas.microsoft.com/office/powerpoint/2010/main" val="726161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492030-5346-4222-B1C0-77ABA51E04BA}" type="datetimeFigureOut">
              <a:rPr lang="de-DE" smtClean="0"/>
              <a:t>10.12.2019</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1B39C8-6D5D-40E8-8D83-C1E41A39F5E0}" type="slidenum">
              <a:rPr lang="de-DE" smtClean="0"/>
              <a:t>‹Nr.›</a:t>
            </a:fld>
            <a:endParaRPr lang="de-DE"/>
          </a:p>
        </p:txBody>
      </p:sp>
    </p:spTree>
    <p:extLst>
      <p:ext uri="{BB962C8B-B14F-4D97-AF65-F5344CB8AC3E}">
        <p14:creationId xmlns:p14="http://schemas.microsoft.com/office/powerpoint/2010/main" val="3164387999"/>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1pPr>
    <a:lvl2pPr marL="6286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2pPr>
    <a:lvl3pPr marL="10858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3pPr>
    <a:lvl4pPr marL="15430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20002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12000" y="1120776"/>
            <a:ext cx="8039624" cy="1050925"/>
          </a:xfrm>
        </p:spPr>
        <p:txBody>
          <a:bodyPr anchor="b"/>
          <a:lstStyle>
            <a:lvl1pPr algn="l">
              <a:defRPr sz="2800"/>
            </a:lvl1pPr>
          </a:lstStyle>
          <a:p>
            <a:r>
              <a:rPr lang="en-US" noProof="0" dirty="0" smtClean="0"/>
              <a:t>Click to edit Master title style</a:t>
            </a:r>
            <a:endParaRPr lang="en-US" noProof="0" dirty="0"/>
          </a:p>
        </p:txBody>
      </p:sp>
      <p:sp>
        <p:nvSpPr>
          <p:cNvPr id="3" name="Subtitle 2"/>
          <p:cNvSpPr>
            <a:spLocks noGrp="1"/>
          </p:cNvSpPr>
          <p:nvPr>
            <p:ph type="subTitle" idx="1"/>
          </p:nvPr>
        </p:nvSpPr>
        <p:spPr>
          <a:xfrm>
            <a:off x="623889" y="2583180"/>
            <a:ext cx="8039624" cy="3330258"/>
          </a:xfrm>
        </p:spPr>
        <p:txBody>
          <a:bodyPr/>
          <a:lstStyle>
            <a:lvl1pPr marL="0" indent="0" algn="l">
              <a:spcBef>
                <a:spcPts val="0"/>
              </a:spcBef>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dirty="0" smtClean="0"/>
              <a:t>Click to edit Master subtitle style</a:t>
            </a:r>
            <a:endParaRPr lang="en-US" noProof="0" dirty="0"/>
          </a:p>
        </p:txBody>
      </p:sp>
      <p:pic>
        <p:nvPicPr>
          <p:cNvPr id="6" name="Grafik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3888" y="6413956"/>
            <a:ext cx="2275200" cy="120448"/>
          </a:xfrm>
          <a:prstGeom prst="rect">
            <a:avLst/>
          </a:prstGeom>
        </p:spPr>
      </p:pic>
      <p:pic>
        <p:nvPicPr>
          <p:cNvPr id="9" name="Picture 19" descr="DESY-Logo-cyan-RGB_Hintergrund weiss"/>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10295428" y="943932"/>
            <a:ext cx="1423988" cy="1424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0" descr="Helmholtz_Logo"/>
          <p:cNvPicPr>
            <a:picLocks noChangeAspect="1" noChangeArrowheads="1"/>
          </p:cNvPicPr>
          <p:nvPr/>
        </p:nvPicPr>
        <p:blipFill>
          <a:blip r:embed="rId4" cstate="screen">
            <a:extLst>
              <a:ext uri="{28A0092B-C50C-407E-A947-70E740481C1C}">
                <a14:useLocalDpi xmlns:a14="http://schemas.microsoft.com/office/drawing/2010/main" val="0"/>
              </a:ext>
            </a:extLst>
          </a:blip>
          <a:srcRect/>
          <a:stretch>
            <a:fillRect/>
          </a:stretch>
        </p:blipFill>
        <p:spPr bwMode="auto">
          <a:xfrm>
            <a:off x="10144124" y="2521837"/>
            <a:ext cx="1726595" cy="698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837637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Picture,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dirty="0"/>
          </a:p>
        </p:txBody>
      </p:sp>
      <p:sp>
        <p:nvSpPr>
          <p:cNvPr id="6" name="Picture Placeholder 5"/>
          <p:cNvSpPr>
            <a:spLocks noGrp="1"/>
          </p:cNvSpPr>
          <p:nvPr>
            <p:ph type="pic" sz="quarter" idx="12"/>
          </p:nvPr>
        </p:nvSpPr>
        <p:spPr>
          <a:xfrm>
            <a:off x="623888" y="2024064"/>
            <a:ext cx="8101013" cy="3889375"/>
          </a:xfrm>
          <a:noFill/>
        </p:spPr>
        <p:txBody>
          <a:bodyPr anchor="ctr"/>
          <a:lstStyle>
            <a:lvl1pPr marL="0" indent="0" algn="ctr">
              <a:buFont typeface="Arial" panose="020B0604020202020204" pitchFamily="34" charset="0"/>
              <a:buNone/>
              <a:defRPr/>
            </a:lvl1pPr>
          </a:lstStyle>
          <a:p>
            <a:r>
              <a:rPr lang="en-US" smtClean="0"/>
              <a:t>Click icon to add picture</a:t>
            </a:r>
            <a:endParaRPr lang="en-GB"/>
          </a:p>
        </p:txBody>
      </p:sp>
      <p:sp>
        <p:nvSpPr>
          <p:cNvPr id="7" name="Textplatzhalter 4"/>
          <p:cNvSpPr>
            <a:spLocks noGrp="1"/>
          </p:cNvSpPr>
          <p:nvPr>
            <p:ph type="body" sz="quarter" idx="14" hasCustomPrompt="1"/>
          </p:nvPr>
        </p:nvSpPr>
        <p:spPr>
          <a:xfrm>
            <a:off x="623887" y="5913438"/>
            <a:ext cx="8101013" cy="241299"/>
          </a:xfrm>
        </p:spPr>
        <p:txBody>
          <a:bodyPr tIns="36000" rIns="0"/>
          <a:lstStyle>
            <a:lvl1pPr marL="0" indent="0">
              <a:buFont typeface="Arial" panose="020B0604020202020204" pitchFamily="34" charset="0"/>
              <a:buNone/>
              <a:defRPr sz="900"/>
            </a:lvl1pPr>
          </a:lstStyle>
          <a:p>
            <a:pPr lvl="0"/>
            <a:r>
              <a:rPr lang="de-DE" dirty="0"/>
              <a:t>Caption</a:t>
            </a:r>
          </a:p>
        </p:txBody>
      </p:sp>
      <p:sp>
        <p:nvSpPr>
          <p:cNvPr id="4" name="Textplatzhalter 3"/>
          <p:cNvSpPr>
            <a:spLocks noGrp="1"/>
          </p:cNvSpPr>
          <p:nvPr>
            <p:ph type="body" sz="quarter" idx="15"/>
          </p:nvPr>
        </p:nvSpPr>
        <p:spPr>
          <a:xfrm>
            <a:off x="8934451" y="2033590"/>
            <a:ext cx="2633662" cy="3879847"/>
          </a:xfrm>
        </p:spPr>
        <p:txBody>
          <a:bodyPr/>
          <a:lstStyle>
            <a:lvl1pPr marL="266700" indent="-266700">
              <a:defRPr sz="1400"/>
            </a:lvl1pPr>
            <a:lvl2pPr marL="542925" indent="-276225">
              <a:defRPr sz="1400"/>
            </a:lvl2pPr>
            <a:lvl3pPr marL="809625" indent="-266700">
              <a:defRPr sz="1400"/>
            </a:lvl3pPr>
            <a:lvl4pPr marL="990600" indent="-180975">
              <a:defRPr sz="1400"/>
            </a:lvl4pPr>
            <a:lvl5pPr marL="1162050" indent="-171450">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dirty="0"/>
          </a:p>
        </p:txBody>
      </p:sp>
    </p:spTree>
    <p:extLst>
      <p:ext uri="{BB962C8B-B14F-4D97-AF65-F5344CB8AC3E}">
        <p14:creationId xmlns:p14="http://schemas.microsoft.com/office/powerpoint/2010/main" val="690024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noProof="0" dirty="0" smtClean="0"/>
              <a:t>Click to edit Master title style</a:t>
            </a:r>
            <a:endParaRPr lang="en-US" noProof="0" dirty="0"/>
          </a:p>
        </p:txBody>
      </p:sp>
      <p:sp>
        <p:nvSpPr>
          <p:cNvPr id="3" name="Content Placeholder 2"/>
          <p:cNvSpPr>
            <a:spLocks noGrp="1"/>
          </p:cNvSpPr>
          <p:nvPr>
            <p:ph idx="1"/>
          </p:nvPr>
        </p:nvSpPr>
        <p:spPr/>
        <p:txBody>
          <a:bodyPr/>
          <a:lstStyle>
            <a:lvl1pPr>
              <a:defRPr>
                <a:solidFill>
                  <a:schemeClr val="tx1"/>
                </a:solidFill>
              </a:defRPr>
            </a:lvl1pPr>
          </a:lstStyle>
          <a:p>
            <a:pPr lvl="0"/>
            <a:r>
              <a:rPr lang="en-US" noProof="0" dirty="0" smtClean="0"/>
              <a:t>Click to edit Master text styles</a:t>
            </a:r>
          </a:p>
        </p:txBody>
      </p:sp>
    </p:spTree>
    <p:extLst>
      <p:ext uri="{BB962C8B-B14F-4D97-AF65-F5344CB8AC3E}">
        <p14:creationId xmlns:p14="http://schemas.microsoft.com/office/powerpoint/2010/main" val="402303628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hapter break">
    <p:spTree>
      <p:nvGrpSpPr>
        <p:cNvPr id="1" name=""/>
        <p:cNvGrpSpPr/>
        <p:nvPr/>
      </p:nvGrpSpPr>
      <p:grpSpPr>
        <a:xfrm>
          <a:off x="0" y="0"/>
          <a:ext cx="0" cy="0"/>
          <a:chOff x="0" y="0"/>
          <a:chExt cx="0" cy="0"/>
        </a:xfrm>
      </p:grpSpPr>
      <p:sp>
        <p:nvSpPr>
          <p:cNvPr id="2" name="Title 1"/>
          <p:cNvSpPr>
            <a:spLocks noGrp="1"/>
          </p:cNvSpPr>
          <p:nvPr>
            <p:ph type="title"/>
          </p:nvPr>
        </p:nvSpPr>
        <p:spPr>
          <a:xfrm>
            <a:off x="606635" y="1552576"/>
            <a:ext cx="10961477" cy="3814764"/>
          </a:xfrm>
        </p:spPr>
        <p:txBody>
          <a:bodyPr anchor="ctr"/>
          <a:lstStyle>
            <a:lvl1pPr>
              <a:defRPr sz="6300">
                <a:solidFill>
                  <a:schemeClr val="tx1"/>
                </a:solidFill>
              </a:defRPr>
            </a:lvl1pPr>
          </a:lstStyle>
          <a:p>
            <a:r>
              <a:rPr lang="en-US" noProof="0" dirty="0" smtClean="0"/>
              <a:t>Click to edit Master title style</a:t>
            </a:r>
            <a:endParaRPr lang="en-US" noProof="0" dirty="0"/>
          </a:p>
        </p:txBody>
      </p:sp>
      <p:sp>
        <p:nvSpPr>
          <p:cNvPr id="3" name="Text Placeholder 2"/>
          <p:cNvSpPr>
            <a:spLocks noGrp="1"/>
          </p:cNvSpPr>
          <p:nvPr>
            <p:ph type="body" idx="1"/>
          </p:nvPr>
        </p:nvSpPr>
        <p:spPr>
          <a:xfrm>
            <a:off x="623887" y="5448300"/>
            <a:ext cx="10944225" cy="574676"/>
          </a:xfrm>
        </p:spPr>
        <p:txBody>
          <a:bodyPr anchor="b"/>
          <a:lstStyle>
            <a:lvl1pPr marL="0" indent="0">
              <a:buNone/>
              <a:defRPr sz="22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dirty="0" smtClean="0"/>
              <a:t>Click to edit Master text styles</a:t>
            </a:r>
          </a:p>
        </p:txBody>
      </p:sp>
    </p:spTree>
    <p:extLst>
      <p:ext uri="{BB962C8B-B14F-4D97-AF65-F5344CB8AC3E}">
        <p14:creationId xmlns:p14="http://schemas.microsoft.com/office/powerpoint/2010/main" val="222422967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t>Click to edit Master title style</a:t>
            </a:r>
            <a:endParaRPr lang="en-US" noProof="0" dirty="0"/>
          </a:p>
        </p:txBody>
      </p:sp>
    </p:spTree>
    <p:extLst>
      <p:ext uri="{BB962C8B-B14F-4D97-AF65-F5344CB8AC3E}">
        <p14:creationId xmlns:p14="http://schemas.microsoft.com/office/powerpoint/2010/main" val="364116615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8614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Big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dirty="0"/>
          </a:p>
        </p:txBody>
      </p:sp>
      <p:sp>
        <p:nvSpPr>
          <p:cNvPr id="5" name="Picture Placeholder 5"/>
          <p:cNvSpPr>
            <a:spLocks noGrp="1"/>
          </p:cNvSpPr>
          <p:nvPr>
            <p:ph type="pic" sz="quarter" idx="12"/>
          </p:nvPr>
        </p:nvSpPr>
        <p:spPr>
          <a:xfrm>
            <a:off x="623888" y="1235677"/>
            <a:ext cx="10944224" cy="4677762"/>
          </a:xfrm>
          <a:noFill/>
        </p:spPr>
        <p:txBody>
          <a:bodyPr anchor="ctr"/>
          <a:lstStyle>
            <a:lvl1pPr marL="0" indent="0" algn="ctr">
              <a:buFont typeface="Arial" panose="020B0604020202020204" pitchFamily="34" charset="0"/>
              <a:buNone/>
              <a:defRPr/>
            </a:lvl1pPr>
          </a:lstStyle>
          <a:p>
            <a:r>
              <a:rPr lang="en-US" smtClean="0"/>
              <a:t>Click icon to add picture</a:t>
            </a:r>
            <a:endParaRPr lang="en-GB"/>
          </a:p>
        </p:txBody>
      </p:sp>
    </p:spTree>
    <p:extLst>
      <p:ext uri="{BB962C8B-B14F-4D97-AF65-F5344CB8AC3E}">
        <p14:creationId xmlns:p14="http://schemas.microsoft.com/office/powerpoint/2010/main" val="2091350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g Picture">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623888" y="828675"/>
            <a:ext cx="10944224" cy="5084763"/>
          </a:xfrm>
          <a:noFill/>
        </p:spPr>
        <p:txBody>
          <a:bodyPr anchor="ctr"/>
          <a:lstStyle>
            <a:lvl1pPr marL="0" indent="0" algn="ctr">
              <a:buFont typeface="Arial" panose="020B0604020202020204" pitchFamily="34" charset="0"/>
              <a:buNone/>
              <a:defRPr/>
            </a:lvl1pPr>
          </a:lstStyle>
          <a:p>
            <a:r>
              <a:rPr lang="en-US" smtClean="0"/>
              <a:t>Click icon to add picture</a:t>
            </a:r>
            <a:endParaRPr lang="en-GB"/>
          </a:p>
        </p:txBody>
      </p:sp>
      <p:sp>
        <p:nvSpPr>
          <p:cNvPr id="5" name="Textplatzhalter 4"/>
          <p:cNvSpPr>
            <a:spLocks noGrp="1"/>
          </p:cNvSpPr>
          <p:nvPr>
            <p:ph type="body" sz="quarter" idx="13" hasCustomPrompt="1"/>
          </p:nvPr>
        </p:nvSpPr>
        <p:spPr>
          <a:xfrm>
            <a:off x="623887" y="5913438"/>
            <a:ext cx="10944225" cy="241299"/>
          </a:xfrm>
        </p:spPr>
        <p:txBody>
          <a:bodyPr tIns="36000" rIns="0"/>
          <a:lstStyle>
            <a:lvl1pPr marL="0" indent="0">
              <a:buFont typeface="Arial" panose="020B0604020202020204" pitchFamily="34" charset="0"/>
              <a:buNone/>
              <a:defRPr sz="900"/>
            </a:lvl1pPr>
          </a:lstStyle>
          <a:p>
            <a:pPr lvl="0"/>
            <a:r>
              <a:rPr lang="de-DE" dirty="0"/>
              <a:t>Caption</a:t>
            </a:r>
          </a:p>
        </p:txBody>
      </p:sp>
    </p:spTree>
    <p:extLst>
      <p:ext uri="{BB962C8B-B14F-4D97-AF65-F5344CB8AC3E}">
        <p14:creationId xmlns:p14="http://schemas.microsoft.com/office/powerpoint/2010/main" val="2124035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Pictures">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623889" y="1196976"/>
            <a:ext cx="5292723" cy="4716463"/>
          </a:xfrm>
          <a:noFill/>
        </p:spPr>
        <p:txBody>
          <a:bodyPr anchor="ctr"/>
          <a:lstStyle>
            <a:lvl1pPr marL="0" indent="0" algn="ctr">
              <a:buFont typeface="Arial" panose="020B0604020202020204" pitchFamily="34" charset="0"/>
              <a:buNone/>
              <a:defRPr/>
            </a:lvl1pPr>
          </a:lstStyle>
          <a:p>
            <a:r>
              <a:rPr lang="en-US" smtClean="0"/>
              <a:t>Click icon to add picture</a:t>
            </a:r>
            <a:endParaRPr lang="en-GB"/>
          </a:p>
        </p:txBody>
      </p:sp>
      <p:sp>
        <p:nvSpPr>
          <p:cNvPr id="7" name="Picture Placeholder 5"/>
          <p:cNvSpPr>
            <a:spLocks noGrp="1"/>
          </p:cNvSpPr>
          <p:nvPr>
            <p:ph type="pic" sz="quarter" idx="13"/>
          </p:nvPr>
        </p:nvSpPr>
        <p:spPr>
          <a:xfrm>
            <a:off x="6275388" y="1196976"/>
            <a:ext cx="5292725" cy="4716463"/>
          </a:xfrm>
          <a:noFill/>
        </p:spPr>
        <p:txBody>
          <a:bodyPr anchor="ctr"/>
          <a:lstStyle>
            <a:lvl1pPr marL="0" indent="0" algn="ctr">
              <a:buFont typeface="Arial" panose="020B0604020202020204" pitchFamily="34" charset="0"/>
              <a:buNone/>
              <a:defRPr/>
            </a:lvl1pPr>
          </a:lstStyle>
          <a:p>
            <a:r>
              <a:rPr lang="en-US" smtClean="0"/>
              <a:t>Click icon to add picture</a:t>
            </a:r>
            <a:endParaRPr lang="en-GB"/>
          </a:p>
        </p:txBody>
      </p:sp>
      <p:sp>
        <p:nvSpPr>
          <p:cNvPr id="8" name="Textplatzhalter 4"/>
          <p:cNvSpPr>
            <a:spLocks noGrp="1"/>
          </p:cNvSpPr>
          <p:nvPr>
            <p:ph type="body" sz="quarter" idx="14" hasCustomPrompt="1"/>
          </p:nvPr>
        </p:nvSpPr>
        <p:spPr>
          <a:xfrm>
            <a:off x="623888" y="5913438"/>
            <a:ext cx="5292726" cy="241299"/>
          </a:xfrm>
        </p:spPr>
        <p:txBody>
          <a:bodyPr tIns="36000" rIns="0"/>
          <a:lstStyle>
            <a:lvl1pPr marL="0" indent="0">
              <a:buFont typeface="Arial" panose="020B0604020202020204" pitchFamily="34" charset="0"/>
              <a:buNone/>
              <a:defRPr sz="900"/>
            </a:lvl1pPr>
          </a:lstStyle>
          <a:p>
            <a:pPr lvl="0"/>
            <a:r>
              <a:rPr lang="de-DE" dirty="0"/>
              <a:t>Caption</a:t>
            </a:r>
          </a:p>
        </p:txBody>
      </p:sp>
      <p:sp>
        <p:nvSpPr>
          <p:cNvPr id="9" name="Textplatzhalter 4"/>
          <p:cNvSpPr>
            <a:spLocks noGrp="1"/>
          </p:cNvSpPr>
          <p:nvPr>
            <p:ph type="body" sz="quarter" idx="15" hasCustomPrompt="1"/>
          </p:nvPr>
        </p:nvSpPr>
        <p:spPr>
          <a:xfrm>
            <a:off x="6275385" y="5913438"/>
            <a:ext cx="5292727" cy="241299"/>
          </a:xfrm>
        </p:spPr>
        <p:txBody>
          <a:bodyPr tIns="36000" rIns="0"/>
          <a:lstStyle>
            <a:lvl1pPr marL="0" indent="0">
              <a:buFont typeface="Arial" panose="020B0604020202020204" pitchFamily="34" charset="0"/>
              <a:buNone/>
              <a:defRPr sz="900"/>
            </a:lvl1pPr>
          </a:lstStyle>
          <a:p>
            <a:pPr lvl="0"/>
            <a:r>
              <a:rPr lang="de-DE" dirty="0"/>
              <a:t>Caption</a:t>
            </a:r>
          </a:p>
        </p:txBody>
      </p:sp>
    </p:spTree>
    <p:extLst>
      <p:ext uri="{BB962C8B-B14F-4D97-AF65-F5344CB8AC3E}">
        <p14:creationId xmlns:p14="http://schemas.microsoft.com/office/powerpoint/2010/main" val="170003492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2 Pictur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dirty="0"/>
          </a:p>
        </p:txBody>
      </p:sp>
      <p:sp>
        <p:nvSpPr>
          <p:cNvPr id="6" name="Picture Placeholder 5"/>
          <p:cNvSpPr>
            <a:spLocks noGrp="1"/>
          </p:cNvSpPr>
          <p:nvPr>
            <p:ph type="pic" sz="quarter" idx="12"/>
          </p:nvPr>
        </p:nvSpPr>
        <p:spPr>
          <a:xfrm>
            <a:off x="623887" y="2024063"/>
            <a:ext cx="5292725" cy="3062288"/>
          </a:xfrm>
          <a:noFill/>
        </p:spPr>
        <p:txBody>
          <a:bodyPr anchor="ctr"/>
          <a:lstStyle>
            <a:lvl1pPr marL="0" indent="0" algn="ctr">
              <a:buFont typeface="Arial" panose="020B0604020202020204" pitchFamily="34" charset="0"/>
              <a:buNone/>
              <a:defRPr/>
            </a:lvl1pPr>
          </a:lstStyle>
          <a:p>
            <a:r>
              <a:rPr lang="en-US" smtClean="0"/>
              <a:t>Click icon to add picture</a:t>
            </a:r>
            <a:endParaRPr lang="en-GB"/>
          </a:p>
        </p:txBody>
      </p:sp>
      <p:sp>
        <p:nvSpPr>
          <p:cNvPr id="7" name="Picture Placeholder 5"/>
          <p:cNvSpPr>
            <a:spLocks noGrp="1"/>
          </p:cNvSpPr>
          <p:nvPr>
            <p:ph type="pic" sz="quarter" idx="13"/>
          </p:nvPr>
        </p:nvSpPr>
        <p:spPr>
          <a:xfrm>
            <a:off x="6275389" y="2024063"/>
            <a:ext cx="5292724" cy="3062288"/>
          </a:xfrm>
          <a:noFill/>
        </p:spPr>
        <p:txBody>
          <a:bodyPr anchor="ctr"/>
          <a:lstStyle>
            <a:lvl1pPr marL="0" indent="0" algn="ctr">
              <a:buFont typeface="Arial" panose="020B0604020202020204" pitchFamily="34" charset="0"/>
              <a:buNone/>
              <a:defRPr/>
            </a:lvl1pPr>
          </a:lstStyle>
          <a:p>
            <a:r>
              <a:rPr lang="en-US" smtClean="0"/>
              <a:t>Click icon to add picture</a:t>
            </a:r>
            <a:endParaRPr lang="en-GB"/>
          </a:p>
        </p:txBody>
      </p:sp>
      <p:sp>
        <p:nvSpPr>
          <p:cNvPr id="8" name="Textplatzhalter 4"/>
          <p:cNvSpPr>
            <a:spLocks noGrp="1"/>
          </p:cNvSpPr>
          <p:nvPr>
            <p:ph type="body" sz="quarter" idx="14" hasCustomPrompt="1"/>
          </p:nvPr>
        </p:nvSpPr>
        <p:spPr>
          <a:xfrm>
            <a:off x="623888" y="5086351"/>
            <a:ext cx="5292726" cy="241299"/>
          </a:xfrm>
        </p:spPr>
        <p:txBody>
          <a:bodyPr tIns="36000" rIns="0"/>
          <a:lstStyle>
            <a:lvl1pPr marL="0" indent="0">
              <a:buFont typeface="Arial" panose="020B0604020202020204" pitchFamily="34" charset="0"/>
              <a:buNone/>
              <a:defRPr sz="900"/>
            </a:lvl1pPr>
          </a:lstStyle>
          <a:p>
            <a:pPr lvl="0"/>
            <a:r>
              <a:rPr lang="de-DE" dirty="0"/>
              <a:t>Caption</a:t>
            </a:r>
          </a:p>
        </p:txBody>
      </p:sp>
      <p:sp>
        <p:nvSpPr>
          <p:cNvPr id="9" name="Textplatzhalter 4"/>
          <p:cNvSpPr>
            <a:spLocks noGrp="1"/>
          </p:cNvSpPr>
          <p:nvPr>
            <p:ph type="body" sz="quarter" idx="15" hasCustomPrompt="1"/>
          </p:nvPr>
        </p:nvSpPr>
        <p:spPr>
          <a:xfrm>
            <a:off x="6275385" y="5086351"/>
            <a:ext cx="5292727" cy="241299"/>
          </a:xfrm>
        </p:spPr>
        <p:txBody>
          <a:bodyPr tIns="36000" rIns="0"/>
          <a:lstStyle>
            <a:lvl1pPr marL="0" indent="0">
              <a:buFont typeface="Arial" panose="020B0604020202020204" pitchFamily="34" charset="0"/>
              <a:buNone/>
              <a:defRPr sz="900"/>
            </a:lvl1pPr>
          </a:lstStyle>
          <a:p>
            <a:pPr lvl="0"/>
            <a:r>
              <a:rPr lang="de-DE" dirty="0"/>
              <a:t>Caption</a:t>
            </a:r>
          </a:p>
        </p:txBody>
      </p:sp>
    </p:spTree>
    <p:extLst>
      <p:ext uri="{BB962C8B-B14F-4D97-AF65-F5344CB8AC3E}">
        <p14:creationId xmlns:p14="http://schemas.microsoft.com/office/powerpoint/2010/main" val="3008234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emf"/><Relationship Id="rId2" Type="http://schemas.openxmlformats.org/officeDocument/2006/relationships/slideLayout" Target="../slideLayouts/slideLayout2.xml"/><Relationship Id="rId16" Type="http://schemas.openxmlformats.org/officeDocument/2006/relationships/image" Target="../media/image5.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1189" y="712232"/>
            <a:ext cx="10956924" cy="387519"/>
          </a:xfrm>
          <a:prstGeom prst="rect">
            <a:avLst/>
          </a:prstGeom>
        </p:spPr>
        <p:txBody>
          <a:bodyPr vert="horz" lIns="0" tIns="0" rIns="0" bIns="0" rtlCol="0" anchor="b" anchorCtr="0">
            <a:noAutofit/>
          </a:bodyPr>
          <a:lstStyle/>
          <a:p>
            <a:endParaRPr lang="en-US" noProof="0" dirty="0"/>
          </a:p>
        </p:txBody>
      </p:sp>
      <p:sp>
        <p:nvSpPr>
          <p:cNvPr id="3" name="Text Placeholder 2"/>
          <p:cNvSpPr>
            <a:spLocks noGrp="1"/>
          </p:cNvSpPr>
          <p:nvPr>
            <p:ph type="body" idx="1"/>
          </p:nvPr>
        </p:nvSpPr>
        <p:spPr>
          <a:xfrm>
            <a:off x="623889" y="1260390"/>
            <a:ext cx="10944224" cy="4793566"/>
          </a:xfrm>
          <a:prstGeom prst="rect">
            <a:avLst/>
          </a:prstGeom>
        </p:spPr>
        <p:txBody>
          <a:bodyPr vert="horz" lIns="0" tIns="0" rIns="0" bIns="0" rtlCol="0" anchor="t" anchorCtr="0">
            <a:noAutofit/>
          </a:bodyPr>
          <a:lstStyle/>
          <a:p>
            <a:pPr lvl="0"/>
            <a:r>
              <a:rPr lang="en-US" noProof="0" dirty="0" smtClean="0"/>
              <a:t>Level 1</a:t>
            </a:r>
          </a:p>
          <a:p>
            <a:pPr lvl="1"/>
            <a:r>
              <a:rPr lang="en-US" noProof="0" dirty="0" smtClean="0"/>
              <a:t>Level 2</a:t>
            </a:r>
          </a:p>
          <a:p>
            <a:pPr lvl="2"/>
            <a:r>
              <a:rPr lang="en-US" noProof="0" dirty="0" smtClean="0"/>
              <a:t>Level 3</a:t>
            </a:r>
          </a:p>
          <a:p>
            <a:pPr lvl="3"/>
            <a:r>
              <a:rPr lang="en-US" noProof="0" dirty="0" smtClean="0"/>
              <a:t>Level 4</a:t>
            </a:r>
          </a:p>
          <a:p>
            <a:pPr lvl="4"/>
            <a:r>
              <a:rPr lang="en-US" noProof="0" dirty="0" smtClean="0"/>
              <a:t>Level 5</a:t>
            </a:r>
            <a:endParaRPr lang="en-US" noProof="0" dirty="0"/>
          </a:p>
        </p:txBody>
      </p:sp>
      <p:sp>
        <p:nvSpPr>
          <p:cNvPr id="9" name="Textfeld 8"/>
          <p:cNvSpPr txBox="1"/>
          <p:nvPr/>
        </p:nvSpPr>
        <p:spPr>
          <a:xfrm>
            <a:off x="11377083" y="293577"/>
            <a:ext cx="514351" cy="293798"/>
          </a:xfrm>
          <a:prstGeom prst="rect">
            <a:avLst/>
          </a:prstGeom>
          <a:noFill/>
        </p:spPr>
        <p:txBody>
          <a:bodyPr wrap="none" lIns="0" tIns="0" rIns="0" bIns="0" rtlCol="0">
            <a:noAutofit/>
          </a:bodyPr>
          <a:lstStyle/>
          <a:p>
            <a:pPr algn="r"/>
            <a:fld id="{A5DEC3FA-4FB7-4309-A077-6BB31CA8E81A}" type="slidenum">
              <a:rPr lang="en-US" sz="1600" noProof="0" smtClean="0"/>
              <a:pPr algn="r"/>
              <a:t>‹Nr.›</a:t>
            </a:fld>
            <a:endParaRPr lang="en-US" sz="1600" noProof="0" dirty="0"/>
          </a:p>
        </p:txBody>
      </p:sp>
      <p:cxnSp>
        <p:nvCxnSpPr>
          <p:cNvPr id="11" name="Gerader Verbinder 10"/>
          <p:cNvCxnSpPr/>
          <p:nvPr/>
        </p:nvCxnSpPr>
        <p:spPr>
          <a:xfrm>
            <a:off x="623889" y="339297"/>
            <a:ext cx="5292724" cy="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3" name="Gerader Verbinder 12"/>
          <p:cNvCxnSpPr/>
          <p:nvPr/>
        </p:nvCxnSpPr>
        <p:spPr>
          <a:xfrm>
            <a:off x="6275389" y="339297"/>
            <a:ext cx="5292726" cy="0"/>
          </a:xfrm>
          <a:prstGeom prst="line">
            <a:avLst/>
          </a:prstGeom>
          <a:ln w="6350"/>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23888" y="6413956"/>
            <a:ext cx="2275200" cy="120448"/>
          </a:xfrm>
          <a:prstGeom prst="rect">
            <a:avLst/>
          </a:prstGeom>
        </p:spPr>
      </p:pic>
      <p:sp>
        <p:nvSpPr>
          <p:cNvPr id="7" name="Rechteck 6"/>
          <p:cNvSpPr/>
          <p:nvPr/>
        </p:nvSpPr>
        <p:spPr>
          <a:xfrm>
            <a:off x="623888" y="381001"/>
            <a:ext cx="5292725" cy="216000"/>
          </a:xfrm>
          <a:prstGeom prst="rect">
            <a:avLst/>
          </a:prstGeom>
        </p:spPr>
        <p:txBody>
          <a:bodyPr vert="horz" lIns="0" tIns="0" rIns="0" bIns="0" rtlCol="0" anchor="t" anchorCtr="0">
            <a:noAutofit/>
          </a:bodyPr>
          <a:lstStyle/>
          <a:p>
            <a:pPr lvl="0"/>
            <a:r>
              <a:rPr lang="en-US" sz="900" dirty="0" smtClean="0"/>
              <a:t>Review of BPM system of the European XFEL</a:t>
            </a:r>
            <a:endParaRPr lang="en-US" sz="900" baseline="0" noProof="0" dirty="0" smtClean="0"/>
          </a:p>
        </p:txBody>
      </p:sp>
      <p:sp>
        <p:nvSpPr>
          <p:cNvPr id="8" name="Rechteck 7"/>
          <p:cNvSpPr/>
          <p:nvPr/>
        </p:nvSpPr>
        <p:spPr>
          <a:xfrm>
            <a:off x="6275389" y="381001"/>
            <a:ext cx="5292724" cy="216000"/>
          </a:xfrm>
          <a:prstGeom prst="rect">
            <a:avLst/>
          </a:prstGeom>
        </p:spPr>
        <p:txBody>
          <a:bodyPr vert="horz" lIns="0" tIns="0" rIns="0" bIns="0" rtlCol="0" anchor="t" anchorCtr="0">
            <a:noAutofit/>
          </a:bodyPr>
          <a:lstStyle/>
          <a:p>
            <a:pPr lvl="0"/>
            <a:r>
              <a:rPr lang="en-US" sz="900" noProof="0" dirty="0" smtClean="0"/>
              <a:t>D. </a:t>
            </a:r>
            <a:r>
              <a:rPr lang="en-US" sz="900" noProof="0" dirty="0" err="1" smtClean="0"/>
              <a:t>Lipka</a:t>
            </a:r>
            <a:r>
              <a:rPr lang="en-US" sz="900" baseline="0" noProof="0" dirty="0" smtClean="0"/>
              <a:t>, MDI, DESY Hamburg, Dec. 11</a:t>
            </a:r>
            <a:r>
              <a:rPr lang="en-US" sz="900" baseline="30000" noProof="0" dirty="0" smtClean="0"/>
              <a:t>th</a:t>
            </a:r>
            <a:r>
              <a:rPr lang="en-US" sz="900" baseline="0" noProof="0" dirty="0" smtClean="0"/>
              <a:t>, 2019</a:t>
            </a:r>
            <a:endParaRPr lang="en-US" sz="900" noProof="0" dirty="0"/>
          </a:p>
        </p:txBody>
      </p:sp>
      <p:pic>
        <p:nvPicPr>
          <p:cNvPr id="12" name="Picture 11" descr="https://www.helmholtz.de/fileadmin/user_upload/04_mediathek/Logos_2017/2017_H_Logo_RGB_untereinander_DE.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9199745" y="6182559"/>
            <a:ext cx="1670422" cy="64489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DESY_logo_3C_web.pn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944431" y="5744307"/>
            <a:ext cx="934953" cy="934953"/>
          </a:xfrm>
          <a:prstGeom prst="rect">
            <a:avLst/>
          </a:prstGeom>
        </p:spPr>
      </p:pic>
    </p:spTree>
    <p:extLst>
      <p:ext uri="{BB962C8B-B14F-4D97-AF65-F5344CB8AC3E}">
        <p14:creationId xmlns:p14="http://schemas.microsoft.com/office/powerpoint/2010/main" val="9260066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6" r:id="rId4"/>
    <p:sldLayoutId id="2147483667" r:id="rId5"/>
    <p:sldLayoutId id="2147483673" r:id="rId6"/>
    <p:sldLayoutId id="2147483668" r:id="rId7"/>
    <p:sldLayoutId id="2147483669" r:id="rId8"/>
    <p:sldLayoutId id="2147483670" r:id="rId9"/>
    <p:sldLayoutId id="2147483671" r:id="rId10"/>
  </p:sldLayoutIdLst>
  <p:timing>
    <p:tnLst>
      <p:par>
        <p:cTn id="1" dur="indefinite" restart="never" nodeType="tmRoot"/>
      </p:par>
    </p:tnLst>
  </p:timing>
  <p:hf sldNum="0" hdr="0" ftr="0" dt="0"/>
  <p:txStyles>
    <p:titleStyle>
      <a:lvl1pPr algn="l" defTabSz="914400" rtl="0" eaLnBrk="1" latinLnBrk="0" hangingPunct="1">
        <a:lnSpc>
          <a:spcPct val="100000"/>
        </a:lnSpc>
        <a:spcBef>
          <a:spcPct val="0"/>
        </a:spcBef>
        <a:buNone/>
        <a:defRPr sz="2400" b="1" kern="1200">
          <a:solidFill>
            <a:schemeClr val="tx1"/>
          </a:solidFill>
          <a:latin typeface="+mj-lt"/>
          <a:ea typeface="+mj-ea"/>
          <a:cs typeface="+mj-cs"/>
        </a:defRPr>
      </a:lvl1pPr>
    </p:titleStyle>
    <p:bodyStyle>
      <a:lvl1pPr marL="357188" indent="-357188" algn="l" defTabSz="914400" rtl="0" eaLnBrk="1" latinLnBrk="0" hangingPunct="1">
        <a:lnSpc>
          <a:spcPct val="114000"/>
        </a:lnSpc>
        <a:spcBef>
          <a:spcPts val="1800"/>
        </a:spcBef>
        <a:buClr>
          <a:schemeClr val="bg2"/>
        </a:buClr>
        <a:buFontTx/>
        <a:buBlip>
          <a:blip r:embed="rId15"/>
        </a:buBlip>
        <a:defRPr sz="1800" kern="1200">
          <a:solidFill>
            <a:schemeClr val="tx1"/>
          </a:solidFill>
          <a:latin typeface="+mn-lt"/>
          <a:ea typeface="+mn-ea"/>
          <a:cs typeface="+mn-cs"/>
        </a:defRPr>
      </a:lvl1pPr>
      <a:lvl2pPr marL="714375" indent="-357188" algn="l" defTabSz="914400" rtl="0" eaLnBrk="1" latinLnBrk="0" hangingPunct="1">
        <a:lnSpc>
          <a:spcPct val="114000"/>
        </a:lnSpc>
        <a:spcBef>
          <a:spcPts val="0"/>
        </a:spcBef>
        <a:buClr>
          <a:schemeClr val="accent2"/>
        </a:buClr>
        <a:buFontTx/>
        <a:buBlip>
          <a:blip r:embed="rId16"/>
        </a:buBlip>
        <a:defRPr sz="1800" kern="1200">
          <a:solidFill>
            <a:schemeClr val="tx1"/>
          </a:solidFill>
          <a:latin typeface="+mn-lt"/>
          <a:ea typeface="+mn-ea"/>
          <a:cs typeface="+mn-cs"/>
        </a:defRPr>
      </a:lvl2pPr>
      <a:lvl3pPr marL="982663" indent="-268288" algn="l" defTabSz="914400" rtl="0" eaLnBrk="1" latinLnBrk="0" hangingPunct="1">
        <a:lnSpc>
          <a:spcPct val="114000"/>
        </a:lnSpc>
        <a:spcBef>
          <a:spcPts val="0"/>
        </a:spcBef>
        <a:buFont typeface="Arial" panose="020B0604020202020204" pitchFamily="34" charset="0"/>
        <a:buChar char="►"/>
        <a:defRPr sz="1800" kern="1200" baseline="0">
          <a:solidFill>
            <a:schemeClr val="tx1"/>
          </a:solidFill>
          <a:latin typeface="+mn-lt"/>
          <a:ea typeface="+mn-ea"/>
          <a:cs typeface="+mn-cs"/>
        </a:defRPr>
      </a:lvl3pPr>
      <a:lvl4pPr marL="1162050" indent="-173038" algn="l" defTabSz="914400" rtl="0" eaLnBrk="1" latinLnBrk="0" hangingPunct="1">
        <a:lnSpc>
          <a:spcPct val="114000"/>
        </a:lnSpc>
        <a:spcBef>
          <a:spcPts val="0"/>
        </a:spcBef>
        <a:buFont typeface="Arial" panose="020B0604020202020204" pitchFamily="34" charset="0"/>
        <a:buChar char="•"/>
        <a:defRPr sz="1800" kern="1200">
          <a:solidFill>
            <a:schemeClr val="tx1"/>
          </a:solidFill>
          <a:latin typeface="+mn-lt"/>
          <a:ea typeface="+mn-ea"/>
          <a:cs typeface="+mn-cs"/>
        </a:defRPr>
      </a:lvl4pPr>
      <a:lvl5pPr marL="1347788" indent="-180975" algn="l" defTabSz="914400" rtl="0" eaLnBrk="1" latinLnBrk="0" hangingPunct="1">
        <a:lnSpc>
          <a:spcPct val="114000"/>
        </a:lnSpc>
        <a:spcBef>
          <a:spcPts val="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1275" userDrawn="1">
          <p15:clr>
            <a:srgbClr val="F26B43"/>
          </p15:clr>
        </p15:guide>
        <p15:guide id="2" pos="3727" userDrawn="1">
          <p15:clr>
            <a:srgbClr val="F26B43"/>
          </p15:clr>
        </p15:guide>
        <p15:guide id="3" pos="3953" userDrawn="1">
          <p15:clr>
            <a:srgbClr val="F26B43"/>
          </p15:clr>
        </p15:guide>
        <p15:guide id="4" pos="393" userDrawn="1">
          <p15:clr>
            <a:srgbClr val="F26B43"/>
          </p15:clr>
        </p15:guide>
        <p15:guide id="5" pos="7287" userDrawn="1">
          <p15:clr>
            <a:srgbClr val="F26B43"/>
          </p15:clr>
        </p15:guide>
        <p15:guide id="6" orient="horz" pos="3725"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Comparison of agreed task with recent situation </a:t>
            </a:r>
            <a:endParaRPr lang="en-US" dirty="0"/>
          </a:p>
        </p:txBody>
      </p:sp>
      <p:sp>
        <p:nvSpPr>
          <p:cNvPr id="3" name="Inhaltsplatzhalter 2"/>
          <p:cNvSpPr>
            <a:spLocks noGrp="1"/>
          </p:cNvSpPr>
          <p:nvPr>
            <p:ph idx="1"/>
          </p:nvPr>
        </p:nvSpPr>
        <p:spPr/>
        <p:txBody>
          <a:bodyPr/>
          <a:lstStyle/>
          <a:p>
            <a:r>
              <a:rPr lang="en-US" dirty="0" smtClean="0"/>
              <a:t>We agreed in the last cooperation meeting to work on different tasks for the XFEL BPMs, see slides 2 to 6, each task has an enumeration</a:t>
            </a:r>
          </a:p>
          <a:p>
            <a:r>
              <a:rPr lang="en-US" dirty="0" smtClean="0"/>
              <a:t>The tasks will be compared with the recent situation, an enumeration to each task</a:t>
            </a:r>
          </a:p>
          <a:p>
            <a:r>
              <a:rPr lang="en-US" dirty="0" smtClean="0"/>
              <a:t>Tasks are listed in priorities: color code</a:t>
            </a:r>
          </a:p>
          <a:p>
            <a:r>
              <a:rPr lang="en-US" dirty="0" smtClean="0"/>
              <a:t>In the following </a:t>
            </a:r>
            <a:r>
              <a:rPr lang="en-US" dirty="0" smtClean="0"/>
              <a:t>slide </a:t>
            </a:r>
            <a:r>
              <a:rPr lang="en-US" dirty="0" smtClean="0"/>
              <a:t>on page 7 more tasks are defined and listed</a:t>
            </a:r>
            <a:endParaRPr lang="en-US" dirty="0"/>
          </a:p>
        </p:txBody>
      </p:sp>
    </p:spTree>
    <p:extLst>
      <p:ext uri="{BB962C8B-B14F-4D97-AF65-F5344CB8AC3E}">
        <p14:creationId xmlns:p14="http://schemas.microsoft.com/office/powerpoint/2010/main" val="2610846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Hardware</a:t>
            </a:r>
            <a:endParaRPr lang="de-DE" dirty="0"/>
          </a:p>
        </p:txBody>
      </p:sp>
      <p:sp>
        <p:nvSpPr>
          <p:cNvPr id="4" name="Content Placeholder 2"/>
          <p:cNvSpPr>
            <a:spLocks noGrp="1"/>
          </p:cNvSpPr>
          <p:nvPr>
            <p:ph idx="1"/>
          </p:nvPr>
        </p:nvSpPr>
        <p:spPr>
          <a:xfrm>
            <a:off x="623889" y="1260390"/>
            <a:ext cx="10944224" cy="4793566"/>
          </a:xfrm>
        </p:spPr>
        <p:txBody>
          <a:bodyPr/>
          <a:lstStyle/>
          <a:p>
            <a:r>
              <a:rPr lang="en-US" sz="1400" dirty="0" smtClean="0">
                <a:solidFill>
                  <a:srgbClr val="00B0F0"/>
                </a:solidFill>
              </a:rPr>
              <a:t>3 RFFEs at PSI (2 Button and 1 Cavity RFFE), will we get them back? Yes with the other both RFFEs, see 3. point. </a:t>
            </a:r>
          </a:p>
          <a:p>
            <a:pPr lvl="1"/>
            <a:r>
              <a:rPr lang="en-US" sz="1400" b="1" u="sng" dirty="0" smtClean="0"/>
              <a:t>Not done</a:t>
            </a:r>
          </a:p>
          <a:p>
            <a:r>
              <a:rPr lang="en-US" sz="1400" dirty="0" smtClean="0"/>
              <a:t>3 power supplies at PSI repaired, just arrived in DESY, check next. Need for SASE2 SEED. </a:t>
            </a:r>
          </a:p>
          <a:p>
            <a:pPr lvl="1"/>
            <a:r>
              <a:rPr lang="en-US" sz="1400" b="1" u="sng" dirty="0" smtClean="0"/>
              <a:t>Finished </a:t>
            </a:r>
          </a:p>
          <a:p>
            <a:r>
              <a:rPr lang="en-US" sz="1400" dirty="0" smtClean="0">
                <a:solidFill>
                  <a:srgbClr val="00B0F0"/>
                </a:solidFill>
              </a:rPr>
              <a:t>In general: when a card needs repair, can PSI repair it (procedure, still 2 Button </a:t>
            </a:r>
            <a:r>
              <a:rPr lang="en-US" sz="1400" dirty="0">
                <a:solidFill>
                  <a:srgbClr val="00B0F0"/>
                </a:solidFill>
              </a:rPr>
              <a:t>RFFEs and 1 Cavity RFFE </a:t>
            </a:r>
            <a:r>
              <a:rPr lang="en-US" sz="1400" dirty="0" smtClean="0">
                <a:solidFill>
                  <a:srgbClr val="00B0F0"/>
                </a:solidFill>
              </a:rPr>
              <a:t>need repair)? DL will send this to PSI and when repaired it will be send back. </a:t>
            </a:r>
          </a:p>
          <a:p>
            <a:pPr lvl="1"/>
            <a:r>
              <a:rPr lang="en-US" sz="1400" b="1" u="sng" dirty="0" smtClean="0"/>
              <a:t>Not done </a:t>
            </a:r>
          </a:p>
          <a:p>
            <a:r>
              <a:rPr lang="en-US" sz="1400" dirty="0" smtClean="0"/>
              <a:t>For repair of component: at the end DESY will get a sum of exchanged components, send a quote to DESY. Maybe costs for transportation back can be included here. </a:t>
            </a:r>
          </a:p>
          <a:p>
            <a:pPr lvl="1"/>
            <a:r>
              <a:rPr lang="en-US" sz="1400" b="1" u="sng" dirty="0" smtClean="0"/>
              <a:t>Since the points above are not done no quote could be send </a:t>
            </a:r>
          </a:p>
          <a:p>
            <a:r>
              <a:rPr lang="en-US" sz="1400" dirty="0"/>
              <a:t>Info: 2 additional BPMAs will be installed. One MBU with free Button RFFE can be used. Another MBU needs upgrade of GPAC with ADCs, can been remotely with FW and SW update. Already done during the workshop. </a:t>
            </a:r>
          </a:p>
          <a:p>
            <a:pPr lvl="1"/>
            <a:r>
              <a:rPr lang="en-US" sz="1400" b="1" u="sng" dirty="0"/>
              <a:t>Finished </a:t>
            </a:r>
          </a:p>
          <a:p>
            <a:endParaRPr lang="en-US" sz="1400" dirty="0"/>
          </a:p>
        </p:txBody>
      </p:sp>
    </p:spTree>
    <p:extLst>
      <p:ext uri="{BB962C8B-B14F-4D97-AF65-F5344CB8AC3E}">
        <p14:creationId xmlns:p14="http://schemas.microsoft.com/office/powerpoint/2010/main" val="2732922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Hardware</a:t>
            </a:r>
            <a:endParaRPr lang="de-DE" dirty="0"/>
          </a:p>
        </p:txBody>
      </p:sp>
      <p:sp>
        <p:nvSpPr>
          <p:cNvPr id="4" name="Content Placeholder 2"/>
          <p:cNvSpPr>
            <a:spLocks noGrp="1"/>
          </p:cNvSpPr>
          <p:nvPr>
            <p:ph idx="1"/>
          </p:nvPr>
        </p:nvSpPr>
        <p:spPr>
          <a:xfrm>
            <a:off x="623889" y="1260390"/>
            <a:ext cx="10944224" cy="4793566"/>
          </a:xfrm>
        </p:spPr>
        <p:txBody>
          <a:bodyPr/>
          <a:lstStyle/>
          <a:p>
            <a:r>
              <a:rPr lang="en-US" sz="1400" dirty="0" smtClean="0">
                <a:solidFill>
                  <a:srgbClr val="00B050"/>
                </a:solidFill>
              </a:rPr>
              <a:t>Production </a:t>
            </a:r>
            <a:r>
              <a:rPr lang="en-US" sz="1400" dirty="0">
                <a:solidFill>
                  <a:srgbClr val="00B050"/>
                </a:solidFill>
              </a:rPr>
              <a:t>of spares schedule according offer </a:t>
            </a:r>
          </a:p>
          <a:p>
            <a:pPr lvl="1"/>
            <a:r>
              <a:rPr lang="en-US" sz="1400" b="1" u="sng" dirty="0"/>
              <a:t>Ongoing </a:t>
            </a:r>
          </a:p>
          <a:p>
            <a:r>
              <a:rPr lang="en-US" sz="1400" dirty="0" err="1"/>
              <a:t>PileUp</a:t>
            </a:r>
            <a:r>
              <a:rPr lang="en-US" sz="1400" dirty="0"/>
              <a:t>: </a:t>
            </a:r>
            <a:r>
              <a:rPr lang="en-US" sz="1400" dirty="0" smtClean="0"/>
              <a:t>reason resonances of accelerator cavity at 2.4 GHz, special </a:t>
            </a:r>
            <a:r>
              <a:rPr lang="en-US" sz="1400" dirty="0"/>
              <a:t>filter necessary, </a:t>
            </a:r>
            <a:r>
              <a:rPr lang="en-US" sz="1400" dirty="0" smtClean="0"/>
              <a:t>development filter</a:t>
            </a:r>
            <a:endParaRPr lang="en-US" sz="1400" dirty="0"/>
          </a:p>
          <a:p>
            <a:pPr lvl="1"/>
            <a:r>
              <a:rPr lang="en-US" sz="1400" b="1" u="sng" dirty="0"/>
              <a:t>Ongoing </a:t>
            </a:r>
          </a:p>
          <a:p>
            <a:r>
              <a:rPr lang="en-US" sz="1400" dirty="0">
                <a:solidFill>
                  <a:srgbClr val="00B050"/>
                </a:solidFill>
              </a:rPr>
              <a:t>Reentrant RFFE redesign 2020+ </a:t>
            </a:r>
          </a:p>
          <a:p>
            <a:pPr lvl="1"/>
            <a:r>
              <a:rPr lang="en-US" sz="1400" b="1" u="sng" dirty="0"/>
              <a:t>Not done </a:t>
            </a:r>
          </a:p>
          <a:p>
            <a:endParaRPr lang="en-US" sz="1400" dirty="0"/>
          </a:p>
        </p:txBody>
      </p:sp>
    </p:spTree>
    <p:extLst>
      <p:ext uri="{BB962C8B-B14F-4D97-AF65-F5344CB8AC3E}">
        <p14:creationId xmlns:p14="http://schemas.microsoft.com/office/powerpoint/2010/main" val="217754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Firmware and Software</a:t>
            </a:r>
            <a:endParaRPr lang="de-DE" dirty="0"/>
          </a:p>
        </p:txBody>
      </p:sp>
      <p:sp>
        <p:nvSpPr>
          <p:cNvPr id="4" name="Content Placeholder 2"/>
          <p:cNvSpPr txBox="1">
            <a:spLocks/>
          </p:cNvSpPr>
          <p:nvPr/>
        </p:nvSpPr>
        <p:spPr>
          <a:xfrm>
            <a:off x="467945" y="1295832"/>
            <a:ext cx="10944224" cy="4793566"/>
          </a:xfrm>
          <a:prstGeom prst="rect">
            <a:avLst/>
          </a:prstGeom>
        </p:spPr>
        <p:txBody>
          <a:bodyPr vert="horz" lIns="0" tIns="0" rIns="0" bIns="0" rtlCol="0" anchor="t" anchorCtr="0">
            <a:noAutofit/>
          </a:bodyPr>
          <a:lstStyle>
            <a:lvl1pPr marL="357188" indent="-357188" algn="l" defTabSz="914400" rtl="0" eaLnBrk="1" latinLnBrk="0" hangingPunct="1">
              <a:lnSpc>
                <a:spcPct val="114000"/>
              </a:lnSpc>
              <a:spcBef>
                <a:spcPts val="1800"/>
              </a:spcBef>
              <a:buClr>
                <a:schemeClr val="bg2"/>
              </a:buClr>
              <a:buFontTx/>
              <a:buBlip>
                <a:blip r:embed="rId2"/>
              </a:buBlip>
              <a:defRPr sz="1800" kern="1200">
                <a:solidFill>
                  <a:schemeClr val="tx1"/>
                </a:solidFill>
                <a:latin typeface="+mn-lt"/>
                <a:ea typeface="+mn-ea"/>
                <a:cs typeface="+mn-cs"/>
              </a:defRPr>
            </a:lvl1pPr>
            <a:lvl2pPr marL="714375" indent="-357188" algn="l" defTabSz="914400" rtl="0" eaLnBrk="1" latinLnBrk="0" hangingPunct="1">
              <a:lnSpc>
                <a:spcPct val="114000"/>
              </a:lnSpc>
              <a:spcBef>
                <a:spcPts val="0"/>
              </a:spcBef>
              <a:buClr>
                <a:schemeClr val="accent2"/>
              </a:buClr>
              <a:buFontTx/>
              <a:buBlip>
                <a:blip r:embed="rId3"/>
              </a:buBlip>
              <a:defRPr sz="1800" kern="1200">
                <a:solidFill>
                  <a:schemeClr val="tx1"/>
                </a:solidFill>
                <a:latin typeface="+mn-lt"/>
                <a:ea typeface="+mn-ea"/>
                <a:cs typeface="+mn-cs"/>
              </a:defRPr>
            </a:lvl2pPr>
            <a:lvl3pPr marL="982663" indent="-268288" algn="l" defTabSz="914400" rtl="0" eaLnBrk="1" latinLnBrk="0" hangingPunct="1">
              <a:lnSpc>
                <a:spcPct val="114000"/>
              </a:lnSpc>
              <a:spcBef>
                <a:spcPts val="0"/>
              </a:spcBef>
              <a:buFont typeface="Arial" panose="020B0604020202020204" pitchFamily="34" charset="0"/>
              <a:buChar char="►"/>
              <a:defRPr sz="1800" kern="1200" baseline="0">
                <a:solidFill>
                  <a:schemeClr val="tx1"/>
                </a:solidFill>
                <a:latin typeface="+mn-lt"/>
                <a:ea typeface="+mn-ea"/>
                <a:cs typeface="+mn-cs"/>
              </a:defRPr>
            </a:lvl3pPr>
            <a:lvl4pPr marL="1162050" indent="-173038" algn="l" defTabSz="914400" rtl="0" eaLnBrk="1" latinLnBrk="0" hangingPunct="1">
              <a:lnSpc>
                <a:spcPct val="114000"/>
              </a:lnSpc>
              <a:spcBef>
                <a:spcPts val="0"/>
              </a:spcBef>
              <a:buFont typeface="Arial" panose="020B0604020202020204" pitchFamily="34" charset="0"/>
              <a:buChar char="•"/>
              <a:defRPr sz="1800" kern="1200">
                <a:solidFill>
                  <a:schemeClr val="tx1"/>
                </a:solidFill>
                <a:latin typeface="+mn-lt"/>
                <a:ea typeface="+mn-ea"/>
                <a:cs typeface="+mn-cs"/>
              </a:defRPr>
            </a:lvl4pPr>
            <a:lvl5pPr marL="1347788" indent="-180975" algn="l" defTabSz="914400" rtl="0" eaLnBrk="1" latinLnBrk="0" hangingPunct="1">
              <a:lnSpc>
                <a:spcPct val="114000"/>
              </a:lnSpc>
              <a:spcBef>
                <a:spcPts val="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smtClean="0">
                <a:solidFill>
                  <a:srgbClr val="FF0000"/>
                </a:solidFill>
              </a:rPr>
              <a:t>Power cut can cause that cooling of racks will be established after hours. Therefore high temperature was 2 times observed. Need solution by FW: permanent switch OFF when temperature too high and only switch them ON by experts! Scheduled for Q01/2019</a:t>
            </a:r>
          </a:p>
          <a:p>
            <a:pPr lvl="1"/>
            <a:r>
              <a:rPr lang="en-US" sz="1400" b="1" u="sng" dirty="0" smtClean="0"/>
              <a:t>Not done </a:t>
            </a:r>
            <a:r>
              <a:rPr lang="en-US" sz="1400" dirty="0" smtClean="0">
                <a:solidFill>
                  <a:srgbClr val="FF0000"/>
                </a:solidFill>
              </a:rPr>
              <a:t> </a:t>
            </a:r>
          </a:p>
          <a:p>
            <a:r>
              <a:rPr lang="en-US" sz="1400" dirty="0">
                <a:solidFill>
                  <a:srgbClr val="00B0F0"/>
                </a:solidFill>
              </a:rPr>
              <a:t>Implementation of Tuning and Precision Mode: Precision Mode leads to reproduce-able attenuator settings for predefined charge and position range (charge from timing, position from </a:t>
            </a:r>
            <a:r>
              <a:rPr lang="en-US" sz="1400" dirty="0" err="1">
                <a:solidFill>
                  <a:srgbClr val="00B0F0"/>
                </a:solidFill>
              </a:rPr>
              <a:t>doocs</a:t>
            </a:r>
            <a:r>
              <a:rPr lang="en-US" sz="1400" dirty="0">
                <a:solidFill>
                  <a:srgbClr val="00B0F0"/>
                </a:solidFill>
              </a:rPr>
              <a:t>), tuning mode increases gain after N shots and both modes reduce gain immediately  when saturated. Q03/2019</a:t>
            </a:r>
          </a:p>
          <a:p>
            <a:pPr lvl="1"/>
            <a:r>
              <a:rPr lang="en-US" sz="1400" b="1" u="sng" dirty="0"/>
              <a:t>Not done </a:t>
            </a:r>
          </a:p>
          <a:p>
            <a:r>
              <a:rPr lang="en-US" sz="1400" dirty="0">
                <a:solidFill>
                  <a:srgbClr val="FF0000"/>
                </a:solidFill>
              </a:rPr>
              <a:t>Freeze AGC when no bunch expected: according timing info and BPM location will be implemented.  Q02/2019</a:t>
            </a:r>
          </a:p>
          <a:p>
            <a:pPr lvl="1"/>
            <a:r>
              <a:rPr lang="en-US" sz="1400" b="1" u="sng" dirty="0" smtClean="0"/>
              <a:t>Implemented for 1 Cavity BPM MBU in injector in Nov. 2019 and successfully tested </a:t>
            </a:r>
            <a:endParaRPr lang="en-US" sz="1400" b="1" u="sng" dirty="0"/>
          </a:p>
          <a:p>
            <a:r>
              <a:rPr lang="en-US" sz="1400" dirty="0"/>
              <a:t>Individual button attenuator setting: Idea: check offset and when true attenuate one channel with external attenuator</a:t>
            </a:r>
          </a:p>
          <a:p>
            <a:pPr lvl="1"/>
            <a:r>
              <a:rPr lang="en-US" sz="1400" b="1" u="sng" dirty="0"/>
              <a:t>Not done </a:t>
            </a:r>
          </a:p>
          <a:p>
            <a:r>
              <a:rPr lang="en-US" sz="1400" dirty="0">
                <a:solidFill>
                  <a:srgbClr val="00B050"/>
                </a:solidFill>
              </a:rPr>
              <a:t>Improve resolution for position and charge when external 216 MHz is missing Q04/2019 (until end of November 2019)</a:t>
            </a:r>
          </a:p>
          <a:p>
            <a:pPr lvl="1"/>
            <a:r>
              <a:rPr lang="en-US" sz="1400" b="1" u="sng" dirty="0"/>
              <a:t>Not done </a:t>
            </a:r>
            <a:endParaRPr lang="en-US" sz="1400" b="1" u="sng" dirty="0" smtClean="0"/>
          </a:p>
          <a:p>
            <a:pPr marL="0" indent="0">
              <a:buNone/>
            </a:pPr>
            <a:endParaRPr lang="en-US" sz="1400" b="1" u="sng" dirty="0"/>
          </a:p>
          <a:p>
            <a:endParaRPr lang="en-US" sz="1400" dirty="0"/>
          </a:p>
        </p:txBody>
      </p:sp>
      <p:sp>
        <p:nvSpPr>
          <p:cNvPr id="5" name="TextBox 3"/>
          <p:cNvSpPr txBox="1"/>
          <p:nvPr/>
        </p:nvSpPr>
        <p:spPr>
          <a:xfrm>
            <a:off x="3399449" y="6054481"/>
            <a:ext cx="5705231" cy="719015"/>
          </a:xfrm>
          <a:prstGeom prst="rect">
            <a:avLst/>
          </a:prstGeom>
          <a:noFill/>
        </p:spPr>
        <p:txBody>
          <a:bodyPr wrap="square" rtlCol="0">
            <a:noAutofit/>
          </a:bodyPr>
          <a:lstStyle/>
          <a:p>
            <a:pPr>
              <a:lnSpc>
                <a:spcPct val="112000"/>
              </a:lnSpc>
            </a:pPr>
            <a:r>
              <a:rPr lang="en-US" sz="1400" dirty="0" smtClean="0"/>
              <a:t>Priority:</a:t>
            </a:r>
            <a:r>
              <a:rPr lang="en-US" sz="1400" dirty="0" smtClean="0">
                <a:solidFill>
                  <a:srgbClr val="FF0000"/>
                </a:solidFill>
              </a:rPr>
              <a:t> high, </a:t>
            </a:r>
            <a:r>
              <a:rPr lang="en-US" sz="1400" dirty="0" smtClean="0">
                <a:solidFill>
                  <a:srgbClr val="00B0F0"/>
                </a:solidFill>
              </a:rPr>
              <a:t>middle,</a:t>
            </a:r>
            <a:r>
              <a:rPr lang="en-US" sz="1400" dirty="0" smtClean="0">
                <a:solidFill>
                  <a:srgbClr val="FF0000"/>
                </a:solidFill>
              </a:rPr>
              <a:t> </a:t>
            </a:r>
            <a:r>
              <a:rPr lang="en-US" sz="1400" dirty="0" smtClean="0">
                <a:solidFill>
                  <a:srgbClr val="00B050"/>
                </a:solidFill>
              </a:rPr>
              <a:t>low, </a:t>
            </a:r>
            <a:r>
              <a:rPr lang="en-US" sz="1400" dirty="0" smtClean="0"/>
              <a:t>ongoing</a:t>
            </a:r>
            <a:r>
              <a:rPr lang="en-US" sz="1400" dirty="0" smtClean="0">
                <a:solidFill>
                  <a:srgbClr val="00B050"/>
                </a:solidFill>
              </a:rPr>
              <a:t> </a:t>
            </a:r>
          </a:p>
        </p:txBody>
      </p:sp>
    </p:spTree>
    <p:extLst>
      <p:ext uri="{BB962C8B-B14F-4D97-AF65-F5344CB8AC3E}">
        <p14:creationId xmlns:p14="http://schemas.microsoft.com/office/powerpoint/2010/main" val="141489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Firmware and Software</a:t>
            </a:r>
            <a:endParaRPr lang="en-US" dirty="0"/>
          </a:p>
        </p:txBody>
      </p:sp>
      <p:sp>
        <p:nvSpPr>
          <p:cNvPr id="4" name="Content Placeholder 2"/>
          <p:cNvSpPr txBox="1">
            <a:spLocks/>
          </p:cNvSpPr>
          <p:nvPr/>
        </p:nvSpPr>
        <p:spPr>
          <a:xfrm>
            <a:off x="467945" y="1295832"/>
            <a:ext cx="10944224" cy="4793566"/>
          </a:xfrm>
          <a:prstGeom prst="rect">
            <a:avLst/>
          </a:prstGeom>
        </p:spPr>
        <p:txBody>
          <a:bodyPr vert="horz" lIns="0" tIns="0" rIns="0" bIns="0" rtlCol="0" anchor="t" anchorCtr="0">
            <a:noAutofit/>
          </a:bodyPr>
          <a:lstStyle>
            <a:lvl1pPr marL="357188" indent="-357188" algn="l" defTabSz="914400" rtl="0" eaLnBrk="1" latinLnBrk="0" hangingPunct="1">
              <a:lnSpc>
                <a:spcPct val="114000"/>
              </a:lnSpc>
              <a:spcBef>
                <a:spcPts val="1800"/>
              </a:spcBef>
              <a:buClr>
                <a:schemeClr val="bg2"/>
              </a:buClr>
              <a:buFontTx/>
              <a:buBlip>
                <a:blip r:embed="rId2"/>
              </a:buBlip>
              <a:defRPr sz="1800" kern="1200">
                <a:solidFill>
                  <a:schemeClr val="tx1"/>
                </a:solidFill>
                <a:latin typeface="+mn-lt"/>
                <a:ea typeface="+mn-ea"/>
                <a:cs typeface="+mn-cs"/>
              </a:defRPr>
            </a:lvl1pPr>
            <a:lvl2pPr marL="714375" indent="-357188" algn="l" defTabSz="914400" rtl="0" eaLnBrk="1" latinLnBrk="0" hangingPunct="1">
              <a:lnSpc>
                <a:spcPct val="114000"/>
              </a:lnSpc>
              <a:spcBef>
                <a:spcPts val="0"/>
              </a:spcBef>
              <a:buClr>
                <a:schemeClr val="accent2"/>
              </a:buClr>
              <a:buFontTx/>
              <a:buBlip>
                <a:blip r:embed="rId3"/>
              </a:buBlip>
              <a:defRPr sz="1800" kern="1200">
                <a:solidFill>
                  <a:schemeClr val="tx1"/>
                </a:solidFill>
                <a:latin typeface="+mn-lt"/>
                <a:ea typeface="+mn-ea"/>
                <a:cs typeface="+mn-cs"/>
              </a:defRPr>
            </a:lvl2pPr>
            <a:lvl3pPr marL="982663" indent="-268288" algn="l" defTabSz="914400" rtl="0" eaLnBrk="1" latinLnBrk="0" hangingPunct="1">
              <a:lnSpc>
                <a:spcPct val="114000"/>
              </a:lnSpc>
              <a:spcBef>
                <a:spcPts val="0"/>
              </a:spcBef>
              <a:buFont typeface="Arial" panose="020B0604020202020204" pitchFamily="34" charset="0"/>
              <a:buChar char="►"/>
              <a:defRPr sz="1800" kern="1200" baseline="0">
                <a:solidFill>
                  <a:schemeClr val="tx1"/>
                </a:solidFill>
                <a:latin typeface="+mn-lt"/>
                <a:ea typeface="+mn-ea"/>
                <a:cs typeface="+mn-cs"/>
              </a:defRPr>
            </a:lvl3pPr>
            <a:lvl4pPr marL="1162050" indent="-173038" algn="l" defTabSz="914400" rtl="0" eaLnBrk="1" latinLnBrk="0" hangingPunct="1">
              <a:lnSpc>
                <a:spcPct val="114000"/>
              </a:lnSpc>
              <a:spcBef>
                <a:spcPts val="0"/>
              </a:spcBef>
              <a:buFont typeface="Arial" panose="020B0604020202020204" pitchFamily="34" charset="0"/>
              <a:buChar char="•"/>
              <a:defRPr sz="1800" kern="1200">
                <a:solidFill>
                  <a:schemeClr val="tx1"/>
                </a:solidFill>
                <a:latin typeface="+mn-lt"/>
                <a:ea typeface="+mn-ea"/>
                <a:cs typeface="+mn-cs"/>
              </a:defRPr>
            </a:lvl4pPr>
            <a:lvl5pPr marL="1347788" indent="-180975" algn="l" defTabSz="914400" rtl="0" eaLnBrk="1" latinLnBrk="0" hangingPunct="1">
              <a:lnSpc>
                <a:spcPct val="114000"/>
              </a:lnSpc>
              <a:spcBef>
                <a:spcPts val="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smtClean="0"/>
              <a:t>MPS </a:t>
            </a:r>
            <a:r>
              <a:rPr lang="en-US" sz="1400" dirty="0"/>
              <a:t>settings of BPMs in internal Button RFFE </a:t>
            </a:r>
            <a:r>
              <a:rPr lang="en-US" sz="1400" dirty="0" err="1"/>
              <a:t>Save&amp;Restore</a:t>
            </a:r>
            <a:r>
              <a:rPr lang="en-US" sz="1400" dirty="0"/>
              <a:t> not save. DESY action </a:t>
            </a:r>
          </a:p>
          <a:p>
            <a:pPr lvl="1"/>
            <a:r>
              <a:rPr lang="en-US" sz="1400" b="1" u="sng" dirty="0"/>
              <a:t>Finished </a:t>
            </a:r>
          </a:p>
          <a:p>
            <a:r>
              <a:rPr lang="en-US" sz="1400" dirty="0">
                <a:solidFill>
                  <a:srgbClr val="00B0F0"/>
                </a:solidFill>
              </a:rPr>
              <a:t>Internal </a:t>
            </a:r>
            <a:r>
              <a:rPr lang="en-US" sz="1400" dirty="0" err="1">
                <a:solidFill>
                  <a:srgbClr val="00B0F0"/>
                </a:solidFill>
              </a:rPr>
              <a:t>Save&amp;Restore</a:t>
            </a:r>
            <a:r>
              <a:rPr lang="en-US" sz="1400" dirty="0">
                <a:solidFill>
                  <a:srgbClr val="00B0F0"/>
                </a:solidFill>
              </a:rPr>
              <a:t> for Cavity and Reentrant BPM.  Q03/2019</a:t>
            </a:r>
          </a:p>
          <a:p>
            <a:pPr lvl="1"/>
            <a:r>
              <a:rPr lang="en-US" sz="1400" b="1" u="sng" dirty="0"/>
              <a:t>Not </a:t>
            </a:r>
            <a:r>
              <a:rPr lang="en-US" sz="1400" b="1" u="sng" dirty="0" smtClean="0"/>
              <a:t>done</a:t>
            </a:r>
          </a:p>
          <a:p>
            <a:r>
              <a:rPr lang="en-US" sz="1400" dirty="0">
                <a:solidFill>
                  <a:srgbClr val="00B050"/>
                </a:solidFill>
              </a:rPr>
              <a:t>FW for </a:t>
            </a:r>
            <a:r>
              <a:rPr lang="en-US" sz="1400" dirty="0" err="1">
                <a:solidFill>
                  <a:srgbClr val="00B050"/>
                </a:solidFill>
              </a:rPr>
              <a:t>insitu</a:t>
            </a:r>
            <a:r>
              <a:rPr lang="en-US" sz="1400" dirty="0">
                <a:solidFill>
                  <a:srgbClr val="00B050"/>
                </a:solidFill>
              </a:rPr>
              <a:t> Button BPMs calibration with onboard </a:t>
            </a:r>
            <a:r>
              <a:rPr lang="en-US" sz="1400" dirty="0" err="1">
                <a:solidFill>
                  <a:srgbClr val="00B050"/>
                </a:solidFill>
              </a:rPr>
              <a:t>pulser</a:t>
            </a:r>
            <a:r>
              <a:rPr lang="en-US" sz="1400" dirty="0">
                <a:solidFill>
                  <a:srgbClr val="00B050"/>
                </a:solidFill>
              </a:rPr>
              <a:t> Q04/2019 </a:t>
            </a:r>
          </a:p>
          <a:p>
            <a:pPr lvl="1"/>
            <a:r>
              <a:rPr lang="en-US" sz="1400" b="1" u="sng" dirty="0"/>
              <a:t>Not done </a:t>
            </a:r>
          </a:p>
          <a:p>
            <a:pPr marL="357187" lvl="1" indent="0">
              <a:buNone/>
            </a:pPr>
            <a:endParaRPr lang="en-US" sz="1400" b="1" u="sng" dirty="0"/>
          </a:p>
          <a:p>
            <a:endParaRPr lang="en-US" sz="1400" dirty="0" smtClean="0"/>
          </a:p>
          <a:p>
            <a:r>
              <a:rPr lang="en-US" sz="1400" dirty="0" smtClean="0">
                <a:solidFill>
                  <a:srgbClr val="FF0000"/>
                </a:solidFill>
              </a:rPr>
              <a:t>An </a:t>
            </a:r>
            <a:r>
              <a:rPr lang="en-US" sz="1400" dirty="0">
                <a:solidFill>
                  <a:srgbClr val="FF0000"/>
                </a:solidFill>
              </a:rPr>
              <a:t>additional task was defined in </a:t>
            </a:r>
            <a:r>
              <a:rPr lang="en-US" sz="1400" dirty="0" err="1">
                <a:solidFill>
                  <a:srgbClr val="FF0000"/>
                </a:solidFill>
              </a:rPr>
              <a:t>Febr</a:t>
            </a:r>
            <a:r>
              <a:rPr lang="en-US" sz="1400" dirty="0">
                <a:solidFill>
                  <a:srgbClr val="FF0000"/>
                </a:solidFill>
              </a:rPr>
              <a:t>. 2019: implement Direct Memory Access in the MBU readout and accordingly for the DAMC02</a:t>
            </a:r>
          </a:p>
          <a:p>
            <a:pPr lvl="1"/>
            <a:r>
              <a:rPr lang="en-US" sz="1400" b="1" u="sng" dirty="0"/>
              <a:t>Not done</a:t>
            </a:r>
          </a:p>
          <a:p>
            <a:pPr marL="0" indent="0">
              <a:buNone/>
            </a:pPr>
            <a:endParaRPr lang="en-US" sz="1400" b="1" u="sng" dirty="0"/>
          </a:p>
          <a:p>
            <a:endParaRPr lang="en-US" sz="1400" dirty="0"/>
          </a:p>
        </p:txBody>
      </p:sp>
      <p:sp>
        <p:nvSpPr>
          <p:cNvPr id="5" name="TextBox 3"/>
          <p:cNvSpPr txBox="1"/>
          <p:nvPr/>
        </p:nvSpPr>
        <p:spPr>
          <a:xfrm>
            <a:off x="3399449" y="6054481"/>
            <a:ext cx="5705231" cy="719015"/>
          </a:xfrm>
          <a:prstGeom prst="rect">
            <a:avLst/>
          </a:prstGeom>
          <a:noFill/>
        </p:spPr>
        <p:txBody>
          <a:bodyPr wrap="square" rtlCol="0">
            <a:noAutofit/>
          </a:bodyPr>
          <a:lstStyle/>
          <a:p>
            <a:pPr>
              <a:lnSpc>
                <a:spcPct val="112000"/>
              </a:lnSpc>
            </a:pPr>
            <a:r>
              <a:rPr lang="en-US" sz="1400" dirty="0" smtClean="0"/>
              <a:t>Priority:</a:t>
            </a:r>
            <a:r>
              <a:rPr lang="en-US" sz="1400" dirty="0" smtClean="0">
                <a:solidFill>
                  <a:srgbClr val="FF0000"/>
                </a:solidFill>
              </a:rPr>
              <a:t> high, </a:t>
            </a:r>
            <a:r>
              <a:rPr lang="en-US" sz="1400" dirty="0" smtClean="0">
                <a:solidFill>
                  <a:srgbClr val="00B0F0"/>
                </a:solidFill>
              </a:rPr>
              <a:t>middle,</a:t>
            </a:r>
            <a:r>
              <a:rPr lang="en-US" sz="1400" dirty="0" smtClean="0">
                <a:solidFill>
                  <a:srgbClr val="FF0000"/>
                </a:solidFill>
              </a:rPr>
              <a:t> </a:t>
            </a:r>
            <a:r>
              <a:rPr lang="en-US" sz="1400" dirty="0" smtClean="0">
                <a:solidFill>
                  <a:srgbClr val="00B050"/>
                </a:solidFill>
              </a:rPr>
              <a:t>low, </a:t>
            </a:r>
            <a:r>
              <a:rPr lang="en-US" sz="1400" dirty="0" smtClean="0"/>
              <a:t>ongoing</a:t>
            </a:r>
            <a:r>
              <a:rPr lang="en-US" sz="1400" dirty="0" smtClean="0">
                <a:solidFill>
                  <a:srgbClr val="00B050"/>
                </a:solidFill>
              </a:rPr>
              <a:t> </a:t>
            </a:r>
          </a:p>
        </p:txBody>
      </p:sp>
    </p:spTree>
    <p:extLst>
      <p:ext uri="{BB962C8B-B14F-4D97-AF65-F5344CB8AC3E}">
        <p14:creationId xmlns:p14="http://schemas.microsoft.com/office/powerpoint/2010/main" val="2839954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N:\4all\intern\dlipka\Dokumente\vortrag\20191211_PSI_DESY_Kooperation\Raw_40k5m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08588" y="2817150"/>
            <a:ext cx="3957588" cy="294403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N:\4all\intern\dlipka\Dokumente\vortrag\20191211_PSI_DESY_Kooperation\Fine_40k5mm.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8154" y="2817150"/>
            <a:ext cx="3957588" cy="2944033"/>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p:cNvSpPr>
            <a:spLocks noGrp="1"/>
          </p:cNvSpPr>
          <p:nvPr>
            <p:ph type="title"/>
          </p:nvPr>
        </p:nvSpPr>
        <p:spPr/>
        <p:txBody>
          <a:bodyPr/>
          <a:lstStyle/>
          <a:p>
            <a:r>
              <a:rPr lang="en-US" dirty="0" smtClean="0"/>
              <a:t>Operation</a:t>
            </a:r>
            <a:endParaRPr lang="de-DE" dirty="0"/>
          </a:p>
        </p:txBody>
      </p:sp>
      <p:sp>
        <p:nvSpPr>
          <p:cNvPr id="4" name="Content Placeholder 2"/>
          <p:cNvSpPr>
            <a:spLocks noGrp="1"/>
          </p:cNvSpPr>
          <p:nvPr>
            <p:ph idx="1"/>
          </p:nvPr>
        </p:nvSpPr>
        <p:spPr>
          <a:xfrm>
            <a:off x="509589" y="1241339"/>
            <a:ext cx="10944224" cy="5340435"/>
          </a:xfrm>
        </p:spPr>
        <p:txBody>
          <a:bodyPr/>
          <a:lstStyle/>
          <a:p>
            <a:r>
              <a:rPr lang="en-US" sz="1400" dirty="0">
                <a:solidFill>
                  <a:srgbClr val="00B050"/>
                </a:solidFill>
              </a:rPr>
              <a:t>Improvement beam based calibration of attenuators for cavity and buttons Q01/2020</a:t>
            </a:r>
          </a:p>
          <a:p>
            <a:pPr lvl="1"/>
            <a:r>
              <a:rPr lang="en-US" sz="1400" b="1" u="sng" dirty="0"/>
              <a:t>Not done </a:t>
            </a:r>
          </a:p>
          <a:p>
            <a:r>
              <a:rPr lang="en-US" sz="1400" dirty="0">
                <a:solidFill>
                  <a:srgbClr val="00B050"/>
                </a:solidFill>
              </a:rPr>
              <a:t>Check position dependence of reference cavity signal (DESY) </a:t>
            </a:r>
          </a:p>
          <a:p>
            <a:pPr lvl="1"/>
            <a:r>
              <a:rPr lang="en-US" sz="1400" b="1" u="sng" dirty="0" smtClean="0"/>
              <a:t>Finished, see diagrams</a:t>
            </a:r>
            <a:endParaRPr lang="en-US" sz="1400" dirty="0" smtClean="0">
              <a:solidFill>
                <a:srgbClr val="00B050"/>
              </a:solidFill>
            </a:endParaRPr>
          </a:p>
          <a:p>
            <a:r>
              <a:rPr lang="en-US" sz="1400" dirty="0" smtClean="0">
                <a:solidFill>
                  <a:srgbClr val="00B050"/>
                </a:solidFill>
              </a:rPr>
              <a:t>Write BPM article (DESY and PSI and CEA </a:t>
            </a:r>
            <a:r>
              <a:rPr lang="en-US" sz="1400" dirty="0" err="1" smtClean="0">
                <a:solidFill>
                  <a:srgbClr val="00B050"/>
                </a:solidFill>
              </a:rPr>
              <a:t>Saclay</a:t>
            </a:r>
            <a:r>
              <a:rPr lang="en-US" sz="1400" dirty="0" smtClean="0">
                <a:solidFill>
                  <a:srgbClr val="00B050"/>
                </a:solidFill>
              </a:rPr>
              <a:t> ) </a:t>
            </a:r>
          </a:p>
          <a:p>
            <a:pPr lvl="1"/>
            <a:r>
              <a:rPr lang="en-US" sz="1400" b="1" u="sng" dirty="0" smtClean="0"/>
              <a:t>Not done </a:t>
            </a:r>
          </a:p>
        </p:txBody>
      </p:sp>
      <p:sp>
        <p:nvSpPr>
          <p:cNvPr id="5" name="TextBox 3"/>
          <p:cNvSpPr txBox="1"/>
          <p:nvPr/>
        </p:nvSpPr>
        <p:spPr>
          <a:xfrm>
            <a:off x="3399449" y="6054481"/>
            <a:ext cx="5705231" cy="719015"/>
          </a:xfrm>
          <a:prstGeom prst="rect">
            <a:avLst/>
          </a:prstGeom>
          <a:noFill/>
        </p:spPr>
        <p:txBody>
          <a:bodyPr wrap="square" rtlCol="0">
            <a:noAutofit/>
          </a:bodyPr>
          <a:lstStyle/>
          <a:p>
            <a:pPr>
              <a:lnSpc>
                <a:spcPct val="112000"/>
              </a:lnSpc>
            </a:pPr>
            <a:r>
              <a:rPr lang="en-US" sz="1400" dirty="0" smtClean="0"/>
              <a:t>Priority:</a:t>
            </a:r>
            <a:r>
              <a:rPr lang="en-US" sz="1400" dirty="0" smtClean="0">
                <a:solidFill>
                  <a:srgbClr val="FF0000"/>
                </a:solidFill>
              </a:rPr>
              <a:t> high, </a:t>
            </a:r>
            <a:r>
              <a:rPr lang="en-US" sz="1400" dirty="0" smtClean="0">
                <a:solidFill>
                  <a:srgbClr val="00B0F0"/>
                </a:solidFill>
              </a:rPr>
              <a:t>middle,</a:t>
            </a:r>
            <a:r>
              <a:rPr lang="en-US" sz="1400" dirty="0" smtClean="0">
                <a:solidFill>
                  <a:srgbClr val="FF0000"/>
                </a:solidFill>
              </a:rPr>
              <a:t> </a:t>
            </a:r>
            <a:r>
              <a:rPr lang="en-US" sz="1400" dirty="0" smtClean="0">
                <a:solidFill>
                  <a:srgbClr val="00B050"/>
                </a:solidFill>
              </a:rPr>
              <a:t>low, </a:t>
            </a:r>
            <a:r>
              <a:rPr lang="en-US" sz="1400" dirty="0" smtClean="0"/>
              <a:t>ongoing</a:t>
            </a:r>
            <a:r>
              <a:rPr lang="en-US" sz="1400" dirty="0" smtClean="0">
                <a:solidFill>
                  <a:srgbClr val="00B050"/>
                </a:solidFill>
              </a:rPr>
              <a:t> </a:t>
            </a:r>
          </a:p>
        </p:txBody>
      </p:sp>
      <p:pic>
        <p:nvPicPr>
          <p:cNvPr id="8" name="Picture 7" descr="C:\Users\dnoelle\Desktop\XFEL Fotos\FolienFürHans\20091029-IMG_859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92081" y="1058590"/>
            <a:ext cx="3076076" cy="2051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feld 2"/>
          <p:cNvSpPr txBox="1"/>
          <p:nvPr/>
        </p:nvSpPr>
        <p:spPr>
          <a:xfrm>
            <a:off x="6174426" y="5693435"/>
            <a:ext cx="4625845" cy="457200"/>
          </a:xfrm>
          <a:prstGeom prst="rect">
            <a:avLst/>
          </a:prstGeom>
          <a:noFill/>
        </p:spPr>
        <p:txBody>
          <a:bodyPr wrap="none" rtlCol="0">
            <a:noAutofit/>
          </a:bodyPr>
          <a:lstStyle/>
          <a:p>
            <a:pPr>
              <a:lnSpc>
                <a:spcPct val="112000"/>
              </a:lnSpc>
            </a:pPr>
            <a:r>
              <a:rPr lang="en-US" sz="1400" dirty="0" smtClean="0"/>
              <a:t>For Beamline CBPM, for </a:t>
            </a:r>
            <a:r>
              <a:rPr lang="en-US" sz="1400" dirty="0" err="1" smtClean="0"/>
              <a:t>Undulator</a:t>
            </a:r>
            <a:r>
              <a:rPr lang="en-US" sz="1400" dirty="0" smtClean="0"/>
              <a:t> CBPM available too</a:t>
            </a:r>
          </a:p>
        </p:txBody>
      </p:sp>
      <p:sp>
        <p:nvSpPr>
          <p:cNvPr id="6" name="Textfeld 5"/>
          <p:cNvSpPr txBox="1"/>
          <p:nvPr/>
        </p:nvSpPr>
        <p:spPr>
          <a:xfrm>
            <a:off x="6252064" y="5088323"/>
            <a:ext cx="1147313" cy="293298"/>
          </a:xfrm>
          <a:prstGeom prst="rect">
            <a:avLst/>
          </a:prstGeom>
          <a:noFill/>
        </p:spPr>
        <p:txBody>
          <a:bodyPr wrap="none" rtlCol="0">
            <a:noAutofit/>
          </a:bodyPr>
          <a:lstStyle/>
          <a:p>
            <a:pPr>
              <a:lnSpc>
                <a:spcPct val="112000"/>
              </a:lnSpc>
            </a:pPr>
            <a:r>
              <a:rPr lang="de-DE" sz="1400" dirty="0" smtClean="0"/>
              <a:t>Large </a:t>
            </a:r>
          </a:p>
        </p:txBody>
      </p:sp>
      <p:sp>
        <p:nvSpPr>
          <p:cNvPr id="11" name="Textfeld 10"/>
          <p:cNvSpPr txBox="1"/>
          <p:nvPr/>
        </p:nvSpPr>
        <p:spPr>
          <a:xfrm>
            <a:off x="11312085" y="5368857"/>
            <a:ext cx="879915" cy="293298"/>
          </a:xfrm>
          <a:prstGeom prst="rect">
            <a:avLst/>
          </a:prstGeom>
          <a:noFill/>
        </p:spPr>
        <p:txBody>
          <a:bodyPr wrap="none" rtlCol="0">
            <a:noAutofit/>
          </a:bodyPr>
          <a:lstStyle/>
          <a:p>
            <a:pPr>
              <a:lnSpc>
                <a:spcPct val="112000"/>
              </a:lnSpc>
            </a:pPr>
            <a:r>
              <a:rPr lang="de-DE" sz="1400" dirty="0" smtClean="0"/>
              <a:t>Small </a:t>
            </a:r>
          </a:p>
        </p:txBody>
      </p:sp>
    </p:spTree>
    <p:extLst>
      <p:ext uri="{BB962C8B-B14F-4D97-AF65-F5344CB8AC3E}">
        <p14:creationId xmlns:p14="http://schemas.microsoft.com/office/powerpoint/2010/main" val="82403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Additional tasks</a:t>
            </a:r>
            <a:endParaRPr lang="en-US" dirty="0"/>
          </a:p>
        </p:txBody>
      </p:sp>
      <p:sp>
        <p:nvSpPr>
          <p:cNvPr id="3" name="Inhaltsplatzhalter 2"/>
          <p:cNvSpPr>
            <a:spLocks noGrp="1"/>
          </p:cNvSpPr>
          <p:nvPr>
            <p:ph idx="1"/>
          </p:nvPr>
        </p:nvSpPr>
        <p:spPr>
          <a:xfrm>
            <a:off x="623889" y="1130060"/>
            <a:ext cx="10944224" cy="4923896"/>
          </a:xfrm>
        </p:spPr>
        <p:txBody>
          <a:bodyPr/>
          <a:lstStyle/>
          <a:p>
            <a:pPr marL="0" indent="0">
              <a:buNone/>
            </a:pPr>
            <a:r>
              <a:rPr lang="en-US" sz="1400" dirty="0" smtClean="0"/>
              <a:t>During the year 2019 we worked on following additional tasks: </a:t>
            </a:r>
          </a:p>
          <a:p>
            <a:pPr marL="0" indent="0">
              <a:buNone/>
            </a:pPr>
            <a:r>
              <a:rPr lang="en-US" sz="1400" b="1" u="sng" dirty="0" smtClean="0"/>
              <a:t>Hardware: </a:t>
            </a:r>
          </a:p>
          <a:p>
            <a:r>
              <a:rPr lang="en-US" sz="1400" dirty="0" smtClean="0"/>
              <a:t>Installation, testing, commissioning and calibration of additional MBU for SASE2 SEED section including MPS connection, </a:t>
            </a:r>
            <a:r>
              <a:rPr lang="en-US" sz="1400" b="1" u="sng" dirty="0" smtClean="0"/>
              <a:t>finished</a:t>
            </a:r>
          </a:p>
          <a:p>
            <a:r>
              <a:rPr lang="en-US" sz="1400" dirty="0" smtClean="0"/>
              <a:t>Removed tools and spares of PSI from the MDI guest office to a cupboard at MDI, </a:t>
            </a:r>
            <a:r>
              <a:rPr lang="en-US" sz="1400" b="1" u="sng" dirty="0" smtClean="0"/>
              <a:t>finished </a:t>
            </a:r>
          </a:p>
          <a:p>
            <a:r>
              <a:rPr lang="en-US" sz="1400" dirty="0" smtClean="0"/>
              <a:t>Corrected the connection of all SASE cavity BPMs for the signal to the IBFB control system, </a:t>
            </a:r>
            <a:r>
              <a:rPr lang="en-US" sz="1400" b="1" u="sng" dirty="0" smtClean="0"/>
              <a:t>finished </a:t>
            </a:r>
          </a:p>
          <a:p>
            <a:r>
              <a:rPr lang="en-US" sz="1400" dirty="0" smtClean="0"/>
              <a:t>MBU </a:t>
            </a:r>
            <a:r>
              <a:rPr lang="en-US" sz="1400" dirty="0" smtClean="0"/>
              <a:t>at 1755m: </a:t>
            </a:r>
            <a:r>
              <a:rPr lang="en-US" sz="1400" dirty="0" smtClean="0"/>
              <a:t>GPAC not responding, </a:t>
            </a:r>
            <a:r>
              <a:rPr lang="en-US" sz="1400" b="1" u="sng" dirty="0" smtClean="0"/>
              <a:t>ongoing</a:t>
            </a:r>
          </a:p>
          <a:p>
            <a:r>
              <a:rPr lang="en-US" sz="1400" dirty="0" smtClean="0"/>
              <a:t>CRFFE BPME.2867.SA3 reference channel need recalibration, RFFE exchanged, will be shipped to PSI, </a:t>
            </a:r>
            <a:r>
              <a:rPr lang="en-US" sz="1400" b="1" u="sng" dirty="0" smtClean="0"/>
              <a:t>ongoing</a:t>
            </a:r>
            <a:r>
              <a:rPr lang="en-US" sz="1400" dirty="0" smtClean="0"/>
              <a:t> </a:t>
            </a:r>
          </a:p>
          <a:p>
            <a:pPr marL="0" indent="0">
              <a:buNone/>
            </a:pPr>
            <a:r>
              <a:rPr lang="en-US" sz="1400" b="1" u="sng" dirty="0" smtClean="0"/>
              <a:t>Firmware: </a:t>
            </a:r>
            <a:endParaRPr lang="en-US" sz="1400" b="1" u="sng" dirty="0"/>
          </a:p>
          <a:p>
            <a:r>
              <a:rPr lang="en-US" sz="1400" dirty="0"/>
              <a:t>Solved problem with trigger configuration between EPICs and DOOCS in January 2019, </a:t>
            </a:r>
            <a:r>
              <a:rPr lang="en-US" sz="1400" b="1" u="sng" dirty="0"/>
              <a:t>solved </a:t>
            </a:r>
          </a:p>
          <a:p>
            <a:pPr marL="0" indent="0">
              <a:buNone/>
            </a:pPr>
            <a:r>
              <a:rPr lang="en-US" sz="1400" b="1" u="sng" dirty="0" smtClean="0"/>
              <a:t>Manpower: </a:t>
            </a:r>
          </a:p>
          <a:p>
            <a:r>
              <a:rPr lang="en-US" sz="1400" dirty="0" smtClean="0"/>
              <a:t>Recruited colleague for MBU FW at DESY, </a:t>
            </a:r>
            <a:r>
              <a:rPr lang="en-US" sz="1400" b="1" u="sng" dirty="0" smtClean="0"/>
              <a:t>available </a:t>
            </a:r>
          </a:p>
          <a:p>
            <a:endParaRPr lang="en-US" sz="1400" dirty="0"/>
          </a:p>
        </p:txBody>
      </p:sp>
    </p:spTree>
    <p:extLst>
      <p:ext uri="{BB962C8B-B14F-4D97-AF65-F5344CB8AC3E}">
        <p14:creationId xmlns:p14="http://schemas.microsoft.com/office/powerpoint/2010/main" val="30987303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emf"/></Relationships>
</file>

<file path=ppt/theme/theme1.xml><?xml version="1.0" encoding="utf-8"?>
<a:theme xmlns:a="http://schemas.openxmlformats.org/drawingml/2006/main" name="template-european-xfel-DESY-new">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6"/>
        </a:solidFill>
      </a:spPr>
      <a:bodyPr rtlCol="0" anchor="ctr">
        <a:noAutofit/>
      </a:bodyPr>
      <a:lstStyle>
        <a:defPPr algn="ctr">
          <a:lnSpc>
            <a:spcPct val="113000"/>
          </a:lnSpc>
          <a:defRPr sz="1400" dirty="0" err="1" smtClean="0"/>
        </a:defPPr>
      </a:lstStyle>
    </a:spDef>
    <a:lnDef>
      <a:spPr>
        <a:ln w="76200" cmpd="sng">
          <a:solidFill>
            <a:schemeClr val="bg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marL="269875" indent="-269875">
          <a:lnSpc>
            <a:spcPct val="112000"/>
          </a:lnSpc>
          <a:buBlip>
            <a:blip xmlns:r="http://schemas.openxmlformats.org/officeDocument/2006/relationships" r:embed="rId1"/>
          </a:buBlip>
          <a:defRPr sz="1400" dirty="0" err="1" smtClean="0"/>
        </a:defPPr>
      </a:lstStyle>
    </a:txDef>
  </a:objectDefaults>
  <a:extraClrSchemeLst/>
  <a:extLst>
    <a:ext uri="{05A4C25C-085E-4340-85A3-A5531E510DB2}">
      <thm15:themeFamily xmlns="" xmlns:thm15="http://schemas.microsoft.com/office/thememl/2012/main" name="XFEL_PowerPoint_16x9.potx" id="{5D9E4C7F-CF90-47AA-9B5A-D1B8A1F64B49}" vid="{107EC11D-EED3-47DC-89A2-C8C245B9F565}"/>
    </a:ext>
  </a:extLst>
</a:theme>
</file>

<file path=ppt/theme/theme2.xml><?xml version="1.0" encoding="utf-8"?>
<a:theme xmlns:a="http://schemas.openxmlformats.org/drawingml/2006/main" name="Office">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732</Words>
  <Application>Microsoft Office PowerPoint</Application>
  <PresentationFormat>Benutzerdefiniert</PresentationFormat>
  <Paragraphs>70</Paragraphs>
  <Slides>7</Slides>
  <Notes>0</Notes>
  <HiddenSlides>0</HiddenSlides>
  <MMClips>0</MMClips>
  <ScaleCrop>false</ScaleCrop>
  <HeadingPairs>
    <vt:vector size="4" baseType="variant">
      <vt:variant>
        <vt:lpstr>Design</vt:lpstr>
      </vt:variant>
      <vt:variant>
        <vt:i4>1</vt:i4>
      </vt:variant>
      <vt:variant>
        <vt:lpstr>Folientitel</vt:lpstr>
      </vt:variant>
      <vt:variant>
        <vt:i4>7</vt:i4>
      </vt:variant>
    </vt:vector>
  </HeadingPairs>
  <TitlesOfParts>
    <vt:vector size="8" baseType="lpstr">
      <vt:lpstr>template-european-xfel-DESY-new</vt:lpstr>
      <vt:lpstr>Comparison of agreed task with recent situation </vt:lpstr>
      <vt:lpstr>Hardware</vt:lpstr>
      <vt:lpstr>Hardware</vt:lpstr>
      <vt:lpstr>Firmware and Software</vt:lpstr>
      <vt:lpstr>Firmware and Software</vt:lpstr>
      <vt:lpstr>Operation</vt:lpstr>
      <vt:lpstr>Additional tasks</vt:lpstr>
    </vt:vector>
  </TitlesOfParts>
  <Company>DESY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Accelerator Status</dc:title>
  <dc:creator>wdecking</dc:creator>
  <cp:lastModifiedBy>Lipka, Dirk</cp:lastModifiedBy>
  <cp:revision>948</cp:revision>
  <dcterms:created xsi:type="dcterms:W3CDTF">2017-11-20T16:25:28Z</dcterms:created>
  <dcterms:modified xsi:type="dcterms:W3CDTF">2019-12-11T06:54:00Z</dcterms:modified>
</cp:coreProperties>
</file>