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12" r:id="rId2"/>
    <p:sldId id="408" r:id="rId3"/>
    <p:sldId id="40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200"/>
    <a:srgbClr val="0B0A28"/>
    <a:srgbClr val="999999"/>
    <a:srgbClr val="0D1546"/>
    <a:srgbClr val="1C0F38"/>
    <a:srgbClr val="7030A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25" autoAdjust="0"/>
    <p:restoredTop sz="91106" autoAdjust="0"/>
  </p:normalViewPr>
  <p:slideViewPr>
    <p:cSldViewPr snapToGrid="0" showGuides="1">
      <p:cViewPr>
        <p:scale>
          <a:sx n="110" d="100"/>
          <a:sy n="110" d="100"/>
        </p:scale>
        <p:origin x="-708" y="-336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outlineViewPr>
    <p:cViewPr>
      <p:scale>
        <a:sx n="33" d="100"/>
        <a:sy n="33" d="100"/>
      </p:scale>
      <p:origin x="0" y="53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-175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11.12.2019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pic>
        <p:nvPicPr>
          <p:cNvPr id="9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428" y="943932"/>
            <a:ext cx="1423988" cy="142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0" descr="Helmholtz_Logo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24" y="2521837"/>
            <a:ext cx="1726595" cy="69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1235677"/>
            <a:ext cx="10944224" cy="4677762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38751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1260390"/>
            <a:ext cx="10944224" cy="47935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Level 1</a:t>
            </a:r>
          </a:p>
          <a:p>
            <a:pPr lvl="1"/>
            <a:r>
              <a:rPr lang="en-US" noProof="0" dirty="0" smtClean="0"/>
              <a:t>Level 2</a:t>
            </a:r>
          </a:p>
          <a:p>
            <a:pPr lvl="2"/>
            <a:r>
              <a:rPr lang="en-US" noProof="0" dirty="0" smtClean="0"/>
              <a:t>Level 3</a:t>
            </a:r>
          </a:p>
          <a:p>
            <a:pPr lvl="3"/>
            <a:r>
              <a:rPr lang="en-US" noProof="0" dirty="0" smtClean="0"/>
              <a:t>Level 4</a:t>
            </a:r>
          </a:p>
          <a:p>
            <a:pPr lvl="4"/>
            <a:r>
              <a:rPr lang="en-US" noProof="0" dirty="0" smtClean="0"/>
              <a:t>Level 5</a:t>
            </a:r>
            <a:endParaRPr lang="en-US" noProof="0" dirty="0"/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‹Nr.›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Task</a:t>
            </a:r>
            <a:r>
              <a:rPr lang="en-US" sz="900" baseline="0" dirty="0" smtClean="0"/>
              <a:t> List</a:t>
            </a:r>
            <a:r>
              <a:rPr lang="en-US" sz="900" dirty="0" smtClean="0"/>
              <a:t> BPM system of the European XFEL for 2020</a:t>
            </a:r>
            <a:endParaRPr lang="en-US" sz="900" baseline="0" noProof="0" dirty="0" smtClean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noProof="0" dirty="0" smtClean="0"/>
              <a:t>D. </a:t>
            </a:r>
            <a:r>
              <a:rPr lang="en-US" sz="900" noProof="0" dirty="0" err="1" smtClean="0"/>
              <a:t>Lipka</a:t>
            </a:r>
            <a:r>
              <a:rPr lang="en-US" sz="900" baseline="0" noProof="0" dirty="0" smtClean="0"/>
              <a:t>, MDI, DESY Hamburg, Dec. 11</a:t>
            </a:r>
            <a:r>
              <a:rPr lang="en-US" sz="900" baseline="30000" noProof="0" dirty="0" smtClean="0"/>
              <a:t>th</a:t>
            </a:r>
            <a:r>
              <a:rPr lang="en-US" sz="900" baseline="0" noProof="0" dirty="0" smtClean="0"/>
              <a:t>, 2019</a:t>
            </a:r>
            <a:endParaRPr lang="en-US" sz="900" noProof="0" dirty="0"/>
          </a:p>
        </p:txBody>
      </p:sp>
      <p:pic>
        <p:nvPicPr>
          <p:cNvPr id="12" name="Picture 11" descr="https://www.helmholtz.de/fileadmin/user_upload/04_mediathek/Logos_2017/2017_H_Logo_RGB_untereinander_DE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745" y="6182559"/>
            <a:ext cx="1670422" cy="64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ESY_logo_3C_web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431" y="5744307"/>
            <a:ext cx="934953" cy="93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6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Hardware</a:t>
            </a:r>
            <a:endParaRPr lang="de-D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23889" y="1260390"/>
            <a:ext cx="10944224" cy="4793566"/>
          </a:xfrm>
        </p:spPr>
        <p:txBody>
          <a:bodyPr/>
          <a:lstStyle/>
          <a:p>
            <a:r>
              <a:rPr lang="en-US" sz="1400" dirty="0">
                <a:solidFill>
                  <a:srgbClr val="FF0000"/>
                </a:solidFill>
              </a:rPr>
              <a:t>Production of </a:t>
            </a:r>
            <a:r>
              <a:rPr lang="en-US" sz="1400" dirty="0" smtClean="0">
                <a:solidFill>
                  <a:srgbClr val="FF0000"/>
                </a:solidFill>
              </a:rPr>
              <a:t>spares, delivery: April expected </a:t>
            </a:r>
          </a:p>
          <a:p>
            <a:r>
              <a:rPr lang="en-US" sz="1400" dirty="0" smtClean="0">
                <a:solidFill>
                  <a:srgbClr val="00B0F0"/>
                </a:solidFill>
              </a:rPr>
              <a:t>3 RFFEs at PSI (2 Button and 1 Cavity RFFE) will be get back with spare delivery: April </a:t>
            </a:r>
          </a:p>
          <a:p>
            <a:r>
              <a:rPr lang="en-US" sz="1400" dirty="0" smtClean="0">
                <a:solidFill>
                  <a:srgbClr val="00B0F0"/>
                </a:solidFill>
              </a:rPr>
              <a:t>In general: when a card needs repair, can PSI repair it, procedure: </a:t>
            </a:r>
            <a:r>
              <a:rPr lang="en-US" sz="1400" dirty="0" smtClean="0"/>
              <a:t>agreed DESY will take transport and non negligible hardware costs</a:t>
            </a:r>
          </a:p>
          <a:p>
            <a:r>
              <a:rPr lang="en-US" sz="1400" dirty="0" smtClean="0">
                <a:solidFill>
                  <a:srgbClr val="00B0F0"/>
                </a:solidFill>
              </a:rPr>
              <a:t>2 Button and 1 Cavity RFFE need repair, will be send to PSI, attention to parts in controlled area (need to be send back to DESY)</a:t>
            </a:r>
          </a:p>
          <a:p>
            <a:r>
              <a:rPr lang="en-US" sz="1400" dirty="0" err="1">
                <a:solidFill>
                  <a:srgbClr val="FF0000"/>
                </a:solidFill>
              </a:rPr>
              <a:t>PileUp</a:t>
            </a:r>
            <a:r>
              <a:rPr lang="en-US" sz="1400" dirty="0">
                <a:solidFill>
                  <a:srgbClr val="FF0000"/>
                </a:solidFill>
              </a:rPr>
              <a:t>: reason resonances of accelerator cavity at 2.4 GHz, special filter necessary, development </a:t>
            </a:r>
            <a:r>
              <a:rPr lang="en-US" sz="1400" dirty="0" smtClean="0">
                <a:solidFill>
                  <a:srgbClr val="FF0000"/>
                </a:solidFill>
              </a:rPr>
              <a:t>of filter at PSI: Feb. 2020, risk when it is not solved in Feb. 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00B050"/>
                </a:solidFill>
              </a:rPr>
              <a:t>Reentrant RFFE redesign 2020+ </a:t>
            </a:r>
            <a:endParaRPr lang="en-US" sz="1400" dirty="0" smtClean="0">
              <a:solidFill>
                <a:srgbClr val="00B050"/>
              </a:solidFill>
            </a:endParaRPr>
          </a:p>
          <a:p>
            <a:r>
              <a:rPr lang="en-US" sz="1400" dirty="0" smtClean="0">
                <a:solidFill>
                  <a:srgbClr val="FF0000"/>
                </a:solidFill>
              </a:rPr>
              <a:t>MBU </a:t>
            </a:r>
            <a:r>
              <a:rPr lang="en-US" sz="1400" dirty="0">
                <a:solidFill>
                  <a:srgbClr val="FF0000"/>
                </a:solidFill>
              </a:rPr>
              <a:t>at 1755m: </a:t>
            </a:r>
            <a:r>
              <a:rPr lang="en-US" sz="1400" dirty="0" smtClean="0">
                <a:solidFill>
                  <a:srgbClr val="FF0000"/>
                </a:solidFill>
              </a:rPr>
              <a:t>GPAC not responding, ongoing: next days 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Problem fans in one MBU found yesterday: 902m; repair ongoing: check fan remotely, WK will check and contact DESY for implementation</a:t>
            </a:r>
            <a:endParaRPr lang="en-US" sz="1400" dirty="0">
              <a:solidFill>
                <a:srgbClr val="FF0000"/>
              </a:solidFill>
            </a:endParaRPr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5" name="TextBox 3"/>
          <p:cNvSpPr txBox="1"/>
          <p:nvPr/>
        </p:nvSpPr>
        <p:spPr>
          <a:xfrm>
            <a:off x="3399449" y="6054481"/>
            <a:ext cx="5705231" cy="7190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/>
              <a:t>Priority:</a:t>
            </a:r>
            <a:r>
              <a:rPr lang="en-US" sz="1400" dirty="0" smtClean="0">
                <a:solidFill>
                  <a:srgbClr val="FF0000"/>
                </a:solidFill>
              </a:rPr>
              <a:t> high, </a:t>
            </a:r>
            <a:r>
              <a:rPr lang="en-US" sz="1400" dirty="0" smtClean="0">
                <a:solidFill>
                  <a:srgbClr val="00B0F0"/>
                </a:solidFill>
              </a:rPr>
              <a:t>middle,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00B050"/>
                </a:solidFill>
              </a:rPr>
              <a:t>low, </a:t>
            </a:r>
            <a:r>
              <a:rPr lang="en-US" sz="1400" dirty="0" smtClean="0"/>
              <a:t>ongoing</a:t>
            </a:r>
            <a:r>
              <a:rPr lang="en-US" sz="1400" dirty="0" smtClean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2922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6683" y="539704"/>
            <a:ext cx="10956924" cy="387519"/>
          </a:xfrm>
        </p:spPr>
        <p:txBody>
          <a:bodyPr/>
          <a:lstStyle/>
          <a:p>
            <a:r>
              <a:rPr lang="en-US" dirty="0" smtClean="0"/>
              <a:t>Firmware and Software</a:t>
            </a:r>
            <a:endParaRPr lang="de-DE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2065" y="873136"/>
            <a:ext cx="10944224" cy="54241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rgbClr val="FF0000"/>
                </a:solidFill>
              </a:rPr>
              <a:t>Power cut can cause that cooling of racks will be established after hours. Therefore high temperature was 2 times observed. Need solution by FW: permanent switch OFF when temperature too high and only switch them ON by experts! Will be worked on after Freeze AGC (June 2020 in summer shutdown) </a:t>
            </a:r>
          </a:p>
          <a:p>
            <a:r>
              <a:rPr lang="en-US" sz="1400" dirty="0" smtClean="0">
                <a:solidFill>
                  <a:srgbClr val="00B0F0"/>
                </a:solidFill>
              </a:rPr>
              <a:t>Implementation </a:t>
            </a:r>
            <a:r>
              <a:rPr lang="en-US" sz="1400" dirty="0">
                <a:solidFill>
                  <a:srgbClr val="00B0F0"/>
                </a:solidFill>
              </a:rPr>
              <a:t>of Tuning and Precision Mode: Precision Mode leads to reproduce-able attenuator settings for predefined charge and position range (charge from timing, position from </a:t>
            </a:r>
            <a:r>
              <a:rPr lang="en-US" sz="1400" dirty="0" err="1">
                <a:solidFill>
                  <a:srgbClr val="00B0F0"/>
                </a:solidFill>
              </a:rPr>
              <a:t>doocs</a:t>
            </a:r>
            <a:r>
              <a:rPr lang="en-US" sz="1400" dirty="0">
                <a:solidFill>
                  <a:srgbClr val="00B0F0"/>
                </a:solidFill>
              </a:rPr>
              <a:t>), tuning mode increases gain after N shots and both modes reduce gain immediately  when saturated. </a:t>
            </a:r>
            <a:r>
              <a:rPr lang="en-US" sz="1400" b="1" u="sng" dirty="0" smtClean="0"/>
              <a:t> Will be observed with </a:t>
            </a:r>
            <a:r>
              <a:rPr lang="en-US" sz="1400" b="1" u="sng" dirty="0" err="1" smtClean="0"/>
              <a:t>Freezed</a:t>
            </a:r>
            <a:r>
              <a:rPr lang="en-US" sz="1400" b="1" u="sng" dirty="0" smtClean="0"/>
              <a:t> AGC and check that this is solved. </a:t>
            </a:r>
            <a:endParaRPr lang="en-US" sz="1400" b="1" u="sng" dirty="0"/>
          </a:p>
          <a:p>
            <a:r>
              <a:rPr lang="en-US" sz="1400" dirty="0">
                <a:solidFill>
                  <a:srgbClr val="FF0000"/>
                </a:solidFill>
              </a:rPr>
              <a:t>Freeze AGC when no bunch expected: according timing info and BPM location will be implemented. </a:t>
            </a:r>
            <a:r>
              <a:rPr lang="en-US" sz="1400" dirty="0" smtClean="0">
                <a:solidFill>
                  <a:srgbClr val="FF0000"/>
                </a:solidFill>
              </a:rPr>
              <a:t>Implementation in this shutdown, operation with beam on 13.01.2020. </a:t>
            </a:r>
          </a:p>
          <a:p>
            <a:pPr lvl="1"/>
            <a:r>
              <a:rPr lang="en-US" sz="1400" b="1" u="sng" dirty="0" smtClean="0"/>
              <a:t>Implemented for 1 Cavity BPM MBU in injector in Nov. 2019 and successfully tested </a:t>
            </a:r>
            <a:endParaRPr lang="en-US" sz="1400" b="1" u="sng" dirty="0"/>
          </a:p>
          <a:p>
            <a:r>
              <a:rPr lang="en-US" sz="1400" dirty="0"/>
              <a:t>Individual button attenuator setting: Idea: check offset and when true attenuate one channel with external </a:t>
            </a:r>
            <a:r>
              <a:rPr lang="en-US" sz="1400" dirty="0" smtClean="0"/>
              <a:t>attenuator (DESY)  2020 </a:t>
            </a:r>
            <a:endParaRPr lang="en-US" sz="1400" dirty="0"/>
          </a:p>
          <a:p>
            <a:r>
              <a:rPr lang="en-US" sz="1400" dirty="0" smtClean="0">
                <a:solidFill>
                  <a:srgbClr val="00B050"/>
                </a:solidFill>
              </a:rPr>
              <a:t>Improve </a:t>
            </a:r>
            <a:r>
              <a:rPr lang="en-US" sz="1400" dirty="0">
                <a:solidFill>
                  <a:srgbClr val="00B050"/>
                </a:solidFill>
              </a:rPr>
              <a:t>resolution for position and charge when external 216 MHz is </a:t>
            </a:r>
            <a:r>
              <a:rPr lang="en-US" sz="1400" dirty="0" smtClean="0">
                <a:solidFill>
                  <a:srgbClr val="00B050"/>
                </a:solidFill>
              </a:rPr>
              <a:t>missing maybe not 2020 </a:t>
            </a:r>
            <a:endParaRPr lang="en-US" sz="1400" b="1" u="sng" dirty="0"/>
          </a:p>
          <a:p>
            <a:r>
              <a:rPr lang="en-US" sz="1400" dirty="0">
                <a:solidFill>
                  <a:srgbClr val="00B0F0"/>
                </a:solidFill>
              </a:rPr>
              <a:t>Internal </a:t>
            </a:r>
            <a:r>
              <a:rPr lang="en-US" sz="1400" dirty="0" err="1">
                <a:solidFill>
                  <a:srgbClr val="00B0F0"/>
                </a:solidFill>
              </a:rPr>
              <a:t>Save&amp;Restore</a:t>
            </a:r>
            <a:r>
              <a:rPr lang="en-US" sz="1400" dirty="0">
                <a:solidFill>
                  <a:srgbClr val="00B0F0"/>
                </a:solidFill>
              </a:rPr>
              <a:t> for Cavity and Reentrant </a:t>
            </a:r>
            <a:r>
              <a:rPr lang="en-US" sz="1400" dirty="0" smtClean="0">
                <a:solidFill>
                  <a:srgbClr val="00B0F0"/>
                </a:solidFill>
              </a:rPr>
              <a:t>BPM</a:t>
            </a:r>
            <a:r>
              <a:rPr lang="en-US" sz="1400" dirty="0">
                <a:solidFill>
                  <a:srgbClr val="00B0F0"/>
                </a:solidFill>
              </a:rPr>
              <a:t> </a:t>
            </a:r>
            <a:r>
              <a:rPr lang="en-US" sz="1400" dirty="0" smtClean="0">
                <a:solidFill>
                  <a:srgbClr val="00B0F0"/>
                </a:solidFill>
              </a:rPr>
              <a:t>(Summer shutdown 2020) </a:t>
            </a:r>
          </a:p>
          <a:p>
            <a:r>
              <a:rPr lang="en-US" sz="1400" dirty="0">
                <a:solidFill>
                  <a:srgbClr val="00B050"/>
                </a:solidFill>
              </a:rPr>
              <a:t>FW for </a:t>
            </a:r>
            <a:r>
              <a:rPr lang="en-US" sz="1400" dirty="0" err="1">
                <a:solidFill>
                  <a:srgbClr val="00B050"/>
                </a:solidFill>
              </a:rPr>
              <a:t>insitu</a:t>
            </a:r>
            <a:r>
              <a:rPr lang="en-US" sz="1400" dirty="0">
                <a:solidFill>
                  <a:srgbClr val="00B050"/>
                </a:solidFill>
              </a:rPr>
              <a:t> Button BPMs calibration with onboard </a:t>
            </a:r>
            <a:r>
              <a:rPr lang="en-US" sz="1400" dirty="0" err="1" smtClean="0">
                <a:solidFill>
                  <a:srgbClr val="00B050"/>
                </a:solidFill>
              </a:rPr>
              <a:t>pulser</a:t>
            </a:r>
            <a:r>
              <a:rPr lang="en-US" sz="1400" dirty="0" smtClean="0">
                <a:solidFill>
                  <a:srgbClr val="00B050"/>
                </a:solidFill>
              </a:rPr>
              <a:t>: maybe not 2020 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Implementation of </a:t>
            </a:r>
            <a:r>
              <a:rPr lang="en-US" sz="1400" dirty="0">
                <a:solidFill>
                  <a:srgbClr val="FF0000"/>
                </a:solidFill>
              </a:rPr>
              <a:t>Direct Memory </a:t>
            </a:r>
            <a:r>
              <a:rPr lang="en-US" sz="1400" dirty="0" smtClean="0">
                <a:solidFill>
                  <a:srgbClr val="FF0000"/>
                </a:solidFill>
              </a:rPr>
              <a:t>Access (DMA) </a:t>
            </a:r>
            <a:r>
              <a:rPr lang="en-US" sz="1400" dirty="0">
                <a:solidFill>
                  <a:srgbClr val="FF0000"/>
                </a:solidFill>
              </a:rPr>
              <a:t>in </a:t>
            </a:r>
            <a:r>
              <a:rPr lang="en-US" sz="1400" dirty="0" smtClean="0">
                <a:solidFill>
                  <a:srgbClr val="FF0000"/>
                </a:solidFill>
              </a:rPr>
              <a:t>MBU and DAMC02 (25 Hz operation): </a:t>
            </a:r>
            <a:r>
              <a:rPr lang="en-US" sz="1400" dirty="0" smtClean="0">
                <a:solidFill>
                  <a:srgbClr val="FF0000"/>
                </a:solidFill>
              </a:rPr>
              <a:t>2020</a:t>
            </a:r>
          </a:p>
          <a:p>
            <a:r>
              <a:rPr lang="en-US" sz="1400" dirty="0" smtClean="0"/>
              <a:t>Additional: Implementation of attenuator range for cavity BPM when beam near BPM axis like it is realized in PSI</a:t>
            </a:r>
            <a:endParaRPr lang="en-US" sz="1400" dirty="0"/>
          </a:p>
        </p:txBody>
      </p:sp>
      <p:sp>
        <p:nvSpPr>
          <p:cNvPr id="5" name="TextBox 3"/>
          <p:cNvSpPr txBox="1"/>
          <p:nvPr/>
        </p:nvSpPr>
        <p:spPr>
          <a:xfrm>
            <a:off x="3528846" y="6412726"/>
            <a:ext cx="5705231" cy="7190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/>
              <a:t>Priority:</a:t>
            </a:r>
            <a:r>
              <a:rPr lang="en-US" sz="1400" dirty="0" smtClean="0">
                <a:solidFill>
                  <a:srgbClr val="FF0000"/>
                </a:solidFill>
              </a:rPr>
              <a:t> high, </a:t>
            </a:r>
            <a:r>
              <a:rPr lang="en-US" sz="1400" dirty="0" smtClean="0">
                <a:solidFill>
                  <a:srgbClr val="00B0F0"/>
                </a:solidFill>
              </a:rPr>
              <a:t>middle,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00B050"/>
                </a:solidFill>
              </a:rPr>
              <a:t>low, </a:t>
            </a:r>
            <a:r>
              <a:rPr lang="en-US" sz="1400" dirty="0" smtClean="0"/>
              <a:t>ongoing</a:t>
            </a:r>
            <a:r>
              <a:rPr lang="en-US" sz="1400" dirty="0" smtClean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489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</a:t>
            </a:r>
            <a:endParaRPr lang="de-D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09589" y="1241339"/>
            <a:ext cx="10944224" cy="5340435"/>
          </a:xfrm>
        </p:spPr>
        <p:txBody>
          <a:bodyPr/>
          <a:lstStyle/>
          <a:p>
            <a:r>
              <a:rPr lang="en-US" sz="1400" dirty="0">
                <a:solidFill>
                  <a:srgbClr val="00B050"/>
                </a:solidFill>
              </a:rPr>
              <a:t>Improvement beam based calibration of attenuators for cavity and </a:t>
            </a:r>
            <a:r>
              <a:rPr lang="en-US" sz="1400" dirty="0" smtClean="0">
                <a:solidFill>
                  <a:srgbClr val="00B050"/>
                </a:solidFill>
              </a:rPr>
              <a:t>buttons: maybe not 2020 </a:t>
            </a:r>
            <a:endParaRPr lang="en-US" sz="1400" dirty="0">
              <a:solidFill>
                <a:srgbClr val="00B050"/>
              </a:solidFill>
            </a:endParaRPr>
          </a:p>
          <a:p>
            <a:r>
              <a:rPr lang="en-US" sz="1400" dirty="0" smtClean="0">
                <a:solidFill>
                  <a:srgbClr val="00B050"/>
                </a:solidFill>
              </a:rPr>
              <a:t>Write BPM article (DESY and PSI and CEA </a:t>
            </a:r>
            <a:r>
              <a:rPr lang="en-US" sz="1400" dirty="0" err="1" smtClean="0">
                <a:solidFill>
                  <a:srgbClr val="00B050"/>
                </a:solidFill>
              </a:rPr>
              <a:t>Saclay</a:t>
            </a:r>
            <a:r>
              <a:rPr lang="en-US" sz="1400" dirty="0" smtClean="0">
                <a:solidFill>
                  <a:srgbClr val="00B050"/>
                </a:solidFill>
              </a:rPr>
              <a:t> ) , maybe 2020 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3399449" y="6054481"/>
            <a:ext cx="5705231" cy="7190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dirty="0" smtClean="0"/>
              <a:t>Priority:</a:t>
            </a:r>
            <a:r>
              <a:rPr lang="en-US" sz="1400" dirty="0" smtClean="0">
                <a:solidFill>
                  <a:srgbClr val="FF0000"/>
                </a:solidFill>
              </a:rPr>
              <a:t> high, </a:t>
            </a:r>
            <a:r>
              <a:rPr lang="en-US" sz="1400" dirty="0" smtClean="0">
                <a:solidFill>
                  <a:srgbClr val="00B0F0"/>
                </a:solidFill>
              </a:rPr>
              <a:t>middle,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00B050"/>
                </a:solidFill>
              </a:rPr>
              <a:t>low, </a:t>
            </a:r>
            <a:r>
              <a:rPr lang="en-US" sz="1400" dirty="0" smtClean="0"/>
              <a:t>ongoing</a:t>
            </a:r>
            <a:r>
              <a:rPr lang="en-US" sz="1400" dirty="0" smtClean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403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template-european-xfel-DESY-ne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 w="76200" cmpd="sng">
          <a:solidFill>
            <a:schemeClr val="bg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478</Words>
  <Application>Microsoft Office PowerPoint</Application>
  <PresentationFormat>Benutzerdefiniert</PresentationFormat>
  <Paragraphs>26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template-european-xfel-DESY-new</vt:lpstr>
      <vt:lpstr>Hardware</vt:lpstr>
      <vt:lpstr>Firmware and Software</vt:lpstr>
      <vt:lpstr>Operation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Accelerator Status</dc:title>
  <dc:creator>wdecking</dc:creator>
  <cp:lastModifiedBy>Lipka, Dirk</cp:lastModifiedBy>
  <cp:revision>956</cp:revision>
  <dcterms:created xsi:type="dcterms:W3CDTF">2017-11-20T16:25:28Z</dcterms:created>
  <dcterms:modified xsi:type="dcterms:W3CDTF">2019-12-11T16:18:08Z</dcterms:modified>
</cp:coreProperties>
</file>