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3.xml" ContentType="application/vnd.openxmlformats-officedocument.presentationml.comments+xml"/>
  <Override PartName="/ppt/notesSlides/notesSlide38.xml" ContentType="application/vnd.openxmlformats-officedocument.presentationml.notesSlide+xml"/>
  <Override PartName="/ppt/comments/comment4.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68"/>
  </p:notesMasterIdLst>
  <p:sldIdLst>
    <p:sldId id="256" r:id="rId3"/>
    <p:sldId id="257" r:id="rId4"/>
    <p:sldId id="258" r:id="rId5"/>
    <p:sldId id="259" r:id="rId6"/>
    <p:sldId id="260" r:id="rId7"/>
    <p:sldId id="261" r:id="rId8"/>
    <p:sldId id="262" r:id="rId9"/>
    <p:sldId id="304" r:id="rId10"/>
    <p:sldId id="312" r:id="rId11"/>
    <p:sldId id="313" r:id="rId12"/>
    <p:sldId id="272" r:id="rId13"/>
    <p:sldId id="310" r:id="rId14"/>
    <p:sldId id="314" r:id="rId15"/>
    <p:sldId id="306" r:id="rId16"/>
    <p:sldId id="318" r:id="rId17"/>
    <p:sldId id="319" r:id="rId18"/>
    <p:sldId id="315" r:id="rId19"/>
    <p:sldId id="320" r:id="rId20"/>
    <p:sldId id="316" r:id="rId21"/>
    <p:sldId id="321" r:id="rId22"/>
    <p:sldId id="308" r:id="rId23"/>
    <p:sldId id="322" r:id="rId24"/>
    <p:sldId id="317" r:id="rId25"/>
    <p:sldId id="263" r:id="rId26"/>
    <p:sldId id="264" r:id="rId27"/>
    <p:sldId id="265" r:id="rId28"/>
    <p:sldId id="266" r:id="rId29"/>
    <p:sldId id="267" r:id="rId30"/>
    <p:sldId id="268" r:id="rId31"/>
    <p:sldId id="269" r:id="rId32"/>
    <p:sldId id="270" r:id="rId33"/>
    <p:sldId id="271" r:id="rId34"/>
    <p:sldId id="307" r:id="rId35"/>
    <p:sldId id="309"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fen Hauf" initials="" lastIdx="1" clrIdx="0"/>
  <p:cmAuthor id="1" name="Anonymou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0"/>
    <p:restoredTop sz="94506"/>
  </p:normalViewPr>
  <p:slideViewPr>
    <p:cSldViewPr snapToGrid="0">
      <p:cViewPr varScale="1">
        <p:scale>
          <a:sx n="136" d="100"/>
          <a:sy n="136" d="100"/>
        </p:scale>
        <p:origin x="22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2-05T14:18:12.776" idx="1">
    <p:pos x="6000" y="0"/>
    <p:text>I adjusted wording a bit on the DAQ policy, as the wording conflicted with established meanings between ITDM and Controls group</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12-05T11:02:37.174" idx="1">
    <p:pos x="2260" y="521"/>
    <p:text>yes!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12-05T14:18:12.776" idx="1">
    <p:pos x="6000" y="0"/>
    <p:text>I adjusted wording a bit on the DAQ policy, as the wording conflicted with established meanings between ITDM and Controls group</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9-12-05T11:02:37.174" idx="1">
    <p:pos x="2260" y="521"/>
    <p:text>yes!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bbcb60e53_2_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g6bbcb60e53_2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bfd4248bf_3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bfd4248bf_3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581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bfd4248bf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bfd4248bf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114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bfd4248bf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bfd4248b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6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bfd4248bf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bfd4248bf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26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bfd4248bf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bfd4248bf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20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bfd4248bf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6bfd4248bf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38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bfd4248b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bfd4248b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47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6bfd4248bf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6bfd4248bf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819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bfd4248bf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6bfd4248b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5013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bfd4248bf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bfd4248bf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2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bd31d9f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bd31d9f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bfd4248bf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bfd4248b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057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6bfd4248bf_15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6bfd4248bf_1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553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bf058dd9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6bf058dd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bfd4248bf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bfd4248b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bfd4248bf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bfd4248bf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bbcb60e53_2_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6bbcb60e53_2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bfd4248bf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bfd4248b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bfd4248bf_24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bfd4248bf_2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bf058dd92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6bf058dd9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bfd4248bf_3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bfd4248bf_3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bd31d9f4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bd31d9f4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bfd4248bf_3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bfd4248bf_3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bfd4248bf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bfd4248bf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1906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bfd4248bf_19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bfd4248bf_19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790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bfd4248bf_3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6bfd4248bf_3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bf058dd92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6bf058dd92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bfd4248bf_2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bfd4248bf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bbcb60e53_2_7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6bbcb60e53_2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bfd4248bf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bfd4248bf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bfd4248bf_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bfd4248bf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bf058dd92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6bf058dd9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bbcb60e53_2_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6bbcb60e53_2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bfd4248bf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bfd4248bf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bbcb60e53_2_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6bbcb60e53_2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bfd4248bf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6bfd4248bf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bfd4248bf_4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bfd4248bf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6bfd4248bf_4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6bfd4248bf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6bfd4248bf_4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6bfd4248bf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6bf058dd92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6bf058dd9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6bfd4248bf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6bfd4248b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bfd4248bf_19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bfd4248bf_19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6bfd4248bf_2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6bfd4248bf_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bbcb60e53_2_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6bbcb60e53_2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bf058dd92_0_2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6bf058dd92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6bfd4248bf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6bfd4248b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6bbcb60e53_2_4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g6bbcb60e53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bfd4248bf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6bfd4248bf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bbcb60e53_2_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g6bbcb60e53_2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bfd4248bf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bfd4248bf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6bfd4248bf_15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6bfd4248bf_1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6bfd4248bf_1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6bfd4248bf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6bfd4248bf_1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6bfd4248bf_1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6bfd4248bf_15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6bfd4248bf_1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bf76407a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bf76407a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6bf058dd92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6bf058dd92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6bfd4248bf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6bfd4248b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bfd4248bf_18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6bfd4248bf_18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6bfd4248bf_18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6bfd4248bf_18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bf76407a3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bf76407a3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bfd4248b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bfd4248b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653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bfd4248bf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bfd4248bf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007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459000" y="840582"/>
            <a:ext cx="6029718" cy="78819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 name="Google Shape;60;p14"/>
          <p:cNvSpPr txBox="1">
            <a:spLocks noGrp="1"/>
          </p:cNvSpPr>
          <p:nvPr>
            <p:ph type="subTitle" idx="1"/>
          </p:nvPr>
        </p:nvSpPr>
        <p:spPr>
          <a:xfrm>
            <a:off x="467917" y="1937385"/>
            <a:ext cx="6029718" cy="2497693"/>
          </a:xfrm>
          <a:prstGeom prst="rect">
            <a:avLst/>
          </a:prstGeom>
          <a:noFill/>
          <a:ln>
            <a:noFill/>
          </a:ln>
        </p:spPr>
        <p:txBody>
          <a:bodyPr spcFirstLastPara="1" wrap="square" lIns="0" tIns="0" rIns="0" bIns="0" anchor="t" anchorCtr="0">
            <a:noAutofit/>
          </a:bodyPr>
          <a:lstStyle>
            <a:lvl1pPr lvl="0" algn="l">
              <a:lnSpc>
                <a:spcPct val="114000"/>
              </a:lnSpc>
              <a:spcBef>
                <a:spcPts val="0"/>
              </a:spcBef>
              <a:spcAft>
                <a:spcPts val="0"/>
              </a:spcAft>
              <a:buSzPts val="1500"/>
              <a:buFont typeface="Arial"/>
              <a:buNone/>
              <a:defRPr sz="1500"/>
            </a:lvl1pPr>
            <a:lvl2pPr lvl="1" algn="ctr">
              <a:lnSpc>
                <a:spcPct val="114000"/>
              </a:lnSpc>
              <a:spcBef>
                <a:spcPts val="0"/>
              </a:spcBef>
              <a:spcAft>
                <a:spcPts val="0"/>
              </a:spcAft>
              <a:buSzPts val="1500"/>
              <a:buFont typeface="Arial"/>
              <a:buNone/>
              <a:defRPr sz="1500"/>
            </a:lvl2pPr>
            <a:lvl3pPr lvl="2" algn="ctr">
              <a:lnSpc>
                <a:spcPct val="114000"/>
              </a:lnSpc>
              <a:spcBef>
                <a:spcPts val="0"/>
              </a:spcBef>
              <a:spcAft>
                <a:spcPts val="0"/>
              </a:spcAft>
              <a:buClr>
                <a:schemeClr val="dk1"/>
              </a:buClr>
              <a:buSzPts val="1400"/>
              <a:buNone/>
              <a:defRPr sz="1400"/>
            </a:lvl3pPr>
            <a:lvl4pPr lvl="3" algn="ctr">
              <a:lnSpc>
                <a:spcPct val="114000"/>
              </a:lnSpc>
              <a:spcBef>
                <a:spcPts val="0"/>
              </a:spcBef>
              <a:spcAft>
                <a:spcPts val="0"/>
              </a:spcAft>
              <a:buClr>
                <a:schemeClr val="dk1"/>
              </a:buClr>
              <a:buSzPts val="1200"/>
              <a:buNone/>
              <a:defRPr sz="1200"/>
            </a:lvl4pPr>
            <a:lvl5pPr lvl="4" algn="ctr">
              <a:lnSpc>
                <a:spcPct val="114000"/>
              </a:lnSpc>
              <a:spcBef>
                <a:spcPts val="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61" name="Google Shape;61;p14"/>
          <p:cNvPicPr preferRelativeResize="0"/>
          <p:nvPr/>
        </p:nvPicPr>
        <p:blipFill rotWithShape="1">
          <a:blip r:embed="rId2">
            <a:alphaModFix/>
          </a:blip>
          <a:srcRect/>
          <a:stretch/>
        </p:blipFill>
        <p:spPr>
          <a:xfrm>
            <a:off x="7608094" y="578645"/>
            <a:ext cx="1067991" cy="1066756"/>
          </a:xfrm>
          <a:prstGeom prst="rect">
            <a:avLst/>
          </a:prstGeom>
          <a:noFill/>
          <a:ln>
            <a:noFill/>
          </a:ln>
        </p:spPr>
      </p:pic>
      <p:pic>
        <p:nvPicPr>
          <p:cNvPr id="62" name="Google Shape;62;p14"/>
          <p:cNvPicPr preferRelativeResize="0"/>
          <p:nvPr/>
        </p:nvPicPr>
        <p:blipFill rotWithShape="1">
          <a:blip r:embed="rId3">
            <a:alphaModFix/>
          </a:blip>
          <a:srcRect/>
          <a:stretch/>
        </p:blipFill>
        <p:spPr>
          <a:xfrm>
            <a:off x="467916" y="4810467"/>
            <a:ext cx="1706400" cy="903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458392" y="150443"/>
            <a:ext cx="8217693" cy="58540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8392" y="150443"/>
            <a:ext cx="8217693" cy="585405"/>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1"/>
              </a:buClr>
              <a:buSzPts val="1700"/>
              <a:buFont typeface="Arial"/>
              <a:buNone/>
              <a:defRPr sz="17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467917" y="1518048"/>
            <a:ext cx="8208168" cy="2917031"/>
          </a:xfrm>
          <a:prstGeom prst="rect">
            <a:avLst/>
          </a:prstGeom>
          <a:noFill/>
          <a:ln>
            <a:noFill/>
          </a:ln>
        </p:spPr>
        <p:txBody>
          <a:bodyPr spcFirstLastPara="1" wrap="square" lIns="0" tIns="0" rIns="0" bIns="0" anchor="t" anchorCtr="0">
            <a:noAutofit/>
          </a:bodyPr>
          <a:lstStyle>
            <a:lvl1pPr marL="457200" marR="0" lvl="0" indent="-317500" algn="l" rtl="0">
              <a:lnSpc>
                <a:spcPct val="114000"/>
              </a:lnSpc>
              <a:spcBef>
                <a:spcPts val="140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14000"/>
              </a:lnSpc>
              <a:spcBef>
                <a:spcPts val="0"/>
              </a:spcBef>
              <a:spcAft>
                <a:spcPts val="0"/>
              </a:spcAft>
              <a:buClr>
                <a:schemeClr val="accen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14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4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4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53" name="Google Shape;53;p13"/>
          <p:cNvCxnSpPr/>
          <p:nvPr/>
        </p:nvCxnSpPr>
        <p:spPr>
          <a:xfrm>
            <a:off x="467917" y="254473"/>
            <a:ext cx="3969543" cy="0"/>
          </a:xfrm>
          <a:prstGeom prst="straightConnector1">
            <a:avLst/>
          </a:prstGeom>
          <a:noFill/>
          <a:ln w="9525" cap="flat" cmpd="sng">
            <a:solidFill>
              <a:schemeClr val="accent1"/>
            </a:solidFill>
            <a:prstDash val="solid"/>
            <a:miter lim="800000"/>
            <a:headEnd type="none" w="sm" len="sm"/>
            <a:tailEnd type="none" w="sm" len="sm"/>
          </a:ln>
        </p:spPr>
      </p:cxnSp>
      <p:cxnSp>
        <p:nvCxnSpPr>
          <p:cNvPr id="54" name="Google Shape;54;p13"/>
          <p:cNvCxnSpPr/>
          <p:nvPr/>
        </p:nvCxnSpPr>
        <p:spPr>
          <a:xfrm>
            <a:off x="4706542" y="254473"/>
            <a:ext cx="3969545" cy="0"/>
          </a:xfrm>
          <a:prstGeom prst="straightConnector1">
            <a:avLst/>
          </a:prstGeom>
          <a:noFill/>
          <a:ln w="9525" cap="flat" cmpd="sng">
            <a:solidFill>
              <a:schemeClr val="accent1"/>
            </a:solidFill>
            <a:prstDash val="solid"/>
            <a:miter lim="800000"/>
            <a:headEnd type="none" w="sm" len="sm"/>
            <a:tailEnd type="none" w="sm" len="sm"/>
          </a:ln>
        </p:spPr>
      </p:cxnSp>
      <p:pic>
        <p:nvPicPr>
          <p:cNvPr id="55" name="Google Shape;55;p13"/>
          <p:cNvPicPr preferRelativeResize="0"/>
          <p:nvPr/>
        </p:nvPicPr>
        <p:blipFill rotWithShape="1">
          <a:blip r:embed="rId4">
            <a:alphaModFix/>
          </a:blip>
          <a:srcRect/>
          <a:stretch/>
        </p:blipFill>
        <p:spPr>
          <a:xfrm>
            <a:off x="467916" y="4810467"/>
            <a:ext cx="1706400" cy="90336"/>
          </a:xfrm>
          <a:prstGeom prst="rect">
            <a:avLst/>
          </a:prstGeom>
          <a:noFill/>
          <a:ln>
            <a:noFill/>
          </a:ln>
        </p:spPr>
      </p:pic>
      <p:sp>
        <p:nvSpPr>
          <p:cNvPr id="56" name="Google Shape;56;p13"/>
          <p:cNvSpPr/>
          <p:nvPr/>
        </p:nvSpPr>
        <p:spPr>
          <a:xfrm>
            <a:off x="467916" y="285751"/>
            <a:ext cx="3969544" cy="162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700" b="0" i="0" u="none" strike="noStrike" cap="none">
              <a:solidFill>
                <a:schemeClr val="dk1"/>
              </a:solidFill>
              <a:latin typeface="Arial"/>
              <a:ea typeface="Arial"/>
              <a:cs typeface="Arial"/>
              <a:sym typeface="Arial"/>
            </a:endParaRPr>
          </a:p>
        </p:txBody>
      </p:sp>
      <p:sp>
        <p:nvSpPr>
          <p:cNvPr id="57" name="Google Shape;57;p13"/>
          <p:cNvSpPr/>
          <p:nvPr/>
        </p:nvSpPr>
        <p:spPr>
          <a:xfrm>
            <a:off x="4706542" y="285751"/>
            <a:ext cx="3969543" cy="162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7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56">
          <p15:clr>
            <a:srgbClr val="F26B43"/>
          </p15:clr>
        </p15:guide>
        <p15:guide id="2" pos="2795">
          <p15:clr>
            <a:srgbClr val="F26B43"/>
          </p15:clr>
        </p15:guide>
        <p15:guide id="3" pos="2965">
          <p15:clr>
            <a:srgbClr val="F26B43"/>
          </p15:clr>
        </p15:guide>
        <p15:guide id="4" pos="295">
          <p15:clr>
            <a:srgbClr val="F26B43"/>
          </p15:clr>
        </p15:guide>
        <p15:guide id="5" pos="5465">
          <p15:clr>
            <a:srgbClr val="F26B43"/>
          </p15:clr>
        </p15:guide>
        <p15:guide id="6" orient="horz" pos="279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indico.desy.de/indico/event/24880/timetable/#20191204"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459000" y="840582"/>
            <a:ext cx="6029718" cy="78819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2100"/>
              <a:buFont typeface="Arial"/>
              <a:buNone/>
            </a:pPr>
            <a:br>
              <a:rPr lang="en" sz="1100"/>
            </a:br>
            <a:br>
              <a:rPr lang="en" sz="1100"/>
            </a:br>
            <a:r>
              <a:rPr lang="en" sz="2400"/>
              <a:t>Joint Operations Workshop 2020</a:t>
            </a:r>
            <a:br>
              <a:rPr lang="en" sz="2400"/>
            </a:br>
            <a:r>
              <a:rPr lang="en" sz="2400"/>
              <a:t>Stability and Communication</a:t>
            </a:r>
            <a:endParaRPr sz="2400"/>
          </a:p>
        </p:txBody>
      </p:sp>
      <p:sp>
        <p:nvSpPr>
          <p:cNvPr id="70" name="Google Shape;70;p16"/>
          <p:cNvSpPr txBox="1">
            <a:spLocks noGrp="1"/>
          </p:cNvSpPr>
          <p:nvPr>
            <p:ph type="subTitle" idx="1"/>
          </p:nvPr>
        </p:nvSpPr>
        <p:spPr>
          <a:xfrm>
            <a:off x="467925" y="1955700"/>
            <a:ext cx="8035500" cy="2757600"/>
          </a:xfrm>
          <a:prstGeom prst="rect">
            <a:avLst/>
          </a:prstGeom>
          <a:noFill/>
          <a:ln>
            <a:noFill/>
          </a:ln>
        </p:spPr>
        <p:txBody>
          <a:bodyPr spcFirstLastPara="1" wrap="square" lIns="0" tIns="0" rIns="0" bIns="0" anchor="t" anchorCtr="0">
            <a:noAutofit/>
          </a:bodyPr>
          <a:lstStyle/>
          <a:p>
            <a:pPr marL="0" lvl="0" indent="0" algn="l" rtl="0">
              <a:lnSpc>
                <a:spcPct val="114000"/>
              </a:lnSpc>
              <a:spcBef>
                <a:spcPts val="0"/>
              </a:spcBef>
              <a:spcAft>
                <a:spcPts val="0"/>
              </a:spcAft>
              <a:buSzPts val="1500"/>
              <a:buFont typeface="Arial"/>
              <a:buNone/>
            </a:pPr>
            <a:r>
              <a:rPr lang="en" sz="1800"/>
              <a:t>Hotel Altes Land</a:t>
            </a:r>
            <a:endParaRPr sz="1800"/>
          </a:p>
          <a:p>
            <a:pPr marL="0" lvl="0" indent="0" algn="l" rtl="0">
              <a:lnSpc>
                <a:spcPct val="114000"/>
              </a:lnSpc>
              <a:spcBef>
                <a:spcPts val="0"/>
              </a:spcBef>
              <a:spcAft>
                <a:spcPts val="0"/>
              </a:spcAft>
              <a:buSzPts val="1500"/>
              <a:buFont typeface="Arial"/>
              <a:buNone/>
            </a:pPr>
            <a:r>
              <a:rPr lang="en" sz="1800"/>
              <a:t>Jork</a:t>
            </a:r>
            <a:endParaRPr sz="1800"/>
          </a:p>
          <a:p>
            <a:pPr marL="0" lvl="0" indent="0" algn="l" rtl="0">
              <a:lnSpc>
                <a:spcPct val="114000"/>
              </a:lnSpc>
              <a:spcBef>
                <a:spcPts val="0"/>
              </a:spcBef>
              <a:spcAft>
                <a:spcPts val="0"/>
              </a:spcAft>
              <a:buSzPts val="1500"/>
              <a:buFont typeface="Arial"/>
              <a:buNone/>
            </a:pPr>
            <a:r>
              <a:rPr lang="en" sz="1800"/>
              <a:t>Dec 4 + 5 2019</a:t>
            </a:r>
            <a:endParaRPr sz="1800"/>
          </a:p>
          <a:p>
            <a:pPr marL="0" lvl="0" indent="0" algn="l" rtl="0">
              <a:lnSpc>
                <a:spcPct val="114000"/>
              </a:lnSpc>
              <a:spcBef>
                <a:spcPts val="0"/>
              </a:spcBef>
              <a:spcAft>
                <a:spcPts val="0"/>
              </a:spcAft>
              <a:buSzPts val="1500"/>
              <a:buFont typeface="Arial"/>
              <a:buNone/>
            </a:pPr>
            <a:endParaRPr sz="1800"/>
          </a:p>
          <a:p>
            <a:pPr marL="0" lvl="0" indent="0" algn="l" rtl="0">
              <a:lnSpc>
                <a:spcPct val="114000"/>
              </a:lnSpc>
              <a:spcBef>
                <a:spcPts val="0"/>
              </a:spcBef>
              <a:spcAft>
                <a:spcPts val="0"/>
              </a:spcAft>
              <a:buSzPts val="1500"/>
              <a:buFont typeface="Arial"/>
              <a:buNone/>
            </a:pPr>
            <a:endParaRPr sz="1200"/>
          </a:p>
          <a:p>
            <a:pPr marL="0" lvl="0" indent="0" algn="l" rtl="0">
              <a:lnSpc>
                <a:spcPct val="114000"/>
              </a:lnSpc>
              <a:spcBef>
                <a:spcPts val="0"/>
              </a:spcBef>
              <a:spcAft>
                <a:spcPts val="0"/>
              </a:spcAft>
              <a:buSzPts val="1500"/>
              <a:buFont typeface="Arial"/>
              <a:buNone/>
            </a:pPr>
            <a:endParaRPr sz="1200"/>
          </a:p>
          <a:p>
            <a:pPr marL="0" lvl="0" indent="0" algn="l" rtl="0">
              <a:lnSpc>
                <a:spcPct val="114000"/>
              </a:lnSpc>
              <a:spcBef>
                <a:spcPts val="0"/>
              </a:spcBef>
              <a:spcAft>
                <a:spcPts val="0"/>
              </a:spcAft>
              <a:buSzPts val="1500"/>
              <a:buFont typeface="Arial"/>
              <a:buNone/>
            </a:pPr>
            <a:endParaRPr sz="1200"/>
          </a:p>
          <a:p>
            <a:pPr marL="0" lvl="0" indent="0" algn="l" rtl="0">
              <a:lnSpc>
                <a:spcPct val="114000"/>
              </a:lnSpc>
              <a:spcBef>
                <a:spcPts val="0"/>
              </a:spcBef>
              <a:spcAft>
                <a:spcPts val="0"/>
              </a:spcAft>
              <a:buSzPts val="1500"/>
              <a:buFont typeface="Arial"/>
              <a:buNone/>
            </a:pPr>
            <a:endParaRPr sz="1200"/>
          </a:p>
          <a:p>
            <a:pPr marL="0" lvl="0" indent="0" algn="l" rtl="0">
              <a:lnSpc>
                <a:spcPct val="114000"/>
              </a:lnSpc>
              <a:spcBef>
                <a:spcPts val="0"/>
              </a:spcBef>
              <a:spcAft>
                <a:spcPts val="0"/>
              </a:spcAft>
              <a:buSzPts val="1500"/>
              <a:buFont typeface="Arial"/>
              <a:buNone/>
            </a:pPr>
            <a:endParaRPr sz="1200"/>
          </a:p>
          <a:p>
            <a:pPr marL="0" lvl="0" indent="0" algn="l" rtl="0">
              <a:lnSpc>
                <a:spcPct val="114000"/>
              </a:lnSpc>
              <a:spcBef>
                <a:spcPts val="0"/>
              </a:spcBef>
              <a:spcAft>
                <a:spcPts val="0"/>
              </a:spcAft>
              <a:buSzPts val="1500"/>
              <a:buFont typeface="Arial"/>
              <a:buNone/>
            </a:pPr>
            <a:r>
              <a:rPr lang="en" sz="1200"/>
              <a:t>Link to Indico site: </a:t>
            </a:r>
            <a:endParaRPr sz="1200"/>
          </a:p>
          <a:p>
            <a:pPr marL="0" lvl="0" indent="0" algn="l" rtl="0">
              <a:lnSpc>
                <a:spcPct val="114000"/>
              </a:lnSpc>
              <a:spcBef>
                <a:spcPts val="0"/>
              </a:spcBef>
              <a:spcAft>
                <a:spcPts val="0"/>
              </a:spcAft>
              <a:buSzPts val="1500"/>
              <a:buFont typeface="Arial"/>
              <a:buNone/>
            </a:pPr>
            <a:r>
              <a:rPr lang="en" sz="1200" u="sng">
                <a:solidFill>
                  <a:schemeClr val="hlink"/>
                </a:solidFill>
                <a:hlinkClick r:id="rId3"/>
              </a:rPr>
              <a:t>https://indico.desy.de/indico/event/24880/timetable/#20191204</a:t>
            </a:r>
            <a:endParaRPr sz="1200"/>
          </a:p>
          <a:p>
            <a:pPr marL="0" lvl="0" indent="0" algn="l" rtl="0">
              <a:lnSpc>
                <a:spcPct val="114000"/>
              </a:lnSpc>
              <a:spcBef>
                <a:spcPts val="0"/>
              </a:spcBef>
              <a:spcAft>
                <a:spcPts val="0"/>
              </a:spcAft>
              <a:buSzPts val="1500"/>
              <a:buFont typeface="Arial"/>
              <a:buNone/>
            </a:pPr>
            <a:endParaRPr sz="1100"/>
          </a:p>
        </p:txBody>
      </p:sp>
      <p:pic>
        <p:nvPicPr>
          <p:cNvPr id="71" name="Google Shape;71;p16"/>
          <p:cNvPicPr preferRelativeResize="0"/>
          <p:nvPr/>
        </p:nvPicPr>
        <p:blipFill>
          <a:blip r:embed="rId4">
            <a:alphaModFix/>
          </a:blip>
          <a:stretch>
            <a:fillRect/>
          </a:stretch>
        </p:blipFill>
        <p:spPr>
          <a:xfrm>
            <a:off x="6196475" y="1815900"/>
            <a:ext cx="2774649" cy="318202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lnSpc>
                <a:spcPct val="112000"/>
              </a:lnSpc>
              <a:spcBef>
                <a:spcPts val="0"/>
              </a:spcBef>
              <a:spcAft>
                <a:spcPts val="0"/>
              </a:spcAft>
              <a:buClr>
                <a:schemeClr val="dk1"/>
              </a:buClr>
              <a:buSzPts val="1100"/>
              <a:buFont typeface="Arial"/>
              <a:buNone/>
            </a:pPr>
            <a:r>
              <a:rPr lang="en" sz="1800">
                <a:solidFill>
                  <a:srgbClr val="0000FF"/>
                </a:solidFill>
              </a:rPr>
              <a:t>Top Nine issues concerning beam stability (2)</a:t>
            </a:r>
            <a:endParaRPr sz="1800">
              <a:solidFill>
                <a:srgbClr val="0000FF"/>
              </a:solidFill>
            </a:endParaRPr>
          </a:p>
        </p:txBody>
      </p:sp>
      <p:sp>
        <p:nvSpPr>
          <p:cNvPr id="128" name="Google Shape;128;p25" title="6."/>
          <p:cNvSpPr txBox="1"/>
          <p:nvPr/>
        </p:nvSpPr>
        <p:spPr>
          <a:xfrm>
            <a:off x="542500" y="899400"/>
            <a:ext cx="8009100" cy="38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6.	Pulse on demand stability</a:t>
            </a:r>
            <a:endParaRPr/>
          </a:p>
          <a:p>
            <a:pPr marL="914400" lvl="0" indent="0" algn="l" rtl="0">
              <a:spcBef>
                <a:spcPts val="0"/>
              </a:spcBef>
              <a:spcAft>
                <a:spcPts val="0"/>
              </a:spcAft>
              <a:buNone/>
            </a:pPr>
            <a:r>
              <a:rPr lang="en"/>
              <a:t>Use of pulse-picker to keep feedbacks running and heat-load constant </a:t>
            </a:r>
            <a:endParaRPr/>
          </a:p>
          <a:p>
            <a:pPr marL="914400" lvl="0" indent="0" algn="l" rtl="0">
              <a:spcBef>
                <a:spcPts val="0"/>
              </a:spcBef>
              <a:spcAft>
                <a:spcPts val="0"/>
              </a:spcAft>
              <a:buNone/>
            </a:pPr>
            <a:r>
              <a:rPr lang="en"/>
              <a:t>Disable automatic attenuation of BPMs</a:t>
            </a:r>
            <a:endParaRPr/>
          </a:p>
          <a:p>
            <a:pPr marL="0" lvl="0" indent="0" algn="l" rtl="0">
              <a:spcBef>
                <a:spcPts val="0"/>
              </a:spcBef>
              <a:spcAft>
                <a:spcPts val="0"/>
              </a:spcAft>
              <a:buNone/>
            </a:pPr>
            <a:r>
              <a:rPr lang="en"/>
              <a:t>7.	Injector laser pointing drift</a:t>
            </a:r>
            <a:endParaRPr/>
          </a:p>
          <a:p>
            <a:pPr marL="0" lvl="0" indent="0" algn="l" rtl="0">
              <a:spcBef>
                <a:spcPts val="0"/>
              </a:spcBef>
              <a:spcAft>
                <a:spcPts val="0"/>
              </a:spcAft>
              <a:buNone/>
            </a:pPr>
            <a:r>
              <a:rPr lang="en"/>
              <a:t>		Work in progress </a:t>
            </a:r>
            <a:endParaRPr/>
          </a:p>
          <a:p>
            <a:pPr marL="0" lvl="0" indent="0" algn="l" rtl="0">
              <a:spcBef>
                <a:spcPts val="0"/>
              </a:spcBef>
              <a:spcAft>
                <a:spcPts val="0"/>
              </a:spcAft>
              <a:buNone/>
            </a:pPr>
            <a:r>
              <a:rPr lang="en"/>
              <a:t>8.	Long term alignment drifts (SASE sections)</a:t>
            </a:r>
            <a:endParaRPr/>
          </a:p>
          <a:p>
            <a:pPr marL="0" lvl="0" indent="0" algn="l" rtl="0">
              <a:spcBef>
                <a:spcPts val="0"/>
              </a:spcBef>
              <a:spcAft>
                <a:spcPts val="0"/>
              </a:spcAft>
              <a:buNone/>
            </a:pPr>
            <a:r>
              <a:rPr lang="en"/>
              <a:t>		Realignment of undulator sections (BBA) </a:t>
            </a:r>
            <a:endParaRPr/>
          </a:p>
          <a:p>
            <a:pPr marL="457200" lvl="0" indent="457200" algn="l" rtl="0">
              <a:spcBef>
                <a:spcPts val="0"/>
              </a:spcBef>
              <a:spcAft>
                <a:spcPts val="0"/>
              </a:spcAft>
              <a:buNone/>
            </a:pPr>
            <a:r>
              <a:rPr lang="en"/>
              <a:t>Realignment of photon beamline by MEA and correlate data with seasons</a:t>
            </a:r>
            <a:endParaRPr/>
          </a:p>
          <a:p>
            <a:pPr marL="0" lvl="0" indent="0" algn="l" rtl="0">
              <a:spcBef>
                <a:spcPts val="0"/>
              </a:spcBef>
              <a:spcAft>
                <a:spcPts val="0"/>
              </a:spcAft>
              <a:buNone/>
            </a:pPr>
            <a:r>
              <a:rPr lang="en"/>
              <a:t>9.	Electron charge jitter</a:t>
            </a:r>
            <a:endParaRPr/>
          </a:p>
          <a:p>
            <a:pPr marL="914400" lvl="0" indent="0" algn="l" rtl="0">
              <a:spcBef>
                <a:spcPts val="0"/>
              </a:spcBef>
              <a:spcAft>
                <a:spcPts val="0"/>
              </a:spcAft>
              <a:buNone/>
            </a:pPr>
            <a:r>
              <a:rPr lang="en"/>
              <a:t>Correlation with SASE to examine the relevance</a:t>
            </a:r>
            <a:endParaRPr/>
          </a:p>
          <a:p>
            <a:pPr marL="0" lvl="0" indent="0" algn="l" rtl="0">
              <a:spcBef>
                <a:spcPts val="0"/>
              </a:spcBef>
              <a:spcAft>
                <a:spcPts val="0"/>
              </a:spcAft>
              <a:buNone/>
            </a:pPr>
            <a:r>
              <a:rPr lang="en"/>
              <a:t>10. 	12 hour reproducibility of SASE properties</a:t>
            </a:r>
            <a:endParaRPr/>
          </a:p>
          <a:p>
            <a:pPr marL="0" lvl="0" indent="0" algn="l" rtl="0">
              <a:spcBef>
                <a:spcPts val="0"/>
              </a:spcBef>
              <a:spcAft>
                <a:spcPts val="0"/>
              </a:spcAft>
              <a:buNone/>
            </a:pPr>
            <a:endParaRPr/>
          </a:p>
          <a:p>
            <a:pPr marL="0" lvl="0" indent="0" algn="l" rtl="0">
              <a:spcBef>
                <a:spcPts val="0"/>
              </a:spcBef>
              <a:spcAft>
                <a:spcPts val="0"/>
              </a:spcAft>
              <a:buNone/>
            </a:pPr>
            <a:r>
              <a:rPr lang="en"/>
              <a:t>General remarks:</a:t>
            </a:r>
            <a:endParaRPr/>
          </a:p>
          <a:p>
            <a:pPr marL="457200" lvl="0" indent="-317500" algn="l" rtl="0">
              <a:spcBef>
                <a:spcPts val="0"/>
              </a:spcBef>
              <a:spcAft>
                <a:spcPts val="0"/>
              </a:spcAft>
              <a:buSzPts val="1400"/>
              <a:buChar char="-"/>
            </a:pPr>
            <a:r>
              <a:rPr lang="en"/>
              <a:t>Continuous monitoring of tunnel conditions (air pressure, humidity, temperature, cooling water) to enable follow up on long term drifts will be beneficial (data partly available in Epics).</a:t>
            </a:r>
            <a:endParaRPr/>
          </a:p>
          <a:p>
            <a:pPr marL="457200" lvl="0" indent="-317500" algn="l" rtl="0">
              <a:spcBef>
                <a:spcPts val="0"/>
              </a:spcBef>
              <a:spcAft>
                <a:spcPts val="0"/>
              </a:spcAft>
              <a:buSzPts val="1400"/>
              <a:buChar char="-"/>
            </a:pPr>
            <a:r>
              <a:rPr lang="en"/>
              <a:t>Proposed study:</a:t>
            </a:r>
            <a:endParaRPr/>
          </a:p>
          <a:p>
            <a:pPr marL="0" lvl="0" indent="457200" algn="l" rtl="0">
              <a:spcBef>
                <a:spcPts val="0"/>
              </a:spcBef>
              <a:spcAft>
                <a:spcPts val="0"/>
              </a:spcAft>
              <a:buNone/>
            </a:pPr>
            <a:r>
              <a:rPr lang="en"/>
              <a:t>Observe the influence of typical tuning activities on the  relevant photon properties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4364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Composition of STF</a:t>
            </a:r>
            <a:endParaRPr/>
          </a:p>
        </p:txBody>
      </p:sp>
      <p:sp>
        <p:nvSpPr>
          <p:cNvPr id="170" name="Google Shape;170;p32"/>
          <p:cNvSpPr/>
          <p:nvPr/>
        </p:nvSpPr>
        <p:spPr>
          <a:xfrm>
            <a:off x="2032200" y="1849950"/>
            <a:ext cx="13314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DESY</a:t>
            </a:r>
            <a:endParaRPr/>
          </a:p>
        </p:txBody>
      </p:sp>
      <p:sp>
        <p:nvSpPr>
          <p:cNvPr id="171" name="Google Shape;171;p32"/>
          <p:cNvSpPr/>
          <p:nvPr/>
        </p:nvSpPr>
        <p:spPr>
          <a:xfrm>
            <a:off x="5583200" y="1849950"/>
            <a:ext cx="13314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XFEL</a:t>
            </a:r>
            <a:endParaRPr/>
          </a:p>
        </p:txBody>
      </p:sp>
      <p:sp>
        <p:nvSpPr>
          <p:cNvPr id="172" name="Google Shape;172;p32"/>
          <p:cNvSpPr txBox="1"/>
          <p:nvPr/>
        </p:nvSpPr>
        <p:spPr>
          <a:xfrm>
            <a:off x="92950" y="1222050"/>
            <a:ext cx="33126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 Joint chairs (Accelerator / Photon)</a:t>
            </a:r>
            <a:endParaRPr/>
          </a:p>
        </p:txBody>
      </p:sp>
      <p:sp>
        <p:nvSpPr>
          <p:cNvPr id="173" name="Google Shape;173;p32"/>
          <p:cNvSpPr/>
          <p:nvPr/>
        </p:nvSpPr>
        <p:spPr>
          <a:xfrm>
            <a:off x="1266600" y="3417875"/>
            <a:ext cx="13314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 Tech systems</a:t>
            </a:r>
            <a:endParaRPr/>
          </a:p>
        </p:txBody>
      </p:sp>
      <p:sp>
        <p:nvSpPr>
          <p:cNvPr id="174" name="Google Shape;174;p32"/>
          <p:cNvSpPr/>
          <p:nvPr/>
        </p:nvSpPr>
        <p:spPr>
          <a:xfrm>
            <a:off x="2638325" y="3417875"/>
            <a:ext cx="15171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 Beam Dynamics</a:t>
            </a:r>
            <a:endParaRPr/>
          </a:p>
        </p:txBody>
      </p:sp>
      <p:cxnSp>
        <p:nvCxnSpPr>
          <p:cNvPr id="175" name="Google Shape;175;p32"/>
          <p:cNvCxnSpPr>
            <a:stCxn id="170" idx="4"/>
            <a:endCxn id="173" idx="0"/>
          </p:cNvCxnSpPr>
          <p:nvPr/>
        </p:nvCxnSpPr>
        <p:spPr>
          <a:xfrm flipH="1">
            <a:off x="1932300" y="2634750"/>
            <a:ext cx="765600" cy="783000"/>
          </a:xfrm>
          <a:prstGeom prst="straightConnector1">
            <a:avLst/>
          </a:prstGeom>
          <a:noFill/>
          <a:ln w="9525" cap="flat" cmpd="sng">
            <a:solidFill>
              <a:schemeClr val="dk2"/>
            </a:solidFill>
            <a:prstDash val="solid"/>
            <a:round/>
            <a:headEnd type="none" w="med" len="med"/>
            <a:tailEnd type="none" w="med" len="med"/>
          </a:ln>
        </p:spPr>
      </p:cxnSp>
      <p:cxnSp>
        <p:nvCxnSpPr>
          <p:cNvPr id="176" name="Google Shape;176;p32"/>
          <p:cNvCxnSpPr>
            <a:stCxn id="170" idx="4"/>
            <a:endCxn id="174" idx="0"/>
          </p:cNvCxnSpPr>
          <p:nvPr/>
        </p:nvCxnSpPr>
        <p:spPr>
          <a:xfrm>
            <a:off x="2697900" y="2634750"/>
            <a:ext cx="699000" cy="783000"/>
          </a:xfrm>
          <a:prstGeom prst="straightConnector1">
            <a:avLst/>
          </a:prstGeom>
          <a:noFill/>
          <a:ln w="9525" cap="flat" cmpd="sng">
            <a:solidFill>
              <a:schemeClr val="dk2"/>
            </a:solidFill>
            <a:prstDash val="solid"/>
            <a:round/>
            <a:headEnd type="none" w="med" len="med"/>
            <a:tailEnd type="none" w="med" len="med"/>
          </a:ln>
        </p:spPr>
      </p:cxnSp>
      <p:sp>
        <p:nvSpPr>
          <p:cNvPr id="177" name="Google Shape;177;p32"/>
          <p:cNvSpPr/>
          <p:nvPr/>
        </p:nvSpPr>
        <p:spPr>
          <a:xfrm>
            <a:off x="6420675" y="3417875"/>
            <a:ext cx="19656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6 Experiment</a:t>
            </a:r>
            <a:endParaRPr/>
          </a:p>
        </p:txBody>
      </p:sp>
      <p:cxnSp>
        <p:nvCxnSpPr>
          <p:cNvPr id="178" name="Google Shape;178;p32"/>
          <p:cNvCxnSpPr>
            <a:stCxn id="171" idx="4"/>
            <a:endCxn id="177" idx="0"/>
          </p:cNvCxnSpPr>
          <p:nvPr/>
        </p:nvCxnSpPr>
        <p:spPr>
          <a:xfrm>
            <a:off x="6248900" y="2634750"/>
            <a:ext cx="1154700" cy="783000"/>
          </a:xfrm>
          <a:prstGeom prst="straightConnector1">
            <a:avLst/>
          </a:prstGeom>
          <a:noFill/>
          <a:ln w="9525" cap="flat" cmpd="sng">
            <a:solidFill>
              <a:schemeClr val="dk2"/>
            </a:solidFill>
            <a:prstDash val="solid"/>
            <a:round/>
            <a:headEnd type="none" w="med" len="med"/>
            <a:tailEnd type="none" w="med" len="med"/>
          </a:ln>
        </p:spPr>
      </p:cxnSp>
      <p:sp>
        <p:nvSpPr>
          <p:cNvPr id="179" name="Google Shape;179;p32"/>
          <p:cNvSpPr/>
          <p:nvPr/>
        </p:nvSpPr>
        <p:spPr>
          <a:xfrm>
            <a:off x="4339350" y="3417875"/>
            <a:ext cx="19656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1 Instrumentation Department</a:t>
            </a:r>
            <a:endParaRPr sz="1200"/>
          </a:p>
        </p:txBody>
      </p:sp>
      <p:sp>
        <p:nvSpPr>
          <p:cNvPr id="180" name="Google Shape;180;p32"/>
          <p:cNvSpPr txBox="1"/>
          <p:nvPr/>
        </p:nvSpPr>
        <p:spPr>
          <a:xfrm>
            <a:off x="389100" y="743400"/>
            <a:ext cx="23088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Core team: ideally &lt;= 10</a:t>
            </a:r>
            <a:endParaRPr>
              <a:solidFill>
                <a:srgbClr val="0000FF"/>
              </a:solidFill>
            </a:endParaRPr>
          </a:p>
        </p:txBody>
      </p:sp>
      <p:cxnSp>
        <p:nvCxnSpPr>
          <p:cNvPr id="181" name="Google Shape;181;p32"/>
          <p:cNvCxnSpPr>
            <a:stCxn id="171" idx="4"/>
            <a:endCxn id="179" idx="0"/>
          </p:cNvCxnSpPr>
          <p:nvPr/>
        </p:nvCxnSpPr>
        <p:spPr>
          <a:xfrm flipH="1">
            <a:off x="5322200" y="2634750"/>
            <a:ext cx="926700" cy="783000"/>
          </a:xfrm>
          <a:prstGeom prst="straightConnector1">
            <a:avLst/>
          </a:prstGeom>
          <a:noFill/>
          <a:ln w="9525" cap="flat" cmpd="sng">
            <a:solidFill>
              <a:schemeClr val="dk2"/>
            </a:solidFill>
            <a:prstDash val="solid"/>
            <a:round/>
            <a:headEnd type="none" w="med" len="med"/>
            <a:tailEnd type="none" w="med" len="med"/>
          </a:ln>
        </p:spPr>
      </p:cxnSp>
      <p:sp>
        <p:nvSpPr>
          <p:cNvPr id="182" name="Google Shape;182;p32"/>
          <p:cNvSpPr txBox="1"/>
          <p:nvPr/>
        </p:nvSpPr>
        <p:spPr>
          <a:xfrm>
            <a:off x="5154800" y="4435100"/>
            <a:ext cx="1261500" cy="4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Already 11 !</a:t>
            </a:r>
            <a:endParaRPr b="1">
              <a:solidFill>
                <a:srgbClr val="FF0000"/>
              </a:solidFill>
            </a:endParaRPr>
          </a:p>
        </p:txBody>
      </p:sp>
      <p:sp>
        <p:nvSpPr>
          <p:cNvPr id="183" name="Google Shape;183;p32"/>
          <p:cNvSpPr txBox="1"/>
          <p:nvPr/>
        </p:nvSpPr>
        <p:spPr>
          <a:xfrm>
            <a:off x="5774175" y="735750"/>
            <a:ext cx="3069300" cy="7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Strong commitment needed (especially in org phase &gt;=20%)</a:t>
            </a:r>
            <a:endParaRPr>
              <a:solidFill>
                <a:srgbClr val="0000FF"/>
              </a:solidFill>
            </a:endParaRPr>
          </a:p>
        </p:txBody>
      </p:sp>
      <p:sp>
        <p:nvSpPr>
          <p:cNvPr id="184" name="Google Shape;184;p32"/>
          <p:cNvSpPr/>
          <p:nvPr/>
        </p:nvSpPr>
        <p:spPr>
          <a:xfrm>
            <a:off x="6573075" y="3570275"/>
            <a:ext cx="19656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6 Experiment</a:t>
            </a:r>
            <a:endParaRPr/>
          </a:p>
        </p:txBody>
      </p:sp>
      <p:sp>
        <p:nvSpPr>
          <p:cNvPr id="185" name="Google Shape;185;p32"/>
          <p:cNvSpPr/>
          <p:nvPr/>
        </p:nvSpPr>
        <p:spPr>
          <a:xfrm>
            <a:off x="6725475" y="3722675"/>
            <a:ext cx="19656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6 Experiment</a:t>
            </a:r>
            <a:endParaRPr/>
          </a:p>
        </p:txBody>
      </p:sp>
      <p:sp>
        <p:nvSpPr>
          <p:cNvPr id="186" name="Google Shape;186;p32"/>
          <p:cNvSpPr/>
          <p:nvPr/>
        </p:nvSpPr>
        <p:spPr>
          <a:xfrm>
            <a:off x="6877875" y="3875075"/>
            <a:ext cx="19656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6 Experiment</a:t>
            </a:r>
            <a:endParaRPr/>
          </a:p>
        </p:txBody>
      </p:sp>
      <p:sp>
        <p:nvSpPr>
          <p:cNvPr id="187" name="Google Shape;187;p32"/>
          <p:cNvSpPr/>
          <p:nvPr/>
        </p:nvSpPr>
        <p:spPr>
          <a:xfrm>
            <a:off x="7030275" y="4027475"/>
            <a:ext cx="19656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6 Experiment</a:t>
            </a:r>
            <a:endParaRPr/>
          </a:p>
        </p:txBody>
      </p:sp>
      <p:sp>
        <p:nvSpPr>
          <p:cNvPr id="188" name="Google Shape;188;p32"/>
          <p:cNvSpPr/>
          <p:nvPr/>
        </p:nvSpPr>
        <p:spPr>
          <a:xfrm>
            <a:off x="7182675" y="4179875"/>
            <a:ext cx="1965600" cy="784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6 Experiment</a:t>
            </a:r>
            <a:endParaRPr/>
          </a:p>
        </p:txBody>
      </p:sp>
    </p:spTree>
    <p:extLst>
      <p:ext uri="{BB962C8B-B14F-4D97-AF65-F5344CB8AC3E}">
        <p14:creationId xmlns:p14="http://schemas.microsoft.com/office/powerpoint/2010/main" val="112377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Timeline</a:t>
            </a:r>
            <a:endParaRPr/>
          </a:p>
        </p:txBody>
      </p:sp>
      <p:sp>
        <p:nvSpPr>
          <p:cNvPr id="206" name="Google Shape;206;p35"/>
          <p:cNvSpPr txBox="1"/>
          <p:nvPr/>
        </p:nvSpPr>
        <p:spPr>
          <a:xfrm>
            <a:off x="573050" y="813950"/>
            <a:ext cx="7848000" cy="3905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STF should start with a kick-off meeting in </a:t>
            </a:r>
            <a:r>
              <a:rPr lang="en" sz="1200" b="1"/>
              <a:t>early January; </a:t>
            </a:r>
            <a:r>
              <a:rPr lang="en" sz="1200">
                <a:highlight>
                  <a:srgbClr val="FFFF00"/>
                </a:highlight>
              </a:rPr>
              <a:t>based on first input from Jork Workshop!</a:t>
            </a:r>
            <a:endParaRPr sz="1200">
              <a:highlight>
                <a:srgbClr val="FFFF00"/>
              </a:highlight>
            </a:endParaRPr>
          </a:p>
          <a:p>
            <a:pPr marL="914400" lvl="1" indent="-304800" algn="l" rtl="0">
              <a:spcBef>
                <a:spcPts val="0"/>
              </a:spcBef>
              <a:spcAft>
                <a:spcPts val="0"/>
              </a:spcAft>
              <a:buSzPts val="1200"/>
              <a:buChar char="○"/>
            </a:pPr>
            <a:r>
              <a:rPr lang="en" sz="1200"/>
              <a:t>Review this timeline</a:t>
            </a:r>
            <a:endParaRPr sz="1200"/>
          </a:p>
          <a:p>
            <a:pPr marL="914400" lvl="1" indent="-304800" algn="l" rtl="0">
              <a:spcBef>
                <a:spcPts val="0"/>
              </a:spcBef>
              <a:spcAft>
                <a:spcPts val="0"/>
              </a:spcAft>
              <a:buSzPts val="1200"/>
              <a:buChar char="○"/>
            </a:pPr>
            <a:r>
              <a:rPr lang="en" sz="1200"/>
              <a:t>Re-evaluation of top 9 stability issues</a:t>
            </a:r>
            <a:endParaRPr sz="1200"/>
          </a:p>
          <a:p>
            <a:pPr marL="1371600" lvl="2" indent="-304800" algn="l" rtl="0">
              <a:spcBef>
                <a:spcPts val="0"/>
              </a:spcBef>
              <a:spcAft>
                <a:spcPts val="0"/>
              </a:spcAft>
              <a:buSzPts val="1200"/>
              <a:buChar char="■"/>
            </a:pPr>
            <a:r>
              <a:rPr lang="en" sz="1200"/>
              <a:t>Confirm priority list, assess consequences of instabilities: </a:t>
            </a:r>
            <a:endParaRPr sz="1200"/>
          </a:p>
          <a:p>
            <a:pPr marL="1828800" lvl="3" indent="-304800" algn="l" rtl="0">
              <a:spcBef>
                <a:spcPts val="0"/>
              </a:spcBef>
              <a:spcAft>
                <a:spcPts val="0"/>
              </a:spcAft>
              <a:buSzPts val="1200"/>
              <a:buChar char="●"/>
            </a:pPr>
            <a:r>
              <a:rPr lang="en" sz="1200"/>
              <a:t>What are the Figures of Merit?</a:t>
            </a:r>
            <a:endParaRPr sz="1200"/>
          </a:p>
          <a:p>
            <a:pPr marL="1828800" lvl="3" indent="-304800" algn="l" rtl="0">
              <a:spcBef>
                <a:spcPts val="0"/>
              </a:spcBef>
              <a:spcAft>
                <a:spcPts val="0"/>
              </a:spcAft>
              <a:buSzPts val="1200"/>
              <a:buChar char="●"/>
            </a:pPr>
            <a:r>
              <a:rPr lang="en" sz="1200"/>
              <a:t>One time effort or continuous long(er) lasting activity?</a:t>
            </a:r>
            <a:endParaRPr sz="1200"/>
          </a:p>
          <a:p>
            <a:pPr marL="914400" lvl="1" indent="-304800" algn="l" rtl="0">
              <a:spcBef>
                <a:spcPts val="0"/>
              </a:spcBef>
              <a:spcAft>
                <a:spcPts val="0"/>
              </a:spcAft>
              <a:buSzPts val="1200"/>
              <a:buChar char="○"/>
            </a:pPr>
            <a:r>
              <a:rPr lang="en" sz="1200"/>
              <a:t>Are tools to be developed to attack instability? Or are we already ready to start?</a:t>
            </a:r>
            <a:endParaRPr sz="1200"/>
          </a:p>
          <a:p>
            <a:pPr marL="1371600" lvl="2" indent="-304800" algn="l" rtl="0">
              <a:spcBef>
                <a:spcPts val="0"/>
              </a:spcBef>
              <a:spcAft>
                <a:spcPts val="0"/>
              </a:spcAft>
              <a:buSzPts val="1200"/>
              <a:buChar char="■"/>
            </a:pPr>
            <a:r>
              <a:rPr lang="en" sz="1200"/>
              <a:t>What can be done parasitically and where is dedicated beam time a must?</a:t>
            </a:r>
            <a:endParaRPr sz="1200"/>
          </a:p>
          <a:p>
            <a:pPr marL="1371600" lvl="2" indent="-304800" algn="l" rtl="0">
              <a:spcBef>
                <a:spcPts val="0"/>
              </a:spcBef>
              <a:spcAft>
                <a:spcPts val="0"/>
              </a:spcAft>
              <a:buSzPts val="1200"/>
              <a:buChar char="■"/>
            </a:pPr>
            <a:r>
              <a:rPr lang="en" sz="1200"/>
              <a:t>Discuss difference between well prepared studies and sometimes required ad-hoc actions</a:t>
            </a:r>
            <a:endParaRPr sz="1200"/>
          </a:p>
          <a:p>
            <a:pPr marL="457200" lvl="0" indent="-304800" algn="l" rtl="0">
              <a:spcBef>
                <a:spcPts val="0"/>
              </a:spcBef>
              <a:spcAft>
                <a:spcPts val="0"/>
              </a:spcAft>
              <a:buSzPts val="1200"/>
              <a:buChar char="●"/>
            </a:pPr>
            <a:r>
              <a:rPr lang="en" sz="1200"/>
              <a:t>Develop individual plans for the top issues (in parallel?!) </a:t>
            </a:r>
            <a:r>
              <a:rPr lang="en" sz="1200" b="1"/>
              <a:t>January/February</a:t>
            </a:r>
            <a:endParaRPr sz="1200" b="1"/>
          </a:p>
          <a:p>
            <a:pPr marL="914400" lvl="1" indent="-304800" algn="l" rtl="0">
              <a:spcBef>
                <a:spcPts val="0"/>
              </a:spcBef>
              <a:spcAft>
                <a:spcPts val="0"/>
              </a:spcAft>
              <a:buSzPts val="1200"/>
              <a:buChar char="○"/>
            </a:pPr>
            <a:r>
              <a:rPr lang="en" sz="1200">
                <a:solidFill>
                  <a:schemeClr val="dk1"/>
                </a:solidFill>
              </a:rPr>
              <a:t>Do we have a strategy to address a particular instability?</a:t>
            </a:r>
            <a:endParaRPr sz="1200"/>
          </a:p>
          <a:p>
            <a:pPr marL="914400" lvl="1" indent="-304800" algn="l" rtl="0">
              <a:spcBef>
                <a:spcPts val="0"/>
              </a:spcBef>
              <a:spcAft>
                <a:spcPts val="0"/>
              </a:spcAft>
              <a:buSzPts val="1200"/>
              <a:buChar char="○"/>
            </a:pPr>
            <a:r>
              <a:rPr lang="en" sz="1200"/>
              <a:t>Dedicated workshops or meetings </a:t>
            </a:r>
            <a:endParaRPr sz="1200"/>
          </a:p>
          <a:p>
            <a:pPr marL="1371600" lvl="2" indent="-304800" algn="l" rtl="0">
              <a:spcBef>
                <a:spcPts val="0"/>
              </a:spcBef>
              <a:spcAft>
                <a:spcPts val="0"/>
              </a:spcAft>
              <a:buSzPts val="1200"/>
              <a:buChar char="■"/>
            </a:pPr>
            <a:r>
              <a:rPr lang="en" sz="1200"/>
              <a:t>after identifying work package leaders and identification of additional experts required</a:t>
            </a:r>
            <a:endParaRPr sz="1200"/>
          </a:p>
          <a:p>
            <a:pPr marL="914400" lvl="1" indent="-304800" algn="l" rtl="0">
              <a:spcBef>
                <a:spcPts val="0"/>
              </a:spcBef>
              <a:spcAft>
                <a:spcPts val="0"/>
              </a:spcAft>
              <a:buSzPts val="1200"/>
              <a:buChar char="○"/>
            </a:pPr>
            <a:r>
              <a:rPr lang="en" sz="1200">
                <a:solidFill>
                  <a:schemeClr val="dk1"/>
                </a:solidFill>
              </a:rPr>
              <a:t>Personnel &amp; cost effort etc. -&gt; reevaluate priorities (results / efforts)!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Schedules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Work out details wrt. tools needed</a:t>
            </a:r>
            <a:endParaRPr sz="1200">
              <a:solidFill>
                <a:schemeClr val="dk1"/>
              </a:solidFill>
            </a:endParaRPr>
          </a:p>
          <a:p>
            <a:pPr marL="457200" lvl="0" indent="-304800" algn="l" rtl="0">
              <a:spcBef>
                <a:spcPts val="0"/>
              </a:spcBef>
              <a:spcAft>
                <a:spcPts val="0"/>
              </a:spcAft>
              <a:buSzPts val="1200"/>
              <a:buChar char="●"/>
            </a:pPr>
            <a:r>
              <a:rPr lang="en" sz="1200"/>
              <a:t>Arrange for an overall plan and discuss impact on operation schedule; report to Mgmt. and propose priorities for dedicated beamtime </a:t>
            </a:r>
            <a:r>
              <a:rPr lang="en" sz="1200" b="1"/>
              <a:t>before end of February</a:t>
            </a:r>
            <a:endParaRPr sz="1200" b="1"/>
          </a:p>
          <a:p>
            <a:pPr marL="457200" lvl="0" indent="-304800" algn="l" rtl="0">
              <a:spcBef>
                <a:spcPts val="0"/>
              </a:spcBef>
              <a:spcAft>
                <a:spcPts val="0"/>
              </a:spcAft>
              <a:buSzPts val="1200"/>
              <a:buChar char="●"/>
            </a:pPr>
            <a:r>
              <a:rPr lang="en" sz="1200"/>
              <a:t>(optionally) fix dedicated stability studies shifts over 2020, exact shift activities can be defined later.</a:t>
            </a:r>
            <a:endParaRPr sz="1200"/>
          </a:p>
          <a:p>
            <a:pPr marL="457200" lvl="0" indent="-304800" algn="l" rtl="0">
              <a:spcBef>
                <a:spcPts val="0"/>
              </a:spcBef>
              <a:spcAft>
                <a:spcPts val="0"/>
              </a:spcAft>
              <a:buSzPts val="1200"/>
              <a:buChar char="●"/>
            </a:pPr>
            <a:r>
              <a:rPr lang="en" sz="1200"/>
              <a:t>????</a:t>
            </a:r>
            <a:endParaRPr sz="1200"/>
          </a:p>
          <a:p>
            <a:pPr marL="457200" lvl="0" indent="-304800" algn="l" rtl="0">
              <a:spcBef>
                <a:spcPts val="0"/>
              </a:spcBef>
              <a:spcAft>
                <a:spcPts val="0"/>
              </a:spcAft>
              <a:buSzPts val="1200"/>
              <a:buChar char="●"/>
            </a:pPr>
            <a:r>
              <a:rPr lang="en" sz="1200"/>
              <a:t>Closeout. Report on stability improvements and tools developed in </a:t>
            </a:r>
            <a:r>
              <a:rPr lang="en" sz="1200" b="1"/>
              <a:t>December</a:t>
            </a:r>
            <a:endParaRPr sz="1200" b="1"/>
          </a:p>
          <a:p>
            <a:pPr marL="0" lvl="0" indent="0" algn="l" rtl="0">
              <a:spcBef>
                <a:spcPts val="0"/>
              </a:spcBef>
              <a:spcAft>
                <a:spcPts val="0"/>
              </a:spcAft>
              <a:buNone/>
            </a:pPr>
            <a:endParaRPr sz="1200"/>
          </a:p>
        </p:txBody>
      </p:sp>
    </p:spTree>
    <p:extLst>
      <p:ext uri="{BB962C8B-B14F-4D97-AF65-F5344CB8AC3E}">
        <p14:creationId xmlns:p14="http://schemas.microsoft.com/office/powerpoint/2010/main" val="426939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Hard+Software to improve beam stability </a:t>
            </a:r>
            <a:endParaRPr/>
          </a:p>
        </p:txBody>
      </p:sp>
      <p:sp>
        <p:nvSpPr>
          <p:cNvPr id="218" name="Google Shape;218;p37"/>
          <p:cNvSpPr txBox="1"/>
          <p:nvPr/>
        </p:nvSpPr>
        <p:spPr>
          <a:xfrm>
            <a:off x="345650" y="777925"/>
            <a:ext cx="5308500" cy="24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0000"/>
                </a:solidFill>
              </a:rPr>
              <a:t>Hardware (slow)</a:t>
            </a:r>
            <a:endParaRPr sz="1300">
              <a:solidFill>
                <a:srgbClr val="FF0000"/>
              </a:solidFill>
            </a:endParaRPr>
          </a:p>
          <a:p>
            <a:pPr marL="457200" lvl="0" indent="-311150" algn="l" rtl="0">
              <a:spcBef>
                <a:spcPts val="0"/>
              </a:spcBef>
              <a:spcAft>
                <a:spcPts val="0"/>
              </a:spcAft>
              <a:buClr>
                <a:srgbClr val="FF0000"/>
              </a:buClr>
              <a:buSzPts val="1300"/>
              <a:buChar char="●"/>
            </a:pPr>
            <a:r>
              <a:rPr lang="en" sz="1300" b="1">
                <a:solidFill>
                  <a:srgbClr val="FF0000"/>
                </a:solidFill>
              </a:rPr>
              <a:t>Imager </a:t>
            </a:r>
            <a:r>
              <a:rPr lang="en" sz="1300">
                <a:solidFill>
                  <a:srgbClr val="FF0000"/>
                </a:solidFill>
              </a:rPr>
              <a:t>upgrade: </a:t>
            </a:r>
            <a:r>
              <a:rPr lang="en" sz="1300" b="1">
                <a:solidFill>
                  <a:srgbClr val="FF0000"/>
                </a:solidFill>
              </a:rPr>
              <a:t>Diamond screens</a:t>
            </a:r>
            <a:r>
              <a:rPr lang="en" sz="1300">
                <a:solidFill>
                  <a:srgbClr val="FF0000"/>
                </a:solidFill>
              </a:rPr>
              <a:t> e.g. upstream of distribution mirrors to enable beam position feedback</a:t>
            </a:r>
            <a:endParaRPr sz="1300">
              <a:solidFill>
                <a:srgbClr val="FF0000"/>
              </a:solidFill>
            </a:endParaRPr>
          </a:p>
          <a:p>
            <a:pPr marL="457200" lvl="0" indent="-311150" algn="l" rtl="0">
              <a:spcBef>
                <a:spcPts val="0"/>
              </a:spcBef>
              <a:spcAft>
                <a:spcPts val="0"/>
              </a:spcAft>
              <a:buClr>
                <a:srgbClr val="FF0000"/>
              </a:buClr>
              <a:buSzPts val="1300"/>
              <a:buChar char="●"/>
            </a:pPr>
            <a:r>
              <a:rPr lang="en" sz="1300" b="1">
                <a:solidFill>
                  <a:srgbClr val="FF0000"/>
                </a:solidFill>
              </a:rPr>
              <a:t>Additional imager</a:t>
            </a:r>
            <a:r>
              <a:rPr lang="en" sz="1300">
                <a:solidFill>
                  <a:srgbClr val="FF0000"/>
                </a:solidFill>
              </a:rPr>
              <a:t> upstream of distribution mirror with </a:t>
            </a:r>
            <a:r>
              <a:rPr lang="en" sz="1300" b="1">
                <a:solidFill>
                  <a:srgbClr val="FF0000"/>
                </a:solidFill>
              </a:rPr>
              <a:t>higher resolution</a:t>
            </a:r>
            <a:r>
              <a:rPr lang="en" sz="1300">
                <a:solidFill>
                  <a:srgbClr val="FF0000"/>
                </a:solidFill>
              </a:rPr>
              <a:t> to determine beam shape</a:t>
            </a:r>
            <a:endParaRPr sz="1300">
              <a:solidFill>
                <a:srgbClr val="FF0000"/>
              </a:solidFill>
            </a:endParaRPr>
          </a:p>
          <a:p>
            <a:pPr marL="457200" lvl="0" indent="-311150" algn="l" rtl="0">
              <a:spcBef>
                <a:spcPts val="0"/>
              </a:spcBef>
              <a:spcAft>
                <a:spcPts val="0"/>
              </a:spcAft>
              <a:buClr>
                <a:srgbClr val="FF0000"/>
              </a:buClr>
              <a:buSzPts val="1300"/>
              <a:buChar char="●"/>
            </a:pPr>
            <a:r>
              <a:rPr lang="en" sz="1300" b="1">
                <a:solidFill>
                  <a:srgbClr val="FF0000"/>
                </a:solidFill>
              </a:rPr>
              <a:t>XGMD in FXE branch:</a:t>
            </a:r>
            <a:r>
              <a:rPr lang="en" sz="1300">
                <a:solidFill>
                  <a:srgbClr val="FF0000"/>
                </a:solidFill>
              </a:rPr>
              <a:t> Measure absolute avg. X-ray power (in principle also fast data)</a:t>
            </a:r>
            <a:endParaRPr sz="1300">
              <a:solidFill>
                <a:srgbClr val="FF0000"/>
              </a:solidFill>
            </a:endParaRPr>
          </a:p>
          <a:p>
            <a:pPr marL="457200" lvl="0" indent="-311150" algn="l" rtl="0">
              <a:spcBef>
                <a:spcPts val="0"/>
              </a:spcBef>
              <a:spcAft>
                <a:spcPts val="0"/>
              </a:spcAft>
              <a:buClr>
                <a:srgbClr val="FF0000"/>
              </a:buClr>
              <a:buSzPts val="1300"/>
              <a:buChar char="●"/>
            </a:pPr>
            <a:r>
              <a:rPr lang="en" sz="1300" b="1">
                <a:solidFill>
                  <a:srgbClr val="FF0000"/>
                </a:solidFill>
              </a:rPr>
              <a:t>PBLM </a:t>
            </a:r>
            <a:r>
              <a:rPr lang="en" sz="1300">
                <a:solidFill>
                  <a:srgbClr val="FF0000"/>
                </a:solidFill>
              </a:rPr>
              <a:t>commissioning: Check suitability for position feedback</a:t>
            </a:r>
            <a:endParaRPr sz="1300">
              <a:solidFill>
                <a:srgbClr val="FF0000"/>
              </a:solidFill>
            </a:endParaRPr>
          </a:p>
          <a:p>
            <a:pPr marL="457200" lvl="0" indent="0" algn="l" rtl="0">
              <a:spcBef>
                <a:spcPts val="0"/>
              </a:spcBef>
              <a:spcAft>
                <a:spcPts val="0"/>
              </a:spcAft>
              <a:buNone/>
            </a:pPr>
            <a:endParaRPr sz="1300">
              <a:solidFill>
                <a:srgbClr val="FF0000"/>
              </a:solidFill>
            </a:endParaRPr>
          </a:p>
          <a:p>
            <a:pPr marL="0" lvl="0" indent="0" algn="l" rtl="0">
              <a:spcBef>
                <a:spcPts val="0"/>
              </a:spcBef>
              <a:spcAft>
                <a:spcPts val="0"/>
              </a:spcAft>
              <a:buNone/>
            </a:pPr>
            <a:endParaRPr sz="1300">
              <a:solidFill>
                <a:srgbClr val="FF0000"/>
              </a:solidFill>
            </a:endParaRPr>
          </a:p>
          <a:p>
            <a:pPr marL="457200" lvl="0" indent="0" algn="l" rtl="0">
              <a:spcBef>
                <a:spcPts val="0"/>
              </a:spcBef>
              <a:spcAft>
                <a:spcPts val="0"/>
              </a:spcAft>
              <a:buNone/>
            </a:pPr>
            <a:endParaRPr sz="1300">
              <a:solidFill>
                <a:srgbClr val="FF0000"/>
              </a:solidFill>
            </a:endParaRPr>
          </a:p>
        </p:txBody>
      </p:sp>
      <p:sp>
        <p:nvSpPr>
          <p:cNvPr id="219" name="Google Shape;219;p37"/>
          <p:cNvSpPr txBox="1"/>
          <p:nvPr/>
        </p:nvSpPr>
        <p:spPr>
          <a:xfrm>
            <a:off x="5787350" y="735750"/>
            <a:ext cx="2827200" cy="3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00FF"/>
                </a:solidFill>
              </a:rPr>
              <a:t>Software</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Multi-topic </a:t>
            </a:r>
            <a:r>
              <a:rPr lang="en" sz="1300">
                <a:solidFill>
                  <a:srgbClr val="0000FF"/>
                </a:solidFill>
              </a:rPr>
              <a:t>availability of Karabo devices (cloning, e.g. BAM). Enable recording of more data sets simultaneously</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DAQ Parameter filtering</a:t>
            </a:r>
            <a:endParaRPr sz="1300" b="1">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Data</a:t>
            </a:r>
            <a:r>
              <a:rPr lang="en" sz="1300">
                <a:solidFill>
                  <a:srgbClr val="0000FF"/>
                </a:solidFill>
              </a:rPr>
              <a:t> </a:t>
            </a:r>
            <a:r>
              <a:rPr lang="en" sz="1300" b="1">
                <a:solidFill>
                  <a:srgbClr val="0000FF"/>
                </a:solidFill>
              </a:rPr>
              <a:t>correlation</a:t>
            </a:r>
            <a:r>
              <a:rPr lang="en" sz="1300">
                <a:solidFill>
                  <a:srgbClr val="0000FF"/>
                </a:solidFill>
              </a:rPr>
              <a:t>: Plot correlation of multiple Karabo data sets "live" </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Karabo &lt;-&gt; DOOCS</a:t>
            </a:r>
            <a:r>
              <a:rPr lang="en" sz="1300">
                <a:solidFill>
                  <a:srgbClr val="0000FF"/>
                </a:solidFill>
              </a:rPr>
              <a:t> communication</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Facility </a:t>
            </a:r>
            <a:r>
              <a:rPr lang="en" sz="1300">
                <a:solidFill>
                  <a:srgbClr val="0000FF"/>
                </a:solidFill>
              </a:rPr>
              <a:t>management data integration </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Sparse </a:t>
            </a:r>
            <a:r>
              <a:rPr lang="en" sz="1300">
                <a:solidFill>
                  <a:srgbClr val="0000FF"/>
                </a:solidFill>
              </a:rPr>
              <a:t>data </a:t>
            </a:r>
            <a:r>
              <a:rPr lang="en" sz="1300" b="1">
                <a:solidFill>
                  <a:srgbClr val="0000FF"/>
                </a:solidFill>
              </a:rPr>
              <a:t>recording</a:t>
            </a:r>
            <a:r>
              <a:rPr lang="en" sz="1300">
                <a:solidFill>
                  <a:srgbClr val="0000FF"/>
                </a:solidFill>
              </a:rPr>
              <a:t>: Monitor beam "imagers" every n-th train</a:t>
            </a:r>
            <a:endParaRPr sz="1300">
              <a:solidFill>
                <a:srgbClr val="0000FF"/>
              </a:solidFill>
            </a:endParaRPr>
          </a:p>
        </p:txBody>
      </p:sp>
      <p:sp>
        <p:nvSpPr>
          <p:cNvPr id="220" name="Google Shape;220;p37"/>
          <p:cNvSpPr txBox="1"/>
          <p:nvPr/>
        </p:nvSpPr>
        <p:spPr>
          <a:xfrm>
            <a:off x="345650" y="2618475"/>
            <a:ext cx="5486100" cy="23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9900FF"/>
                </a:solidFill>
              </a:rPr>
              <a:t>Hardware (fast)</a:t>
            </a:r>
            <a:endParaRPr sz="1300">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MCP</a:t>
            </a:r>
            <a:r>
              <a:rPr lang="en" sz="1300">
                <a:solidFill>
                  <a:srgbClr val="9900FF"/>
                </a:solidFill>
              </a:rPr>
              <a:t> downstream of polarizer (in </a:t>
            </a:r>
            <a:r>
              <a:rPr lang="en" sz="1300" b="1">
                <a:solidFill>
                  <a:srgbClr val="9900FF"/>
                </a:solidFill>
              </a:rPr>
              <a:t>SCS</a:t>
            </a:r>
            <a:r>
              <a:rPr lang="en" sz="1300">
                <a:solidFill>
                  <a:srgbClr val="9900FF"/>
                </a:solidFill>
              </a:rPr>
              <a:t>): Pulse energy information</a:t>
            </a:r>
            <a:endParaRPr sz="1300">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Diamond </a:t>
            </a:r>
            <a:r>
              <a:rPr lang="en" sz="1300">
                <a:solidFill>
                  <a:srgbClr val="9900FF"/>
                </a:solidFill>
              </a:rPr>
              <a:t>transmissive </a:t>
            </a:r>
            <a:r>
              <a:rPr lang="en" sz="1300" b="1">
                <a:solidFill>
                  <a:srgbClr val="9900FF"/>
                </a:solidFill>
              </a:rPr>
              <a:t>detector</a:t>
            </a:r>
            <a:r>
              <a:rPr lang="en" sz="1300">
                <a:solidFill>
                  <a:srgbClr val="9900FF"/>
                </a:solidFill>
              </a:rPr>
              <a:t>: Pulse position and energy information</a:t>
            </a:r>
            <a:endParaRPr sz="1300">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XGM </a:t>
            </a:r>
            <a:r>
              <a:rPr lang="en" sz="1300">
                <a:solidFill>
                  <a:srgbClr val="9900FF"/>
                </a:solidFill>
              </a:rPr>
              <a:t>commissioning: Evaluate </a:t>
            </a:r>
            <a:r>
              <a:rPr lang="en" sz="1300" b="1">
                <a:solidFill>
                  <a:srgbClr val="9900FF"/>
                </a:solidFill>
              </a:rPr>
              <a:t>pulse resolved beam position</a:t>
            </a:r>
            <a:endParaRPr sz="1300" b="1">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Backscatter detector </a:t>
            </a:r>
            <a:r>
              <a:rPr lang="en" sz="1300">
                <a:solidFill>
                  <a:srgbClr val="9900FF"/>
                </a:solidFill>
              </a:rPr>
              <a:t>for soft X-rays: Determine beam position</a:t>
            </a:r>
            <a:endParaRPr sz="1300">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Backscatter detector </a:t>
            </a:r>
            <a:r>
              <a:rPr lang="en" sz="1300">
                <a:solidFill>
                  <a:srgbClr val="9900FF"/>
                </a:solidFill>
              </a:rPr>
              <a:t>in SA1&amp;2: Upstream of all X-ray optics</a:t>
            </a:r>
            <a:endParaRPr sz="1300">
              <a:solidFill>
                <a:srgbClr val="9900FF"/>
              </a:solidFill>
            </a:endParaRPr>
          </a:p>
          <a:p>
            <a:pPr marL="457200" lvl="0" indent="-311150" algn="l" rtl="0">
              <a:spcBef>
                <a:spcPts val="0"/>
              </a:spcBef>
              <a:spcAft>
                <a:spcPts val="0"/>
              </a:spcAft>
              <a:buClr>
                <a:srgbClr val="9900FF"/>
              </a:buClr>
              <a:buSzPts val="1300"/>
              <a:buChar char="●"/>
            </a:pPr>
            <a:r>
              <a:rPr lang="en" sz="1300">
                <a:solidFill>
                  <a:srgbClr val="9900FF"/>
                </a:solidFill>
              </a:rPr>
              <a:t>THz Pulse Length Monitor (TPLM, </a:t>
            </a:r>
            <a:r>
              <a:rPr lang="en" sz="1300" b="1">
                <a:solidFill>
                  <a:srgbClr val="9900FF"/>
                </a:solidFill>
              </a:rPr>
              <a:t>THz streaking</a:t>
            </a:r>
            <a:r>
              <a:rPr lang="en" sz="1300">
                <a:solidFill>
                  <a:srgbClr val="9900FF"/>
                </a:solidFill>
              </a:rPr>
              <a:t>): Measurement of arrival time and pulse duration for hard+soft X-rays</a:t>
            </a:r>
            <a:endParaRPr sz="1300">
              <a:solidFill>
                <a:srgbClr val="9900FF"/>
              </a:solidFill>
            </a:endParaRPr>
          </a:p>
        </p:txBody>
      </p:sp>
    </p:spTree>
    <p:extLst>
      <p:ext uri="{BB962C8B-B14F-4D97-AF65-F5344CB8AC3E}">
        <p14:creationId xmlns:p14="http://schemas.microsoft.com/office/powerpoint/2010/main" val="89229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Hard+Software to improve beam stability: Effort vs. Impact</a:t>
            </a:r>
            <a:endParaRPr/>
          </a:p>
        </p:txBody>
      </p:sp>
      <p:cxnSp>
        <p:nvCxnSpPr>
          <p:cNvPr id="226" name="Google Shape;226;p38"/>
          <p:cNvCxnSpPr/>
          <p:nvPr/>
        </p:nvCxnSpPr>
        <p:spPr>
          <a:xfrm rot="10800000" flipH="1">
            <a:off x="998125" y="4352175"/>
            <a:ext cx="7031700" cy="9000"/>
          </a:xfrm>
          <a:prstGeom prst="straightConnector1">
            <a:avLst/>
          </a:prstGeom>
          <a:noFill/>
          <a:ln w="38100" cap="flat" cmpd="sng">
            <a:solidFill>
              <a:schemeClr val="dk2"/>
            </a:solidFill>
            <a:prstDash val="solid"/>
            <a:round/>
            <a:headEnd type="none" w="med" len="med"/>
            <a:tailEnd type="triangle" w="med" len="med"/>
          </a:ln>
        </p:spPr>
      </p:cxnSp>
      <p:cxnSp>
        <p:nvCxnSpPr>
          <p:cNvPr id="227" name="Google Shape;227;p38"/>
          <p:cNvCxnSpPr/>
          <p:nvPr/>
        </p:nvCxnSpPr>
        <p:spPr>
          <a:xfrm rot="10800000" flipH="1">
            <a:off x="976175" y="1286225"/>
            <a:ext cx="11700" cy="3075300"/>
          </a:xfrm>
          <a:prstGeom prst="straightConnector1">
            <a:avLst/>
          </a:prstGeom>
          <a:noFill/>
          <a:ln w="38100" cap="flat" cmpd="sng">
            <a:solidFill>
              <a:schemeClr val="dk2"/>
            </a:solidFill>
            <a:prstDash val="solid"/>
            <a:round/>
            <a:headEnd type="none" w="med" len="med"/>
            <a:tailEnd type="triangle" w="med" len="med"/>
          </a:ln>
        </p:spPr>
      </p:cxnSp>
      <p:sp>
        <p:nvSpPr>
          <p:cNvPr id="228" name="Google Shape;228;p38"/>
          <p:cNvSpPr/>
          <p:nvPr/>
        </p:nvSpPr>
        <p:spPr>
          <a:xfrm>
            <a:off x="1204400" y="209307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txBox="1"/>
          <p:nvPr/>
        </p:nvSpPr>
        <p:spPr>
          <a:xfrm>
            <a:off x="1438400" y="1911575"/>
            <a:ext cx="958800" cy="5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Karabo cross-topic data sources</a:t>
            </a:r>
            <a:endParaRPr sz="1000">
              <a:solidFill>
                <a:srgbClr val="0000FF"/>
              </a:solidFill>
            </a:endParaRPr>
          </a:p>
        </p:txBody>
      </p:sp>
      <p:sp>
        <p:nvSpPr>
          <p:cNvPr id="230" name="Google Shape;230;p38"/>
          <p:cNvSpPr/>
          <p:nvPr/>
        </p:nvSpPr>
        <p:spPr>
          <a:xfrm>
            <a:off x="2460186" y="2380775"/>
            <a:ext cx="1413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txBox="1"/>
          <p:nvPr/>
        </p:nvSpPr>
        <p:spPr>
          <a:xfrm>
            <a:off x="2716699" y="2557988"/>
            <a:ext cx="14130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DAQ parameter filtering (DAQ Pol.)</a:t>
            </a:r>
            <a:endParaRPr sz="1000">
              <a:solidFill>
                <a:srgbClr val="0000FF"/>
              </a:solidFill>
            </a:endParaRPr>
          </a:p>
        </p:txBody>
      </p:sp>
      <p:sp>
        <p:nvSpPr>
          <p:cNvPr id="232" name="Google Shape;232;p38"/>
          <p:cNvSpPr/>
          <p:nvPr/>
        </p:nvSpPr>
        <p:spPr>
          <a:xfrm>
            <a:off x="2163200" y="13624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8"/>
          <p:cNvSpPr/>
          <p:nvPr/>
        </p:nvSpPr>
        <p:spPr>
          <a:xfrm>
            <a:off x="23918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8"/>
          <p:cNvSpPr/>
          <p:nvPr/>
        </p:nvSpPr>
        <p:spPr>
          <a:xfrm>
            <a:off x="26204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p:nvPr/>
        </p:nvSpPr>
        <p:spPr>
          <a:xfrm>
            <a:off x="28490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p:nvPr/>
        </p:nvSpPr>
        <p:spPr>
          <a:xfrm>
            <a:off x="30776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8"/>
          <p:cNvSpPr/>
          <p:nvPr/>
        </p:nvSpPr>
        <p:spPr>
          <a:xfrm>
            <a:off x="33062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35348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8"/>
          <p:cNvSpPr/>
          <p:nvPr/>
        </p:nvSpPr>
        <p:spPr>
          <a:xfrm>
            <a:off x="37634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8"/>
          <p:cNvSpPr/>
          <p:nvPr/>
        </p:nvSpPr>
        <p:spPr>
          <a:xfrm>
            <a:off x="39920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8"/>
          <p:cNvSpPr/>
          <p:nvPr/>
        </p:nvSpPr>
        <p:spPr>
          <a:xfrm>
            <a:off x="42206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8"/>
          <p:cNvSpPr/>
          <p:nvPr/>
        </p:nvSpPr>
        <p:spPr>
          <a:xfrm>
            <a:off x="44492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8"/>
          <p:cNvSpPr/>
          <p:nvPr/>
        </p:nvSpPr>
        <p:spPr>
          <a:xfrm>
            <a:off x="46778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8"/>
          <p:cNvSpPr/>
          <p:nvPr/>
        </p:nvSpPr>
        <p:spPr>
          <a:xfrm>
            <a:off x="49064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8"/>
          <p:cNvSpPr/>
          <p:nvPr/>
        </p:nvSpPr>
        <p:spPr>
          <a:xfrm>
            <a:off x="51350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8"/>
          <p:cNvSpPr/>
          <p:nvPr/>
        </p:nvSpPr>
        <p:spPr>
          <a:xfrm>
            <a:off x="53636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8"/>
          <p:cNvSpPr/>
          <p:nvPr/>
        </p:nvSpPr>
        <p:spPr>
          <a:xfrm>
            <a:off x="55922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8"/>
          <p:cNvSpPr/>
          <p:nvPr/>
        </p:nvSpPr>
        <p:spPr>
          <a:xfrm>
            <a:off x="58208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8"/>
          <p:cNvSpPr/>
          <p:nvPr/>
        </p:nvSpPr>
        <p:spPr>
          <a:xfrm>
            <a:off x="60494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8"/>
          <p:cNvSpPr/>
          <p:nvPr/>
        </p:nvSpPr>
        <p:spPr>
          <a:xfrm>
            <a:off x="62780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p:nvPr/>
        </p:nvSpPr>
        <p:spPr>
          <a:xfrm>
            <a:off x="65066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p:nvPr/>
        </p:nvSpPr>
        <p:spPr>
          <a:xfrm>
            <a:off x="67352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8"/>
          <p:cNvSpPr/>
          <p:nvPr/>
        </p:nvSpPr>
        <p:spPr>
          <a:xfrm>
            <a:off x="6963800" y="13624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txBox="1"/>
          <p:nvPr/>
        </p:nvSpPr>
        <p:spPr>
          <a:xfrm>
            <a:off x="3589250" y="828425"/>
            <a:ext cx="16176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Karabo &lt; == &gt; DOOCS</a:t>
            </a:r>
            <a:endParaRPr sz="1000">
              <a:solidFill>
                <a:srgbClr val="0000FF"/>
              </a:solidFill>
            </a:endParaRPr>
          </a:p>
        </p:txBody>
      </p:sp>
      <p:sp>
        <p:nvSpPr>
          <p:cNvPr id="255" name="Google Shape;255;p38"/>
          <p:cNvSpPr/>
          <p:nvPr/>
        </p:nvSpPr>
        <p:spPr>
          <a:xfrm>
            <a:off x="3741200" y="163587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txBox="1"/>
          <p:nvPr/>
        </p:nvSpPr>
        <p:spPr>
          <a:xfrm>
            <a:off x="3975200" y="1606775"/>
            <a:ext cx="1052700" cy="9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Better data</a:t>
            </a:r>
            <a:br>
              <a:rPr lang="en" sz="1000">
                <a:solidFill>
                  <a:srgbClr val="0000FF"/>
                </a:solidFill>
              </a:rPr>
            </a:br>
            <a:r>
              <a:rPr lang="en" sz="1000">
                <a:solidFill>
                  <a:srgbClr val="0000FF"/>
                </a:solidFill>
              </a:rPr>
              <a:t>mining and correlation possibilities</a:t>
            </a:r>
            <a:endParaRPr sz="1000">
              <a:solidFill>
                <a:srgbClr val="0000FF"/>
              </a:solidFill>
            </a:endParaRPr>
          </a:p>
        </p:txBody>
      </p:sp>
      <p:sp>
        <p:nvSpPr>
          <p:cNvPr id="257" name="Google Shape;257;p38"/>
          <p:cNvSpPr/>
          <p:nvPr/>
        </p:nvSpPr>
        <p:spPr>
          <a:xfrm>
            <a:off x="5067500" y="2544400"/>
            <a:ext cx="234000" cy="8061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txBox="1"/>
          <p:nvPr/>
        </p:nvSpPr>
        <p:spPr>
          <a:xfrm>
            <a:off x="5301500" y="2515300"/>
            <a:ext cx="1052700" cy="9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Sparse “fast” data (e.g. images) storage</a:t>
            </a:r>
            <a:endParaRPr sz="1000">
              <a:solidFill>
                <a:srgbClr val="0000FF"/>
              </a:solidFill>
            </a:endParaRPr>
          </a:p>
        </p:txBody>
      </p:sp>
      <p:sp>
        <p:nvSpPr>
          <p:cNvPr id="259" name="Google Shape;259;p38"/>
          <p:cNvSpPr/>
          <p:nvPr/>
        </p:nvSpPr>
        <p:spPr>
          <a:xfrm>
            <a:off x="7726925" y="30191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8"/>
          <p:cNvSpPr txBox="1"/>
          <p:nvPr/>
        </p:nvSpPr>
        <p:spPr>
          <a:xfrm>
            <a:off x="7017050" y="3210475"/>
            <a:ext cx="17178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Facility management data integration</a:t>
            </a:r>
            <a:endParaRPr sz="1000">
              <a:solidFill>
                <a:srgbClr val="0000FF"/>
              </a:solidFill>
            </a:endParaRPr>
          </a:p>
        </p:txBody>
      </p:sp>
      <p:sp>
        <p:nvSpPr>
          <p:cNvPr id="261" name="Google Shape;261;p38"/>
          <p:cNvSpPr/>
          <p:nvPr/>
        </p:nvSpPr>
        <p:spPr>
          <a:xfrm>
            <a:off x="2258000" y="1718523"/>
            <a:ext cx="958800" cy="5514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8"/>
          <p:cNvSpPr txBox="1"/>
          <p:nvPr/>
        </p:nvSpPr>
        <p:spPr>
          <a:xfrm>
            <a:off x="2311100" y="1708025"/>
            <a:ext cx="7914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rPr>
              <a:t>Imager upgrades</a:t>
            </a:r>
            <a:endParaRPr sz="1000">
              <a:solidFill>
                <a:schemeClr val="lt1"/>
              </a:solidFill>
            </a:endParaRPr>
          </a:p>
        </p:txBody>
      </p:sp>
      <p:sp>
        <p:nvSpPr>
          <p:cNvPr id="263" name="Google Shape;263;p38"/>
          <p:cNvSpPr/>
          <p:nvPr/>
        </p:nvSpPr>
        <p:spPr>
          <a:xfrm>
            <a:off x="1204400" y="3630924"/>
            <a:ext cx="234000" cy="2223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8"/>
          <p:cNvSpPr txBox="1"/>
          <p:nvPr/>
        </p:nvSpPr>
        <p:spPr>
          <a:xfrm>
            <a:off x="1433725" y="3596500"/>
            <a:ext cx="11160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CC0000"/>
                </a:solidFill>
              </a:rPr>
              <a:t>PBLM commissioning</a:t>
            </a:r>
            <a:endParaRPr sz="1000">
              <a:solidFill>
                <a:srgbClr val="CC0000"/>
              </a:solidFill>
            </a:endParaRPr>
          </a:p>
        </p:txBody>
      </p:sp>
      <p:sp>
        <p:nvSpPr>
          <p:cNvPr id="265" name="Google Shape;265;p38"/>
          <p:cNvSpPr/>
          <p:nvPr/>
        </p:nvSpPr>
        <p:spPr>
          <a:xfrm>
            <a:off x="4772600" y="1682961"/>
            <a:ext cx="958800" cy="5514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8"/>
          <p:cNvSpPr txBox="1"/>
          <p:nvPr/>
        </p:nvSpPr>
        <p:spPr>
          <a:xfrm>
            <a:off x="4825700" y="1596263"/>
            <a:ext cx="7914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rPr>
              <a:t>New Imager types</a:t>
            </a:r>
            <a:endParaRPr sz="1000">
              <a:solidFill>
                <a:schemeClr val="lt1"/>
              </a:solidFill>
            </a:endParaRPr>
          </a:p>
        </p:txBody>
      </p:sp>
      <p:sp>
        <p:nvSpPr>
          <p:cNvPr id="267" name="Google Shape;267;p38"/>
          <p:cNvSpPr/>
          <p:nvPr/>
        </p:nvSpPr>
        <p:spPr>
          <a:xfrm>
            <a:off x="5458400" y="1899875"/>
            <a:ext cx="1197900" cy="585300"/>
          </a:xfrm>
          <a:prstGeom prst="rect">
            <a:avLst/>
          </a:prstGeom>
          <a:solidFill>
            <a:srgbClr val="9900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txBox="1"/>
          <p:nvPr/>
        </p:nvSpPr>
        <p:spPr>
          <a:xfrm>
            <a:off x="5484950" y="1857575"/>
            <a:ext cx="11979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rPr>
              <a:t>Backscatter detector for hard and soft X-rays</a:t>
            </a:r>
            <a:endParaRPr sz="1000">
              <a:solidFill>
                <a:schemeClr val="lt1"/>
              </a:solidFill>
            </a:endParaRPr>
          </a:p>
        </p:txBody>
      </p:sp>
      <p:sp>
        <p:nvSpPr>
          <p:cNvPr id="269" name="Google Shape;269;p38"/>
          <p:cNvSpPr/>
          <p:nvPr/>
        </p:nvSpPr>
        <p:spPr>
          <a:xfrm>
            <a:off x="5152700" y="2403712"/>
            <a:ext cx="234000" cy="2223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p:cNvSpPr txBox="1"/>
          <p:nvPr/>
        </p:nvSpPr>
        <p:spPr>
          <a:xfrm>
            <a:off x="4014000" y="2432788"/>
            <a:ext cx="1116000" cy="55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00FF"/>
                </a:solidFill>
              </a:rPr>
              <a:t>Diamond transmissive detector</a:t>
            </a:r>
            <a:endParaRPr sz="1000">
              <a:solidFill>
                <a:srgbClr val="9900FF"/>
              </a:solidFill>
            </a:endParaRPr>
          </a:p>
        </p:txBody>
      </p:sp>
      <p:sp>
        <p:nvSpPr>
          <p:cNvPr id="271" name="Google Shape;271;p38"/>
          <p:cNvSpPr/>
          <p:nvPr/>
        </p:nvSpPr>
        <p:spPr>
          <a:xfrm>
            <a:off x="4240388" y="2894237"/>
            <a:ext cx="234000" cy="2223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8"/>
          <p:cNvSpPr txBox="1"/>
          <p:nvPr/>
        </p:nvSpPr>
        <p:spPr>
          <a:xfrm>
            <a:off x="2804603" y="2923325"/>
            <a:ext cx="1413000" cy="55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00FF"/>
                </a:solidFill>
              </a:rPr>
              <a:t>MCP downstream of polarizer (Intensity)</a:t>
            </a:r>
            <a:endParaRPr sz="1000">
              <a:solidFill>
                <a:srgbClr val="9900FF"/>
              </a:solidFill>
            </a:endParaRPr>
          </a:p>
        </p:txBody>
      </p:sp>
      <p:sp>
        <p:nvSpPr>
          <p:cNvPr id="273" name="Google Shape;273;p38"/>
          <p:cNvSpPr/>
          <p:nvPr/>
        </p:nvSpPr>
        <p:spPr>
          <a:xfrm>
            <a:off x="6977488" y="2655112"/>
            <a:ext cx="234000" cy="2223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8"/>
          <p:cNvSpPr txBox="1"/>
          <p:nvPr/>
        </p:nvSpPr>
        <p:spPr>
          <a:xfrm>
            <a:off x="7135300" y="2577275"/>
            <a:ext cx="1413000" cy="320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00FF"/>
                </a:solidFill>
              </a:rPr>
              <a:t>XGM</a:t>
            </a:r>
            <a:r>
              <a:rPr lang="en" sz="1000">
                <a:solidFill>
                  <a:srgbClr val="CC0000"/>
                </a:solidFill>
              </a:rPr>
              <a:t> for FXE branch</a:t>
            </a:r>
            <a:endParaRPr sz="1000">
              <a:solidFill>
                <a:srgbClr val="CC0000"/>
              </a:solidFill>
            </a:endParaRPr>
          </a:p>
        </p:txBody>
      </p:sp>
      <p:sp>
        <p:nvSpPr>
          <p:cNvPr id="275" name="Google Shape;275;p38"/>
          <p:cNvSpPr/>
          <p:nvPr/>
        </p:nvSpPr>
        <p:spPr>
          <a:xfrm>
            <a:off x="6745600" y="2169275"/>
            <a:ext cx="958800" cy="354000"/>
          </a:xfrm>
          <a:prstGeom prst="rect">
            <a:avLst/>
          </a:prstGeom>
          <a:solidFill>
            <a:srgbClr val="9900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8"/>
          <p:cNvSpPr txBox="1"/>
          <p:nvPr/>
        </p:nvSpPr>
        <p:spPr>
          <a:xfrm>
            <a:off x="6772150" y="2093075"/>
            <a:ext cx="905700" cy="3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rPr>
              <a:t>TPLM: THz streaking</a:t>
            </a:r>
            <a:endParaRPr sz="1000">
              <a:solidFill>
                <a:schemeClr val="lt1"/>
              </a:solidFill>
            </a:endParaRPr>
          </a:p>
        </p:txBody>
      </p:sp>
      <p:sp>
        <p:nvSpPr>
          <p:cNvPr id="277" name="Google Shape;277;p38"/>
          <p:cNvSpPr/>
          <p:nvPr/>
        </p:nvSpPr>
        <p:spPr>
          <a:xfrm>
            <a:off x="2719600" y="48133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8"/>
          <p:cNvSpPr txBox="1"/>
          <p:nvPr/>
        </p:nvSpPr>
        <p:spPr>
          <a:xfrm>
            <a:off x="2953600" y="4737125"/>
            <a:ext cx="8151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Software</a:t>
            </a:r>
            <a:endParaRPr sz="1000">
              <a:solidFill>
                <a:srgbClr val="0000FF"/>
              </a:solidFill>
            </a:endParaRPr>
          </a:p>
        </p:txBody>
      </p:sp>
      <p:sp>
        <p:nvSpPr>
          <p:cNvPr id="279" name="Google Shape;279;p38"/>
          <p:cNvSpPr/>
          <p:nvPr/>
        </p:nvSpPr>
        <p:spPr>
          <a:xfrm>
            <a:off x="3763388" y="4813324"/>
            <a:ext cx="234000" cy="2223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8"/>
          <p:cNvSpPr txBox="1"/>
          <p:nvPr/>
        </p:nvSpPr>
        <p:spPr>
          <a:xfrm>
            <a:off x="3995750" y="4726925"/>
            <a:ext cx="15981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CC0000"/>
                </a:solidFill>
              </a:rPr>
              <a:t>Hardware (10 Hz)</a:t>
            </a:r>
            <a:endParaRPr sz="1000">
              <a:solidFill>
                <a:srgbClr val="CC0000"/>
              </a:solidFill>
            </a:endParaRPr>
          </a:p>
        </p:txBody>
      </p:sp>
      <p:sp>
        <p:nvSpPr>
          <p:cNvPr id="281" name="Google Shape;281;p38"/>
          <p:cNvSpPr/>
          <p:nvPr/>
        </p:nvSpPr>
        <p:spPr>
          <a:xfrm>
            <a:off x="5224388" y="4813337"/>
            <a:ext cx="234000" cy="2223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8"/>
          <p:cNvSpPr txBox="1"/>
          <p:nvPr/>
        </p:nvSpPr>
        <p:spPr>
          <a:xfrm>
            <a:off x="5507150" y="4737125"/>
            <a:ext cx="1775700" cy="3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00FF"/>
                </a:solidFill>
              </a:rPr>
              <a:t>Hardware (pulse resolved)</a:t>
            </a:r>
            <a:endParaRPr sz="1000">
              <a:solidFill>
                <a:srgbClr val="9900FF"/>
              </a:solidFill>
            </a:endParaRPr>
          </a:p>
        </p:txBody>
      </p:sp>
      <p:sp>
        <p:nvSpPr>
          <p:cNvPr id="283" name="Google Shape;283;p38"/>
          <p:cNvSpPr/>
          <p:nvPr/>
        </p:nvSpPr>
        <p:spPr>
          <a:xfrm>
            <a:off x="2023988" y="2935549"/>
            <a:ext cx="234000" cy="2223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8"/>
          <p:cNvSpPr txBox="1"/>
          <p:nvPr/>
        </p:nvSpPr>
        <p:spPr>
          <a:xfrm>
            <a:off x="1189738" y="3038221"/>
            <a:ext cx="1413000" cy="354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00FF"/>
                </a:solidFill>
              </a:rPr>
              <a:t>XGM commissioning</a:t>
            </a:r>
            <a:endParaRPr sz="1000">
              <a:solidFill>
                <a:srgbClr val="9900FF"/>
              </a:solidFill>
            </a:endParaRPr>
          </a:p>
        </p:txBody>
      </p:sp>
      <p:sp>
        <p:nvSpPr>
          <p:cNvPr id="285" name="Google Shape;285;p38"/>
          <p:cNvSpPr txBox="1"/>
          <p:nvPr/>
        </p:nvSpPr>
        <p:spPr>
          <a:xfrm>
            <a:off x="3807500" y="4268175"/>
            <a:ext cx="8151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Effort</a:t>
            </a:r>
            <a:endParaRPr/>
          </a:p>
        </p:txBody>
      </p:sp>
      <p:sp>
        <p:nvSpPr>
          <p:cNvPr id="286" name="Google Shape;286;p38"/>
          <p:cNvSpPr txBox="1"/>
          <p:nvPr/>
        </p:nvSpPr>
        <p:spPr>
          <a:xfrm rot="-5400000">
            <a:off x="365175" y="2886500"/>
            <a:ext cx="8151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Impact</a:t>
            </a:r>
            <a:endParaRPr/>
          </a:p>
        </p:txBody>
      </p:sp>
      <p:sp>
        <p:nvSpPr>
          <p:cNvPr id="287" name="Google Shape;287;p38"/>
          <p:cNvSpPr/>
          <p:nvPr/>
        </p:nvSpPr>
        <p:spPr>
          <a:xfrm>
            <a:off x="3306200" y="13624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8"/>
          <p:cNvSpPr/>
          <p:nvPr/>
        </p:nvSpPr>
        <p:spPr>
          <a:xfrm>
            <a:off x="5135000" y="13624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8"/>
          <p:cNvSpPr txBox="1"/>
          <p:nvPr/>
        </p:nvSpPr>
        <p:spPr>
          <a:xfrm>
            <a:off x="1147138" y="1066938"/>
            <a:ext cx="20760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Interactive access to both worlds</a:t>
            </a:r>
            <a:endParaRPr sz="1000">
              <a:solidFill>
                <a:srgbClr val="0000FF"/>
              </a:solidFill>
            </a:endParaRPr>
          </a:p>
        </p:txBody>
      </p:sp>
      <p:sp>
        <p:nvSpPr>
          <p:cNvPr id="290" name="Google Shape;290;p38"/>
          <p:cNvSpPr txBox="1"/>
          <p:nvPr/>
        </p:nvSpPr>
        <p:spPr>
          <a:xfrm>
            <a:off x="3141075" y="1066938"/>
            <a:ext cx="26034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Control and readback into both systems</a:t>
            </a:r>
            <a:endParaRPr sz="1000">
              <a:solidFill>
                <a:srgbClr val="0000FF"/>
              </a:solidFill>
            </a:endParaRPr>
          </a:p>
        </p:txBody>
      </p:sp>
      <p:sp>
        <p:nvSpPr>
          <p:cNvPr id="291" name="Google Shape;291;p38"/>
          <p:cNvSpPr txBox="1"/>
          <p:nvPr/>
        </p:nvSpPr>
        <p:spPr>
          <a:xfrm>
            <a:off x="5502800" y="1049138"/>
            <a:ext cx="26034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Ad-hoc data exposure from the other side</a:t>
            </a:r>
            <a:endParaRPr sz="1000">
              <a:solidFill>
                <a:srgbClr val="0000FF"/>
              </a:solidFill>
            </a:endParaRPr>
          </a:p>
        </p:txBody>
      </p:sp>
      <p:sp>
        <p:nvSpPr>
          <p:cNvPr id="292" name="Google Shape;292;p38"/>
          <p:cNvSpPr/>
          <p:nvPr/>
        </p:nvSpPr>
        <p:spPr>
          <a:xfrm>
            <a:off x="6979525" y="2662175"/>
            <a:ext cx="234000" cy="222300"/>
          </a:xfrm>
          <a:prstGeom prst="rtTriangle">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92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lnSpc>
                <a:spcPct val="112000"/>
              </a:lnSpc>
              <a:spcBef>
                <a:spcPts val="0"/>
              </a:spcBef>
              <a:spcAft>
                <a:spcPts val="0"/>
              </a:spcAft>
              <a:buClr>
                <a:schemeClr val="dk1"/>
              </a:buClr>
              <a:buFont typeface="Arial"/>
              <a:buNone/>
            </a:pPr>
            <a:r>
              <a:rPr lang="en" sz="1400"/>
              <a:t>Can one use signals derived from photon diagnostics to feedback to the accelerator? - </a:t>
            </a:r>
            <a:r>
              <a:rPr lang="en" sz="1400">
                <a:solidFill>
                  <a:srgbClr val="FF0000"/>
                </a:solidFill>
              </a:rPr>
              <a:t>Yes</a:t>
            </a:r>
            <a:r>
              <a:rPr lang="en" sz="1400"/>
              <a:t> </a:t>
            </a:r>
            <a:endParaRPr sz="1100" b="0"/>
          </a:p>
          <a:p>
            <a:pPr marL="0" lvl="0" indent="0" algn="l" rtl="0">
              <a:spcBef>
                <a:spcPts val="0"/>
              </a:spcBef>
              <a:spcAft>
                <a:spcPts val="0"/>
              </a:spcAft>
              <a:buNone/>
            </a:pPr>
            <a:endParaRPr/>
          </a:p>
        </p:txBody>
      </p:sp>
      <p:sp>
        <p:nvSpPr>
          <p:cNvPr id="304" name="Google Shape;304;p40"/>
          <p:cNvSpPr txBox="1"/>
          <p:nvPr/>
        </p:nvSpPr>
        <p:spPr>
          <a:xfrm>
            <a:off x="473850" y="840700"/>
            <a:ext cx="3553800" cy="36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0"/>
          <p:cNvSpPr txBox="1"/>
          <p:nvPr/>
        </p:nvSpPr>
        <p:spPr>
          <a:xfrm>
            <a:off x="619050" y="665825"/>
            <a:ext cx="7749600" cy="5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Procedure</a:t>
            </a:r>
            <a:endParaRPr/>
          </a:p>
          <a:p>
            <a:pPr marL="457200" lvl="0" indent="-317500" algn="l" rtl="0">
              <a:spcBef>
                <a:spcPts val="0"/>
              </a:spcBef>
              <a:spcAft>
                <a:spcPts val="0"/>
              </a:spcAft>
              <a:buSzPts val="1400"/>
              <a:buChar char="-"/>
            </a:pPr>
            <a:r>
              <a:rPr lang="en"/>
              <a:t>Define interface location as close a possible to M1 but still upstream of it.  Upstream pointing is fixed by the electrons, downstream pointing is fixed by the mirrors.</a:t>
            </a:r>
            <a:endParaRPr/>
          </a:p>
          <a:p>
            <a:pPr marL="457200" lvl="0" indent="-317500" algn="l" rtl="0">
              <a:spcBef>
                <a:spcPts val="0"/>
              </a:spcBef>
              <a:spcAft>
                <a:spcPts val="0"/>
              </a:spcAft>
              <a:buSzPts val="1400"/>
              <a:buChar char="-"/>
            </a:pPr>
            <a:r>
              <a:rPr lang="en"/>
              <a:t>Define a absolute position zero at the interface (can be changed but not on an experiment by experiment basis)</a:t>
            </a:r>
            <a:endParaRPr/>
          </a:p>
          <a:p>
            <a:pPr marL="0" lvl="0" indent="0" algn="l" rtl="0">
              <a:spcBef>
                <a:spcPts val="0"/>
              </a:spcBef>
              <a:spcAft>
                <a:spcPts val="0"/>
              </a:spcAft>
              <a:buNone/>
            </a:pPr>
            <a:r>
              <a:rPr lang="en"/>
              <a:t>Measures</a:t>
            </a:r>
            <a:endParaRPr/>
          </a:p>
          <a:p>
            <a:pPr marL="457200" lvl="0" indent="-317500" algn="l" rtl="0">
              <a:spcBef>
                <a:spcPts val="0"/>
              </a:spcBef>
              <a:spcAft>
                <a:spcPts val="0"/>
              </a:spcAft>
              <a:buSzPts val="1400"/>
              <a:buChar char="-"/>
            </a:pPr>
            <a:r>
              <a:rPr lang="en"/>
              <a:t>Start of week setup: Use quad movers/air coils to align to absolute zero</a:t>
            </a:r>
            <a:endParaRPr/>
          </a:p>
          <a:p>
            <a:pPr marL="457200" lvl="0" indent="-317500" algn="l" rtl="0">
              <a:spcBef>
                <a:spcPts val="0"/>
              </a:spcBef>
              <a:spcAft>
                <a:spcPts val="0"/>
              </a:spcAft>
              <a:buSzPts val="1400"/>
              <a:buChar char="-"/>
            </a:pPr>
            <a:r>
              <a:rPr lang="en"/>
              <a:t>Slow feedback: Use air coils to align to absolute zero (manually at shift change, optionally automatic)</a:t>
            </a:r>
            <a:endParaRPr/>
          </a:p>
          <a:p>
            <a:pPr marL="457200" lvl="0" indent="-317500" algn="l" rtl="0">
              <a:spcBef>
                <a:spcPts val="0"/>
              </a:spcBef>
              <a:spcAft>
                <a:spcPts val="0"/>
              </a:spcAft>
              <a:buSzPts val="1400"/>
              <a:buChar char="-"/>
            </a:pPr>
            <a:r>
              <a:rPr lang="en"/>
              <a:t>Fast feedback: Use pulse resolved photon beam position in electron IBFB, experimental</a:t>
            </a:r>
            <a:endParaRPr/>
          </a:p>
          <a:p>
            <a:pPr marL="457200" lvl="0" indent="-317500" algn="l" rtl="0">
              <a:spcBef>
                <a:spcPts val="0"/>
              </a:spcBef>
              <a:spcAft>
                <a:spcPts val="0"/>
              </a:spcAft>
              <a:buSzPts val="1400"/>
              <a:buChar char="-"/>
            </a:pPr>
            <a:r>
              <a:rPr lang="en"/>
              <a:t>Online measurement of pointing stability and displayed (optionally pulse resolved)</a:t>
            </a:r>
            <a:endParaRPr/>
          </a:p>
          <a:p>
            <a:pPr marL="0" lvl="0" indent="0" algn="l" rtl="0">
              <a:spcBef>
                <a:spcPts val="0"/>
              </a:spcBef>
              <a:spcAft>
                <a:spcPts val="0"/>
              </a:spcAft>
              <a:buNone/>
            </a:pPr>
            <a:r>
              <a:rPr lang="en">
                <a:solidFill>
                  <a:schemeClr val="dk1"/>
                </a:solidFill>
              </a:rPr>
              <a:t>Relevant HW in front of M1</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FEL imager, train resolved (ready, can be upgraded with Diamond)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Transmissive imager, train resolved (ready / upgrade with Diamond screen)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Backscatter monitor for hard x-ray lines, pulse resolved (missing)</a:t>
            </a:r>
            <a:endParaRPr>
              <a:solidFill>
                <a:schemeClr val="dk1"/>
              </a:solidFill>
            </a:endParaRPr>
          </a:p>
          <a:p>
            <a:pPr marL="457200" lvl="0" indent="0" algn="l" rtl="0">
              <a:spcBef>
                <a:spcPts val="0"/>
              </a:spcBef>
              <a:spcAft>
                <a:spcPts val="0"/>
              </a:spcAft>
              <a:buNone/>
            </a:pPr>
            <a:r>
              <a:rPr lang="en">
                <a:solidFill>
                  <a:schemeClr val="dk1"/>
                </a:solidFill>
              </a:rPr>
              <a:t>Kicker in front of undulators, mini IBFB (optional)</a:t>
            </a:r>
            <a:r>
              <a:rPr lang="en"/>
              <a:t> </a:t>
            </a:r>
            <a:endParaRPr/>
          </a:p>
        </p:txBody>
      </p:sp>
    </p:spTree>
    <p:extLst>
      <p:ext uri="{BB962C8B-B14F-4D97-AF65-F5344CB8AC3E}">
        <p14:creationId xmlns:p14="http://schemas.microsoft.com/office/powerpoint/2010/main" val="248702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a:solidFill>
                  <a:srgbClr val="38761D"/>
                </a:solidFill>
              </a:rPr>
              <a:t>Session 1: Communication Question 1 - TTcom</a:t>
            </a:r>
            <a:endParaRPr/>
          </a:p>
          <a:p>
            <a:pPr marL="0" lvl="0" indent="0" algn="l" rtl="0">
              <a:lnSpc>
                <a:spcPct val="112000"/>
              </a:lnSpc>
              <a:spcBef>
                <a:spcPts val="0"/>
              </a:spcBef>
              <a:spcAft>
                <a:spcPts val="0"/>
              </a:spcAft>
              <a:buNone/>
            </a:pPr>
            <a:r>
              <a:rPr lang="en" sz="1400"/>
              <a:t>Members: </a:t>
            </a:r>
            <a:r>
              <a:rPr lang="en" sz="1400" b="0" i="1"/>
              <a:t>Siegfried, Naresh, Liuba, Matthias, Steffen, Dirk, Rico, Markus</a:t>
            </a:r>
            <a:r>
              <a:rPr lang="en"/>
              <a:t> </a:t>
            </a:r>
            <a:endParaRPr/>
          </a:p>
        </p:txBody>
      </p:sp>
      <p:pic>
        <p:nvPicPr>
          <p:cNvPr id="317" name="Google Shape;317;p42"/>
          <p:cNvPicPr preferRelativeResize="0"/>
          <p:nvPr/>
        </p:nvPicPr>
        <p:blipFill rotWithShape="1">
          <a:blip r:embed="rId3">
            <a:alphaModFix/>
          </a:blip>
          <a:srcRect l="9238" t="17334" r="8564"/>
          <a:stretch/>
        </p:blipFill>
        <p:spPr>
          <a:xfrm>
            <a:off x="458400" y="1026900"/>
            <a:ext cx="3170778" cy="4251728"/>
          </a:xfrm>
          <a:prstGeom prst="rect">
            <a:avLst/>
          </a:prstGeom>
          <a:noFill/>
          <a:ln>
            <a:noFill/>
          </a:ln>
        </p:spPr>
      </p:pic>
      <p:sp>
        <p:nvSpPr>
          <p:cNvPr id="318" name="Google Shape;318;p42"/>
          <p:cNvSpPr txBox="1"/>
          <p:nvPr/>
        </p:nvSpPr>
        <p:spPr>
          <a:xfrm>
            <a:off x="3767350" y="1088150"/>
            <a:ext cx="4908600" cy="2249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9900"/>
              </a:buClr>
              <a:buSzPts val="1400"/>
              <a:buAutoNum type="arabicPeriod"/>
            </a:pPr>
            <a:r>
              <a:rPr lang="en">
                <a:solidFill>
                  <a:srgbClr val="FF9900"/>
                </a:solidFill>
              </a:rPr>
              <a:t>Procedure to inform experts</a:t>
            </a:r>
            <a:endParaRPr>
              <a:solidFill>
                <a:srgbClr val="FF9900"/>
              </a:solidFill>
            </a:endParaRPr>
          </a:p>
          <a:p>
            <a:pPr marL="457200" lvl="0" indent="-317500" algn="l" rtl="0">
              <a:spcBef>
                <a:spcPts val="0"/>
              </a:spcBef>
              <a:spcAft>
                <a:spcPts val="0"/>
              </a:spcAft>
              <a:buClr>
                <a:srgbClr val="38761D"/>
              </a:buClr>
              <a:buSzPts val="1400"/>
              <a:buAutoNum type="arabicPeriod"/>
            </a:pPr>
            <a:r>
              <a:rPr lang="en">
                <a:solidFill>
                  <a:srgbClr val="38761D"/>
                </a:solidFill>
              </a:rPr>
              <a:t>Procedure to communicate machine parameters for the experiments</a:t>
            </a:r>
            <a:endParaRPr>
              <a:solidFill>
                <a:srgbClr val="38761D"/>
              </a:solidFill>
            </a:endParaRPr>
          </a:p>
          <a:p>
            <a:pPr marL="457200" lvl="0" indent="-317500" algn="l" rtl="0">
              <a:spcBef>
                <a:spcPts val="0"/>
              </a:spcBef>
              <a:spcAft>
                <a:spcPts val="0"/>
              </a:spcAft>
              <a:buClr>
                <a:srgbClr val="4A86E8"/>
              </a:buClr>
              <a:buSzPts val="1400"/>
              <a:buAutoNum type="arabicPeriod"/>
            </a:pPr>
            <a:r>
              <a:rPr lang="en">
                <a:solidFill>
                  <a:srgbClr val="4A86E8"/>
                </a:solidFill>
              </a:rPr>
              <a:t>Competitive operation planning regarding the experiments</a:t>
            </a:r>
            <a:endParaRPr>
              <a:solidFill>
                <a:srgbClr val="4A86E8"/>
              </a:solidFill>
            </a:endParaRPr>
          </a:p>
          <a:p>
            <a:pPr marL="457200" lvl="0" indent="-317500" algn="l" rtl="0">
              <a:spcBef>
                <a:spcPts val="0"/>
              </a:spcBef>
              <a:spcAft>
                <a:spcPts val="0"/>
              </a:spcAft>
              <a:buClr>
                <a:srgbClr val="38761D"/>
              </a:buClr>
              <a:buSzPts val="1400"/>
              <a:buAutoNum type="arabicPeriod"/>
            </a:pPr>
            <a:r>
              <a:rPr lang="en">
                <a:solidFill>
                  <a:srgbClr val="38761D"/>
                </a:solidFill>
              </a:rPr>
              <a:t>Communication to personnel (procedures)</a:t>
            </a:r>
            <a:endParaRPr>
              <a:solidFill>
                <a:srgbClr val="38761D"/>
              </a:solidFill>
            </a:endParaRPr>
          </a:p>
          <a:p>
            <a:pPr marL="457200" lvl="0" indent="-317500" algn="l" rtl="0">
              <a:spcBef>
                <a:spcPts val="0"/>
              </a:spcBef>
              <a:spcAft>
                <a:spcPts val="0"/>
              </a:spcAft>
              <a:buClr>
                <a:srgbClr val="4A86E8"/>
              </a:buClr>
              <a:buSzPts val="1400"/>
              <a:buAutoNum type="arabicPeriod"/>
            </a:pPr>
            <a:r>
              <a:rPr lang="en">
                <a:solidFill>
                  <a:srgbClr val="4A86E8"/>
                </a:solidFill>
              </a:rPr>
              <a:t>Barrier-free access to info</a:t>
            </a:r>
            <a:endParaRPr>
              <a:solidFill>
                <a:srgbClr val="38761D"/>
              </a:solidFill>
            </a:endParaRPr>
          </a:p>
          <a:p>
            <a:pPr marL="457200" lvl="0" indent="-317500" algn="l" rtl="0">
              <a:spcBef>
                <a:spcPts val="0"/>
              </a:spcBef>
              <a:spcAft>
                <a:spcPts val="0"/>
              </a:spcAft>
              <a:buClr>
                <a:srgbClr val="38761D"/>
              </a:buClr>
              <a:buSzPts val="1400"/>
              <a:buAutoNum type="arabicPeriod"/>
            </a:pPr>
            <a:r>
              <a:rPr lang="en">
                <a:solidFill>
                  <a:srgbClr val="38761D"/>
                </a:solidFill>
              </a:rPr>
              <a:t>Procedure for hand over @XFEL</a:t>
            </a:r>
            <a:endParaRPr>
              <a:solidFill>
                <a:srgbClr val="38761D"/>
              </a:solidFill>
            </a:endParaRPr>
          </a:p>
          <a:p>
            <a:pPr marL="914400" lvl="1" indent="-317500" algn="l" rtl="0">
              <a:spcBef>
                <a:spcPts val="0"/>
              </a:spcBef>
              <a:spcAft>
                <a:spcPts val="0"/>
              </a:spcAft>
              <a:buClr>
                <a:srgbClr val="38761D"/>
              </a:buClr>
              <a:buSzPts val="1400"/>
              <a:buAutoNum type="alphaLcPeriod"/>
            </a:pPr>
            <a:r>
              <a:rPr lang="en">
                <a:solidFill>
                  <a:srgbClr val="38761D"/>
                </a:solidFill>
              </a:rPr>
              <a:t>Guidelines for BKR &lt;--&gt; experiments communication</a:t>
            </a:r>
            <a:endParaRPr>
              <a:solidFill>
                <a:srgbClr val="38761D"/>
              </a:solidFill>
            </a:endParaRPr>
          </a:p>
          <a:p>
            <a:pPr marL="914400" lvl="0" indent="0" algn="l" rtl="0">
              <a:spcBef>
                <a:spcPts val="0"/>
              </a:spcBef>
              <a:spcAft>
                <a:spcPts val="0"/>
              </a:spcAft>
              <a:buNone/>
            </a:pPr>
            <a:endParaRPr>
              <a:solidFill>
                <a:srgbClr val="38761D"/>
              </a:solidFill>
            </a:endParaRPr>
          </a:p>
          <a:p>
            <a:pPr marL="0" lvl="0" indent="0" algn="l" rtl="0">
              <a:spcBef>
                <a:spcPts val="0"/>
              </a:spcBef>
              <a:spcAft>
                <a:spcPts val="0"/>
              </a:spcAft>
              <a:buNone/>
            </a:pPr>
            <a:endParaRPr/>
          </a:p>
        </p:txBody>
      </p:sp>
      <p:sp>
        <p:nvSpPr>
          <p:cNvPr id="319" name="Google Shape;319;p42"/>
          <p:cNvSpPr txBox="1"/>
          <p:nvPr/>
        </p:nvSpPr>
        <p:spPr>
          <a:xfrm>
            <a:off x="3826825" y="3228525"/>
            <a:ext cx="4849200" cy="73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Other issues identified</a:t>
            </a:r>
            <a:endParaRPr>
              <a:solidFill>
                <a:schemeClr val="dk1"/>
              </a:solidFill>
            </a:endParaRPr>
          </a:p>
          <a:p>
            <a:pPr marL="457200" lvl="0" indent="-317500" algn="l" rtl="0">
              <a:spcBef>
                <a:spcPts val="0"/>
              </a:spcBef>
              <a:spcAft>
                <a:spcPts val="0"/>
              </a:spcAft>
              <a:buClr>
                <a:srgbClr val="FF9900"/>
              </a:buClr>
              <a:buSzPts val="1400"/>
              <a:buChar char="●"/>
            </a:pPr>
            <a:r>
              <a:rPr lang="en">
                <a:solidFill>
                  <a:srgbClr val="FF9900"/>
                </a:solidFill>
              </a:rPr>
              <a:t>Roles and responsibilities for ticketing system</a:t>
            </a:r>
            <a:endParaRPr>
              <a:solidFill>
                <a:srgbClr val="4A86E8"/>
              </a:solidFill>
            </a:endParaRPr>
          </a:p>
          <a:p>
            <a:pPr marL="457200" lvl="0" indent="-317500" algn="l" rtl="0">
              <a:spcBef>
                <a:spcPts val="0"/>
              </a:spcBef>
              <a:spcAft>
                <a:spcPts val="0"/>
              </a:spcAft>
              <a:buClr>
                <a:srgbClr val="4A86E8"/>
              </a:buClr>
              <a:buSzPts val="1400"/>
              <a:buChar char="●"/>
            </a:pPr>
            <a:r>
              <a:rPr lang="en">
                <a:solidFill>
                  <a:srgbClr val="4A86E8"/>
                </a:solidFill>
              </a:rPr>
              <a:t>The common/single elogbook development to be used @XFEL for the whole facility</a:t>
            </a:r>
            <a:endParaRPr>
              <a:solidFill>
                <a:srgbClr val="4A86E8"/>
              </a:solidFill>
            </a:endParaRPr>
          </a:p>
          <a:p>
            <a:pPr marL="457200" lvl="0" indent="-317500" algn="l" rtl="0">
              <a:spcBef>
                <a:spcPts val="0"/>
              </a:spcBef>
              <a:spcAft>
                <a:spcPts val="0"/>
              </a:spcAft>
              <a:buClr>
                <a:srgbClr val="4A86E8"/>
              </a:buClr>
              <a:buSzPts val="1400"/>
              <a:buChar char="●"/>
            </a:pPr>
            <a:r>
              <a:rPr lang="en">
                <a:solidFill>
                  <a:srgbClr val="4A86E8"/>
                </a:solidFill>
              </a:rPr>
              <a:t>Moderating procedure rules</a:t>
            </a:r>
            <a:endParaRPr>
              <a:solidFill>
                <a:srgbClr val="4A86E8"/>
              </a:solidFill>
            </a:endParaRPr>
          </a:p>
          <a:p>
            <a:pPr marL="457200" lvl="0" indent="-317500" algn="l" rtl="0">
              <a:spcBef>
                <a:spcPts val="0"/>
              </a:spcBef>
              <a:spcAft>
                <a:spcPts val="0"/>
              </a:spcAft>
              <a:buClr>
                <a:srgbClr val="38761D"/>
              </a:buClr>
              <a:buSzPts val="1400"/>
              <a:buChar char="●"/>
            </a:pPr>
            <a:r>
              <a:rPr lang="en">
                <a:solidFill>
                  <a:srgbClr val="38761D"/>
                </a:solidFill>
              </a:rPr>
              <a:t>Improve communication at Beam and User operation meetings</a:t>
            </a:r>
            <a:endParaRPr>
              <a:solidFill>
                <a:srgbClr val="38761D"/>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0831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1"/>
          <p:cNvSpPr txBox="1">
            <a:spLocks noGrp="1"/>
          </p:cNvSpPr>
          <p:nvPr>
            <p:ph type="title"/>
          </p:nvPr>
        </p:nvSpPr>
        <p:spPr>
          <a:xfrm>
            <a:off x="458392" y="3028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a:solidFill>
                  <a:srgbClr val="0000FF"/>
                </a:solidFill>
              </a:rPr>
              <a:t>Session 3: Communication Question 3 - ComBKR - (Matthias, Thomas)</a:t>
            </a:r>
            <a:endParaRPr sz="1100">
              <a:solidFill>
                <a:srgbClr val="0000FF"/>
              </a:solidFill>
            </a:endParaRPr>
          </a:p>
          <a:p>
            <a:pPr marL="0" lvl="0" indent="0" algn="l" rtl="0">
              <a:spcBef>
                <a:spcPts val="0"/>
              </a:spcBef>
              <a:spcAft>
                <a:spcPts val="0"/>
              </a:spcAft>
              <a:buNone/>
            </a:pPr>
            <a:endParaRPr/>
          </a:p>
        </p:txBody>
      </p:sp>
      <p:sp>
        <p:nvSpPr>
          <p:cNvPr id="375" name="Google Shape;375;p51"/>
          <p:cNvSpPr txBox="1"/>
          <p:nvPr/>
        </p:nvSpPr>
        <p:spPr>
          <a:xfrm>
            <a:off x="296875" y="861000"/>
            <a:ext cx="8650800" cy="38958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b="1">
                <a:solidFill>
                  <a:schemeClr val="dk1"/>
                </a:solidFill>
              </a:rPr>
              <a:t>We do not have general/massive problems </a:t>
            </a:r>
            <a:r>
              <a:rPr lang="en">
                <a:solidFill>
                  <a:schemeClr val="dk1"/>
                </a:solidFill>
              </a:rPr>
              <a:t>but a few things that can be improved:</a:t>
            </a:r>
            <a:endParaRPr>
              <a:solidFill>
                <a:schemeClr val="dk1"/>
              </a:solidFill>
            </a:endParaRPr>
          </a:p>
          <a:p>
            <a:pPr marL="0" marR="0" lvl="0" indent="0" algn="l" rtl="0">
              <a:lnSpc>
                <a:spcPct val="112000"/>
              </a:lnSpc>
              <a:spcBef>
                <a:spcPts val="0"/>
              </a:spcBef>
              <a:spcAft>
                <a:spcPts val="0"/>
              </a:spcAft>
              <a:buNone/>
            </a:pPr>
            <a:endParaRPr>
              <a:solidFill>
                <a:schemeClr val="dk1"/>
              </a:solidFill>
            </a:endParaRPr>
          </a:p>
          <a:p>
            <a:pPr marL="457200" marR="0" lvl="0" indent="-317500" algn="l" rtl="0">
              <a:lnSpc>
                <a:spcPct val="112000"/>
              </a:lnSpc>
              <a:spcBef>
                <a:spcPts val="0"/>
              </a:spcBef>
              <a:spcAft>
                <a:spcPts val="0"/>
              </a:spcAft>
              <a:buSzPts val="1400"/>
              <a:buChar char="●"/>
            </a:pPr>
            <a:r>
              <a:rPr lang="en"/>
              <a:t>More detailed shift handover within the BKR and/or instrument groups. Brief documentation.</a:t>
            </a:r>
            <a:endParaRPr/>
          </a:p>
          <a:p>
            <a:pPr marL="457200" marR="0" lvl="0" indent="-317500" algn="l" rtl="0">
              <a:lnSpc>
                <a:spcPct val="112000"/>
              </a:lnSpc>
              <a:spcBef>
                <a:spcPts val="0"/>
              </a:spcBef>
              <a:spcAft>
                <a:spcPts val="0"/>
              </a:spcAft>
              <a:buSzPts val="1400"/>
              <a:buChar char="●"/>
            </a:pPr>
            <a:r>
              <a:rPr lang="en"/>
              <a:t>Call the “other side” after shift change to say hello and get basic information or offer tuning time etc.  (minimum 5 calls per day: 7 am, 8 am, 3 pm, 8 pm, 11 pm). </a:t>
            </a:r>
            <a:endParaRPr/>
          </a:p>
          <a:p>
            <a:pPr marL="457200" marR="0" lvl="0" indent="-317500" algn="l" rtl="0">
              <a:lnSpc>
                <a:spcPct val="112000"/>
              </a:lnSpc>
              <a:spcBef>
                <a:spcPts val="0"/>
              </a:spcBef>
              <a:spcAft>
                <a:spcPts val="0"/>
              </a:spcAft>
              <a:buSzPts val="1400"/>
              <a:buChar char="●"/>
            </a:pPr>
            <a:r>
              <a:rPr lang="en"/>
              <a:t>Call when major changes happen (beam not used, tuning necessary). </a:t>
            </a:r>
            <a:r>
              <a:rPr lang="en">
                <a:solidFill>
                  <a:schemeClr val="dk1"/>
                </a:solidFill>
              </a:rPr>
              <a:t>Brief documentation.</a:t>
            </a:r>
            <a:endParaRPr>
              <a:solidFill>
                <a:schemeClr val="dk1"/>
              </a:solidFill>
            </a:endParaRPr>
          </a:p>
          <a:p>
            <a:pPr marL="457200" marR="0" lvl="0" indent="-317500" algn="l" rtl="0">
              <a:lnSpc>
                <a:spcPct val="112000"/>
              </a:lnSpc>
              <a:spcBef>
                <a:spcPts val="0"/>
              </a:spcBef>
              <a:spcAft>
                <a:spcPts val="0"/>
              </a:spcAft>
              <a:buClr>
                <a:schemeClr val="dk1"/>
              </a:buClr>
              <a:buSzPts val="1400"/>
              <a:buChar char="●"/>
            </a:pPr>
            <a:r>
              <a:rPr lang="en">
                <a:solidFill>
                  <a:schemeClr val="dk1"/>
                </a:solidFill>
              </a:rPr>
              <a:t>Clear escalation rules necessary: When to call PRC, BKR, Robert?</a:t>
            </a:r>
            <a:endParaRPr>
              <a:solidFill>
                <a:schemeClr val="dk1"/>
              </a:solidFill>
            </a:endParaRPr>
          </a:p>
          <a:p>
            <a:pPr marL="914400" lvl="1" indent="-317500" algn="l" rtl="0">
              <a:lnSpc>
                <a:spcPct val="112000"/>
              </a:lnSpc>
              <a:spcBef>
                <a:spcPts val="0"/>
              </a:spcBef>
              <a:spcAft>
                <a:spcPts val="0"/>
              </a:spcAft>
              <a:buClr>
                <a:schemeClr val="dk1"/>
              </a:buClr>
              <a:buSzPts val="1400"/>
              <a:buChar char="○"/>
            </a:pPr>
            <a:r>
              <a:rPr lang="en">
                <a:solidFill>
                  <a:schemeClr val="dk1"/>
                </a:solidFill>
              </a:rPr>
              <a:t>FEL down procedure (wait at least 5 min. before calling. Downtime countdown? E-log info). </a:t>
            </a:r>
            <a:endParaRPr>
              <a:solidFill>
                <a:schemeClr val="dk1"/>
              </a:solidFill>
            </a:endParaRPr>
          </a:p>
          <a:p>
            <a:pPr marL="457200" marR="0" lvl="0" indent="0" algn="l" rtl="0">
              <a:lnSpc>
                <a:spcPct val="112000"/>
              </a:lnSpc>
              <a:spcBef>
                <a:spcPts val="0"/>
              </a:spcBef>
              <a:spcAft>
                <a:spcPts val="0"/>
              </a:spcAft>
              <a:buNone/>
            </a:pPr>
            <a:endParaRPr>
              <a:solidFill>
                <a:schemeClr val="dk1"/>
              </a:solidFill>
            </a:endParaRPr>
          </a:p>
          <a:p>
            <a:pPr marL="457200" marR="0" lvl="0" indent="-317500" algn="l" rtl="0">
              <a:lnSpc>
                <a:spcPct val="112000"/>
              </a:lnSpc>
              <a:spcBef>
                <a:spcPts val="0"/>
              </a:spcBef>
              <a:spcAft>
                <a:spcPts val="0"/>
              </a:spcAft>
              <a:buClr>
                <a:schemeClr val="dk1"/>
              </a:buClr>
              <a:buSzPts val="1400"/>
              <a:buChar char="●"/>
            </a:pPr>
            <a:r>
              <a:rPr lang="en">
                <a:solidFill>
                  <a:schemeClr val="dk1"/>
                </a:solidFill>
              </a:rPr>
              <a:t>Technical solutions for better communication like chat, video link, pictures of colleagues. </a:t>
            </a:r>
            <a:endParaRPr>
              <a:solidFill>
                <a:schemeClr val="dk1"/>
              </a:solidFill>
            </a:endParaRPr>
          </a:p>
          <a:p>
            <a:pPr marL="457200" marR="0" lvl="0" indent="-317500" algn="l" rtl="0">
              <a:lnSpc>
                <a:spcPct val="112000"/>
              </a:lnSpc>
              <a:spcBef>
                <a:spcPts val="0"/>
              </a:spcBef>
              <a:spcAft>
                <a:spcPts val="0"/>
              </a:spcAft>
              <a:buClr>
                <a:schemeClr val="dk1"/>
              </a:buClr>
              <a:buSzPts val="1400"/>
              <a:buChar char="●"/>
            </a:pPr>
            <a:r>
              <a:rPr lang="en">
                <a:solidFill>
                  <a:schemeClr val="dk1"/>
                </a:solidFill>
              </a:rPr>
              <a:t>E-log: common logbook or links between logbooks. Copy and paste at the end of the shift? </a:t>
            </a:r>
            <a:endParaRPr>
              <a:solidFill>
                <a:schemeClr val="dk1"/>
              </a:solidFill>
            </a:endParaRPr>
          </a:p>
          <a:p>
            <a:pPr marL="457200" marR="0" lvl="0" indent="-317500" algn="l" rtl="0">
              <a:lnSpc>
                <a:spcPct val="112000"/>
              </a:lnSpc>
              <a:spcBef>
                <a:spcPts val="0"/>
              </a:spcBef>
              <a:spcAft>
                <a:spcPts val="0"/>
              </a:spcAft>
              <a:buClr>
                <a:schemeClr val="dk1"/>
              </a:buClr>
              <a:buSzPts val="1400"/>
              <a:buChar char="●"/>
            </a:pPr>
            <a:r>
              <a:rPr lang="en">
                <a:solidFill>
                  <a:schemeClr val="dk1"/>
                </a:solidFill>
              </a:rPr>
              <a:t>Improvement of “Friday-table” -&gt; clear priorities (what is most important).  </a:t>
            </a:r>
            <a:endParaRPr>
              <a:solidFill>
                <a:schemeClr val="dk1"/>
              </a:solidFill>
            </a:endParaRPr>
          </a:p>
          <a:p>
            <a:pPr marL="457200" marR="0" lvl="0" indent="0" algn="l" rtl="0">
              <a:lnSpc>
                <a:spcPct val="112000"/>
              </a:lnSpc>
              <a:spcBef>
                <a:spcPts val="0"/>
              </a:spcBef>
              <a:spcAft>
                <a:spcPts val="0"/>
              </a:spcAft>
              <a:buNone/>
            </a:pPr>
            <a:endParaRPr>
              <a:solidFill>
                <a:schemeClr val="dk1"/>
              </a:solidFill>
            </a:endParaRPr>
          </a:p>
          <a:p>
            <a:pPr marL="457200" lvl="0" indent="-317500" algn="l" rtl="0">
              <a:lnSpc>
                <a:spcPct val="112000"/>
              </a:lnSpc>
              <a:spcBef>
                <a:spcPts val="0"/>
              </a:spcBef>
              <a:spcAft>
                <a:spcPts val="0"/>
              </a:spcAft>
              <a:buClr>
                <a:schemeClr val="dk1"/>
              </a:buClr>
              <a:buSzPts val="1400"/>
              <a:buChar char="●"/>
            </a:pPr>
            <a:r>
              <a:rPr lang="en">
                <a:solidFill>
                  <a:schemeClr val="dk1"/>
                </a:solidFill>
              </a:rPr>
              <a:t>Visits between machine and experiment operators. Common trainings? Party or other social events?</a:t>
            </a:r>
            <a:endParaRPr>
              <a:solidFill>
                <a:schemeClr val="dk1"/>
              </a:solidFill>
            </a:endParaRPr>
          </a:p>
          <a:p>
            <a:pPr marL="0" marR="0" lvl="0" indent="0" algn="l" rtl="0">
              <a:lnSpc>
                <a:spcPct val="112000"/>
              </a:lnSpc>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316510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p:nvPr/>
        </p:nvSpPr>
        <p:spPr>
          <a:xfrm>
            <a:off x="328675" y="666823"/>
            <a:ext cx="8217600" cy="3954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A86E8"/>
              </a:buClr>
              <a:buSzPts val="1400"/>
              <a:buChar char="●"/>
            </a:pPr>
            <a:r>
              <a:rPr lang="en" dirty="0">
                <a:solidFill>
                  <a:srgbClr val="4A86E8"/>
                </a:solidFill>
              </a:rPr>
              <a:t>Competitive operation planning regarding the experiments (</a:t>
            </a:r>
            <a:r>
              <a:rPr lang="en" b="1" dirty="0">
                <a:solidFill>
                  <a:srgbClr val="4A86E8"/>
                </a:solidFill>
              </a:rPr>
              <a:t>3</a:t>
            </a:r>
            <a:r>
              <a:rPr lang="en" dirty="0">
                <a:solidFill>
                  <a:srgbClr val="4A86E8"/>
                </a:solidFill>
              </a:rPr>
              <a:t>)</a:t>
            </a:r>
            <a:endParaRPr dirty="0">
              <a:solidFill>
                <a:srgbClr val="4A86E8"/>
              </a:solidFill>
            </a:endParaRPr>
          </a:p>
          <a:p>
            <a:pPr marL="914400" lvl="1" indent="-317500" algn="l" rtl="0">
              <a:spcBef>
                <a:spcPts val="0"/>
              </a:spcBef>
              <a:spcAft>
                <a:spcPts val="0"/>
              </a:spcAft>
              <a:buClr>
                <a:srgbClr val="4A86E8"/>
              </a:buClr>
              <a:buSzPts val="1400"/>
              <a:buChar char="○"/>
            </a:pPr>
            <a:r>
              <a:rPr lang="en" dirty="0">
                <a:solidFill>
                  <a:srgbClr val="4A86E8"/>
                </a:solidFill>
              </a:rPr>
              <a:t>Interactive between DESY and XFEL on regular basis at least twice in week via meetings.</a:t>
            </a:r>
            <a:endParaRPr dirty="0">
              <a:solidFill>
                <a:srgbClr val="4A86E8"/>
              </a:solidFill>
            </a:endParaRPr>
          </a:p>
          <a:p>
            <a:pPr marL="457200" lvl="0" indent="0" algn="l" rtl="0">
              <a:spcBef>
                <a:spcPts val="0"/>
              </a:spcBef>
              <a:spcAft>
                <a:spcPts val="0"/>
              </a:spcAft>
              <a:buNone/>
            </a:pPr>
            <a:endParaRPr dirty="0">
              <a:solidFill>
                <a:srgbClr val="4A86E8"/>
              </a:solidFill>
            </a:endParaRPr>
          </a:p>
          <a:p>
            <a:pPr marL="457200" lvl="0" indent="-317500" algn="l" rtl="0">
              <a:spcBef>
                <a:spcPts val="0"/>
              </a:spcBef>
              <a:spcAft>
                <a:spcPts val="0"/>
              </a:spcAft>
              <a:buClr>
                <a:srgbClr val="4A86E8"/>
              </a:buClr>
              <a:buSzPts val="1400"/>
              <a:buChar char="●"/>
            </a:pPr>
            <a:r>
              <a:rPr lang="en" dirty="0">
                <a:solidFill>
                  <a:srgbClr val="4A86E8"/>
                </a:solidFill>
              </a:rPr>
              <a:t>Barrier-free access to info (</a:t>
            </a:r>
            <a:r>
              <a:rPr lang="en" b="1" dirty="0">
                <a:solidFill>
                  <a:srgbClr val="4A86E8"/>
                </a:solidFill>
              </a:rPr>
              <a:t>5</a:t>
            </a:r>
            <a:r>
              <a:rPr lang="en" dirty="0">
                <a:solidFill>
                  <a:srgbClr val="4A86E8"/>
                </a:solidFill>
              </a:rPr>
              <a:t>)</a:t>
            </a:r>
            <a:endParaRPr dirty="0">
              <a:solidFill>
                <a:srgbClr val="4A86E8"/>
              </a:solidFill>
            </a:endParaRPr>
          </a:p>
          <a:p>
            <a:pPr marL="914400" lvl="1" indent="-317500" algn="l" rtl="0">
              <a:spcBef>
                <a:spcPts val="0"/>
              </a:spcBef>
              <a:spcAft>
                <a:spcPts val="0"/>
              </a:spcAft>
              <a:buClr>
                <a:srgbClr val="4A86E8"/>
              </a:buClr>
              <a:buSzPts val="1400"/>
              <a:buChar char="○"/>
            </a:pPr>
            <a:r>
              <a:rPr lang="en" dirty="0">
                <a:solidFill>
                  <a:srgbClr val="4A86E8"/>
                </a:solidFill>
              </a:rPr>
              <a:t>To get more information regarding the running/current experimental conditions.</a:t>
            </a:r>
            <a:endParaRPr dirty="0">
              <a:solidFill>
                <a:srgbClr val="4A86E8"/>
              </a:solidFill>
            </a:endParaRPr>
          </a:p>
          <a:p>
            <a:pPr marL="914400" lvl="1" indent="-317500" algn="l" rtl="0">
              <a:spcBef>
                <a:spcPts val="0"/>
              </a:spcBef>
              <a:spcAft>
                <a:spcPts val="0"/>
              </a:spcAft>
              <a:buClr>
                <a:srgbClr val="4A86E8"/>
              </a:buClr>
              <a:buSzPts val="1400"/>
              <a:buChar char="○"/>
            </a:pPr>
            <a:r>
              <a:rPr lang="en" dirty="0">
                <a:solidFill>
                  <a:srgbClr val="4A86E8"/>
                </a:solidFill>
              </a:rPr>
              <a:t>Web interface: to have barrier free access to information via web communication.</a:t>
            </a:r>
            <a:endParaRPr dirty="0">
              <a:solidFill>
                <a:srgbClr val="4A86E8"/>
              </a:solidFill>
            </a:endParaRPr>
          </a:p>
          <a:p>
            <a:pPr marL="0" lvl="0" indent="0" algn="l" rtl="0">
              <a:spcBef>
                <a:spcPts val="0"/>
              </a:spcBef>
              <a:spcAft>
                <a:spcPts val="0"/>
              </a:spcAft>
              <a:buNone/>
            </a:pPr>
            <a:endParaRPr dirty="0">
              <a:solidFill>
                <a:srgbClr val="4A86E8"/>
              </a:solidFill>
            </a:endParaRPr>
          </a:p>
          <a:p>
            <a:pPr marL="457200" lvl="0" indent="-317500" algn="l" rtl="0">
              <a:spcBef>
                <a:spcPts val="0"/>
              </a:spcBef>
              <a:spcAft>
                <a:spcPts val="0"/>
              </a:spcAft>
              <a:buClr>
                <a:srgbClr val="4A86E8"/>
              </a:buClr>
              <a:buSzPts val="1400"/>
              <a:buChar char="●"/>
            </a:pPr>
            <a:r>
              <a:rPr lang="en" dirty="0">
                <a:solidFill>
                  <a:srgbClr val="4A86E8"/>
                </a:solidFill>
              </a:rPr>
              <a:t>The common/single </a:t>
            </a:r>
            <a:r>
              <a:rPr lang="en" dirty="0" err="1">
                <a:solidFill>
                  <a:srgbClr val="4A86E8"/>
                </a:solidFill>
              </a:rPr>
              <a:t>elogbook</a:t>
            </a:r>
            <a:r>
              <a:rPr lang="en" dirty="0">
                <a:solidFill>
                  <a:srgbClr val="4A86E8"/>
                </a:solidFill>
              </a:rPr>
              <a:t> development to be used @XFEL for the whole facility</a:t>
            </a:r>
            <a:endParaRPr dirty="0">
              <a:solidFill>
                <a:srgbClr val="4A86E8"/>
              </a:solidFill>
            </a:endParaRPr>
          </a:p>
          <a:p>
            <a:pPr marL="914400" lvl="1" indent="-317500" algn="l" rtl="0">
              <a:spcBef>
                <a:spcPts val="0"/>
              </a:spcBef>
              <a:spcAft>
                <a:spcPts val="0"/>
              </a:spcAft>
              <a:buClr>
                <a:srgbClr val="4A86E8"/>
              </a:buClr>
              <a:buSzPts val="1400"/>
              <a:buChar char="○"/>
            </a:pPr>
            <a:r>
              <a:rPr lang="en" dirty="0">
                <a:solidFill>
                  <a:srgbClr val="4A86E8"/>
                </a:solidFill>
              </a:rPr>
              <a:t>Need agree with common </a:t>
            </a:r>
            <a:r>
              <a:rPr lang="en" dirty="0" err="1">
                <a:solidFill>
                  <a:srgbClr val="4A86E8"/>
                </a:solidFill>
              </a:rPr>
              <a:t>elog</a:t>
            </a:r>
            <a:r>
              <a:rPr lang="en" dirty="0">
                <a:solidFill>
                  <a:srgbClr val="4A86E8"/>
                </a:solidFill>
              </a:rPr>
              <a:t> where all the information about the machine status and experimental conditions.</a:t>
            </a:r>
            <a:endParaRPr dirty="0">
              <a:solidFill>
                <a:srgbClr val="4A86E8"/>
              </a:solidFill>
            </a:endParaRPr>
          </a:p>
          <a:p>
            <a:pPr marL="457200" lvl="0" indent="0" algn="l" rtl="0">
              <a:spcBef>
                <a:spcPts val="0"/>
              </a:spcBef>
              <a:spcAft>
                <a:spcPts val="0"/>
              </a:spcAft>
              <a:buNone/>
            </a:pPr>
            <a:endParaRPr dirty="0">
              <a:solidFill>
                <a:srgbClr val="4A86E8"/>
              </a:solidFill>
            </a:endParaRPr>
          </a:p>
          <a:p>
            <a:pPr marL="457200" lvl="0" indent="-317500" algn="l" rtl="0">
              <a:spcBef>
                <a:spcPts val="0"/>
              </a:spcBef>
              <a:spcAft>
                <a:spcPts val="0"/>
              </a:spcAft>
              <a:buClr>
                <a:srgbClr val="4A86E8"/>
              </a:buClr>
              <a:buSzPts val="1400"/>
              <a:buChar char="●"/>
            </a:pPr>
            <a:r>
              <a:rPr lang="en" dirty="0">
                <a:solidFill>
                  <a:srgbClr val="4A86E8"/>
                </a:solidFill>
              </a:rPr>
              <a:t>Moderating procedure rules</a:t>
            </a:r>
            <a:endParaRPr dirty="0">
              <a:solidFill>
                <a:srgbClr val="4A86E8"/>
              </a:solidFill>
            </a:endParaRPr>
          </a:p>
          <a:p>
            <a:pPr marL="914400" lvl="1" indent="-317500" algn="l" rtl="0">
              <a:spcBef>
                <a:spcPts val="0"/>
              </a:spcBef>
              <a:spcAft>
                <a:spcPts val="0"/>
              </a:spcAft>
              <a:buClr>
                <a:srgbClr val="4A86E8"/>
              </a:buClr>
              <a:buSzPts val="1400"/>
              <a:buChar char="○"/>
            </a:pPr>
            <a:r>
              <a:rPr lang="en" dirty="0">
                <a:solidFill>
                  <a:srgbClr val="4A86E8"/>
                </a:solidFill>
              </a:rPr>
              <a:t>Moderator skills to lead groups/teams of XFEL and DESY in a structured way to deliver results.</a:t>
            </a:r>
            <a:endParaRPr dirty="0">
              <a:solidFill>
                <a:srgbClr val="4A86E8"/>
              </a:solidFill>
            </a:endParaRPr>
          </a:p>
          <a:p>
            <a:pPr marL="0" lvl="0" indent="0" algn="l" rtl="0">
              <a:spcBef>
                <a:spcPts val="0"/>
              </a:spcBef>
              <a:spcAft>
                <a:spcPts val="0"/>
              </a:spcAft>
              <a:buNone/>
            </a:pPr>
            <a:endParaRPr dirty="0">
              <a:solidFill>
                <a:srgbClr val="4A86E8"/>
              </a:solidFill>
            </a:endParaRPr>
          </a:p>
          <a:p>
            <a:pPr marL="457200" lvl="0" indent="-317500" algn="l" rtl="0">
              <a:spcBef>
                <a:spcPts val="0"/>
              </a:spcBef>
              <a:spcAft>
                <a:spcPts val="0"/>
              </a:spcAft>
              <a:buClr>
                <a:srgbClr val="4A86E8"/>
              </a:buClr>
              <a:buSzPts val="1400"/>
              <a:buChar char="●"/>
            </a:pPr>
            <a:r>
              <a:rPr lang="en" dirty="0">
                <a:solidFill>
                  <a:srgbClr val="4A86E8"/>
                </a:solidFill>
              </a:rPr>
              <a:t>Suggest: Having a microphone at BKR and having speaks at all instrument station and on experimental floor for announcement if the </a:t>
            </a:r>
            <a:r>
              <a:rPr lang="en" dirty="0" err="1">
                <a:solidFill>
                  <a:srgbClr val="4A86E8"/>
                </a:solidFill>
              </a:rPr>
              <a:t>beamlost</a:t>
            </a:r>
            <a:r>
              <a:rPr lang="en" dirty="0">
                <a:solidFill>
                  <a:srgbClr val="4A86E8"/>
                </a:solidFill>
              </a:rPr>
              <a:t>/tripped and giving updates of machine when beam will come back. </a:t>
            </a:r>
            <a:endParaRPr dirty="0">
              <a:solidFill>
                <a:srgbClr val="4A86E8"/>
              </a:solidFill>
            </a:endParaRPr>
          </a:p>
          <a:p>
            <a:pPr marL="0" lvl="0" indent="0" algn="l" rtl="0">
              <a:spcBef>
                <a:spcPts val="0"/>
              </a:spcBef>
              <a:spcAft>
                <a:spcPts val="0"/>
              </a:spcAft>
              <a:buNone/>
            </a:pPr>
            <a:endParaRPr dirty="0">
              <a:solidFill>
                <a:srgbClr val="4A86E8"/>
              </a:solidFill>
            </a:endParaRPr>
          </a:p>
          <a:p>
            <a:pPr marL="457200" lvl="0" indent="0" algn="l" rtl="0">
              <a:spcBef>
                <a:spcPts val="0"/>
              </a:spcBef>
              <a:spcAft>
                <a:spcPts val="0"/>
              </a:spcAft>
              <a:buNone/>
            </a:pPr>
            <a:endParaRPr dirty="0">
              <a:solidFill>
                <a:srgbClr val="4A86E8"/>
              </a:solidFill>
            </a:endParaRPr>
          </a:p>
          <a:p>
            <a:pPr marL="457200" lvl="0" indent="0" algn="l" rtl="0">
              <a:spcBef>
                <a:spcPts val="0"/>
              </a:spcBef>
              <a:spcAft>
                <a:spcPts val="0"/>
              </a:spcAft>
              <a:buNone/>
            </a:pPr>
            <a:endParaRPr dirty="0">
              <a:solidFill>
                <a:srgbClr val="4A86E8"/>
              </a:solidFill>
            </a:endParaRPr>
          </a:p>
          <a:p>
            <a:pPr marL="457200" lvl="0" indent="0" algn="l" rtl="0">
              <a:spcBef>
                <a:spcPts val="0"/>
              </a:spcBef>
              <a:spcAft>
                <a:spcPts val="0"/>
              </a:spcAft>
              <a:buNone/>
            </a:pPr>
            <a:endParaRPr dirty="0">
              <a:solidFill>
                <a:srgbClr val="4A86E8"/>
              </a:solidFill>
            </a:endParaRPr>
          </a:p>
          <a:p>
            <a:pPr marL="0" lvl="0" indent="0" algn="l" rtl="0">
              <a:spcBef>
                <a:spcPts val="0"/>
              </a:spcBef>
              <a:spcAft>
                <a:spcPts val="0"/>
              </a:spcAft>
              <a:buNone/>
            </a:pPr>
            <a:endParaRPr dirty="0"/>
          </a:p>
        </p:txBody>
      </p:sp>
      <p:sp>
        <p:nvSpPr>
          <p:cNvPr id="337" name="Google Shape;337;p45"/>
          <p:cNvSpPr txBox="1">
            <a:spLocks noGrp="1"/>
          </p:cNvSpPr>
          <p:nvPr>
            <p:ph type="title"/>
          </p:nvPr>
        </p:nvSpPr>
        <p:spPr>
          <a:xfrm>
            <a:off x="328675" y="235747"/>
            <a:ext cx="8217600" cy="3477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solidFill>
                <a:srgbClr val="4A86E8"/>
              </a:solidFill>
            </a:endParaRPr>
          </a:p>
          <a:p>
            <a:pPr marL="0" lvl="0" indent="0" algn="l" rtl="0">
              <a:spcBef>
                <a:spcPts val="0"/>
              </a:spcBef>
              <a:spcAft>
                <a:spcPts val="0"/>
              </a:spcAft>
              <a:buNone/>
            </a:pPr>
            <a:r>
              <a:rPr lang="en" sz="1800">
                <a:solidFill>
                  <a:srgbClr val="4A86E8"/>
                </a:solidFill>
              </a:rPr>
              <a:t>S1 TTcom: </a:t>
            </a:r>
            <a:r>
              <a:rPr lang="en">
                <a:solidFill>
                  <a:srgbClr val="4A86E8"/>
                </a:solidFill>
              </a:rPr>
              <a:t>New projects for communication improvement </a:t>
            </a:r>
            <a:endParaRPr>
              <a:solidFill>
                <a:srgbClr val="4A86E8"/>
              </a:solidFill>
            </a:endParaRPr>
          </a:p>
        </p:txBody>
      </p:sp>
    </p:spTree>
    <p:extLst>
      <p:ext uri="{BB962C8B-B14F-4D97-AF65-F5344CB8AC3E}">
        <p14:creationId xmlns:p14="http://schemas.microsoft.com/office/powerpoint/2010/main" val="308516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Improvements of Friday Operations Meeting</a:t>
            </a:r>
            <a:endParaRPr/>
          </a:p>
        </p:txBody>
      </p:sp>
      <p:sp>
        <p:nvSpPr>
          <p:cNvPr id="387" name="Google Shape;387;p53"/>
          <p:cNvSpPr txBox="1"/>
          <p:nvPr/>
        </p:nvSpPr>
        <p:spPr>
          <a:xfrm>
            <a:off x="480900" y="871200"/>
            <a:ext cx="8217600" cy="4140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The role play reflected the operations meeting of the last months, summarizing what usually happens. The typical overall </a:t>
            </a:r>
            <a:r>
              <a:rPr lang="en">
                <a:solidFill>
                  <a:schemeClr val="dk1"/>
                </a:solidFill>
              </a:rPr>
              <a:t>friendly</a:t>
            </a:r>
            <a:r>
              <a:rPr lang="en"/>
              <a:t> atmosphere was met in the play even with exchanged roles.</a:t>
            </a:r>
            <a:endParaRPr/>
          </a:p>
          <a:p>
            <a:pPr marL="457200" lvl="0" indent="-317500" algn="l" rtl="0">
              <a:spcBef>
                <a:spcPts val="0"/>
              </a:spcBef>
              <a:spcAft>
                <a:spcPts val="0"/>
              </a:spcAft>
              <a:buSzPts val="1400"/>
              <a:buChar char="●"/>
            </a:pPr>
            <a:r>
              <a:rPr lang="en"/>
              <a:t>The focus of the operations meeting should be on the finalization of the parameters of the  upcoming week. The quality of the Table arriving to the Friday meeting needs to be improved.</a:t>
            </a:r>
            <a:endParaRPr/>
          </a:p>
          <a:p>
            <a:pPr marL="457200" lvl="0" indent="-317500" algn="l" rtl="0">
              <a:spcBef>
                <a:spcPts val="0"/>
              </a:spcBef>
              <a:spcAft>
                <a:spcPts val="0"/>
              </a:spcAft>
              <a:buSzPts val="1400"/>
              <a:buChar char="●"/>
            </a:pPr>
            <a:r>
              <a:rPr lang="en"/>
              <a:t>Changes of the Table are driven by the Instruments.</a:t>
            </a:r>
            <a:endParaRPr/>
          </a:p>
          <a:p>
            <a:pPr marL="914400" lvl="0" indent="-317500" algn="l" rtl="0">
              <a:spcBef>
                <a:spcPts val="0"/>
              </a:spcBef>
              <a:spcAft>
                <a:spcPts val="0"/>
              </a:spcAft>
              <a:buSzPts val="1400"/>
              <a:buAutoNum type="arabicPeriod"/>
            </a:pPr>
            <a:r>
              <a:rPr lang="en"/>
              <a:t>The initial table should be coordinated and agreed with the machine </a:t>
            </a:r>
            <a:r>
              <a:rPr lang="en">
                <a:solidFill>
                  <a:schemeClr val="dk1"/>
                </a:solidFill>
              </a:rPr>
              <a:t>to ensure feasibility and effectivity</a:t>
            </a:r>
            <a:r>
              <a:rPr lang="en"/>
              <a:t>.</a:t>
            </a:r>
            <a:endParaRPr/>
          </a:p>
          <a:p>
            <a:pPr marL="914400" lvl="0" indent="-317500" algn="l" rtl="0">
              <a:spcBef>
                <a:spcPts val="0"/>
              </a:spcBef>
              <a:spcAft>
                <a:spcPts val="0"/>
              </a:spcAft>
              <a:buSzPts val="1400"/>
              <a:buAutoNum type="arabicPeriod"/>
            </a:pPr>
            <a:r>
              <a:rPr lang="en"/>
              <a:t>Instruments should present changes to the initial Table one week ahead of the Friday Meeting to XFEL Operation Group. XFEL Operation Group will check feasibility with the machine and moderate the consolidation of the Table before the Friday Meeting.</a:t>
            </a:r>
            <a:endParaRPr/>
          </a:p>
          <a:p>
            <a:pPr marL="457200" lvl="0" indent="-317500" algn="l" rtl="0">
              <a:spcBef>
                <a:spcPts val="0"/>
              </a:spcBef>
              <a:spcAft>
                <a:spcPts val="0"/>
              </a:spcAft>
              <a:buSzPts val="1400"/>
              <a:buChar char="●"/>
            </a:pPr>
            <a:r>
              <a:rPr lang="en"/>
              <a:t>Condensed report of the operation Board and the present week should be part of the Operations Meeting.</a:t>
            </a:r>
            <a:endParaRPr/>
          </a:p>
          <a:p>
            <a:pPr marL="457200" lvl="0" indent="-317500" algn="l" rtl="0">
              <a:spcBef>
                <a:spcPts val="0"/>
              </a:spcBef>
              <a:spcAft>
                <a:spcPts val="0"/>
              </a:spcAft>
              <a:buSzPts val="1400"/>
              <a:buChar char="●"/>
            </a:pPr>
            <a:r>
              <a:rPr lang="en"/>
              <a:t>Given the changes above the Operations Meetings could be limited to 30 min.</a:t>
            </a:r>
            <a:endParaRPr/>
          </a:p>
          <a:p>
            <a:pPr marL="457200" lvl="0" indent="-317500" algn="l" rtl="0">
              <a:spcBef>
                <a:spcPts val="0"/>
              </a:spcBef>
              <a:spcAft>
                <a:spcPts val="0"/>
              </a:spcAft>
              <a:buSzPts val="1400"/>
              <a:buChar char="●"/>
            </a:pPr>
            <a:r>
              <a:rPr lang="en"/>
              <a:t>The present order of Friday meetings (Operation Board, Operations, User talks) could stay as it is. An alternative more user friendly but possibly with smaller audience could be to reverse the order to the meetings (User talks at 9 am, Operations 10 am, Operations Board).</a:t>
            </a:r>
            <a:endParaRPr/>
          </a:p>
        </p:txBody>
      </p:sp>
    </p:spTree>
    <p:extLst>
      <p:ext uri="{BB962C8B-B14F-4D97-AF65-F5344CB8AC3E}">
        <p14:creationId xmlns:p14="http://schemas.microsoft.com/office/powerpoint/2010/main" val="36409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Program</a:t>
            </a:r>
            <a:endParaRPr/>
          </a:p>
        </p:txBody>
      </p:sp>
      <p:sp>
        <p:nvSpPr>
          <p:cNvPr id="77" name="Google Shape;77;p17"/>
          <p:cNvSpPr txBox="1"/>
          <p:nvPr/>
        </p:nvSpPr>
        <p:spPr>
          <a:xfrm>
            <a:off x="493800" y="886000"/>
            <a:ext cx="8146800" cy="368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t>Wednesday December 4</a:t>
            </a:r>
            <a:endParaRPr sz="1600"/>
          </a:p>
          <a:p>
            <a:pPr marL="0" lvl="0" indent="0" algn="l" rtl="0">
              <a:lnSpc>
                <a:spcPct val="115000"/>
              </a:lnSpc>
              <a:spcBef>
                <a:spcPts val="0"/>
              </a:spcBef>
              <a:spcAft>
                <a:spcPts val="0"/>
              </a:spcAft>
              <a:buClr>
                <a:schemeClr val="dk1"/>
              </a:buClr>
              <a:buSzPts val="1100"/>
              <a:buFont typeface="Arial"/>
              <a:buNone/>
            </a:pPr>
            <a:r>
              <a:rPr lang="en" sz="1600">
                <a:solidFill>
                  <a:srgbClr val="CC0000"/>
                </a:solidFill>
              </a:rPr>
              <a:t>11:00-11:30    Welcome and introduction </a:t>
            </a:r>
            <a:endParaRPr sz="1600">
              <a:solidFill>
                <a:srgbClr val="CC0000"/>
              </a:solidFill>
            </a:endParaRPr>
          </a:p>
          <a:p>
            <a:pPr marL="0" lvl="0" indent="0" algn="l" rtl="0">
              <a:lnSpc>
                <a:spcPct val="115000"/>
              </a:lnSpc>
              <a:spcBef>
                <a:spcPts val="0"/>
              </a:spcBef>
              <a:spcAft>
                <a:spcPts val="0"/>
              </a:spcAft>
              <a:buClr>
                <a:schemeClr val="dk1"/>
              </a:buClr>
              <a:buSzPts val="1100"/>
              <a:buFont typeface="Arial"/>
              <a:buNone/>
            </a:pPr>
            <a:r>
              <a:rPr lang="en" sz="1600"/>
              <a:t>11:30-12:30    Session 1: Top10 Stab, Top10 Comm, Stability Info, </a:t>
            </a:r>
            <a:endParaRPr sz="1600"/>
          </a:p>
          <a:p>
            <a:pPr marL="1828800" lvl="0" indent="457200" algn="l" rtl="0">
              <a:lnSpc>
                <a:spcPct val="115000"/>
              </a:lnSpc>
              <a:spcBef>
                <a:spcPts val="0"/>
              </a:spcBef>
              <a:spcAft>
                <a:spcPts val="0"/>
              </a:spcAft>
              <a:buClr>
                <a:schemeClr val="dk1"/>
              </a:buClr>
              <a:buSzPts val="1100"/>
              <a:buFont typeface="Arial"/>
              <a:buNone/>
            </a:pPr>
            <a:r>
              <a:rPr lang="en" sz="1600"/>
              <a:t>Def stab. task force (Kegelbahn)</a:t>
            </a:r>
            <a:endParaRPr sz="1600"/>
          </a:p>
          <a:p>
            <a:pPr marL="0" lvl="0" indent="0" algn="l" rtl="0">
              <a:lnSpc>
                <a:spcPct val="115000"/>
              </a:lnSpc>
              <a:spcBef>
                <a:spcPts val="0"/>
              </a:spcBef>
              <a:spcAft>
                <a:spcPts val="0"/>
              </a:spcAft>
              <a:buClr>
                <a:schemeClr val="dk1"/>
              </a:buClr>
              <a:buSzPts val="1100"/>
              <a:buFont typeface="Arial"/>
              <a:buNone/>
            </a:pPr>
            <a:r>
              <a:rPr lang="en" sz="1600">
                <a:solidFill>
                  <a:srgbClr val="CC0000"/>
                </a:solidFill>
              </a:rPr>
              <a:t>12:30-14:00    Lunch at Restaurant, check-in</a:t>
            </a:r>
            <a:endParaRPr sz="1600">
              <a:solidFill>
                <a:srgbClr val="CC0000"/>
              </a:solidFill>
            </a:endParaRPr>
          </a:p>
          <a:p>
            <a:pPr marL="0" lvl="0" indent="0" algn="l" rtl="0">
              <a:lnSpc>
                <a:spcPct val="115000"/>
              </a:lnSpc>
              <a:spcBef>
                <a:spcPts val="0"/>
              </a:spcBef>
              <a:spcAft>
                <a:spcPts val="0"/>
              </a:spcAft>
              <a:buClr>
                <a:schemeClr val="dk1"/>
              </a:buClr>
              <a:buSzPts val="1100"/>
              <a:buFont typeface="Arial"/>
              <a:buNone/>
            </a:pPr>
            <a:endParaRPr sz="1600"/>
          </a:p>
          <a:p>
            <a:pPr marL="0" lvl="0" indent="0" algn="l" rtl="0">
              <a:lnSpc>
                <a:spcPct val="115000"/>
              </a:lnSpc>
              <a:spcBef>
                <a:spcPts val="0"/>
              </a:spcBef>
              <a:spcAft>
                <a:spcPts val="0"/>
              </a:spcAft>
              <a:buClr>
                <a:schemeClr val="dk1"/>
              </a:buClr>
              <a:buSzPts val="1100"/>
              <a:buFont typeface="Arial"/>
              <a:buNone/>
            </a:pPr>
            <a:r>
              <a:rPr lang="en" sz="1600"/>
              <a:t>14:00-15:00    Session 2:	Web site Operations, </a:t>
            </a:r>
            <a:r>
              <a:rPr lang="en" sz="1600">
                <a:solidFill>
                  <a:schemeClr val="dk1"/>
                </a:solidFill>
              </a:rPr>
              <a:t>Time plan STF, </a:t>
            </a:r>
            <a:endParaRPr sz="1600">
              <a:solidFill>
                <a:schemeClr val="dk1"/>
              </a:solidFill>
            </a:endParaRPr>
          </a:p>
          <a:p>
            <a:pPr marL="1828800" lvl="0" indent="457200" algn="l" rtl="0">
              <a:lnSpc>
                <a:spcPct val="115000"/>
              </a:lnSpc>
              <a:spcBef>
                <a:spcPts val="0"/>
              </a:spcBef>
              <a:spcAft>
                <a:spcPts val="0"/>
              </a:spcAft>
              <a:buClr>
                <a:schemeClr val="dk1"/>
              </a:buClr>
              <a:buSzPts val="1100"/>
              <a:buFont typeface="Arial"/>
              <a:buNone/>
            </a:pPr>
            <a:r>
              <a:rPr lang="en" sz="1600"/>
              <a:t>Preparation role play (Kegelbahn) </a:t>
            </a:r>
            <a:endParaRPr sz="1600"/>
          </a:p>
          <a:p>
            <a:pPr marL="0" lvl="0" indent="0" algn="l" rtl="0">
              <a:lnSpc>
                <a:spcPct val="115000"/>
              </a:lnSpc>
              <a:spcBef>
                <a:spcPts val="0"/>
              </a:spcBef>
              <a:spcAft>
                <a:spcPts val="0"/>
              </a:spcAft>
              <a:buClr>
                <a:schemeClr val="dk1"/>
              </a:buClr>
              <a:buSzPts val="1100"/>
              <a:buFont typeface="Arial"/>
              <a:buNone/>
            </a:pPr>
            <a:r>
              <a:rPr lang="en" sz="1600">
                <a:solidFill>
                  <a:srgbClr val="CC0000"/>
                </a:solidFill>
              </a:rPr>
              <a:t>15:00-15:30    Coffee break at Tiffany</a:t>
            </a:r>
            <a:endParaRPr sz="1600">
              <a:solidFill>
                <a:srgbClr val="CC0000"/>
              </a:solidFill>
            </a:endParaRPr>
          </a:p>
          <a:p>
            <a:pPr marL="0" lvl="0" indent="0" algn="l" rtl="0">
              <a:lnSpc>
                <a:spcPct val="115000"/>
              </a:lnSpc>
              <a:spcBef>
                <a:spcPts val="0"/>
              </a:spcBef>
              <a:spcAft>
                <a:spcPts val="0"/>
              </a:spcAft>
              <a:buClr>
                <a:schemeClr val="dk1"/>
              </a:buClr>
              <a:buSzPts val="1100"/>
              <a:buFont typeface="Arial"/>
              <a:buNone/>
            </a:pPr>
            <a:r>
              <a:rPr lang="en" sz="1600"/>
              <a:t>15:30-16:30    Session 3: Comm. BKR, New soft &amp; hardware for STF </a:t>
            </a:r>
            <a:endParaRPr sz="1600"/>
          </a:p>
          <a:p>
            <a:pPr marL="0" lvl="0" indent="0" algn="l" rtl="0">
              <a:lnSpc>
                <a:spcPct val="115000"/>
              </a:lnSpc>
              <a:spcBef>
                <a:spcPts val="0"/>
              </a:spcBef>
              <a:spcAft>
                <a:spcPts val="0"/>
              </a:spcAft>
              <a:buClr>
                <a:schemeClr val="dk1"/>
              </a:buClr>
              <a:buSzPts val="1100"/>
              <a:buFont typeface="Arial"/>
              <a:buNone/>
            </a:pPr>
            <a:r>
              <a:rPr lang="en" sz="1600"/>
              <a:t>16:30-19:00    Session 4: Role play</a:t>
            </a:r>
            <a:endParaRPr sz="1600"/>
          </a:p>
          <a:p>
            <a:pPr marL="0" lvl="0" indent="0" algn="l" rtl="0">
              <a:lnSpc>
                <a:spcPct val="115000"/>
              </a:lnSpc>
              <a:spcBef>
                <a:spcPts val="0"/>
              </a:spcBef>
              <a:spcAft>
                <a:spcPts val="0"/>
              </a:spcAft>
              <a:buClr>
                <a:schemeClr val="dk1"/>
              </a:buClr>
              <a:buSzPts val="1100"/>
              <a:buFont typeface="Arial"/>
              <a:buNone/>
            </a:pPr>
            <a:r>
              <a:rPr lang="en" sz="1600"/>
              <a:t> </a:t>
            </a:r>
            <a:endParaRPr sz="1600"/>
          </a:p>
          <a:p>
            <a:pPr marL="0" lvl="0" indent="0" algn="l" rtl="0">
              <a:lnSpc>
                <a:spcPct val="115000"/>
              </a:lnSpc>
              <a:spcBef>
                <a:spcPts val="0"/>
              </a:spcBef>
              <a:spcAft>
                <a:spcPts val="0"/>
              </a:spcAft>
              <a:buClr>
                <a:schemeClr val="dk1"/>
              </a:buClr>
              <a:buSzPts val="1100"/>
              <a:buFont typeface="Arial"/>
              <a:buNone/>
            </a:pPr>
            <a:r>
              <a:rPr lang="en" sz="1600">
                <a:solidFill>
                  <a:srgbClr val="CC0000"/>
                </a:solidFill>
              </a:rPr>
              <a:t>19:00              Dinner at Restaurant</a:t>
            </a:r>
            <a:endParaRPr sz="1600">
              <a:solidFill>
                <a:srgbClr val="CC0000"/>
              </a:solidFill>
            </a:endParaRPr>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title"/>
          </p:nvPr>
        </p:nvSpPr>
        <p:spPr>
          <a:xfrm>
            <a:off x="458400" y="150448"/>
            <a:ext cx="8217600" cy="4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Access to Alfresco for DESY and to Confluence for XFEL People</a:t>
            </a:r>
            <a:endParaRPr/>
          </a:p>
        </p:txBody>
      </p:sp>
      <p:sp>
        <p:nvSpPr>
          <p:cNvPr id="399" name="Google Shape;399;p55"/>
          <p:cNvSpPr txBox="1"/>
          <p:nvPr/>
        </p:nvSpPr>
        <p:spPr>
          <a:xfrm>
            <a:off x="424700" y="564450"/>
            <a:ext cx="8567700" cy="3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Situation Alfresco</a:t>
            </a:r>
            <a:r>
              <a:rPr lang="en" b="1"/>
              <a:t> </a:t>
            </a:r>
            <a:r>
              <a:rPr lang="en"/>
              <a:t>(Document Management with WIKI functionality)</a:t>
            </a:r>
            <a:r>
              <a:rPr lang="en" b="1"/>
              <a:t>:</a:t>
            </a:r>
            <a:endParaRPr b="1"/>
          </a:p>
          <a:p>
            <a:pPr marL="457200" lvl="0" indent="-317500" algn="l" rtl="0">
              <a:spcBef>
                <a:spcPts val="0"/>
              </a:spcBef>
              <a:spcAft>
                <a:spcPts val="0"/>
              </a:spcAft>
              <a:buSzPts val="1400"/>
              <a:buChar char="●"/>
            </a:pPr>
            <a:r>
              <a:rPr lang="en"/>
              <a:t>Access to system with regular computer account (no special activation required but LDAP)</a:t>
            </a:r>
            <a:endParaRPr/>
          </a:p>
          <a:p>
            <a:pPr marL="457200" lvl="0" indent="-317500" algn="l" rtl="0">
              <a:spcBef>
                <a:spcPts val="0"/>
              </a:spcBef>
              <a:spcAft>
                <a:spcPts val="0"/>
              </a:spcAft>
              <a:buSzPts val="1400"/>
              <a:buChar char="●"/>
            </a:pPr>
            <a:r>
              <a:rPr lang="en"/>
              <a:t>Access to specific sites needs authentication to that site</a:t>
            </a:r>
            <a:endParaRPr/>
          </a:p>
          <a:p>
            <a:pPr marL="457200" lvl="0" indent="-317500" algn="l" rtl="0">
              <a:spcBef>
                <a:spcPts val="0"/>
              </a:spcBef>
              <a:spcAft>
                <a:spcPts val="0"/>
              </a:spcAft>
              <a:buSzPts val="1400"/>
              <a:buChar char="●"/>
            </a:pPr>
            <a:r>
              <a:rPr lang="en"/>
              <a:t>No </a:t>
            </a:r>
            <a:r>
              <a:rPr lang="en" i="1"/>
              <a:t>public</a:t>
            </a:r>
            <a:r>
              <a:rPr lang="en" b="1" i="1"/>
              <a:t> </a:t>
            </a:r>
            <a:r>
              <a:rPr lang="en"/>
              <a:t>sites</a:t>
            </a:r>
            <a:r>
              <a:rPr lang="en" baseline="30000"/>
              <a:t>*)</a:t>
            </a:r>
            <a:r>
              <a:rPr lang="en"/>
              <a:t> available: DESY users always have to be granted access, and they don’t see the main EuXFEL page (site “European XFEL”) which is the navigation entry point</a:t>
            </a:r>
            <a:endParaRPr/>
          </a:p>
          <a:p>
            <a:pPr marL="457200" lvl="0" indent="-317500" algn="l" rtl="0">
              <a:spcBef>
                <a:spcPts val="0"/>
              </a:spcBef>
              <a:spcAft>
                <a:spcPts val="0"/>
              </a:spcAft>
              <a:buSzPts val="1400"/>
              <a:buChar char="●"/>
            </a:pPr>
            <a:r>
              <a:rPr lang="en" b="1"/>
              <a:t>XFEL users have access to </a:t>
            </a:r>
            <a:r>
              <a:rPr lang="en" b="1" i="1"/>
              <a:t>public</a:t>
            </a:r>
            <a:r>
              <a:rPr lang="en" b="1"/>
              <a:t> sites independent of individual access rights</a:t>
            </a:r>
            <a:r>
              <a:rPr lang="en"/>
              <a:t> </a:t>
            </a:r>
            <a:endParaRPr/>
          </a:p>
          <a:p>
            <a:pPr marL="457200" lvl="0" indent="-317500" algn="l" rtl="0">
              <a:spcBef>
                <a:spcPts val="0"/>
              </a:spcBef>
              <a:spcAft>
                <a:spcPts val="0"/>
              </a:spcAft>
              <a:buSzPts val="1400"/>
              <a:buChar char="●"/>
            </a:pPr>
            <a:r>
              <a:rPr lang="en"/>
              <a:t>Other pages: users can be added via a “invitation mechanism”, access control available</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Operation-relevant content: emergency phone lists </a:t>
            </a:r>
            <a:br>
              <a:rPr lang="en"/>
            </a:br>
            <a:r>
              <a:rPr lang="en"/>
              <a:t>operation documents as THE xls-table (PhotonDeliveryRequirementTable), shutdown plans... </a:t>
            </a:r>
            <a:br>
              <a:rPr lang="en"/>
            </a:br>
            <a:r>
              <a:rPr lang="en"/>
              <a:t>group specific pages → portal to EuXFEL documentation like operation manuals</a:t>
            </a:r>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rgbClr val="0000FF"/>
                </a:solidFill>
              </a:rPr>
              <a:t>Situation Confluence</a:t>
            </a:r>
            <a:r>
              <a:rPr lang="en" b="1">
                <a:solidFill>
                  <a:schemeClr val="dk1"/>
                </a:solidFill>
              </a:rPr>
              <a:t> </a:t>
            </a:r>
            <a:r>
              <a:rPr lang="en">
                <a:solidFill>
                  <a:schemeClr val="dk1"/>
                </a:solidFill>
              </a:rPr>
              <a:t>(WIKI System with document storage)</a:t>
            </a:r>
            <a:r>
              <a:rPr lang="en" b="1">
                <a:solidFill>
                  <a:schemeClr val="dk1"/>
                </a:solidFill>
              </a:rPr>
              <a:t>:</a:t>
            </a:r>
            <a:endParaRPr b="1">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Access to system with regular computer account but activation (registry) is needed (licensing)</a:t>
            </a:r>
            <a:endParaRPr>
              <a:solidFill>
                <a:schemeClr val="dk1"/>
              </a:solidFill>
            </a:endParaRPr>
          </a:p>
          <a:p>
            <a:pPr marL="457200" lvl="0" indent="-317500" algn="l" rtl="0">
              <a:spcBef>
                <a:spcPts val="0"/>
              </a:spcBef>
              <a:spcAft>
                <a:spcPts val="0"/>
              </a:spcAft>
              <a:buClr>
                <a:schemeClr val="dk1"/>
              </a:buClr>
              <a:buSzPts val="1400"/>
              <a:buChar char="●"/>
            </a:pPr>
            <a:r>
              <a:rPr lang="en" i="1">
                <a:solidFill>
                  <a:schemeClr val="dk1"/>
                </a:solidFill>
              </a:rPr>
              <a:t>Public</a:t>
            </a:r>
            <a:r>
              <a:rPr lang="en">
                <a:solidFill>
                  <a:schemeClr val="dk1"/>
                </a:solidFill>
              </a:rPr>
              <a:t> sites in confluence are available even without login</a:t>
            </a:r>
            <a:endParaRPr>
              <a:solidFill>
                <a:schemeClr val="dk1"/>
              </a:solidFill>
            </a:endParaRPr>
          </a:p>
          <a:p>
            <a:pPr marL="457200" lvl="0" indent="-317500" algn="l" rtl="0">
              <a:spcBef>
                <a:spcPts val="0"/>
              </a:spcBef>
              <a:spcAft>
                <a:spcPts val="0"/>
              </a:spcAft>
              <a:buClr>
                <a:schemeClr val="dk1"/>
              </a:buClr>
              <a:buSzPts val="1400"/>
              <a:buChar char="●"/>
            </a:pPr>
            <a:r>
              <a:rPr lang="en" i="1">
                <a:solidFill>
                  <a:schemeClr val="dk1"/>
                </a:solidFill>
              </a:rPr>
              <a:t>Non-public</a:t>
            </a:r>
            <a:r>
              <a:rPr lang="en">
                <a:solidFill>
                  <a:schemeClr val="dk1"/>
                </a:solidFill>
              </a:rPr>
              <a:t> sites accessible by invitation</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Operation-relevant content: Meetings &amp; minutes, some documentation (mostly Linac), sort of internal web pages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aseline="30000">
                <a:solidFill>
                  <a:srgbClr val="999999"/>
                </a:solidFill>
              </a:rPr>
              <a:t>*)</a:t>
            </a:r>
            <a:r>
              <a:rPr lang="en">
                <a:solidFill>
                  <a:srgbClr val="999999"/>
                </a:solidFill>
              </a:rPr>
              <a:t> </a:t>
            </a:r>
            <a:r>
              <a:rPr lang="en" sz="1200" i="1">
                <a:solidFill>
                  <a:srgbClr val="999999"/>
                </a:solidFill>
              </a:rPr>
              <a:t>some sites are world wide visible</a:t>
            </a:r>
            <a:endParaRPr sz="1200" i="1">
              <a:solidFill>
                <a:srgbClr val="999999"/>
              </a:solidFill>
            </a:endParaRPr>
          </a:p>
        </p:txBody>
      </p:sp>
    </p:spTree>
    <p:extLst>
      <p:ext uri="{BB962C8B-B14F-4D97-AF65-F5344CB8AC3E}">
        <p14:creationId xmlns:p14="http://schemas.microsoft.com/office/powerpoint/2010/main" val="1033897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7"/>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Contents for webpage XFEL.EU/operations</a:t>
            </a:r>
            <a:endParaRPr/>
          </a:p>
        </p:txBody>
      </p:sp>
      <p:sp>
        <p:nvSpPr>
          <p:cNvPr id="349" name="Google Shape;349;p47"/>
          <p:cNvSpPr txBox="1"/>
          <p:nvPr/>
        </p:nvSpPr>
        <p:spPr>
          <a:xfrm>
            <a:off x="422400" y="1021875"/>
            <a:ext cx="4149600" cy="37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Essential content:</a:t>
            </a:r>
            <a:endParaRPr/>
          </a:p>
          <a:p>
            <a:pPr marL="457200" lvl="0" indent="-317500" algn="l" rtl="0">
              <a:spcBef>
                <a:spcPts val="0"/>
              </a:spcBef>
              <a:spcAft>
                <a:spcPts val="0"/>
              </a:spcAft>
              <a:buSzPts val="1400"/>
              <a:buChar char="-"/>
            </a:pPr>
            <a:r>
              <a:rPr lang="en"/>
              <a:t>Non dynamic / static</a:t>
            </a:r>
            <a:endParaRPr/>
          </a:p>
          <a:p>
            <a:pPr marL="914400" lvl="1" indent="-317500" algn="l" rtl="0">
              <a:spcBef>
                <a:spcPts val="0"/>
              </a:spcBef>
              <a:spcAft>
                <a:spcPts val="0"/>
              </a:spcAft>
              <a:buSzPts val="1400"/>
              <a:buChar char="-"/>
            </a:pPr>
            <a:r>
              <a:rPr lang="en"/>
              <a:t>experiment / Instrument description</a:t>
            </a:r>
            <a:endParaRPr/>
          </a:p>
          <a:p>
            <a:pPr marL="914400" lvl="1" indent="-317500" algn="l" rtl="0">
              <a:spcBef>
                <a:spcPts val="0"/>
              </a:spcBef>
              <a:spcAft>
                <a:spcPts val="0"/>
              </a:spcAft>
              <a:buSzPts val="1400"/>
              <a:buChar char="-"/>
            </a:pPr>
            <a:r>
              <a:rPr lang="en"/>
              <a:t>Beam parameters, operation modes</a:t>
            </a:r>
            <a:endParaRPr/>
          </a:p>
          <a:p>
            <a:pPr marL="914400" lvl="1" indent="-317500" algn="l" rtl="0">
              <a:spcBef>
                <a:spcPts val="0"/>
              </a:spcBef>
              <a:spcAft>
                <a:spcPts val="0"/>
              </a:spcAft>
              <a:buSzPts val="1400"/>
              <a:buChar char="-"/>
            </a:pPr>
            <a:r>
              <a:rPr lang="en"/>
              <a:t>Schedule</a:t>
            </a:r>
            <a:endParaRPr/>
          </a:p>
          <a:p>
            <a:pPr marL="457200" lvl="0" indent="-317500" algn="l" rtl="0">
              <a:spcBef>
                <a:spcPts val="0"/>
              </a:spcBef>
              <a:spcAft>
                <a:spcPts val="0"/>
              </a:spcAft>
              <a:buSzPts val="1400"/>
              <a:buChar char="-"/>
            </a:pPr>
            <a:r>
              <a:rPr lang="en"/>
              <a:t>Periodic change</a:t>
            </a:r>
            <a:endParaRPr/>
          </a:p>
          <a:p>
            <a:pPr marL="914400" lvl="1" indent="-317500" algn="l" rtl="0">
              <a:spcBef>
                <a:spcPts val="0"/>
              </a:spcBef>
              <a:spcAft>
                <a:spcPts val="0"/>
              </a:spcAft>
              <a:buClr>
                <a:schemeClr val="dk1"/>
              </a:buClr>
              <a:buSzPts val="1400"/>
              <a:buChar char="-"/>
            </a:pPr>
            <a:r>
              <a:rPr lang="en">
                <a:solidFill>
                  <a:schemeClr val="dk1"/>
                </a:solidFill>
              </a:rPr>
              <a:t>Proposals / PI names</a:t>
            </a:r>
            <a:endParaRPr>
              <a:solidFill>
                <a:schemeClr val="dk1"/>
              </a:solidFill>
            </a:endParaRPr>
          </a:p>
          <a:p>
            <a:pPr marL="914400" lvl="1" indent="-317500" algn="l" rtl="0">
              <a:spcBef>
                <a:spcPts val="0"/>
              </a:spcBef>
              <a:spcAft>
                <a:spcPts val="0"/>
              </a:spcAft>
              <a:buSzPts val="1400"/>
              <a:buChar char="-"/>
            </a:pPr>
            <a:r>
              <a:rPr lang="en"/>
              <a:t>Contact persons: PRC, RC…</a:t>
            </a:r>
            <a:endParaRPr/>
          </a:p>
          <a:p>
            <a:pPr marL="914400" lvl="1" indent="-317500" algn="l" rtl="0">
              <a:spcBef>
                <a:spcPts val="0"/>
              </a:spcBef>
              <a:spcAft>
                <a:spcPts val="0"/>
              </a:spcAft>
              <a:buSzPts val="1400"/>
              <a:buChar char="-"/>
            </a:pPr>
            <a:r>
              <a:rPr lang="en"/>
              <a:t>Uptime statistics</a:t>
            </a:r>
            <a:endParaRPr/>
          </a:p>
          <a:p>
            <a:pPr marL="914400" lvl="1" indent="-317500" algn="l" rtl="0">
              <a:spcBef>
                <a:spcPts val="0"/>
              </a:spcBef>
              <a:spcAft>
                <a:spcPts val="0"/>
              </a:spcAft>
              <a:buSzPts val="1400"/>
              <a:buChar char="-"/>
            </a:pPr>
            <a:r>
              <a:rPr lang="en"/>
              <a:t>Friday meeting agreed parameters</a:t>
            </a:r>
            <a:endParaRPr/>
          </a:p>
          <a:p>
            <a:pPr marL="914400" lvl="1" indent="-317500" algn="l" rtl="0">
              <a:spcBef>
                <a:spcPts val="0"/>
              </a:spcBef>
              <a:spcAft>
                <a:spcPts val="0"/>
              </a:spcAft>
              <a:buSzPts val="1400"/>
              <a:buChar char="-"/>
            </a:pPr>
            <a:r>
              <a:rPr lang="en"/>
              <a:t>Machine operation parameters per run</a:t>
            </a:r>
            <a:endParaRPr/>
          </a:p>
          <a:p>
            <a:pPr marL="457200" lvl="0" indent="-317500" algn="l" rtl="0">
              <a:spcBef>
                <a:spcPts val="0"/>
              </a:spcBef>
              <a:spcAft>
                <a:spcPts val="0"/>
              </a:spcAft>
              <a:buSzPts val="1400"/>
              <a:buChar char="-"/>
            </a:pPr>
            <a:r>
              <a:rPr lang="en"/>
              <a:t>Permanent update</a:t>
            </a:r>
            <a:endParaRPr/>
          </a:p>
          <a:p>
            <a:pPr marL="914400" lvl="1" indent="-317500" algn="l" rtl="0">
              <a:spcBef>
                <a:spcPts val="0"/>
              </a:spcBef>
              <a:spcAft>
                <a:spcPts val="0"/>
              </a:spcAft>
              <a:buSzPts val="1400"/>
              <a:buChar char="-"/>
            </a:pPr>
            <a:r>
              <a:rPr lang="en"/>
              <a:t>Machine status (Status display)</a:t>
            </a:r>
            <a:endParaRPr/>
          </a:p>
          <a:p>
            <a:pPr marL="914400" lvl="1" indent="-317500" algn="l" rtl="0">
              <a:spcBef>
                <a:spcPts val="0"/>
              </a:spcBef>
              <a:spcAft>
                <a:spcPts val="0"/>
              </a:spcAft>
              <a:buSzPts val="1400"/>
              <a:buChar char="-"/>
            </a:pPr>
            <a:r>
              <a:rPr lang="en"/>
              <a:t>Photon energy, rep. rate, pulse duration/charge, brilliance, e-beam energy</a:t>
            </a:r>
            <a:endParaRPr/>
          </a:p>
          <a:p>
            <a:pPr marL="0" lvl="0" indent="0" algn="l" rtl="0">
              <a:spcBef>
                <a:spcPts val="0"/>
              </a:spcBef>
              <a:spcAft>
                <a:spcPts val="0"/>
              </a:spcAft>
              <a:buNone/>
            </a:pPr>
            <a:endParaRPr/>
          </a:p>
        </p:txBody>
      </p:sp>
      <p:sp>
        <p:nvSpPr>
          <p:cNvPr id="350" name="Google Shape;350;p47"/>
          <p:cNvSpPr txBox="1"/>
          <p:nvPr/>
        </p:nvSpPr>
        <p:spPr>
          <a:xfrm>
            <a:off x="4862950" y="1021875"/>
            <a:ext cx="4149600" cy="36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Optional content:</a:t>
            </a:r>
            <a:endParaRPr/>
          </a:p>
          <a:p>
            <a:pPr marL="457200" lvl="0" indent="-317500" algn="l" rtl="0">
              <a:spcBef>
                <a:spcPts val="0"/>
              </a:spcBef>
              <a:spcAft>
                <a:spcPts val="0"/>
              </a:spcAft>
              <a:buSzPts val="1400"/>
              <a:buChar char="-"/>
            </a:pPr>
            <a:r>
              <a:rPr lang="en"/>
              <a:t>Public XGM display of SA1, SA2, SA3</a:t>
            </a:r>
            <a:endParaRPr/>
          </a:p>
          <a:p>
            <a:pPr marL="457200" lvl="0" indent="-317500" algn="l" rtl="0">
              <a:spcBef>
                <a:spcPts val="0"/>
              </a:spcBef>
              <a:spcAft>
                <a:spcPts val="0"/>
              </a:spcAft>
              <a:buSzPts val="1400"/>
              <a:buChar char="-"/>
            </a:pPr>
            <a:r>
              <a:rPr lang="en"/>
              <a:t>Local contact per instrument per experiment</a:t>
            </a:r>
            <a:endParaRPr/>
          </a:p>
          <a:p>
            <a:pPr marL="457200" lvl="0" indent="-317500" algn="l" rtl="0">
              <a:spcBef>
                <a:spcPts val="0"/>
              </a:spcBef>
              <a:spcAft>
                <a:spcPts val="0"/>
              </a:spcAft>
              <a:buSzPts val="1400"/>
              <a:buChar char="-"/>
            </a:pPr>
            <a:r>
              <a:rPr lang="en"/>
              <a:t>History parameters for each experiment</a:t>
            </a:r>
            <a:endParaRPr/>
          </a:p>
          <a:p>
            <a:pPr marL="457200" lvl="0" indent="-317500" algn="l" rtl="0">
              <a:spcBef>
                <a:spcPts val="0"/>
              </a:spcBef>
              <a:spcAft>
                <a:spcPts val="0"/>
              </a:spcAft>
              <a:buSzPts val="1400"/>
              <a:buChar char="-"/>
            </a:pPr>
            <a:r>
              <a:rPr lang="en"/>
              <a:t>Webcamera viewing XFEL XHQ (like SACLA)</a:t>
            </a:r>
            <a:endParaRPr/>
          </a:p>
          <a:p>
            <a:pPr marL="457200" lvl="0" indent="-317500" algn="l" rtl="0">
              <a:spcBef>
                <a:spcPts val="0"/>
              </a:spcBef>
              <a:spcAft>
                <a:spcPts val="0"/>
              </a:spcAft>
              <a:buSzPts val="1400"/>
              <a:buChar char="-"/>
            </a:pPr>
            <a:r>
              <a:rPr lang="en"/>
              <a:t>Useful links</a:t>
            </a:r>
            <a:endParaRPr/>
          </a:p>
          <a:p>
            <a:pPr marL="457200" lvl="0" indent="-317500" algn="l" rtl="0">
              <a:spcBef>
                <a:spcPts val="0"/>
              </a:spcBef>
              <a:spcAft>
                <a:spcPts val="0"/>
              </a:spcAft>
              <a:buSzPts val="1400"/>
              <a:buChar char="-"/>
            </a:pPr>
            <a:r>
              <a:rPr lang="en"/>
              <a:t>“Active” plots: move mouse in intensity history and fluctuation graph</a:t>
            </a:r>
            <a:endParaRPr/>
          </a:p>
          <a:p>
            <a:pPr marL="457200" lvl="0" indent="-317500" algn="l" rtl="0">
              <a:spcBef>
                <a:spcPts val="0"/>
              </a:spcBef>
              <a:spcAft>
                <a:spcPts val="0"/>
              </a:spcAft>
              <a:buSzPts val="1400"/>
              <a:buChar char="-"/>
            </a:pPr>
            <a:r>
              <a:rPr lang="en"/>
              <a:t>Calculator E-beam → E-photon min/max</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r>
              <a:rPr lang="en"/>
              <a:t>AOB</a:t>
            </a:r>
            <a:endParaRPr/>
          </a:p>
          <a:p>
            <a:pPr marL="457200" lvl="0" indent="-317500" algn="l" rtl="0">
              <a:spcBef>
                <a:spcPts val="0"/>
              </a:spcBef>
              <a:spcAft>
                <a:spcPts val="0"/>
              </a:spcAft>
              <a:buSzPts val="1400"/>
              <a:buChar char="-"/>
            </a:pPr>
            <a:r>
              <a:rPr lang="en"/>
              <a:t>Link to this website on main XFEL.EU webpage (actually it is hard to find)</a:t>
            </a:r>
            <a:endParaRPr/>
          </a:p>
        </p:txBody>
      </p:sp>
    </p:spTree>
    <p:extLst>
      <p:ext uri="{BB962C8B-B14F-4D97-AF65-F5344CB8AC3E}">
        <p14:creationId xmlns:p14="http://schemas.microsoft.com/office/powerpoint/2010/main" val="175241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Improvement Recommendation to Alfresco / Confluence</a:t>
            </a:r>
            <a:endParaRPr/>
          </a:p>
        </p:txBody>
      </p:sp>
      <p:sp>
        <p:nvSpPr>
          <p:cNvPr id="405" name="Google Shape;405;p56"/>
          <p:cNvSpPr txBox="1"/>
          <p:nvPr/>
        </p:nvSpPr>
        <p:spPr>
          <a:xfrm>
            <a:off x="374200" y="916175"/>
            <a:ext cx="8022000" cy="36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Improvements Alfresco</a:t>
            </a:r>
            <a:endParaRPr b="1"/>
          </a:p>
          <a:p>
            <a:pPr marL="457200" lvl="0" indent="-317500" algn="l" rtl="0">
              <a:spcBef>
                <a:spcPts val="0"/>
              </a:spcBef>
              <a:spcAft>
                <a:spcPts val="0"/>
              </a:spcAft>
              <a:buSzPts val="1400"/>
              <a:buChar char="●"/>
            </a:pPr>
            <a:r>
              <a:rPr lang="en"/>
              <a:t>Default access to all “XFEL public” pages to all </a:t>
            </a:r>
            <a:r>
              <a:rPr lang="en">
                <a:solidFill>
                  <a:schemeClr val="dk1"/>
                </a:solidFill>
              </a:rPr>
              <a:t>DESY users that are involved in </a:t>
            </a:r>
            <a:r>
              <a:rPr lang="en"/>
              <a:t>XFEL operation (e.g. via registry group or just all) </a:t>
            </a:r>
            <a:endParaRPr/>
          </a:p>
          <a:p>
            <a:pPr marL="457200" lvl="0" indent="0" algn="l" rtl="0">
              <a:spcBef>
                <a:spcPts val="0"/>
              </a:spcBef>
              <a:spcAft>
                <a:spcPts val="0"/>
              </a:spcAft>
              <a:buNone/>
            </a:pPr>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rgbClr val="0000FF"/>
                </a:solidFill>
              </a:rPr>
              <a:t>Improvements Confluence</a:t>
            </a:r>
            <a:r>
              <a:rPr lang="en" b="1">
                <a:solidFill>
                  <a:schemeClr val="dk1"/>
                </a:solidFill>
              </a:rPr>
              <a:t>:</a:t>
            </a:r>
            <a:endParaRPr b="1">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All XFEL operation involved people @XFEL.eu and @DESY should have “by default” access to the Confluence system (or just all)</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293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FA00-EB5B-334D-8349-47A9B46B160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073350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71017" y="150443"/>
            <a:ext cx="8217600" cy="585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dirty="0">
                <a:solidFill>
                  <a:srgbClr val="0000FF"/>
                </a:solidFill>
              </a:rPr>
              <a:t>Session 1: Stability Question 1 - TT-Stab (Frank, Martin)</a:t>
            </a:r>
            <a:endParaRPr sz="1800" dirty="0">
              <a:solidFill>
                <a:srgbClr val="0000FF"/>
              </a:solidFill>
            </a:endParaRPr>
          </a:p>
        </p:txBody>
      </p:sp>
      <p:sp>
        <p:nvSpPr>
          <p:cNvPr id="115" name="Google Shape;115;p23"/>
          <p:cNvSpPr txBox="1"/>
          <p:nvPr/>
        </p:nvSpPr>
        <p:spPr>
          <a:xfrm>
            <a:off x="406325" y="1116150"/>
            <a:ext cx="7932900" cy="33189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sz="1400" b="1" i="0" u="none" strike="noStrike" cap="none" dirty="0">
                <a:solidFill>
                  <a:schemeClr val="dk1"/>
                </a:solidFill>
                <a:latin typeface="Arial"/>
                <a:ea typeface="Arial"/>
                <a:cs typeface="Arial"/>
                <a:sym typeface="Arial"/>
              </a:rPr>
              <a:t>What are the </a:t>
            </a:r>
            <a:r>
              <a:rPr lang="en" b="1" dirty="0">
                <a:solidFill>
                  <a:schemeClr val="dk1"/>
                </a:solidFill>
              </a:rPr>
              <a:t>T</a:t>
            </a:r>
            <a:r>
              <a:rPr lang="en" sz="1400" b="1" i="0" u="none" strike="noStrike" cap="none" dirty="0">
                <a:solidFill>
                  <a:schemeClr val="dk1"/>
                </a:solidFill>
                <a:latin typeface="Arial"/>
                <a:ea typeface="Arial"/>
                <a:cs typeface="Arial"/>
                <a:sym typeface="Arial"/>
              </a:rPr>
              <a:t>op </a:t>
            </a:r>
            <a:r>
              <a:rPr lang="en" b="1" dirty="0">
                <a:solidFill>
                  <a:schemeClr val="dk1"/>
                </a:solidFill>
              </a:rPr>
              <a:t>T</a:t>
            </a:r>
            <a:r>
              <a:rPr lang="en" sz="1400" b="1" i="0" u="none" strike="noStrike" cap="none" dirty="0">
                <a:solidFill>
                  <a:schemeClr val="dk1"/>
                </a:solidFill>
                <a:latin typeface="Arial"/>
                <a:ea typeface="Arial"/>
                <a:cs typeface="Arial"/>
                <a:sym typeface="Arial"/>
              </a:rPr>
              <a:t>en </a:t>
            </a:r>
            <a:r>
              <a:rPr lang="en" b="1" dirty="0">
                <a:solidFill>
                  <a:schemeClr val="dk1"/>
                </a:solidFill>
              </a:rPr>
              <a:t>issues</a:t>
            </a:r>
            <a:r>
              <a:rPr lang="en" sz="1400" b="1" i="0" u="none" strike="noStrike" cap="none" dirty="0">
                <a:solidFill>
                  <a:schemeClr val="dk1"/>
                </a:solidFill>
                <a:latin typeface="Arial"/>
                <a:ea typeface="Arial"/>
                <a:cs typeface="Arial"/>
                <a:sym typeface="Arial"/>
              </a:rPr>
              <a:t> concerning beam </a:t>
            </a:r>
            <a:r>
              <a:rPr lang="en" b="1" dirty="0">
                <a:solidFill>
                  <a:schemeClr val="dk1"/>
                </a:solidFill>
              </a:rPr>
              <a:t>stability</a:t>
            </a:r>
            <a:r>
              <a:rPr lang="en" sz="1400" b="1" i="0" u="none" strike="noStrike" cap="none" dirty="0">
                <a:solidFill>
                  <a:schemeClr val="dk1"/>
                </a:solidFill>
                <a:latin typeface="Arial"/>
                <a:ea typeface="Arial"/>
                <a:cs typeface="Arial"/>
                <a:sym typeface="Arial"/>
              </a:rPr>
              <a:t> at European XFEL? </a:t>
            </a:r>
            <a:endParaRPr sz="1100" dirty="0"/>
          </a:p>
          <a:p>
            <a:pPr marL="0" marR="0" lvl="0" indent="0" algn="l" rtl="0">
              <a:lnSpc>
                <a:spcPct val="112000"/>
              </a:lnSpc>
              <a:spcBef>
                <a:spcPts val="0"/>
              </a:spcBef>
              <a:spcAft>
                <a:spcPts val="0"/>
              </a:spcAft>
              <a:buNone/>
            </a:pPr>
            <a:r>
              <a:rPr lang="en" dirty="0">
                <a:solidFill>
                  <a:schemeClr val="dk1"/>
                </a:solidFill>
              </a:rPr>
              <a:t>Task: </a:t>
            </a:r>
            <a:r>
              <a:rPr lang="en" b="0" i="0" u="none" strike="noStrike" cap="none" dirty="0">
                <a:solidFill>
                  <a:schemeClr val="dk1"/>
                </a:solidFill>
                <a:latin typeface="Arial"/>
                <a:ea typeface="Arial"/>
                <a:cs typeface="Arial"/>
                <a:sym typeface="Arial"/>
              </a:rPr>
              <a:t>Compile a prioritized list and for each item a short explanation what is exactly meant.</a:t>
            </a:r>
            <a:endParaRPr dirty="0"/>
          </a:p>
          <a:p>
            <a:pPr marL="0" marR="0" lvl="0" indent="0" algn="l" rtl="0">
              <a:lnSpc>
                <a:spcPct val="112000"/>
              </a:lnSpc>
              <a:spcBef>
                <a:spcPts val="0"/>
              </a:spcBef>
              <a:spcAft>
                <a:spcPts val="0"/>
              </a:spcAft>
              <a:buNone/>
            </a:pPr>
            <a:r>
              <a:rPr lang="en" dirty="0">
                <a:solidFill>
                  <a:schemeClr val="dk1"/>
                </a:solidFill>
              </a:rPr>
              <a:t>Beam means photon or electron beam, stability can be on short on long times scales.</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  </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Items on this list can be unsolved beam stability issues, but also positive observations are allowed.  If available, examples can be used to illustrate what is meant during the presentation later. Gather material that people brought along. Use flipchart to collect ideas.</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Take photos of the flipchart for the report writing later. If you change your mind during the workshop please update the list for the report and the presentation. </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In final presentation you can e.g. present the results backwards like a ‘hit parade’ or any other style you like. The presentation can be only oral (preferred) or with computer. </a:t>
            </a:r>
            <a:endParaRPr dirty="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lnSpc>
                <a:spcPct val="112000"/>
              </a:lnSpc>
              <a:spcBef>
                <a:spcPts val="0"/>
              </a:spcBef>
              <a:spcAft>
                <a:spcPts val="0"/>
              </a:spcAft>
              <a:buClr>
                <a:schemeClr val="dk1"/>
              </a:buClr>
              <a:buFont typeface="Arial"/>
              <a:buNone/>
            </a:pPr>
            <a:r>
              <a:rPr lang="en" sz="1800">
                <a:solidFill>
                  <a:srgbClr val="0000FF"/>
                </a:solidFill>
              </a:rPr>
              <a:t>Top Nine issues concerning beam stability (1)</a:t>
            </a:r>
            <a:endParaRPr sz="1800">
              <a:solidFill>
                <a:srgbClr val="0000FF"/>
              </a:solidFill>
            </a:endParaRPr>
          </a:p>
        </p:txBody>
      </p:sp>
      <p:sp>
        <p:nvSpPr>
          <p:cNvPr id="121" name="Google Shape;121;p24"/>
          <p:cNvSpPr txBox="1"/>
          <p:nvPr/>
        </p:nvSpPr>
        <p:spPr>
          <a:xfrm>
            <a:off x="542500" y="899400"/>
            <a:ext cx="8009100" cy="3833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Photon beam pointing drifts (over minutes)</a:t>
            </a:r>
            <a:endParaRPr/>
          </a:p>
          <a:p>
            <a:pPr marL="914400" lvl="0" indent="0" algn="l" rtl="0">
              <a:spcBef>
                <a:spcPts val="0"/>
              </a:spcBef>
              <a:spcAft>
                <a:spcPts val="0"/>
              </a:spcAft>
              <a:buNone/>
            </a:pPr>
            <a:r>
              <a:rPr lang="en"/>
              <a:t>Improve diagnostics to identify the source</a:t>
            </a:r>
            <a:endParaRPr/>
          </a:p>
          <a:p>
            <a:pPr marL="457200" lvl="0" indent="-317500" algn="l" rtl="0">
              <a:spcBef>
                <a:spcPts val="0"/>
              </a:spcBef>
              <a:spcAft>
                <a:spcPts val="0"/>
              </a:spcAft>
              <a:buSzPts val="1400"/>
              <a:buAutoNum type="arabicPeriod"/>
            </a:pPr>
            <a:r>
              <a:rPr lang="en"/>
              <a:t>Photon beam </a:t>
            </a:r>
            <a:r>
              <a:rPr lang="en">
                <a:solidFill>
                  <a:schemeClr val="dk1"/>
                </a:solidFill>
              </a:rPr>
              <a:t>pointing </a:t>
            </a:r>
            <a:r>
              <a:rPr lang="en"/>
              <a:t>and electron orbit jitter (shot to shot)</a:t>
            </a:r>
            <a:endParaRPr/>
          </a:p>
          <a:p>
            <a:pPr marL="914400" lvl="0" indent="0" algn="l" rtl="0">
              <a:spcBef>
                <a:spcPts val="0"/>
              </a:spcBef>
              <a:spcAft>
                <a:spcPts val="0"/>
              </a:spcAft>
              <a:buNone/>
            </a:pPr>
            <a:r>
              <a:rPr lang="en">
                <a:solidFill>
                  <a:schemeClr val="dk1"/>
                </a:solidFill>
              </a:rPr>
              <a:t>Improve diagnostics to identify the source</a:t>
            </a:r>
            <a:endParaRPr/>
          </a:p>
          <a:p>
            <a:pPr marL="457200" lvl="0" indent="-317500" algn="l" rtl="0">
              <a:spcBef>
                <a:spcPts val="0"/>
              </a:spcBef>
              <a:spcAft>
                <a:spcPts val="0"/>
              </a:spcAft>
              <a:buSzPts val="1400"/>
              <a:buAutoNum type="arabicPeriod"/>
            </a:pPr>
            <a:r>
              <a:rPr lang="en"/>
              <a:t>Photon Intensity jitter (train to train)</a:t>
            </a:r>
            <a:endParaRPr/>
          </a:p>
          <a:p>
            <a:pPr marL="914400" lvl="0" indent="0" algn="l" rtl="0">
              <a:spcBef>
                <a:spcPts val="0"/>
              </a:spcBef>
              <a:spcAft>
                <a:spcPts val="0"/>
              </a:spcAft>
              <a:buNone/>
            </a:pPr>
            <a:r>
              <a:rPr lang="en"/>
              <a:t>For example: Detuning of 3.9 GHz module</a:t>
            </a:r>
            <a:endParaRPr/>
          </a:p>
          <a:p>
            <a:pPr marL="914400" lvl="0" indent="0" algn="l" rtl="0">
              <a:spcBef>
                <a:spcPts val="0"/>
              </a:spcBef>
              <a:spcAft>
                <a:spcPts val="0"/>
              </a:spcAft>
              <a:buNone/>
            </a:pPr>
            <a:r>
              <a:rPr lang="en"/>
              <a:t>Electron orbit / SASE2 kicker</a:t>
            </a:r>
            <a:endParaRPr/>
          </a:p>
          <a:p>
            <a:pPr marL="457200" lvl="0" indent="-317500" algn="l" rtl="0">
              <a:spcBef>
                <a:spcPts val="0"/>
              </a:spcBef>
              <a:spcAft>
                <a:spcPts val="0"/>
              </a:spcAft>
              <a:buSzPts val="1400"/>
              <a:buAutoNum type="arabicPeriod"/>
            </a:pPr>
            <a:r>
              <a:rPr lang="en"/>
              <a:t>Photon intensity variation over train </a:t>
            </a:r>
            <a:endParaRPr/>
          </a:p>
          <a:p>
            <a:pPr marL="914400" lvl="1" indent="-317500" algn="l" rtl="0">
              <a:spcBef>
                <a:spcPts val="0"/>
              </a:spcBef>
              <a:spcAft>
                <a:spcPts val="0"/>
              </a:spcAft>
              <a:buSzPts val="1400"/>
              <a:buAutoNum type="alphaLcPeriod"/>
            </a:pPr>
            <a:r>
              <a:rPr lang="en">
                <a:solidFill>
                  <a:schemeClr val="dk1"/>
                </a:solidFill>
              </a:rPr>
              <a:t>Electron orbit</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Electron charge</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Compression</a:t>
            </a:r>
            <a:endParaRPr>
              <a:solidFill>
                <a:schemeClr val="dk1"/>
              </a:solidFill>
            </a:endParaRPr>
          </a:p>
          <a:p>
            <a:pPr marL="457200" lvl="0" indent="-317500" algn="l" rtl="0">
              <a:spcBef>
                <a:spcPts val="0"/>
              </a:spcBef>
              <a:spcAft>
                <a:spcPts val="0"/>
              </a:spcAft>
              <a:buSzPts val="1400"/>
              <a:buAutoNum type="arabicPeriod"/>
            </a:pPr>
            <a:r>
              <a:rPr lang="en"/>
              <a:t>Variation of photon energy (over train)</a:t>
            </a:r>
            <a:endParaRPr/>
          </a:p>
          <a:p>
            <a:pPr marL="914400" lvl="0" indent="0" algn="l" rtl="0">
              <a:spcBef>
                <a:spcPts val="0"/>
              </a:spcBef>
              <a:spcAft>
                <a:spcPts val="0"/>
              </a:spcAft>
              <a:buNone/>
            </a:pPr>
            <a:r>
              <a:rPr lang="en"/>
              <a:t>Correlate photon energy with electron energy</a:t>
            </a:r>
            <a:endParaRPr/>
          </a:p>
          <a:p>
            <a:pPr marL="914400" lvl="0" indent="0" algn="l" rtl="0">
              <a:spcBef>
                <a:spcPts val="0"/>
              </a:spcBef>
              <a:spcAft>
                <a:spcPts val="0"/>
              </a:spcAft>
              <a:buNone/>
            </a:pPr>
            <a:r>
              <a:rPr lang="en"/>
              <a:t>Improve availability of spectrometers</a:t>
            </a:r>
            <a:endParaRPr/>
          </a:p>
          <a:p>
            <a:pPr marL="0" lvl="0" indent="0" algn="l" rtl="0">
              <a:spcBef>
                <a:spcPts val="0"/>
              </a:spcBef>
              <a:spcAft>
                <a:spcPts val="0"/>
              </a:spcAft>
              <a:buNone/>
            </a:pPr>
            <a:endParaRPr/>
          </a:p>
        </p:txBody>
      </p:sp>
      <p:pic>
        <p:nvPicPr>
          <p:cNvPr id="122" name="Google Shape;122;p24"/>
          <p:cNvPicPr preferRelativeResize="0"/>
          <p:nvPr/>
        </p:nvPicPr>
        <p:blipFill>
          <a:blip r:embed="rId3">
            <a:alphaModFix/>
          </a:blip>
          <a:stretch>
            <a:fillRect/>
          </a:stretch>
        </p:blipFill>
        <p:spPr>
          <a:xfrm>
            <a:off x="5164725" y="1671450"/>
            <a:ext cx="3853624" cy="26685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lnSpc>
                <a:spcPct val="112000"/>
              </a:lnSpc>
              <a:spcBef>
                <a:spcPts val="0"/>
              </a:spcBef>
              <a:spcAft>
                <a:spcPts val="0"/>
              </a:spcAft>
              <a:buClr>
                <a:schemeClr val="dk1"/>
              </a:buClr>
              <a:buSzPts val="1100"/>
              <a:buFont typeface="Arial"/>
              <a:buNone/>
            </a:pPr>
            <a:r>
              <a:rPr lang="en" sz="1800">
                <a:solidFill>
                  <a:srgbClr val="0000FF"/>
                </a:solidFill>
              </a:rPr>
              <a:t>Top Nine issues concerning beam stability (2)</a:t>
            </a:r>
            <a:endParaRPr sz="1800">
              <a:solidFill>
                <a:srgbClr val="0000FF"/>
              </a:solidFill>
            </a:endParaRPr>
          </a:p>
        </p:txBody>
      </p:sp>
      <p:sp>
        <p:nvSpPr>
          <p:cNvPr id="128" name="Google Shape;128;p25" title="6."/>
          <p:cNvSpPr txBox="1"/>
          <p:nvPr/>
        </p:nvSpPr>
        <p:spPr>
          <a:xfrm>
            <a:off x="542500" y="899400"/>
            <a:ext cx="8009100" cy="383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6.	Pulse on demand stability</a:t>
            </a:r>
            <a:endParaRPr/>
          </a:p>
          <a:p>
            <a:pPr marL="914400" lvl="0" indent="0" algn="l" rtl="0">
              <a:spcBef>
                <a:spcPts val="0"/>
              </a:spcBef>
              <a:spcAft>
                <a:spcPts val="0"/>
              </a:spcAft>
              <a:buNone/>
            </a:pPr>
            <a:r>
              <a:rPr lang="en"/>
              <a:t>Use of pulse-picker to keep feedbacks running and heat-load constant </a:t>
            </a:r>
            <a:endParaRPr/>
          </a:p>
          <a:p>
            <a:pPr marL="914400" lvl="0" indent="0" algn="l" rtl="0">
              <a:spcBef>
                <a:spcPts val="0"/>
              </a:spcBef>
              <a:spcAft>
                <a:spcPts val="0"/>
              </a:spcAft>
              <a:buNone/>
            </a:pPr>
            <a:r>
              <a:rPr lang="en"/>
              <a:t>Disable automatic attenuation of BPMs</a:t>
            </a:r>
            <a:endParaRPr/>
          </a:p>
          <a:p>
            <a:pPr marL="0" lvl="0" indent="0" algn="l" rtl="0">
              <a:spcBef>
                <a:spcPts val="0"/>
              </a:spcBef>
              <a:spcAft>
                <a:spcPts val="0"/>
              </a:spcAft>
              <a:buNone/>
            </a:pPr>
            <a:r>
              <a:rPr lang="en"/>
              <a:t>7.	Injector laser pointing drift</a:t>
            </a:r>
            <a:endParaRPr/>
          </a:p>
          <a:p>
            <a:pPr marL="0" lvl="0" indent="0" algn="l" rtl="0">
              <a:spcBef>
                <a:spcPts val="0"/>
              </a:spcBef>
              <a:spcAft>
                <a:spcPts val="0"/>
              </a:spcAft>
              <a:buNone/>
            </a:pPr>
            <a:r>
              <a:rPr lang="en"/>
              <a:t>		Work in progress </a:t>
            </a:r>
            <a:endParaRPr/>
          </a:p>
          <a:p>
            <a:pPr marL="0" lvl="0" indent="0" algn="l" rtl="0">
              <a:spcBef>
                <a:spcPts val="0"/>
              </a:spcBef>
              <a:spcAft>
                <a:spcPts val="0"/>
              </a:spcAft>
              <a:buNone/>
            </a:pPr>
            <a:r>
              <a:rPr lang="en"/>
              <a:t>8.	Long term alignment drifts (SASE sections)</a:t>
            </a:r>
            <a:endParaRPr/>
          </a:p>
          <a:p>
            <a:pPr marL="0" lvl="0" indent="0" algn="l" rtl="0">
              <a:spcBef>
                <a:spcPts val="0"/>
              </a:spcBef>
              <a:spcAft>
                <a:spcPts val="0"/>
              </a:spcAft>
              <a:buNone/>
            </a:pPr>
            <a:r>
              <a:rPr lang="en"/>
              <a:t>		Realignment of undulator sections (BBA) </a:t>
            </a:r>
            <a:endParaRPr/>
          </a:p>
          <a:p>
            <a:pPr marL="457200" lvl="0" indent="457200" algn="l" rtl="0">
              <a:spcBef>
                <a:spcPts val="0"/>
              </a:spcBef>
              <a:spcAft>
                <a:spcPts val="0"/>
              </a:spcAft>
              <a:buNone/>
            </a:pPr>
            <a:r>
              <a:rPr lang="en"/>
              <a:t>Realignment of photon beamline by MEA and correlate data with seasons</a:t>
            </a:r>
            <a:endParaRPr/>
          </a:p>
          <a:p>
            <a:pPr marL="0" lvl="0" indent="0" algn="l" rtl="0">
              <a:spcBef>
                <a:spcPts val="0"/>
              </a:spcBef>
              <a:spcAft>
                <a:spcPts val="0"/>
              </a:spcAft>
              <a:buNone/>
            </a:pPr>
            <a:r>
              <a:rPr lang="en"/>
              <a:t>9.	Electron charge jitter</a:t>
            </a:r>
            <a:endParaRPr/>
          </a:p>
          <a:p>
            <a:pPr marL="914400" lvl="0" indent="0" algn="l" rtl="0">
              <a:spcBef>
                <a:spcPts val="0"/>
              </a:spcBef>
              <a:spcAft>
                <a:spcPts val="0"/>
              </a:spcAft>
              <a:buNone/>
            </a:pPr>
            <a:r>
              <a:rPr lang="en"/>
              <a:t>Correlation with SASE to examine the relevance</a:t>
            </a:r>
            <a:endParaRPr/>
          </a:p>
          <a:p>
            <a:pPr marL="0" lvl="0" indent="0" algn="l" rtl="0">
              <a:spcBef>
                <a:spcPts val="0"/>
              </a:spcBef>
              <a:spcAft>
                <a:spcPts val="0"/>
              </a:spcAft>
              <a:buNone/>
            </a:pPr>
            <a:r>
              <a:rPr lang="en"/>
              <a:t>10. 	12 hour reproducibility of SASE properties</a:t>
            </a:r>
            <a:endParaRPr/>
          </a:p>
          <a:p>
            <a:pPr marL="0" lvl="0" indent="0" algn="l" rtl="0">
              <a:spcBef>
                <a:spcPts val="0"/>
              </a:spcBef>
              <a:spcAft>
                <a:spcPts val="0"/>
              </a:spcAft>
              <a:buNone/>
            </a:pPr>
            <a:endParaRPr/>
          </a:p>
          <a:p>
            <a:pPr marL="0" lvl="0" indent="0" algn="l" rtl="0">
              <a:spcBef>
                <a:spcPts val="0"/>
              </a:spcBef>
              <a:spcAft>
                <a:spcPts val="0"/>
              </a:spcAft>
              <a:buNone/>
            </a:pPr>
            <a:r>
              <a:rPr lang="en"/>
              <a:t>General remarks:</a:t>
            </a:r>
            <a:endParaRPr/>
          </a:p>
          <a:p>
            <a:pPr marL="457200" lvl="0" indent="-317500" algn="l" rtl="0">
              <a:spcBef>
                <a:spcPts val="0"/>
              </a:spcBef>
              <a:spcAft>
                <a:spcPts val="0"/>
              </a:spcAft>
              <a:buSzPts val="1400"/>
              <a:buChar char="-"/>
            </a:pPr>
            <a:r>
              <a:rPr lang="en"/>
              <a:t>Continuous monitoring of tunnel conditions (air pressure, humidity, temperature, cooling water) to enable follow up on long term drifts will be beneficial (data partly available in Epics).</a:t>
            </a:r>
            <a:endParaRPr/>
          </a:p>
          <a:p>
            <a:pPr marL="457200" lvl="0" indent="-317500" algn="l" rtl="0">
              <a:spcBef>
                <a:spcPts val="0"/>
              </a:spcBef>
              <a:spcAft>
                <a:spcPts val="0"/>
              </a:spcAft>
              <a:buSzPts val="1400"/>
              <a:buChar char="-"/>
            </a:pPr>
            <a:r>
              <a:rPr lang="en"/>
              <a:t>Proposed study:</a:t>
            </a:r>
            <a:endParaRPr/>
          </a:p>
          <a:p>
            <a:pPr marL="0" lvl="0" indent="457200" algn="l" rtl="0">
              <a:spcBef>
                <a:spcPts val="0"/>
              </a:spcBef>
              <a:spcAft>
                <a:spcPts val="0"/>
              </a:spcAft>
              <a:buNone/>
            </a:pPr>
            <a:r>
              <a:rPr lang="en"/>
              <a:t>Observe the influence of typical tuning activities on the  relevant photon properties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458400" y="150450"/>
            <a:ext cx="8462100" cy="585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dirty="0">
                <a:solidFill>
                  <a:srgbClr val="9900FF"/>
                </a:solidFill>
              </a:rPr>
              <a:t>Session 1: Stability Question 2 - </a:t>
            </a:r>
            <a:r>
              <a:rPr lang="en" sz="1800" dirty="0" err="1">
                <a:solidFill>
                  <a:srgbClr val="9900FF"/>
                </a:solidFill>
              </a:rPr>
              <a:t>StabInf</a:t>
            </a:r>
            <a:r>
              <a:rPr lang="en" sz="1800" dirty="0">
                <a:solidFill>
                  <a:srgbClr val="9900FF"/>
                </a:solidFill>
              </a:rPr>
              <a:t> (</a:t>
            </a:r>
            <a:r>
              <a:rPr lang="en" sz="1800" dirty="0" err="1">
                <a:solidFill>
                  <a:srgbClr val="9900FF"/>
                </a:solidFill>
              </a:rPr>
              <a:t>Bolko</a:t>
            </a:r>
            <a:r>
              <a:rPr lang="en" sz="1800" dirty="0">
                <a:solidFill>
                  <a:srgbClr val="9900FF"/>
                </a:solidFill>
              </a:rPr>
              <a:t> </a:t>
            </a:r>
            <a:r>
              <a:rPr lang="en" sz="1800" dirty="0" err="1">
                <a:solidFill>
                  <a:srgbClr val="9900FF"/>
                </a:solidFill>
              </a:rPr>
              <a:t>Beutner</a:t>
            </a:r>
            <a:r>
              <a:rPr lang="en" sz="1800" dirty="0">
                <a:solidFill>
                  <a:srgbClr val="9900FF"/>
                </a:solidFill>
              </a:rPr>
              <a:t>, Frederik Wolf-</a:t>
            </a:r>
            <a:r>
              <a:rPr lang="en" sz="1800" dirty="0" err="1">
                <a:solidFill>
                  <a:srgbClr val="9900FF"/>
                </a:solidFill>
              </a:rPr>
              <a:t>Fabris</a:t>
            </a:r>
            <a:r>
              <a:rPr lang="en" sz="1800" dirty="0">
                <a:solidFill>
                  <a:srgbClr val="9900FF"/>
                </a:solidFill>
              </a:rPr>
              <a:t>)</a:t>
            </a:r>
            <a:endParaRPr sz="1100" dirty="0">
              <a:solidFill>
                <a:srgbClr val="9900FF"/>
              </a:solidFill>
            </a:endParaRPr>
          </a:p>
        </p:txBody>
      </p:sp>
      <p:sp>
        <p:nvSpPr>
          <p:cNvPr id="134" name="Google Shape;134;p26"/>
          <p:cNvSpPr txBox="1"/>
          <p:nvPr/>
        </p:nvSpPr>
        <p:spPr>
          <a:xfrm>
            <a:off x="431400" y="825025"/>
            <a:ext cx="8281200" cy="37533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sz="1400" b="1" i="0" u="none" strike="noStrike" cap="none" dirty="0">
                <a:solidFill>
                  <a:schemeClr val="dk1"/>
                </a:solidFill>
                <a:latin typeface="Arial"/>
                <a:ea typeface="Arial"/>
                <a:cs typeface="Arial"/>
                <a:sym typeface="Arial"/>
              </a:rPr>
              <a:t>Wh</a:t>
            </a:r>
            <a:r>
              <a:rPr lang="en" b="1" dirty="0">
                <a:solidFill>
                  <a:schemeClr val="dk1"/>
                </a:solidFill>
              </a:rPr>
              <a:t>ich information</a:t>
            </a:r>
            <a:r>
              <a:rPr lang="en" sz="1400" b="1" i="0" u="none" strike="noStrike" cap="none" dirty="0">
                <a:solidFill>
                  <a:schemeClr val="dk1"/>
                </a:solidFill>
                <a:latin typeface="Arial"/>
                <a:ea typeface="Arial"/>
                <a:cs typeface="Arial"/>
                <a:sym typeface="Arial"/>
              </a:rPr>
              <a:t> should be on </a:t>
            </a:r>
            <a:r>
              <a:rPr lang="en" b="1" dirty="0">
                <a:solidFill>
                  <a:schemeClr val="dk1"/>
                </a:solidFill>
              </a:rPr>
              <a:t>internal communication channels </a:t>
            </a:r>
            <a:r>
              <a:rPr lang="en" sz="1400" b="1" i="0" u="none" strike="noStrike" cap="none" dirty="0">
                <a:solidFill>
                  <a:schemeClr val="dk1"/>
                </a:solidFill>
                <a:latin typeface="Arial"/>
                <a:ea typeface="Arial"/>
                <a:cs typeface="Arial"/>
                <a:sym typeface="Arial"/>
              </a:rPr>
              <a:t>concerning </a:t>
            </a:r>
            <a:r>
              <a:rPr lang="en" b="1" dirty="0">
                <a:solidFill>
                  <a:schemeClr val="dk1"/>
                </a:solidFill>
              </a:rPr>
              <a:t>stability</a:t>
            </a:r>
            <a:r>
              <a:rPr lang="en" sz="1400" b="1" i="0" u="none" strike="noStrike" cap="none" dirty="0">
                <a:solidFill>
                  <a:schemeClr val="dk1"/>
                </a:solidFill>
                <a:latin typeface="Arial"/>
                <a:ea typeface="Arial"/>
                <a:cs typeface="Arial"/>
                <a:sym typeface="Arial"/>
              </a:rPr>
              <a:t>? </a:t>
            </a:r>
            <a:endParaRPr sz="1100" dirty="0"/>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Task: </a:t>
            </a:r>
            <a:r>
              <a:rPr lang="en" b="0" i="0" u="none" strike="noStrike" cap="none" dirty="0">
                <a:solidFill>
                  <a:schemeClr val="dk1"/>
                </a:solidFill>
                <a:latin typeface="Arial"/>
                <a:ea typeface="Arial"/>
                <a:cs typeface="Arial"/>
                <a:sym typeface="Arial"/>
              </a:rPr>
              <a:t>Sketch out a proposal what </a:t>
            </a:r>
            <a:r>
              <a:rPr lang="en" dirty="0">
                <a:solidFill>
                  <a:schemeClr val="dk1"/>
                </a:solidFill>
              </a:rPr>
              <a:t>you</a:t>
            </a:r>
            <a:r>
              <a:rPr lang="en" b="0" i="0" u="none" strike="noStrike" cap="none" dirty="0">
                <a:solidFill>
                  <a:schemeClr val="dk1"/>
                </a:solidFill>
                <a:latin typeface="Arial"/>
                <a:ea typeface="Arial"/>
                <a:cs typeface="Arial"/>
                <a:sym typeface="Arial"/>
              </a:rPr>
              <a:t> would like to see on </a:t>
            </a:r>
            <a:r>
              <a:rPr lang="en" dirty="0">
                <a:solidFill>
                  <a:schemeClr val="dk1"/>
                </a:solidFill>
              </a:rPr>
              <a:t>internal communication channels concerning the stability of the electron/photon beam, the overall facility, etc. </a:t>
            </a:r>
            <a:endParaRPr dirty="0">
              <a:solidFill>
                <a:schemeClr val="dk1"/>
              </a:solidFill>
            </a:endParaRPr>
          </a:p>
          <a:p>
            <a:pPr marL="0" marR="0" lvl="0" indent="0" algn="l" rtl="0">
              <a:lnSpc>
                <a:spcPct val="112000"/>
              </a:lnSpc>
              <a:spcBef>
                <a:spcPts val="0"/>
              </a:spcBef>
              <a:spcAft>
                <a:spcPts val="0"/>
              </a:spcAft>
              <a:buNone/>
            </a:pPr>
            <a:r>
              <a:rPr lang="en" b="0" i="0" u="none" strike="noStrike" cap="none" dirty="0">
                <a:solidFill>
                  <a:schemeClr val="dk1"/>
                </a:solidFill>
                <a:latin typeface="Arial"/>
                <a:ea typeface="Arial"/>
                <a:cs typeface="Arial"/>
                <a:sym typeface="Arial"/>
              </a:rPr>
              <a:t>I</a:t>
            </a:r>
            <a:r>
              <a:rPr lang="en" dirty="0">
                <a:solidFill>
                  <a:schemeClr val="dk1"/>
                </a:solidFill>
              </a:rPr>
              <a:t>nternal communication channels are logbooks, Alfresco/Confluence, displays on software, status screen, white board in BKR </a:t>
            </a:r>
            <a:r>
              <a:rPr lang="en" dirty="0" err="1">
                <a:solidFill>
                  <a:schemeClr val="dk1"/>
                </a:solidFill>
              </a:rPr>
              <a:t>etc</a:t>
            </a:r>
            <a:r>
              <a:rPr lang="en" dirty="0">
                <a:solidFill>
                  <a:schemeClr val="dk1"/>
                </a:solidFill>
              </a:rPr>
              <a:t> … Focus on the most important topics. Which are the best suited communication channels?</a:t>
            </a:r>
            <a:endParaRPr b="0"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Group work: Collect ideas from participants with flipchart or in any other way. If computers with internet are available, check out the current status. What are most urgent upgrades? </a:t>
            </a:r>
            <a:endParaRPr dirty="0">
              <a:solidFill>
                <a:schemeClr val="dk1"/>
              </a:solidFill>
            </a:endParaRPr>
          </a:p>
          <a:p>
            <a:pPr marL="0" lvl="0" indent="0" algn="l" rtl="0">
              <a:lnSpc>
                <a:spcPct val="112000"/>
              </a:lnSpc>
              <a:spcBef>
                <a:spcPts val="0"/>
              </a:spcBef>
              <a:spcAft>
                <a:spcPts val="0"/>
              </a:spcAft>
              <a:buClr>
                <a:schemeClr val="dk1"/>
              </a:buClr>
              <a:buFont typeface="Arial"/>
              <a:buNone/>
            </a:pPr>
            <a:r>
              <a:rPr lang="en" dirty="0">
                <a:solidFill>
                  <a:schemeClr val="dk1"/>
                </a:solidFill>
              </a:rPr>
              <a:t>Take photos of the flipchart for the report writing later.</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Sum up your recommendations for enhancing the information on stability at the facility. What is most urgent to be implemented?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a:solidFill>
                  <a:srgbClr val="9900FF"/>
                </a:solidFill>
              </a:rPr>
              <a:t>Session 1: Stability Question 2 - Required Data</a:t>
            </a:r>
            <a:endParaRPr/>
          </a:p>
        </p:txBody>
      </p:sp>
      <p:sp>
        <p:nvSpPr>
          <p:cNvPr id="140" name="Google Shape;140;p27"/>
          <p:cNvSpPr txBox="1"/>
          <p:nvPr/>
        </p:nvSpPr>
        <p:spPr>
          <a:xfrm>
            <a:off x="467925" y="821900"/>
            <a:ext cx="8217600" cy="38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solidFill>
                  <a:schemeClr val="dk1"/>
                </a:solidFill>
              </a:rPr>
              <a:t>Members: Bolko B.; F. Wolff-Fabris; Sara C.; Torsten L.; Thomas W.; Dirk L.;</a:t>
            </a:r>
            <a:endParaRPr sz="1200">
              <a:solidFill>
                <a:schemeClr val="dk1"/>
              </a:solidFill>
            </a:endParaRPr>
          </a:p>
          <a:p>
            <a:pPr marL="457200" lvl="0" indent="-317500" algn="l" rtl="0">
              <a:lnSpc>
                <a:spcPct val="115000"/>
              </a:lnSpc>
              <a:spcBef>
                <a:spcPts val="1200"/>
              </a:spcBef>
              <a:spcAft>
                <a:spcPts val="0"/>
              </a:spcAft>
              <a:buClr>
                <a:schemeClr val="dk1"/>
              </a:buClr>
              <a:buSzPts val="1400"/>
              <a:buChar char="●"/>
            </a:pPr>
            <a:r>
              <a:rPr lang="en" sz="1200">
                <a:solidFill>
                  <a:schemeClr val="dk1"/>
                </a:solidFill>
              </a:rPr>
              <a:t>We need to define in common agreement between accelerator and beamline groups what are the </a:t>
            </a:r>
            <a:r>
              <a:rPr lang="en" sz="1200" b="1">
                <a:solidFill>
                  <a:schemeClr val="dk1"/>
                </a:solidFill>
              </a:rPr>
              <a:t>photon parameters defining stability</a:t>
            </a:r>
            <a:r>
              <a:rPr lang="en" sz="1200">
                <a:solidFill>
                  <a:schemeClr val="dk1"/>
                </a:solidFill>
              </a:rPr>
              <a:t>, beam position (XGM, transmissive imager, ...), intensity, arrival time (?). These parameters should be available in the control </a:t>
            </a:r>
            <a:r>
              <a:rPr lang="en" sz="1200" i="1">
                <a:solidFill>
                  <a:schemeClr val="dk1"/>
                </a:solidFill>
              </a:rPr>
              <a:t>system(s)</a:t>
            </a:r>
            <a:r>
              <a:rPr lang="en" sz="1200">
                <a:solidFill>
                  <a:schemeClr val="dk1"/>
                </a:solidFill>
              </a:rPr>
              <a:t> including rolling averages and standard deviations (e.g. Doocs ML). This a prerequisite for possible photon- &amp; e-beam slow feedbacks.(10Hz)</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Parameters </a:t>
            </a:r>
            <a:r>
              <a:rPr lang="en" sz="1200" b="1">
                <a:solidFill>
                  <a:schemeClr val="dk1"/>
                </a:solidFill>
              </a:rPr>
              <a:t>not directly measurable</a:t>
            </a:r>
            <a:r>
              <a:rPr lang="en" sz="1200">
                <a:solidFill>
                  <a:schemeClr val="dk1"/>
                </a:solidFill>
              </a:rPr>
              <a:t>, like a radiation source point, beam angle, focus, ... might be defined and provided by a control system server to be directly available for BKR monitoring and tuning. (10Hz)</a:t>
            </a:r>
            <a:endParaRPr sz="12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200">
                <a:solidFill>
                  <a:schemeClr val="dk1"/>
                </a:solidFill>
              </a:rPr>
              <a:t>An urgent task is for the beamlines to define </a:t>
            </a:r>
            <a:r>
              <a:rPr lang="en" sz="1200" b="1">
                <a:solidFill>
                  <a:schemeClr val="dk1"/>
                </a:solidFill>
              </a:rPr>
              <a:t>requirements for stability/instability </a:t>
            </a:r>
            <a:r>
              <a:rPr lang="en" sz="1200">
                <a:solidFill>
                  <a:schemeClr val="dk1"/>
                </a:solidFill>
              </a:rPr>
              <a:t>on the above properties. We believe the beamlines have the tool to provide BKR with quantification for a threshold on stability issues: the BKR needs to have “values” that define stability from the beamlines. (available in control system for visualisation)</a:t>
            </a:r>
            <a:endParaRPr sz="12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200">
                <a:solidFill>
                  <a:schemeClr val="dk1"/>
                </a:solidFill>
              </a:rPr>
              <a:t>The accelerator/machine group can provide an expected “rock bottom” values for the </a:t>
            </a:r>
            <a:r>
              <a:rPr lang="en" sz="1200" b="1">
                <a:solidFill>
                  <a:schemeClr val="dk1"/>
                </a:solidFill>
              </a:rPr>
              <a:t>optimum/best possible stability fluctuations</a:t>
            </a:r>
            <a:r>
              <a:rPr lang="en" sz="1200">
                <a:solidFill>
                  <a:schemeClr val="dk1"/>
                </a:solidFill>
              </a:rPr>
              <a:t> – this should be well communicated to the beamlines.</a:t>
            </a:r>
            <a:endParaRPr sz="12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200">
                <a:solidFill>
                  <a:schemeClr val="dk1"/>
                </a:solidFill>
              </a:rPr>
              <a:t>Long term: A Task group on the instability has to address and define the </a:t>
            </a:r>
            <a:r>
              <a:rPr lang="en" sz="1200" b="1">
                <a:solidFill>
                  <a:schemeClr val="dk1"/>
                </a:solidFill>
              </a:rPr>
              <a:t>correlation between e-beam and photon-beam stabilities</a:t>
            </a:r>
            <a:r>
              <a:rPr lang="en" sz="1200">
                <a:solidFill>
                  <a:schemeClr val="dk1"/>
                </a:solidFill>
              </a:rPr>
              <a:t> in order to access the origin of the instabilities and offer mitigation strategies.</a:t>
            </a:r>
            <a:endParaRPr sz="12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a:solidFill>
                  <a:srgbClr val="9900FF"/>
                </a:solidFill>
              </a:rPr>
              <a:t>Session 1: Stability Question 2 - Communication </a:t>
            </a:r>
            <a:endParaRPr/>
          </a:p>
        </p:txBody>
      </p:sp>
      <p:sp>
        <p:nvSpPr>
          <p:cNvPr id="146" name="Google Shape;146;p28"/>
          <p:cNvSpPr txBox="1"/>
          <p:nvPr/>
        </p:nvSpPr>
        <p:spPr>
          <a:xfrm>
            <a:off x="467925" y="892600"/>
            <a:ext cx="8208000" cy="3743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r>
              <a:rPr lang="en" sz="1200" b="1">
                <a:solidFill>
                  <a:schemeClr val="dk1"/>
                </a:solidFill>
              </a:rPr>
              <a:t>Stability requirement definition:</a:t>
            </a:r>
            <a:r>
              <a:rPr lang="en" sz="1200">
                <a:solidFill>
                  <a:schemeClr val="dk1"/>
                </a:solidFill>
              </a:rPr>
              <a:t> The stability thresholds for the individual experiments have to be communicated to RC/Operators well in advance, for example during the Friday meeting. A good planning helps on setting up the machine for operational/user weeks – this information has to be available prior the start of the experiments.</a:t>
            </a:r>
            <a:endParaRPr sz="12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200" b="1">
                <a:solidFill>
                  <a:schemeClr val="dk1"/>
                </a:solidFill>
              </a:rPr>
              <a:t>Stability status screen in BKR:</a:t>
            </a:r>
            <a:r>
              <a:rPr lang="en" sz="1200">
                <a:solidFill>
                  <a:schemeClr val="dk1"/>
                </a:solidFill>
              </a:rPr>
              <a:t> A live screen shall be available at the BKR with the current stability parameters from all the beamlines, displaying for example the beam position, focus and jitter from the experiments together with the actual requirements. This will help operators to visualize the current beam position as well as access effects to a beamline while tuning positions in other SASE beamlines.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b="1">
                <a:solidFill>
                  <a:schemeClr val="dk1"/>
                </a:solidFill>
              </a:rPr>
              <a:t>Fast detection of instability source</a:t>
            </a:r>
            <a:r>
              <a:rPr lang="en" sz="1200">
                <a:solidFill>
                  <a:schemeClr val="dk1"/>
                </a:solidFill>
              </a:rPr>
              <a:t> by operators (e.g. mirrors or electron orbit) can be improved by stability status screen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b="1">
                <a:solidFill>
                  <a:schemeClr val="dk1"/>
                </a:solidFill>
              </a:rPr>
              <a:t>Meeting between Beamline and Accelerator operators:</a:t>
            </a:r>
            <a:r>
              <a:rPr lang="en" sz="1200">
                <a:solidFill>
                  <a:schemeClr val="dk1"/>
                </a:solidFill>
              </a:rPr>
              <a:t> One has to communicate the actions and correlation between e-beam and photon-measurement between BKR and beamlines. For example, machine group can make a tutorial for the beamlines scientists on how “tough” is to tune the machine for changing the beam position (at least showing that there is no magical button to improve stability). </a:t>
            </a:r>
            <a:endParaRPr sz="1200">
              <a:solidFill>
                <a:schemeClr val="dk1"/>
              </a:solidFill>
            </a:endParaRPr>
          </a:p>
          <a:p>
            <a:pPr marL="457200" lvl="0" indent="0" algn="l" rtl="0">
              <a:lnSpc>
                <a:spcPct val="115000"/>
              </a:lnSpc>
              <a:spcBef>
                <a:spcPts val="1200"/>
              </a:spcBef>
              <a:spcAft>
                <a:spcPts val="1200"/>
              </a:spcAft>
              <a:buNone/>
            </a:pP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Program </a:t>
            </a:r>
            <a:endParaRPr/>
          </a:p>
        </p:txBody>
      </p:sp>
      <p:sp>
        <p:nvSpPr>
          <p:cNvPr id="83" name="Google Shape;83;p18"/>
          <p:cNvSpPr txBox="1"/>
          <p:nvPr/>
        </p:nvSpPr>
        <p:spPr>
          <a:xfrm>
            <a:off x="458392" y="735743"/>
            <a:ext cx="8083800" cy="377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dirty="0"/>
              <a:t>Thursday December 5</a:t>
            </a:r>
            <a:endParaRPr sz="1600" dirty="0"/>
          </a:p>
          <a:p>
            <a:pPr marL="0" lvl="0" indent="0" algn="l" rtl="0">
              <a:lnSpc>
                <a:spcPct val="115000"/>
              </a:lnSpc>
              <a:spcBef>
                <a:spcPts val="0"/>
              </a:spcBef>
              <a:spcAft>
                <a:spcPts val="0"/>
              </a:spcAft>
              <a:buClr>
                <a:schemeClr val="dk1"/>
              </a:buClr>
              <a:buSzPts val="1100"/>
              <a:buFont typeface="Arial"/>
              <a:buNone/>
            </a:pPr>
            <a:r>
              <a:rPr lang="en" sz="1600" dirty="0">
                <a:solidFill>
                  <a:srgbClr val="CC0000"/>
                </a:solidFill>
              </a:rPr>
              <a:t>8:00-9:00        	Breakfast in Restaurant, room checkout</a:t>
            </a:r>
            <a:endParaRPr sz="1600" dirty="0">
              <a:solidFill>
                <a:srgbClr val="CC0000"/>
              </a:solidFill>
            </a:endParaRPr>
          </a:p>
          <a:p>
            <a:pPr marL="0" lvl="0" indent="0" algn="l" rtl="0">
              <a:lnSpc>
                <a:spcPct val="115000"/>
              </a:lnSpc>
              <a:spcBef>
                <a:spcPts val="0"/>
              </a:spcBef>
              <a:spcAft>
                <a:spcPts val="0"/>
              </a:spcAft>
              <a:buNone/>
            </a:pPr>
            <a:r>
              <a:rPr lang="en" sz="1600" dirty="0"/>
              <a:t>9:00-10:30      	Session 5: Communication Tools, Feedbacks to e-beam (</a:t>
            </a:r>
            <a:r>
              <a:rPr lang="en" sz="1600" dirty="0" err="1"/>
              <a:t>Kegelbahn</a:t>
            </a:r>
            <a:r>
              <a:rPr lang="en" sz="1600" dirty="0"/>
              <a:t>), </a:t>
            </a:r>
            <a:endParaRPr sz="1600" dirty="0"/>
          </a:p>
          <a:p>
            <a:pPr marL="2286000" lvl="0" indent="0" algn="l" rtl="0">
              <a:lnSpc>
                <a:spcPct val="115000"/>
              </a:lnSpc>
              <a:spcBef>
                <a:spcPts val="0"/>
              </a:spcBef>
              <a:spcAft>
                <a:spcPts val="0"/>
              </a:spcAft>
              <a:buNone/>
            </a:pPr>
            <a:r>
              <a:rPr lang="en" sz="1600" dirty="0"/>
              <a:t>  Daily operations meeting? </a:t>
            </a:r>
            <a:endParaRPr sz="1600" dirty="0"/>
          </a:p>
          <a:p>
            <a:pPr marL="0" lvl="0" indent="0" algn="l" rtl="0">
              <a:lnSpc>
                <a:spcPct val="115000"/>
              </a:lnSpc>
              <a:spcBef>
                <a:spcPts val="0"/>
              </a:spcBef>
              <a:spcAft>
                <a:spcPts val="0"/>
              </a:spcAft>
              <a:buClr>
                <a:schemeClr val="dk1"/>
              </a:buClr>
              <a:buSzPts val="1100"/>
              <a:buFont typeface="Arial"/>
              <a:buNone/>
            </a:pPr>
            <a:r>
              <a:rPr lang="en" sz="1600" dirty="0">
                <a:solidFill>
                  <a:srgbClr val="CC0000"/>
                </a:solidFill>
              </a:rPr>
              <a:t>10:30-11:00    	Coffee break, room checkout</a:t>
            </a:r>
            <a:endParaRPr sz="1600" dirty="0">
              <a:solidFill>
                <a:srgbClr val="CC0000"/>
              </a:solidFill>
            </a:endParaRPr>
          </a:p>
          <a:p>
            <a:pPr marL="0" lvl="0" indent="0" algn="l" rtl="0">
              <a:lnSpc>
                <a:spcPct val="115000"/>
              </a:lnSpc>
              <a:spcBef>
                <a:spcPts val="0"/>
              </a:spcBef>
              <a:spcAft>
                <a:spcPts val="0"/>
              </a:spcAft>
              <a:buClr>
                <a:schemeClr val="dk1"/>
              </a:buClr>
              <a:buSzPts val="1100"/>
              <a:buFont typeface="Arial"/>
              <a:buNone/>
            </a:pPr>
            <a:r>
              <a:rPr lang="en" sz="1600" dirty="0"/>
              <a:t>11:00-12:30    	Session 6: Report drafting (Communication: Tiffany, Stability: </a:t>
            </a:r>
            <a:r>
              <a:rPr lang="en" sz="1600" dirty="0" err="1"/>
              <a:t>Kegelbahn</a:t>
            </a:r>
            <a:r>
              <a:rPr lang="en" sz="1600" dirty="0"/>
              <a:t>)</a:t>
            </a:r>
            <a:endParaRPr sz="1600" dirty="0"/>
          </a:p>
          <a:p>
            <a:pPr marL="0" lvl="0" indent="0" algn="l" rtl="0">
              <a:lnSpc>
                <a:spcPct val="115000"/>
              </a:lnSpc>
              <a:spcBef>
                <a:spcPts val="0"/>
              </a:spcBef>
              <a:spcAft>
                <a:spcPts val="0"/>
              </a:spcAft>
              <a:buClr>
                <a:schemeClr val="dk1"/>
              </a:buClr>
              <a:buSzPts val="1100"/>
              <a:buFont typeface="Arial"/>
              <a:buNone/>
            </a:pPr>
            <a:r>
              <a:rPr lang="en" sz="1600" dirty="0">
                <a:solidFill>
                  <a:srgbClr val="CC0000"/>
                </a:solidFill>
              </a:rPr>
              <a:t>12:30-14:00    	Lunch in Restaurant</a:t>
            </a:r>
            <a:endParaRPr sz="1600" dirty="0">
              <a:solidFill>
                <a:srgbClr val="CC0000"/>
              </a:solidFill>
            </a:endParaRPr>
          </a:p>
          <a:p>
            <a:pPr marL="0" lvl="0" indent="0" algn="l" rtl="0">
              <a:lnSpc>
                <a:spcPct val="115000"/>
              </a:lnSpc>
              <a:spcBef>
                <a:spcPts val="0"/>
              </a:spcBef>
              <a:spcAft>
                <a:spcPts val="0"/>
              </a:spcAft>
              <a:buClr>
                <a:schemeClr val="dk1"/>
              </a:buClr>
              <a:buSzPts val="1100"/>
              <a:buFont typeface="Arial"/>
              <a:buNone/>
            </a:pPr>
            <a:endParaRPr sz="1600" dirty="0">
              <a:solidFill>
                <a:srgbClr val="CC0000"/>
              </a:solidFill>
            </a:endParaRPr>
          </a:p>
          <a:p>
            <a:pPr marL="0" lvl="0" indent="0" algn="l" rtl="0">
              <a:lnSpc>
                <a:spcPct val="115000"/>
              </a:lnSpc>
              <a:spcBef>
                <a:spcPts val="0"/>
              </a:spcBef>
              <a:spcAft>
                <a:spcPts val="0"/>
              </a:spcAft>
              <a:buClr>
                <a:schemeClr val="dk1"/>
              </a:buClr>
              <a:buSzPts val="1100"/>
              <a:buFont typeface="Arial"/>
              <a:buNone/>
            </a:pPr>
            <a:r>
              <a:rPr lang="en" sz="1600" dirty="0">
                <a:solidFill>
                  <a:srgbClr val="CC0000"/>
                </a:solidFill>
              </a:rPr>
              <a:t>14:00-14:30    	Coffee break </a:t>
            </a:r>
            <a:endParaRPr sz="1600" dirty="0">
              <a:solidFill>
                <a:srgbClr val="CC0000"/>
              </a:solidFill>
            </a:endParaRPr>
          </a:p>
          <a:p>
            <a:pPr marL="0" lvl="0" indent="0" algn="l" rtl="0">
              <a:lnSpc>
                <a:spcPct val="115000"/>
              </a:lnSpc>
              <a:spcBef>
                <a:spcPts val="0"/>
              </a:spcBef>
              <a:spcAft>
                <a:spcPts val="0"/>
              </a:spcAft>
              <a:buClr>
                <a:schemeClr val="dk1"/>
              </a:buClr>
              <a:buSzPts val="1100"/>
              <a:buFont typeface="Arial"/>
              <a:buNone/>
            </a:pPr>
            <a:r>
              <a:rPr lang="en" sz="1600" dirty="0"/>
              <a:t>14:30-16:30   	Session 7: Presentation of results in room Tiffany</a:t>
            </a:r>
            <a:endParaRPr sz="1600" dirty="0"/>
          </a:p>
          <a:p>
            <a:pPr marL="0" lvl="0" indent="0" algn="l" rtl="0">
              <a:lnSpc>
                <a:spcPct val="115000"/>
              </a:lnSpc>
              <a:spcBef>
                <a:spcPts val="0"/>
              </a:spcBef>
              <a:spcAft>
                <a:spcPts val="0"/>
              </a:spcAft>
              <a:buClr>
                <a:schemeClr val="dk1"/>
              </a:buClr>
              <a:buSzPts val="1100"/>
              <a:buFont typeface="Arial"/>
              <a:buNone/>
            </a:pPr>
            <a:r>
              <a:rPr lang="en" sz="1600" dirty="0"/>
              <a:t> </a:t>
            </a:r>
            <a:endParaRPr sz="1600" dirty="0"/>
          </a:p>
          <a:p>
            <a:pPr marL="0" lvl="0" indent="0" algn="l" rtl="0">
              <a:lnSpc>
                <a:spcPct val="115000"/>
              </a:lnSpc>
              <a:spcBef>
                <a:spcPts val="0"/>
              </a:spcBef>
              <a:spcAft>
                <a:spcPts val="0"/>
              </a:spcAft>
              <a:buClr>
                <a:schemeClr val="dk1"/>
              </a:buClr>
              <a:buSzPts val="1100"/>
              <a:buFont typeface="Arial"/>
              <a:buNone/>
            </a:pPr>
            <a:r>
              <a:rPr lang="en" sz="1600" dirty="0">
                <a:solidFill>
                  <a:srgbClr val="CC0000"/>
                </a:solidFill>
              </a:rPr>
              <a:t>16:30               	End of workshop, return to Hamburg/</a:t>
            </a:r>
            <a:r>
              <a:rPr lang="en" sz="1600" dirty="0" err="1">
                <a:solidFill>
                  <a:srgbClr val="CC0000"/>
                </a:solidFill>
              </a:rPr>
              <a:t>Schenefeld</a:t>
            </a:r>
            <a:endParaRPr sz="1600" dirty="0">
              <a:solidFill>
                <a:srgbClr val="CC0000"/>
              </a:solidFill>
            </a:endParaRPr>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458392" y="150443"/>
            <a:ext cx="8217600" cy="585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dirty="0">
                <a:solidFill>
                  <a:schemeClr val="lt2"/>
                </a:solidFill>
              </a:rPr>
              <a:t>Session 1: Stability Question 3 - </a:t>
            </a:r>
            <a:r>
              <a:rPr lang="en" sz="1800" dirty="0" err="1">
                <a:solidFill>
                  <a:schemeClr val="lt2"/>
                </a:solidFill>
              </a:rPr>
              <a:t>DefSTF</a:t>
            </a:r>
            <a:r>
              <a:rPr lang="en" sz="1800" dirty="0">
                <a:solidFill>
                  <a:schemeClr val="lt2"/>
                </a:solidFill>
              </a:rPr>
              <a:t> (Shan, Maurizio, Nick)</a:t>
            </a:r>
            <a:endParaRPr sz="1100" dirty="0">
              <a:solidFill>
                <a:schemeClr val="lt2"/>
              </a:solidFill>
            </a:endParaRPr>
          </a:p>
        </p:txBody>
      </p:sp>
      <p:sp>
        <p:nvSpPr>
          <p:cNvPr id="152" name="Google Shape;152;p29"/>
          <p:cNvSpPr txBox="1"/>
          <p:nvPr/>
        </p:nvSpPr>
        <p:spPr>
          <a:xfrm>
            <a:off x="431400" y="825025"/>
            <a:ext cx="8281200" cy="37533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b="1" dirty="0">
                <a:solidFill>
                  <a:schemeClr val="dk1"/>
                </a:solidFill>
              </a:rPr>
              <a:t>How could a beam stability task force be defined</a:t>
            </a:r>
            <a:r>
              <a:rPr lang="en" sz="1400" b="1" i="0" u="none" strike="noStrike" cap="none" dirty="0">
                <a:solidFill>
                  <a:schemeClr val="dk1"/>
                </a:solidFill>
                <a:latin typeface="Arial"/>
                <a:ea typeface="Arial"/>
                <a:cs typeface="Arial"/>
                <a:sym typeface="Arial"/>
              </a:rPr>
              <a:t>? </a:t>
            </a:r>
            <a:endParaRPr sz="1100" dirty="0"/>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Task: </a:t>
            </a:r>
            <a:r>
              <a:rPr lang="en" b="0" i="0" u="none" strike="noStrike" cap="none" dirty="0">
                <a:solidFill>
                  <a:schemeClr val="dk1"/>
                </a:solidFill>
                <a:latin typeface="Arial"/>
                <a:ea typeface="Arial"/>
                <a:cs typeface="Arial"/>
                <a:sym typeface="Arial"/>
              </a:rPr>
              <a:t>Sketch out a proposal </a:t>
            </a:r>
            <a:r>
              <a:rPr lang="en" dirty="0">
                <a:solidFill>
                  <a:schemeClr val="dk1"/>
                </a:solidFill>
              </a:rPr>
              <a:t>for creation of a beam stability task force that would run about 1 year with the goal to analyze and improve the photon beam stability. </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What should be the composition of this group? What should be (roughly) the mandate? Which meetings are required? What are other important aspects to consider? </a:t>
            </a:r>
            <a:endParaRPr b="0"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Group work: Collect ideas from participants with flipchart or in any other way. </a:t>
            </a:r>
            <a:endParaRPr dirty="0">
              <a:solidFill>
                <a:schemeClr val="dk1"/>
              </a:solidFill>
            </a:endParaRPr>
          </a:p>
          <a:p>
            <a:pPr marL="0" lvl="0" indent="0" algn="l" rtl="0">
              <a:lnSpc>
                <a:spcPct val="112000"/>
              </a:lnSpc>
              <a:spcBef>
                <a:spcPts val="0"/>
              </a:spcBef>
              <a:spcAft>
                <a:spcPts val="0"/>
              </a:spcAft>
              <a:buNone/>
            </a:pPr>
            <a:r>
              <a:rPr lang="en" dirty="0">
                <a:solidFill>
                  <a:schemeClr val="dk1"/>
                </a:solidFill>
              </a:rPr>
              <a:t>Take photos of the flipchart for the report writing later.</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Sum up your recommendations (e.g. to management) for creation of beam stability task force. Present your findings later in the meeting.  </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Mandate (possible themes/concepts) [1 / 2]</a:t>
            </a:r>
            <a:endParaRPr/>
          </a:p>
        </p:txBody>
      </p:sp>
      <p:sp>
        <p:nvSpPr>
          <p:cNvPr id="158" name="Google Shape;158;p30"/>
          <p:cNvSpPr txBox="1"/>
          <p:nvPr/>
        </p:nvSpPr>
        <p:spPr>
          <a:xfrm>
            <a:off x="535375" y="917850"/>
            <a:ext cx="7804200" cy="3307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a:t>Identify</a:t>
            </a:r>
            <a:r>
              <a:rPr lang="en"/>
              <a:t>, </a:t>
            </a:r>
            <a:r>
              <a:rPr lang="en" b="1"/>
              <a:t>categorise</a:t>
            </a:r>
            <a:r>
              <a:rPr lang="en"/>
              <a:t> and </a:t>
            </a:r>
            <a:r>
              <a:rPr lang="en" b="1"/>
              <a:t>prioritise</a:t>
            </a:r>
            <a:r>
              <a:rPr lang="en"/>
              <a:t> identified instabilities</a:t>
            </a:r>
            <a:endParaRPr/>
          </a:p>
          <a:p>
            <a:pPr marL="457200" lvl="0" indent="-317500" algn="l" rtl="0">
              <a:spcBef>
                <a:spcPts val="0"/>
              </a:spcBef>
              <a:spcAft>
                <a:spcPts val="0"/>
              </a:spcAft>
              <a:buSzPts val="1400"/>
              <a:buChar char="●"/>
            </a:pPr>
            <a:r>
              <a:rPr lang="en"/>
              <a:t>Identify </a:t>
            </a:r>
            <a:r>
              <a:rPr lang="en" b="1"/>
              <a:t>Figures of Merit</a:t>
            </a:r>
            <a:r>
              <a:rPr lang="en"/>
              <a:t> / </a:t>
            </a:r>
            <a:r>
              <a:rPr lang="en" b="1"/>
              <a:t>metrics</a:t>
            </a:r>
            <a:r>
              <a:rPr lang="en"/>
              <a:t> to be used to </a:t>
            </a:r>
            <a:r>
              <a:rPr lang="en" b="1"/>
              <a:t>clearly</a:t>
            </a:r>
            <a:r>
              <a:rPr lang="en"/>
              <a:t> and </a:t>
            </a:r>
            <a:r>
              <a:rPr lang="en" b="1"/>
              <a:t>unambiguously quantify</a:t>
            </a:r>
            <a:r>
              <a:rPr lang="en"/>
              <a:t> the instabilities.</a:t>
            </a:r>
            <a:endParaRPr/>
          </a:p>
          <a:p>
            <a:pPr marL="457200" lvl="0" indent="-317500" algn="l" rtl="0">
              <a:spcBef>
                <a:spcPts val="0"/>
              </a:spcBef>
              <a:spcAft>
                <a:spcPts val="0"/>
              </a:spcAft>
              <a:buSzPts val="1400"/>
              <a:buChar char="●"/>
            </a:pPr>
            <a:r>
              <a:rPr lang="en"/>
              <a:t>Identify means to </a:t>
            </a:r>
            <a:r>
              <a:rPr lang="en" b="1"/>
              <a:t>measure</a:t>
            </a:r>
            <a:r>
              <a:rPr lang="en"/>
              <a:t> metrics; in particular identify where </a:t>
            </a:r>
            <a:r>
              <a:rPr lang="en" b="1"/>
              <a:t>additional monitoring</a:t>
            </a:r>
            <a:r>
              <a:rPr lang="en"/>
              <a:t> (diagnostics, controls etc) are needed [-&gt; HW+Sw].</a:t>
            </a:r>
            <a:endParaRPr/>
          </a:p>
          <a:p>
            <a:pPr marL="457200" lvl="0" indent="-317500" algn="l" rtl="0">
              <a:spcBef>
                <a:spcPts val="0"/>
              </a:spcBef>
              <a:spcAft>
                <a:spcPts val="0"/>
              </a:spcAft>
              <a:buSzPts val="1400"/>
              <a:buChar char="●"/>
            </a:pPr>
            <a:r>
              <a:rPr lang="en"/>
              <a:t>Develop a </a:t>
            </a:r>
            <a:r>
              <a:rPr lang="en" b="1"/>
              <a:t>mitigation strategy</a:t>
            </a:r>
            <a:r>
              <a:rPr lang="en"/>
              <a:t> (</a:t>
            </a:r>
            <a:r>
              <a:rPr lang="en" b="1"/>
              <a:t>plan</a:t>
            </a:r>
            <a:r>
              <a:rPr lang="en"/>
              <a:t>) for the </a:t>
            </a:r>
            <a:r>
              <a:rPr lang="en" b="1"/>
              <a:t>top-ranked instabilities </a:t>
            </a:r>
            <a:r>
              <a:rPr lang="en"/>
              <a:t>[-&gt;TT-Stab] (identifying </a:t>
            </a:r>
            <a:r>
              <a:rPr lang="en" b="1"/>
              <a:t>root cause</a:t>
            </a:r>
            <a:r>
              <a:rPr lang="en"/>
              <a:t>, proposing </a:t>
            </a:r>
            <a:r>
              <a:rPr lang="en" b="1"/>
              <a:t>corrective measures</a:t>
            </a:r>
            <a:r>
              <a:rPr lang="en"/>
              <a:t>). These should include:</a:t>
            </a:r>
            <a:endParaRPr/>
          </a:p>
          <a:p>
            <a:pPr marL="914400" lvl="1" indent="-317500" algn="l" rtl="0">
              <a:spcBef>
                <a:spcPts val="0"/>
              </a:spcBef>
              <a:spcAft>
                <a:spcPts val="0"/>
              </a:spcAft>
              <a:buSzPts val="1400"/>
              <a:buChar char="○"/>
            </a:pPr>
            <a:r>
              <a:rPr lang="en"/>
              <a:t>Most critical</a:t>
            </a:r>
            <a:endParaRPr/>
          </a:p>
          <a:p>
            <a:pPr marL="914400" lvl="1" indent="-317500" algn="l" rtl="0">
              <a:spcBef>
                <a:spcPts val="0"/>
              </a:spcBef>
              <a:spcAft>
                <a:spcPts val="0"/>
              </a:spcAft>
              <a:buSzPts val="1400"/>
              <a:buChar char="○"/>
            </a:pPr>
            <a:r>
              <a:rPr lang="en"/>
              <a:t>Lowest lying fruit (i.e. possibly easier to get result)</a:t>
            </a:r>
            <a:endParaRPr/>
          </a:p>
          <a:p>
            <a:pPr marL="914400" lvl="1" indent="-317500" algn="l" rtl="0">
              <a:spcBef>
                <a:spcPts val="0"/>
              </a:spcBef>
              <a:spcAft>
                <a:spcPts val="0"/>
              </a:spcAft>
              <a:buSzPts val="1400"/>
              <a:buChar char="○"/>
            </a:pPr>
            <a:r>
              <a:rPr lang="en"/>
              <a:t>Realistic</a:t>
            </a:r>
            <a:endParaRPr/>
          </a:p>
          <a:p>
            <a:pPr marL="457200" lvl="0" indent="-317500" algn="l" rtl="0">
              <a:spcBef>
                <a:spcPts val="0"/>
              </a:spcBef>
              <a:spcAft>
                <a:spcPts val="0"/>
              </a:spcAft>
              <a:buSzPts val="1400"/>
              <a:buChar char="●"/>
            </a:pPr>
            <a:r>
              <a:rPr lang="en"/>
              <a:t>Provide forum for </a:t>
            </a:r>
            <a:r>
              <a:rPr lang="en" b="1"/>
              <a:t>feedback</a:t>
            </a:r>
            <a:r>
              <a:rPr lang="en"/>
              <a:t> from </a:t>
            </a:r>
            <a:r>
              <a:rPr lang="en" b="1"/>
              <a:t>experiments </a:t>
            </a:r>
            <a:r>
              <a:rPr lang="en"/>
              <a:t>[-&gt; StabInf]</a:t>
            </a:r>
            <a:endParaRPr/>
          </a:p>
          <a:p>
            <a:pPr marL="914400" lvl="1" indent="-317500" algn="l" rtl="0">
              <a:spcBef>
                <a:spcPts val="0"/>
              </a:spcBef>
              <a:spcAft>
                <a:spcPts val="0"/>
              </a:spcAft>
              <a:buSzPts val="1400"/>
              <a:buChar char="○"/>
            </a:pPr>
            <a:r>
              <a:rPr lang="en"/>
              <a:t>day-to-day experience</a:t>
            </a:r>
            <a:endParaRPr/>
          </a:p>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
              <a:t>Mandate (possible themes/concepts) [2 / 2]</a:t>
            </a:r>
            <a:endParaRPr/>
          </a:p>
        </p:txBody>
      </p:sp>
      <p:sp>
        <p:nvSpPr>
          <p:cNvPr id="164" name="Google Shape;164;p31"/>
          <p:cNvSpPr txBox="1"/>
          <p:nvPr/>
        </p:nvSpPr>
        <p:spPr>
          <a:xfrm>
            <a:off x="490525" y="932000"/>
            <a:ext cx="8051700" cy="3580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b="1">
                <a:solidFill>
                  <a:schemeClr val="dk1"/>
                </a:solidFill>
              </a:rPr>
              <a:t>Plan</a:t>
            </a:r>
            <a:r>
              <a:rPr lang="en">
                <a:solidFill>
                  <a:schemeClr val="dk1"/>
                </a:solidFill>
              </a:rPr>
              <a:t>, propose and </a:t>
            </a:r>
            <a:r>
              <a:rPr lang="en" b="1">
                <a:solidFill>
                  <a:schemeClr val="dk1"/>
                </a:solidFill>
              </a:rPr>
              <a:t>organise</a:t>
            </a:r>
            <a:r>
              <a:rPr lang="en">
                <a:solidFill>
                  <a:schemeClr val="dk1"/>
                </a:solidFill>
              </a:rPr>
              <a:t> use of </a:t>
            </a:r>
            <a:r>
              <a:rPr lang="en" b="1">
                <a:solidFill>
                  <a:schemeClr val="dk1"/>
                </a:solidFill>
              </a:rPr>
              <a:t>dedicated beam time</a:t>
            </a:r>
            <a:r>
              <a:rPr lang="en">
                <a:solidFill>
                  <a:schemeClr val="dk1"/>
                </a:solidFill>
              </a:rPr>
              <a:t> for stability studies.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Produce a </a:t>
            </a:r>
            <a:r>
              <a:rPr lang="en" b="1">
                <a:solidFill>
                  <a:schemeClr val="dk1"/>
                </a:solidFill>
              </a:rPr>
              <a:t>written plan of action</a:t>
            </a:r>
            <a:r>
              <a:rPr lang="en">
                <a:solidFill>
                  <a:schemeClr val="dk1"/>
                </a:solidFill>
              </a:rPr>
              <a:t> for review after initial org phase.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Provide </a:t>
            </a:r>
            <a:r>
              <a:rPr lang="en" b="1">
                <a:solidFill>
                  <a:schemeClr val="dk1"/>
                </a:solidFill>
              </a:rPr>
              <a:t>coordination</a:t>
            </a:r>
            <a:r>
              <a:rPr lang="en">
                <a:solidFill>
                  <a:schemeClr val="dk1"/>
                </a:solidFill>
              </a:rPr>
              <a:t> and </a:t>
            </a:r>
            <a:r>
              <a:rPr lang="en" b="1">
                <a:solidFill>
                  <a:schemeClr val="dk1"/>
                </a:solidFill>
              </a:rPr>
              <a:t>communications</a:t>
            </a:r>
            <a:r>
              <a:rPr lang="en">
                <a:solidFill>
                  <a:schemeClr val="dk1"/>
                </a:solidFill>
              </a:rPr>
              <a:t> forum for mitigation programmes.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Organise stability mini-workshop early in Org phase [-&gt; PlanSTF]</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Phased approach: [-&gt; Plan STF]</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Organisational and planning</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Implementation</a:t>
            </a:r>
            <a:endParaRPr>
              <a:solidFill>
                <a:schemeClr val="dk1"/>
              </a:solidFill>
            </a:endParaRPr>
          </a:p>
          <a:p>
            <a:pPr marL="457200" lvl="0" indent="-317500" algn="l" rtl="0">
              <a:spcBef>
                <a:spcPts val="0"/>
              </a:spcBef>
              <a:spcAft>
                <a:spcPts val="0"/>
              </a:spcAft>
              <a:buClr>
                <a:schemeClr val="dk1"/>
              </a:buClr>
              <a:buSzPts val="1400"/>
              <a:buAutoNum type="arabicPeriod"/>
            </a:pPr>
            <a:r>
              <a:rPr lang="en">
                <a:solidFill>
                  <a:schemeClr val="dk1"/>
                </a:solidFill>
              </a:rPr>
              <a:t>Close out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Timeline</a:t>
            </a:r>
            <a:endParaRPr/>
          </a:p>
        </p:txBody>
      </p:sp>
      <p:sp>
        <p:nvSpPr>
          <p:cNvPr id="206" name="Google Shape;206;p35"/>
          <p:cNvSpPr txBox="1"/>
          <p:nvPr/>
        </p:nvSpPr>
        <p:spPr>
          <a:xfrm>
            <a:off x="573050" y="813950"/>
            <a:ext cx="7848000" cy="3905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STF should start with a kick-off meeting in </a:t>
            </a:r>
            <a:r>
              <a:rPr lang="en" sz="1200" b="1"/>
              <a:t>early January; </a:t>
            </a:r>
            <a:r>
              <a:rPr lang="en" sz="1200">
                <a:highlight>
                  <a:srgbClr val="FFFF00"/>
                </a:highlight>
              </a:rPr>
              <a:t>based on first input from Jork Workshop!</a:t>
            </a:r>
            <a:endParaRPr sz="1200">
              <a:highlight>
                <a:srgbClr val="FFFF00"/>
              </a:highlight>
            </a:endParaRPr>
          </a:p>
          <a:p>
            <a:pPr marL="914400" lvl="1" indent="-304800" algn="l" rtl="0">
              <a:spcBef>
                <a:spcPts val="0"/>
              </a:spcBef>
              <a:spcAft>
                <a:spcPts val="0"/>
              </a:spcAft>
              <a:buSzPts val="1200"/>
              <a:buChar char="○"/>
            </a:pPr>
            <a:r>
              <a:rPr lang="en" sz="1200"/>
              <a:t>Review this timeline</a:t>
            </a:r>
            <a:endParaRPr sz="1200"/>
          </a:p>
          <a:p>
            <a:pPr marL="914400" lvl="1" indent="-304800" algn="l" rtl="0">
              <a:spcBef>
                <a:spcPts val="0"/>
              </a:spcBef>
              <a:spcAft>
                <a:spcPts val="0"/>
              </a:spcAft>
              <a:buSzPts val="1200"/>
              <a:buChar char="○"/>
            </a:pPr>
            <a:r>
              <a:rPr lang="en" sz="1200"/>
              <a:t>Re-evaluation of top 9 stability issues</a:t>
            </a:r>
            <a:endParaRPr sz="1200"/>
          </a:p>
          <a:p>
            <a:pPr marL="1371600" lvl="2" indent="-304800" algn="l" rtl="0">
              <a:spcBef>
                <a:spcPts val="0"/>
              </a:spcBef>
              <a:spcAft>
                <a:spcPts val="0"/>
              </a:spcAft>
              <a:buSzPts val="1200"/>
              <a:buChar char="■"/>
            </a:pPr>
            <a:r>
              <a:rPr lang="en" sz="1200"/>
              <a:t>Confirm priority list, assess consequences of instabilities: </a:t>
            </a:r>
            <a:endParaRPr sz="1200"/>
          </a:p>
          <a:p>
            <a:pPr marL="1828800" lvl="3" indent="-304800" algn="l" rtl="0">
              <a:spcBef>
                <a:spcPts val="0"/>
              </a:spcBef>
              <a:spcAft>
                <a:spcPts val="0"/>
              </a:spcAft>
              <a:buSzPts val="1200"/>
              <a:buChar char="●"/>
            </a:pPr>
            <a:r>
              <a:rPr lang="en" sz="1200"/>
              <a:t>What are the Figures of Merit?</a:t>
            </a:r>
            <a:endParaRPr sz="1200"/>
          </a:p>
          <a:p>
            <a:pPr marL="1828800" lvl="3" indent="-304800" algn="l" rtl="0">
              <a:spcBef>
                <a:spcPts val="0"/>
              </a:spcBef>
              <a:spcAft>
                <a:spcPts val="0"/>
              </a:spcAft>
              <a:buSzPts val="1200"/>
              <a:buChar char="●"/>
            </a:pPr>
            <a:r>
              <a:rPr lang="en" sz="1200"/>
              <a:t>One time effort or continuous long(er) lasting activity?</a:t>
            </a:r>
            <a:endParaRPr sz="1200"/>
          </a:p>
          <a:p>
            <a:pPr marL="914400" lvl="1" indent="-304800" algn="l" rtl="0">
              <a:spcBef>
                <a:spcPts val="0"/>
              </a:spcBef>
              <a:spcAft>
                <a:spcPts val="0"/>
              </a:spcAft>
              <a:buSzPts val="1200"/>
              <a:buChar char="○"/>
            </a:pPr>
            <a:r>
              <a:rPr lang="en" sz="1200"/>
              <a:t>Are tools to be developed to attack instability? Or are we already ready to start?</a:t>
            </a:r>
            <a:endParaRPr sz="1200"/>
          </a:p>
          <a:p>
            <a:pPr marL="1371600" lvl="2" indent="-304800" algn="l" rtl="0">
              <a:spcBef>
                <a:spcPts val="0"/>
              </a:spcBef>
              <a:spcAft>
                <a:spcPts val="0"/>
              </a:spcAft>
              <a:buSzPts val="1200"/>
              <a:buChar char="■"/>
            </a:pPr>
            <a:r>
              <a:rPr lang="en" sz="1200"/>
              <a:t>What can be done parasitically and where is dedicated beam time a must?</a:t>
            </a:r>
            <a:endParaRPr sz="1200"/>
          </a:p>
          <a:p>
            <a:pPr marL="1371600" lvl="2" indent="-304800" algn="l" rtl="0">
              <a:spcBef>
                <a:spcPts val="0"/>
              </a:spcBef>
              <a:spcAft>
                <a:spcPts val="0"/>
              </a:spcAft>
              <a:buSzPts val="1200"/>
              <a:buChar char="■"/>
            </a:pPr>
            <a:r>
              <a:rPr lang="en" sz="1200"/>
              <a:t>Discuss difference between well prepared studies and sometimes required ad-hoc actions</a:t>
            </a:r>
            <a:endParaRPr sz="1200"/>
          </a:p>
          <a:p>
            <a:pPr marL="457200" lvl="0" indent="-304800" algn="l" rtl="0">
              <a:spcBef>
                <a:spcPts val="0"/>
              </a:spcBef>
              <a:spcAft>
                <a:spcPts val="0"/>
              </a:spcAft>
              <a:buSzPts val="1200"/>
              <a:buChar char="●"/>
            </a:pPr>
            <a:r>
              <a:rPr lang="en" sz="1200"/>
              <a:t>Develop individual plans for the top issues (in parallel?!) </a:t>
            </a:r>
            <a:r>
              <a:rPr lang="en" sz="1200" b="1"/>
              <a:t>January/February</a:t>
            </a:r>
            <a:endParaRPr sz="1200" b="1"/>
          </a:p>
          <a:p>
            <a:pPr marL="914400" lvl="1" indent="-304800" algn="l" rtl="0">
              <a:spcBef>
                <a:spcPts val="0"/>
              </a:spcBef>
              <a:spcAft>
                <a:spcPts val="0"/>
              </a:spcAft>
              <a:buSzPts val="1200"/>
              <a:buChar char="○"/>
            </a:pPr>
            <a:r>
              <a:rPr lang="en" sz="1200">
                <a:solidFill>
                  <a:schemeClr val="dk1"/>
                </a:solidFill>
              </a:rPr>
              <a:t>Do we have a strategy to address a particular instability?</a:t>
            </a:r>
            <a:endParaRPr sz="1200"/>
          </a:p>
          <a:p>
            <a:pPr marL="914400" lvl="1" indent="-304800" algn="l" rtl="0">
              <a:spcBef>
                <a:spcPts val="0"/>
              </a:spcBef>
              <a:spcAft>
                <a:spcPts val="0"/>
              </a:spcAft>
              <a:buSzPts val="1200"/>
              <a:buChar char="○"/>
            </a:pPr>
            <a:r>
              <a:rPr lang="en" sz="1200"/>
              <a:t>Dedicated workshops or meetings </a:t>
            </a:r>
            <a:endParaRPr sz="1200"/>
          </a:p>
          <a:p>
            <a:pPr marL="1371600" lvl="2" indent="-304800" algn="l" rtl="0">
              <a:spcBef>
                <a:spcPts val="0"/>
              </a:spcBef>
              <a:spcAft>
                <a:spcPts val="0"/>
              </a:spcAft>
              <a:buSzPts val="1200"/>
              <a:buChar char="■"/>
            </a:pPr>
            <a:r>
              <a:rPr lang="en" sz="1200"/>
              <a:t>after identifying work package leaders and identification of additional experts required</a:t>
            </a:r>
            <a:endParaRPr sz="1200"/>
          </a:p>
          <a:p>
            <a:pPr marL="914400" lvl="1" indent="-304800" algn="l" rtl="0">
              <a:spcBef>
                <a:spcPts val="0"/>
              </a:spcBef>
              <a:spcAft>
                <a:spcPts val="0"/>
              </a:spcAft>
              <a:buSzPts val="1200"/>
              <a:buChar char="○"/>
            </a:pPr>
            <a:r>
              <a:rPr lang="en" sz="1200">
                <a:solidFill>
                  <a:schemeClr val="dk1"/>
                </a:solidFill>
              </a:rPr>
              <a:t>Personnel &amp; cost effort etc. -&gt; reevaluate priorities (results / efforts)!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Schedules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Work out details wrt. tools needed</a:t>
            </a:r>
            <a:endParaRPr sz="1200">
              <a:solidFill>
                <a:schemeClr val="dk1"/>
              </a:solidFill>
            </a:endParaRPr>
          </a:p>
          <a:p>
            <a:pPr marL="457200" lvl="0" indent="-304800" algn="l" rtl="0">
              <a:spcBef>
                <a:spcPts val="0"/>
              </a:spcBef>
              <a:spcAft>
                <a:spcPts val="0"/>
              </a:spcAft>
              <a:buSzPts val="1200"/>
              <a:buChar char="●"/>
            </a:pPr>
            <a:r>
              <a:rPr lang="en" sz="1200"/>
              <a:t>Arrange for an overall plan and discuss impact on operation schedule; report to Mgmt. and propose priorities for dedicated beamtime </a:t>
            </a:r>
            <a:r>
              <a:rPr lang="en" sz="1200" b="1"/>
              <a:t>before end of February</a:t>
            </a:r>
            <a:endParaRPr sz="1200" b="1"/>
          </a:p>
          <a:p>
            <a:pPr marL="457200" lvl="0" indent="-304800" algn="l" rtl="0">
              <a:spcBef>
                <a:spcPts val="0"/>
              </a:spcBef>
              <a:spcAft>
                <a:spcPts val="0"/>
              </a:spcAft>
              <a:buSzPts val="1200"/>
              <a:buChar char="●"/>
            </a:pPr>
            <a:r>
              <a:rPr lang="en" sz="1200"/>
              <a:t>(optionally) fix dedicated stability studies shifts over 2020, exact shift activities can be defined later.</a:t>
            </a:r>
            <a:endParaRPr sz="1200"/>
          </a:p>
          <a:p>
            <a:pPr marL="457200" lvl="0" indent="-304800" algn="l" rtl="0">
              <a:spcBef>
                <a:spcPts val="0"/>
              </a:spcBef>
              <a:spcAft>
                <a:spcPts val="0"/>
              </a:spcAft>
              <a:buSzPts val="1200"/>
              <a:buChar char="●"/>
            </a:pPr>
            <a:r>
              <a:rPr lang="en" sz="1200"/>
              <a:t>????</a:t>
            </a:r>
            <a:endParaRPr sz="1200"/>
          </a:p>
          <a:p>
            <a:pPr marL="457200" lvl="0" indent="-304800" algn="l" rtl="0">
              <a:spcBef>
                <a:spcPts val="0"/>
              </a:spcBef>
              <a:spcAft>
                <a:spcPts val="0"/>
              </a:spcAft>
              <a:buSzPts val="1200"/>
              <a:buChar char="●"/>
            </a:pPr>
            <a:r>
              <a:rPr lang="en" sz="1200"/>
              <a:t>Closeout. Report on stability improvements and tools developed in </a:t>
            </a:r>
            <a:r>
              <a:rPr lang="en" sz="1200" b="1"/>
              <a:t>December</a:t>
            </a:r>
            <a:endParaRPr sz="1200" b="1"/>
          </a:p>
          <a:p>
            <a:pPr marL="0" lvl="0" indent="0" algn="l" rtl="0">
              <a:spcBef>
                <a:spcPts val="0"/>
              </a:spcBef>
              <a:spcAft>
                <a:spcPts val="0"/>
              </a:spcAft>
              <a:buNone/>
            </a:pPr>
            <a:endParaRPr sz="1200"/>
          </a:p>
        </p:txBody>
      </p:sp>
    </p:spTree>
    <p:extLst>
      <p:ext uri="{BB962C8B-B14F-4D97-AF65-F5344CB8AC3E}">
        <p14:creationId xmlns:p14="http://schemas.microsoft.com/office/powerpoint/2010/main" val="4263333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Webpages of other facilities </a:t>
            </a:r>
            <a:endParaRPr/>
          </a:p>
        </p:txBody>
      </p:sp>
      <p:sp>
        <p:nvSpPr>
          <p:cNvPr id="356" name="Google Shape;356;p48"/>
          <p:cNvSpPr txBox="1"/>
          <p:nvPr/>
        </p:nvSpPr>
        <p:spPr>
          <a:xfrm>
            <a:off x="458400" y="868875"/>
            <a:ext cx="4113600" cy="38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SACLA:</a:t>
            </a:r>
            <a:endParaRPr b="1"/>
          </a:p>
          <a:p>
            <a:pPr marL="457200" lvl="0" indent="-317500" algn="l" rtl="0">
              <a:spcBef>
                <a:spcPts val="0"/>
              </a:spcBef>
              <a:spcAft>
                <a:spcPts val="0"/>
              </a:spcAft>
              <a:buSzPts val="1400"/>
              <a:buChar char="-"/>
            </a:pPr>
            <a:r>
              <a:rPr lang="en"/>
              <a:t>List of proposals (approved / performed)</a:t>
            </a:r>
            <a:endParaRPr/>
          </a:p>
          <a:p>
            <a:pPr marL="914400" lvl="1" indent="-317500" algn="l" rtl="0">
              <a:spcBef>
                <a:spcPts val="0"/>
              </a:spcBef>
              <a:spcAft>
                <a:spcPts val="0"/>
              </a:spcAft>
              <a:buSzPts val="1400"/>
              <a:buChar char="-"/>
            </a:pPr>
            <a:r>
              <a:rPr lang="en"/>
              <a:t>PI, institute, country, beamline, number of shifts</a:t>
            </a:r>
            <a:endParaRPr/>
          </a:p>
          <a:p>
            <a:pPr marL="457200" lvl="0" indent="-317500" algn="l" rtl="0">
              <a:spcBef>
                <a:spcPts val="0"/>
              </a:spcBef>
              <a:spcAft>
                <a:spcPts val="0"/>
              </a:spcAft>
              <a:buSzPts val="1400"/>
              <a:buChar char="-"/>
            </a:pPr>
            <a:r>
              <a:rPr lang="en"/>
              <a:t>Links to</a:t>
            </a:r>
            <a:endParaRPr/>
          </a:p>
          <a:p>
            <a:pPr marL="914400" lvl="1" indent="-317500" algn="l" rtl="0">
              <a:spcBef>
                <a:spcPts val="0"/>
              </a:spcBef>
              <a:spcAft>
                <a:spcPts val="0"/>
              </a:spcAft>
              <a:buSzPts val="1400"/>
              <a:buChar char="-"/>
            </a:pPr>
            <a:r>
              <a:rPr lang="en"/>
              <a:t>Monthly calendar</a:t>
            </a:r>
            <a:endParaRPr/>
          </a:p>
          <a:p>
            <a:pPr marL="914400" lvl="1" indent="-317500" algn="l" rtl="0">
              <a:spcBef>
                <a:spcPts val="0"/>
              </a:spcBef>
              <a:spcAft>
                <a:spcPts val="0"/>
              </a:spcAft>
              <a:buSzPts val="1400"/>
              <a:buChar char="-"/>
            </a:pPr>
            <a:r>
              <a:rPr lang="en"/>
              <a:t>Beamline information</a:t>
            </a:r>
            <a:endParaRPr/>
          </a:p>
          <a:p>
            <a:pPr marL="914400" lvl="1" indent="-317500" algn="l" rtl="0">
              <a:spcBef>
                <a:spcPts val="0"/>
              </a:spcBef>
              <a:spcAft>
                <a:spcPts val="0"/>
              </a:spcAft>
              <a:buSzPts val="1400"/>
              <a:buChar char="-"/>
            </a:pPr>
            <a:r>
              <a:rPr lang="en"/>
              <a:t>Webcam (weather)</a:t>
            </a:r>
            <a:endParaRPr/>
          </a:p>
          <a:p>
            <a:pPr marL="914400" lvl="1" indent="-317500" algn="l" rtl="0">
              <a:spcBef>
                <a:spcPts val="0"/>
              </a:spcBef>
              <a:spcAft>
                <a:spcPts val="0"/>
              </a:spcAft>
              <a:buSzPts val="1400"/>
              <a:buChar char="-"/>
            </a:pPr>
            <a:r>
              <a:rPr lang="en"/>
              <a:t>Operation status</a:t>
            </a:r>
            <a:endParaRPr/>
          </a:p>
          <a:p>
            <a:pPr marL="1371600" lvl="2" indent="-317500" algn="l" rtl="0">
              <a:spcBef>
                <a:spcPts val="0"/>
              </a:spcBef>
              <a:spcAft>
                <a:spcPts val="0"/>
              </a:spcAft>
              <a:buSzPts val="1400"/>
              <a:buChar char="-"/>
            </a:pPr>
            <a:r>
              <a:rPr lang="en"/>
              <a:t>Operation mode</a:t>
            </a:r>
            <a:endParaRPr/>
          </a:p>
          <a:p>
            <a:pPr marL="1371600" lvl="2" indent="-317500" algn="l" rtl="0">
              <a:spcBef>
                <a:spcPts val="0"/>
              </a:spcBef>
              <a:spcAft>
                <a:spcPts val="0"/>
              </a:spcAft>
              <a:buSzPts val="1400"/>
              <a:buChar char="-"/>
            </a:pPr>
            <a:r>
              <a:rPr lang="en"/>
              <a:t>Active endstation / experiment</a:t>
            </a:r>
            <a:endParaRPr/>
          </a:p>
          <a:p>
            <a:pPr marL="1371600" lvl="2" indent="-317500" algn="l" rtl="0">
              <a:spcBef>
                <a:spcPts val="0"/>
              </a:spcBef>
              <a:spcAft>
                <a:spcPts val="0"/>
              </a:spcAft>
              <a:buSzPts val="1400"/>
              <a:buChar char="-"/>
            </a:pPr>
            <a:r>
              <a:rPr lang="en"/>
              <a:t>Rep. rate</a:t>
            </a:r>
            <a:endParaRPr/>
          </a:p>
          <a:p>
            <a:pPr marL="1371600" lvl="2" indent="-317500" algn="l" rtl="0">
              <a:spcBef>
                <a:spcPts val="0"/>
              </a:spcBef>
              <a:spcAft>
                <a:spcPts val="0"/>
              </a:spcAft>
              <a:buSzPts val="1400"/>
              <a:buChar char="-"/>
            </a:pPr>
            <a:r>
              <a:rPr lang="en"/>
              <a:t>Photon ernergy</a:t>
            </a:r>
            <a:endParaRPr/>
          </a:p>
          <a:p>
            <a:pPr marL="1371600" lvl="2" indent="-317500" algn="l" rtl="0">
              <a:spcBef>
                <a:spcPts val="0"/>
              </a:spcBef>
              <a:spcAft>
                <a:spcPts val="0"/>
              </a:spcAft>
              <a:buSzPts val="1400"/>
              <a:buChar char="-"/>
            </a:pPr>
            <a:r>
              <a:rPr lang="en"/>
              <a:t>Intensity fluctuations in 30 shots</a:t>
            </a:r>
            <a:endParaRPr/>
          </a:p>
        </p:txBody>
      </p:sp>
      <p:sp>
        <p:nvSpPr>
          <p:cNvPr id="357" name="Google Shape;357;p48"/>
          <p:cNvSpPr txBox="1"/>
          <p:nvPr/>
        </p:nvSpPr>
        <p:spPr>
          <a:xfrm>
            <a:off x="5067000" y="868875"/>
            <a:ext cx="3893700" cy="3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LCLS:</a:t>
            </a:r>
            <a:endParaRPr b="1"/>
          </a:p>
          <a:p>
            <a:pPr marL="457200" lvl="0" indent="-317500" algn="l" rtl="0">
              <a:spcBef>
                <a:spcPts val="0"/>
              </a:spcBef>
              <a:spcAft>
                <a:spcPts val="0"/>
              </a:spcAft>
              <a:buSzPts val="1400"/>
              <a:buChar char="-"/>
            </a:pPr>
            <a:r>
              <a:rPr lang="en"/>
              <a:t>Schedule</a:t>
            </a:r>
            <a:endParaRPr/>
          </a:p>
          <a:p>
            <a:pPr marL="914400" lvl="1" indent="-317500" algn="l" rtl="0">
              <a:spcBef>
                <a:spcPts val="0"/>
              </a:spcBef>
              <a:spcAft>
                <a:spcPts val="0"/>
              </a:spcAft>
              <a:buSzPts val="1400"/>
              <a:buChar char="-"/>
            </a:pPr>
            <a:r>
              <a:rPr lang="en"/>
              <a:t> pdf. Calendar for each run</a:t>
            </a:r>
            <a:endParaRPr/>
          </a:p>
          <a:p>
            <a:pPr marL="914400" lvl="1" indent="-317500" algn="l" rtl="0">
              <a:spcBef>
                <a:spcPts val="0"/>
              </a:spcBef>
              <a:spcAft>
                <a:spcPts val="0"/>
              </a:spcAft>
              <a:buSzPts val="1400"/>
              <a:buChar char="-"/>
            </a:pPr>
            <a:r>
              <a:rPr lang="en"/>
              <a:t>Proposal number + PI name + table with title of experiment</a:t>
            </a:r>
            <a:endParaRPr/>
          </a:p>
          <a:p>
            <a:pPr marL="457200" lvl="0" indent="-317500" algn="l" rtl="0">
              <a:spcBef>
                <a:spcPts val="0"/>
              </a:spcBef>
              <a:spcAft>
                <a:spcPts val="0"/>
              </a:spcAft>
              <a:buSzPts val="1400"/>
              <a:buChar char="-"/>
            </a:pPr>
            <a:r>
              <a:rPr lang="en"/>
              <a:t>Status</a:t>
            </a:r>
            <a:endParaRPr/>
          </a:p>
          <a:p>
            <a:pPr marL="914400" lvl="1" indent="-317500" algn="l" rtl="0">
              <a:spcBef>
                <a:spcPts val="0"/>
              </a:spcBef>
              <a:spcAft>
                <a:spcPts val="0"/>
              </a:spcAft>
              <a:buSzPts val="1400"/>
              <a:buChar char="-"/>
            </a:pPr>
            <a:r>
              <a:rPr lang="en"/>
              <a:t>Detailed overview of accelerator status</a:t>
            </a:r>
            <a:endParaRPr/>
          </a:p>
          <a:p>
            <a:pPr marL="0" lvl="0" indent="0" algn="l" rtl="0">
              <a:spcBef>
                <a:spcPts val="0"/>
              </a:spcBef>
              <a:spcAft>
                <a:spcPts val="0"/>
              </a:spcAft>
              <a:buNone/>
            </a:pPr>
            <a:r>
              <a:rPr lang="en" b="1"/>
              <a:t>FLASH:</a:t>
            </a:r>
            <a:endParaRPr b="1"/>
          </a:p>
          <a:p>
            <a:pPr marL="457200" lvl="0" indent="-317500" algn="l" rtl="0">
              <a:spcBef>
                <a:spcPts val="0"/>
              </a:spcBef>
              <a:spcAft>
                <a:spcPts val="0"/>
              </a:spcAft>
              <a:buSzPts val="1400"/>
              <a:buChar char="-"/>
            </a:pPr>
            <a:r>
              <a:rPr lang="en"/>
              <a:t>Reports and publications</a:t>
            </a:r>
            <a:endParaRPr/>
          </a:p>
          <a:p>
            <a:pPr marL="457200" lvl="0" indent="-317500" algn="l" rtl="0">
              <a:spcBef>
                <a:spcPts val="0"/>
              </a:spcBef>
              <a:spcAft>
                <a:spcPts val="0"/>
              </a:spcAft>
              <a:buSzPts val="1400"/>
              <a:buChar char="-"/>
            </a:pPr>
            <a:r>
              <a:rPr lang="en"/>
              <a:t>Schedule by year</a:t>
            </a:r>
            <a:endParaRPr/>
          </a:p>
          <a:p>
            <a:pPr marL="457200" lvl="0" indent="-317500" algn="l" rtl="0">
              <a:spcBef>
                <a:spcPts val="0"/>
              </a:spcBef>
              <a:spcAft>
                <a:spcPts val="0"/>
              </a:spcAft>
              <a:buSzPts val="1400"/>
              <a:buChar char="-"/>
            </a:pPr>
            <a:r>
              <a:rPr lang="en"/>
              <a:t>Schedule by week</a:t>
            </a:r>
            <a:endParaRPr/>
          </a:p>
          <a:p>
            <a:pPr marL="914400" lvl="1" indent="-317500" algn="l" rtl="0">
              <a:spcBef>
                <a:spcPts val="0"/>
              </a:spcBef>
              <a:spcAft>
                <a:spcPts val="0"/>
              </a:spcAft>
              <a:buSzPts val="1400"/>
              <a:buChar char="-"/>
            </a:pPr>
            <a:r>
              <a:rPr lang="en"/>
              <a:t>User run: only wavelength, no title or PI</a:t>
            </a:r>
            <a:endParaRPr/>
          </a:p>
          <a:p>
            <a:pPr marL="914400" lvl="1" indent="-317500" algn="l" rtl="0">
              <a:spcBef>
                <a:spcPts val="0"/>
              </a:spcBef>
              <a:spcAft>
                <a:spcPts val="0"/>
              </a:spcAft>
              <a:buSzPts val="1400"/>
              <a:buChar char="-"/>
            </a:pPr>
            <a:r>
              <a:rPr lang="en"/>
              <a:t>Studies: program and responsible person</a:t>
            </a:r>
            <a:endParaRPr/>
          </a:p>
        </p:txBody>
      </p:sp>
    </p:spTree>
    <p:extLst>
      <p:ext uri="{BB962C8B-B14F-4D97-AF65-F5344CB8AC3E}">
        <p14:creationId xmlns:p14="http://schemas.microsoft.com/office/powerpoint/2010/main" val="2052143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Meetings  / Other issues</a:t>
            </a:r>
            <a:endParaRPr/>
          </a:p>
        </p:txBody>
      </p:sp>
      <p:sp>
        <p:nvSpPr>
          <p:cNvPr id="194" name="Google Shape;194;p33"/>
          <p:cNvSpPr txBox="1"/>
          <p:nvPr/>
        </p:nvSpPr>
        <p:spPr>
          <a:xfrm>
            <a:off x="653550" y="777825"/>
            <a:ext cx="7827300" cy="3924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Meetings</a:t>
            </a:r>
            <a:endParaRPr/>
          </a:p>
          <a:p>
            <a:pPr marL="914400" lvl="1" indent="-317500" algn="l" rtl="0">
              <a:spcBef>
                <a:spcPts val="0"/>
              </a:spcBef>
              <a:spcAft>
                <a:spcPts val="0"/>
              </a:spcAft>
              <a:buSzPts val="1400"/>
              <a:buChar char="○"/>
            </a:pPr>
            <a:r>
              <a:rPr lang="en"/>
              <a:t>Kick-off meeting / workshop [-&gt; PlanSTF]</a:t>
            </a:r>
            <a:endParaRPr/>
          </a:p>
          <a:p>
            <a:pPr marL="914400" lvl="1" indent="-317500" algn="l" rtl="0">
              <a:spcBef>
                <a:spcPts val="0"/>
              </a:spcBef>
              <a:spcAft>
                <a:spcPts val="0"/>
              </a:spcAft>
              <a:buSzPts val="1400"/>
              <a:buChar char="○"/>
            </a:pPr>
            <a:r>
              <a:rPr lang="en"/>
              <a:t>Core team meets regularly once per week</a:t>
            </a:r>
            <a:endParaRPr/>
          </a:p>
          <a:p>
            <a:pPr marL="1371600" lvl="2" indent="-317500" algn="l" rtl="0">
              <a:spcBef>
                <a:spcPts val="0"/>
              </a:spcBef>
              <a:spcAft>
                <a:spcPts val="0"/>
              </a:spcAft>
              <a:buSzPts val="1400"/>
              <a:buChar char="■"/>
            </a:pPr>
            <a:r>
              <a:rPr lang="en"/>
              <a:t>At least during org phase</a:t>
            </a:r>
            <a:endParaRPr/>
          </a:p>
          <a:p>
            <a:pPr marL="914400" lvl="1" indent="-317500" algn="l" rtl="0">
              <a:spcBef>
                <a:spcPts val="0"/>
              </a:spcBef>
              <a:spcAft>
                <a:spcPts val="0"/>
              </a:spcAft>
              <a:buSzPts val="1400"/>
              <a:buChar char="○"/>
            </a:pPr>
            <a:r>
              <a:rPr lang="en"/>
              <a:t>Ad hoc (~ 1 month) specialised topic meeting with additional experts</a:t>
            </a:r>
            <a:endParaRPr/>
          </a:p>
          <a:p>
            <a:pPr marL="914400" lvl="1" indent="-317500" algn="l" rtl="0">
              <a:spcBef>
                <a:spcPts val="0"/>
              </a:spcBef>
              <a:spcAft>
                <a:spcPts val="0"/>
              </a:spcAft>
              <a:buSzPts val="1400"/>
              <a:buChar char="○"/>
            </a:pPr>
            <a:r>
              <a:rPr lang="en"/>
              <a:t>One co-chair brief status report to other meetings (periodically).</a:t>
            </a:r>
            <a:endParaRPr/>
          </a:p>
          <a:p>
            <a:pPr marL="914400" lvl="1" indent="-317500" algn="l" rtl="0">
              <a:spcBef>
                <a:spcPts val="0"/>
              </a:spcBef>
              <a:spcAft>
                <a:spcPts val="0"/>
              </a:spcAft>
              <a:buSzPts val="1400"/>
              <a:buChar char="○"/>
            </a:pPr>
            <a:r>
              <a:rPr lang="en"/>
              <a:t>Implementation phase meetings should be defined by task force.</a:t>
            </a:r>
            <a:endParaRPr/>
          </a:p>
          <a:p>
            <a:pPr marL="1371600" lvl="2" indent="-317500" algn="l" rtl="0">
              <a:spcBef>
                <a:spcPts val="0"/>
              </a:spcBef>
              <a:spcAft>
                <a:spcPts val="0"/>
              </a:spcAft>
              <a:buSzPts val="1400"/>
              <a:buChar char="■"/>
            </a:pPr>
            <a:r>
              <a:rPr lang="en"/>
              <a:t>More focused on coordinating activities reviewing results.</a:t>
            </a:r>
            <a:endParaRPr/>
          </a:p>
          <a:p>
            <a:pPr marL="914400" lvl="1" indent="-317500" algn="l" rtl="0">
              <a:spcBef>
                <a:spcPts val="0"/>
              </a:spcBef>
              <a:spcAft>
                <a:spcPts val="0"/>
              </a:spcAft>
              <a:buSzPts val="1400"/>
              <a:buChar char="○"/>
            </a:pPr>
            <a:r>
              <a:rPr lang="en"/>
              <a:t>Final review meeting at end of task force mandate.</a:t>
            </a:r>
            <a:endParaRPr/>
          </a:p>
          <a:p>
            <a:pPr marL="457200" lvl="0" indent="-317500" algn="l" rtl="0">
              <a:spcBef>
                <a:spcPts val="0"/>
              </a:spcBef>
              <a:spcAft>
                <a:spcPts val="0"/>
              </a:spcAft>
              <a:buSzPts val="1400"/>
              <a:buChar char="●"/>
            </a:pPr>
            <a:r>
              <a:rPr lang="en"/>
              <a:t>Other issues</a:t>
            </a:r>
            <a:endParaRPr/>
          </a:p>
          <a:p>
            <a:pPr marL="914400" lvl="1" indent="-317500" algn="l" rtl="0">
              <a:spcBef>
                <a:spcPts val="0"/>
              </a:spcBef>
              <a:spcAft>
                <a:spcPts val="0"/>
              </a:spcAft>
              <a:buSzPts val="1400"/>
              <a:buChar char="○"/>
            </a:pPr>
            <a:r>
              <a:rPr lang="en"/>
              <a:t>Instabilities is a broad reaching issue --need to focus on realistically achievable goals. (Support from many groups likely to be needed.)</a:t>
            </a:r>
            <a:endParaRPr/>
          </a:p>
          <a:p>
            <a:pPr marL="914400" lvl="1" indent="-317500" algn="l" rtl="0">
              <a:spcBef>
                <a:spcPts val="0"/>
              </a:spcBef>
              <a:spcAft>
                <a:spcPts val="0"/>
              </a:spcAft>
              <a:buSzPts val="1400"/>
              <a:buChar char="○"/>
            </a:pPr>
            <a:r>
              <a:rPr lang="en"/>
              <a:t>Expect dedicated beam time will be needed</a:t>
            </a:r>
            <a:endParaRPr/>
          </a:p>
          <a:p>
            <a:pPr marL="914400" lvl="1" indent="-317500" algn="l" rtl="0">
              <a:spcBef>
                <a:spcPts val="0"/>
              </a:spcBef>
              <a:spcAft>
                <a:spcPts val="0"/>
              </a:spcAft>
              <a:buSzPts val="1400"/>
              <a:buChar char="○"/>
            </a:pPr>
            <a:r>
              <a:rPr lang="en"/>
              <a:t>STF scope: just identify issue and recommend actions? Or actually coordinate activities?</a:t>
            </a:r>
            <a:endParaRPr/>
          </a:p>
          <a:p>
            <a:pPr marL="1371600" lvl="2" indent="-317500" algn="l" rtl="0">
              <a:spcBef>
                <a:spcPts val="0"/>
              </a:spcBef>
              <a:spcAft>
                <a:spcPts val="0"/>
              </a:spcAft>
              <a:buSzPts val="1400"/>
              <a:buChar char="■"/>
            </a:pPr>
            <a:r>
              <a:rPr lang="en"/>
              <a:t>Feeling in group was the latter.</a:t>
            </a:r>
            <a:endParaRPr/>
          </a:p>
          <a:p>
            <a:pPr marL="914400" lvl="1" indent="-317500" algn="l" rtl="0">
              <a:spcBef>
                <a:spcPts val="0"/>
              </a:spcBef>
              <a:spcAft>
                <a:spcPts val="0"/>
              </a:spcAft>
              <a:buSzPts val="1400"/>
              <a:buChar char="○"/>
            </a:pPr>
            <a:r>
              <a:rPr lang="en"/>
              <a:t>Support from management mandatory</a:t>
            </a:r>
            <a:endParaRPr/>
          </a:p>
          <a:p>
            <a:pPr marL="914400" lvl="1" indent="-317500" algn="l" rtl="0">
              <a:spcBef>
                <a:spcPts val="0"/>
              </a:spcBef>
              <a:spcAft>
                <a:spcPts val="0"/>
              </a:spcAft>
              <a:buSzPts val="1400"/>
              <a:buChar char="○"/>
            </a:pPr>
            <a:r>
              <a:rPr lang="en"/>
              <a:t>Some identified programmes may exceed one year mandate.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458392" y="150443"/>
            <a:ext cx="8217600" cy="585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dirty="0">
                <a:solidFill>
                  <a:srgbClr val="6AA84F"/>
                </a:solidFill>
              </a:rPr>
              <a:t>Session 2: Stability Question 4 - Plan STF (Hans, </a:t>
            </a:r>
            <a:r>
              <a:rPr lang="en" sz="1800" dirty="0" err="1">
                <a:solidFill>
                  <a:srgbClr val="6AA84F"/>
                </a:solidFill>
              </a:rPr>
              <a:t>Svitozar</a:t>
            </a:r>
            <a:r>
              <a:rPr lang="en" sz="1800" dirty="0">
                <a:solidFill>
                  <a:srgbClr val="6AA84F"/>
                </a:solidFill>
              </a:rPr>
              <a:t>, Zuzana)</a:t>
            </a:r>
            <a:endParaRPr sz="1100" dirty="0">
              <a:solidFill>
                <a:srgbClr val="6AA84F"/>
              </a:solidFill>
            </a:endParaRPr>
          </a:p>
        </p:txBody>
      </p:sp>
      <p:sp>
        <p:nvSpPr>
          <p:cNvPr id="200" name="Google Shape;200;p34"/>
          <p:cNvSpPr txBox="1"/>
          <p:nvPr/>
        </p:nvSpPr>
        <p:spPr>
          <a:xfrm>
            <a:off x="426650" y="905575"/>
            <a:ext cx="8281200" cy="37533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sz="1400" b="1" i="0" u="none" strike="noStrike" cap="none" dirty="0">
                <a:solidFill>
                  <a:schemeClr val="dk1"/>
                </a:solidFill>
                <a:latin typeface="Arial"/>
                <a:ea typeface="Arial"/>
                <a:cs typeface="Arial"/>
                <a:sym typeface="Arial"/>
              </a:rPr>
              <a:t>What </a:t>
            </a:r>
            <a:r>
              <a:rPr lang="en" b="1" dirty="0">
                <a:solidFill>
                  <a:schemeClr val="dk1"/>
                </a:solidFill>
              </a:rPr>
              <a:t>could be a time plan for a stability task force </a:t>
            </a:r>
            <a:r>
              <a:rPr lang="en" sz="1400" b="1" i="0" u="none" strike="noStrike" cap="none" dirty="0">
                <a:solidFill>
                  <a:schemeClr val="dk1"/>
                </a:solidFill>
                <a:latin typeface="Arial"/>
                <a:ea typeface="Arial"/>
                <a:cs typeface="Arial"/>
                <a:sym typeface="Arial"/>
              </a:rPr>
              <a:t>? </a:t>
            </a:r>
            <a:endParaRPr sz="1100" dirty="0"/>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Task: </a:t>
            </a:r>
            <a:r>
              <a:rPr lang="en" b="0" i="0" u="none" strike="noStrike" cap="none" dirty="0">
                <a:solidFill>
                  <a:schemeClr val="dk1"/>
                </a:solidFill>
                <a:latin typeface="Arial"/>
                <a:ea typeface="Arial"/>
                <a:cs typeface="Arial"/>
                <a:sym typeface="Arial"/>
              </a:rPr>
              <a:t>Sketch out a </a:t>
            </a:r>
            <a:r>
              <a:rPr lang="en" dirty="0">
                <a:solidFill>
                  <a:schemeClr val="dk1"/>
                </a:solidFill>
              </a:rPr>
              <a:t>possible </a:t>
            </a:r>
            <a:r>
              <a:rPr lang="en" dirty="0">
                <a:solidFill>
                  <a:schemeClr val="dk1"/>
                </a:solidFill>
                <a:highlight>
                  <a:srgbClr val="FFFF00"/>
                </a:highlight>
              </a:rPr>
              <a:t>time plan for a beam stability task force</a:t>
            </a:r>
            <a:r>
              <a:rPr lang="en" dirty="0">
                <a:solidFill>
                  <a:schemeClr val="dk1"/>
                </a:solidFill>
              </a:rPr>
              <a:t>, that would run about one year. </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What has to happen when, if at the end of the task force the photon beam stability should have increased significantly?</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 </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Group work: Collect ideas from participants that are important to </a:t>
            </a:r>
            <a:r>
              <a:rPr lang="en" dirty="0">
                <a:solidFill>
                  <a:schemeClr val="dk1"/>
                </a:solidFill>
                <a:highlight>
                  <a:srgbClr val="FFFF00"/>
                </a:highlight>
              </a:rPr>
              <a:t>setup a timeline with flipchart</a:t>
            </a:r>
            <a:r>
              <a:rPr lang="en" dirty="0">
                <a:solidFill>
                  <a:schemeClr val="dk1"/>
                </a:solidFill>
              </a:rPr>
              <a:t> or in any other way. Take photos of the flipchart for the report writing later.</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a:t>
            </a:r>
            <a:r>
              <a:rPr lang="en" dirty="0">
                <a:solidFill>
                  <a:schemeClr val="dk1"/>
                </a:solidFill>
                <a:highlight>
                  <a:srgbClr val="FFFF00"/>
                </a:highlight>
              </a:rPr>
              <a:t>Create a timeline</a:t>
            </a:r>
            <a:r>
              <a:rPr lang="en" dirty="0">
                <a:solidFill>
                  <a:schemeClr val="dk1"/>
                </a:solidFill>
              </a:rPr>
              <a:t> for a stability task force and present the results in the final session (use computer, if required).    </a:t>
            </a:r>
            <a:endParaRPr dirty="0">
              <a:solidFill>
                <a:schemeClr val="dk1"/>
              </a:solidFill>
            </a:endParaRPr>
          </a:p>
          <a:p>
            <a:pPr marL="0" marR="0" lvl="0" indent="0" algn="l" rtl="0">
              <a:lnSpc>
                <a:spcPct val="112000"/>
              </a:lnSpc>
              <a:spcBef>
                <a:spcPts val="0"/>
              </a:spcBef>
              <a:spcAft>
                <a:spcPts val="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Timeline</a:t>
            </a:r>
            <a:endParaRPr/>
          </a:p>
        </p:txBody>
      </p:sp>
      <p:sp>
        <p:nvSpPr>
          <p:cNvPr id="206" name="Google Shape;206;p35"/>
          <p:cNvSpPr txBox="1"/>
          <p:nvPr/>
        </p:nvSpPr>
        <p:spPr>
          <a:xfrm>
            <a:off x="573050" y="813950"/>
            <a:ext cx="7848000" cy="3905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STF should start with a kick-off meeting in </a:t>
            </a:r>
            <a:r>
              <a:rPr lang="en" sz="1200" b="1"/>
              <a:t>early January; </a:t>
            </a:r>
            <a:r>
              <a:rPr lang="en" sz="1200">
                <a:highlight>
                  <a:srgbClr val="FFFF00"/>
                </a:highlight>
              </a:rPr>
              <a:t>based on first input from Jork Workshop!</a:t>
            </a:r>
            <a:endParaRPr sz="1200">
              <a:highlight>
                <a:srgbClr val="FFFF00"/>
              </a:highlight>
            </a:endParaRPr>
          </a:p>
          <a:p>
            <a:pPr marL="914400" lvl="1" indent="-304800" algn="l" rtl="0">
              <a:spcBef>
                <a:spcPts val="0"/>
              </a:spcBef>
              <a:spcAft>
                <a:spcPts val="0"/>
              </a:spcAft>
              <a:buSzPts val="1200"/>
              <a:buChar char="○"/>
            </a:pPr>
            <a:r>
              <a:rPr lang="en" sz="1200"/>
              <a:t>Review this timeline</a:t>
            </a:r>
            <a:endParaRPr sz="1200"/>
          </a:p>
          <a:p>
            <a:pPr marL="914400" lvl="1" indent="-304800" algn="l" rtl="0">
              <a:spcBef>
                <a:spcPts val="0"/>
              </a:spcBef>
              <a:spcAft>
                <a:spcPts val="0"/>
              </a:spcAft>
              <a:buSzPts val="1200"/>
              <a:buChar char="○"/>
            </a:pPr>
            <a:r>
              <a:rPr lang="en" sz="1200"/>
              <a:t>Re-evaluation of top 9 stability issues</a:t>
            </a:r>
            <a:endParaRPr sz="1200"/>
          </a:p>
          <a:p>
            <a:pPr marL="1371600" lvl="2" indent="-304800" algn="l" rtl="0">
              <a:spcBef>
                <a:spcPts val="0"/>
              </a:spcBef>
              <a:spcAft>
                <a:spcPts val="0"/>
              </a:spcAft>
              <a:buSzPts val="1200"/>
              <a:buChar char="■"/>
            </a:pPr>
            <a:r>
              <a:rPr lang="en" sz="1200"/>
              <a:t>Confirm priority list, assess consequences of instabilities: </a:t>
            </a:r>
            <a:endParaRPr sz="1200"/>
          </a:p>
          <a:p>
            <a:pPr marL="1828800" lvl="3" indent="-304800" algn="l" rtl="0">
              <a:spcBef>
                <a:spcPts val="0"/>
              </a:spcBef>
              <a:spcAft>
                <a:spcPts val="0"/>
              </a:spcAft>
              <a:buSzPts val="1200"/>
              <a:buChar char="●"/>
            </a:pPr>
            <a:r>
              <a:rPr lang="en" sz="1200"/>
              <a:t>What are the Figures of Merit?</a:t>
            </a:r>
            <a:endParaRPr sz="1200"/>
          </a:p>
          <a:p>
            <a:pPr marL="1828800" lvl="3" indent="-304800" algn="l" rtl="0">
              <a:spcBef>
                <a:spcPts val="0"/>
              </a:spcBef>
              <a:spcAft>
                <a:spcPts val="0"/>
              </a:spcAft>
              <a:buSzPts val="1200"/>
              <a:buChar char="●"/>
            </a:pPr>
            <a:r>
              <a:rPr lang="en" sz="1200"/>
              <a:t>One time effort or continuous long(er) lasting activity?</a:t>
            </a:r>
            <a:endParaRPr sz="1200"/>
          </a:p>
          <a:p>
            <a:pPr marL="914400" lvl="1" indent="-304800" algn="l" rtl="0">
              <a:spcBef>
                <a:spcPts val="0"/>
              </a:spcBef>
              <a:spcAft>
                <a:spcPts val="0"/>
              </a:spcAft>
              <a:buSzPts val="1200"/>
              <a:buChar char="○"/>
            </a:pPr>
            <a:r>
              <a:rPr lang="en" sz="1200"/>
              <a:t>Are tools to be developed to attack instability? Or are we already ready to start?</a:t>
            </a:r>
            <a:endParaRPr sz="1200"/>
          </a:p>
          <a:p>
            <a:pPr marL="1371600" lvl="2" indent="-304800" algn="l" rtl="0">
              <a:spcBef>
                <a:spcPts val="0"/>
              </a:spcBef>
              <a:spcAft>
                <a:spcPts val="0"/>
              </a:spcAft>
              <a:buSzPts val="1200"/>
              <a:buChar char="■"/>
            </a:pPr>
            <a:r>
              <a:rPr lang="en" sz="1200"/>
              <a:t>What can be done parasitically and where is dedicated beam time a must?</a:t>
            </a:r>
            <a:endParaRPr sz="1200"/>
          </a:p>
          <a:p>
            <a:pPr marL="1371600" lvl="2" indent="-304800" algn="l" rtl="0">
              <a:spcBef>
                <a:spcPts val="0"/>
              </a:spcBef>
              <a:spcAft>
                <a:spcPts val="0"/>
              </a:spcAft>
              <a:buSzPts val="1200"/>
              <a:buChar char="■"/>
            </a:pPr>
            <a:r>
              <a:rPr lang="en" sz="1200"/>
              <a:t>Discuss difference between well prepared studies and sometimes required ad-hoc actions</a:t>
            </a:r>
            <a:endParaRPr sz="1200"/>
          </a:p>
          <a:p>
            <a:pPr marL="457200" lvl="0" indent="-304800" algn="l" rtl="0">
              <a:spcBef>
                <a:spcPts val="0"/>
              </a:spcBef>
              <a:spcAft>
                <a:spcPts val="0"/>
              </a:spcAft>
              <a:buSzPts val="1200"/>
              <a:buChar char="●"/>
            </a:pPr>
            <a:r>
              <a:rPr lang="en" sz="1200"/>
              <a:t>Develop individual plans for the top issues (in parallel?!) </a:t>
            </a:r>
            <a:r>
              <a:rPr lang="en" sz="1200" b="1"/>
              <a:t>January/February</a:t>
            </a:r>
            <a:endParaRPr sz="1200" b="1"/>
          </a:p>
          <a:p>
            <a:pPr marL="914400" lvl="1" indent="-304800" algn="l" rtl="0">
              <a:spcBef>
                <a:spcPts val="0"/>
              </a:spcBef>
              <a:spcAft>
                <a:spcPts val="0"/>
              </a:spcAft>
              <a:buSzPts val="1200"/>
              <a:buChar char="○"/>
            </a:pPr>
            <a:r>
              <a:rPr lang="en" sz="1200">
                <a:solidFill>
                  <a:schemeClr val="dk1"/>
                </a:solidFill>
              </a:rPr>
              <a:t>Do we have a strategy to address a particular instability?</a:t>
            </a:r>
            <a:endParaRPr sz="1200"/>
          </a:p>
          <a:p>
            <a:pPr marL="914400" lvl="1" indent="-304800" algn="l" rtl="0">
              <a:spcBef>
                <a:spcPts val="0"/>
              </a:spcBef>
              <a:spcAft>
                <a:spcPts val="0"/>
              </a:spcAft>
              <a:buSzPts val="1200"/>
              <a:buChar char="○"/>
            </a:pPr>
            <a:r>
              <a:rPr lang="en" sz="1200"/>
              <a:t>Dedicated workshops or meetings </a:t>
            </a:r>
            <a:endParaRPr sz="1200"/>
          </a:p>
          <a:p>
            <a:pPr marL="1371600" lvl="2" indent="-304800" algn="l" rtl="0">
              <a:spcBef>
                <a:spcPts val="0"/>
              </a:spcBef>
              <a:spcAft>
                <a:spcPts val="0"/>
              </a:spcAft>
              <a:buSzPts val="1200"/>
              <a:buChar char="■"/>
            </a:pPr>
            <a:r>
              <a:rPr lang="en" sz="1200"/>
              <a:t>after identifying work package leaders and identification of additional experts required</a:t>
            </a:r>
            <a:endParaRPr sz="1200"/>
          </a:p>
          <a:p>
            <a:pPr marL="914400" lvl="1" indent="-304800" algn="l" rtl="0">
              <a:spcBef>
                <a:spcPts val="0"/>
              </a:spcBef>
              <a:spcAft>
                <a:spcPts val="0"/>
              </a:spcAft>
              <a:buSzPts val="1200"/>
              <a:buChar char="○"/>
            </a:pPr>
            <a:r>
              <a:rPr lang="en" sz="1200">
                <a:solidFill>
                  <a:schemeClr val="dk1"/>
                </a:solidFill>
              </a:rPr>
              <a:t>Personnel &amp; cost effort etc. -&gt; reevaluate priorities (results / efforts)!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Schedules</a:t>
            </a:r>
            <a:endParaRPr sz="1200">
              <a:solidFill>
                <a:schemeClr val="dk1"/>
              </a:solidFill>
            </a:endParaRPr>
          </a:p>
          <a:p>
            <a:pPr marL="914400" lvl="1" indent="-304800" algn="l" rtl="0">
              <a:spcBef>
                <a:spcPts val="0"/>
              </a:spcBef>
              <a:spcAft>
                <a:spcPts val="0"/>
              </a:spcAft>
              <a:buClr>
                <a:schemeClr val="dk1"/>
              </a:buClr>
              <a:buSzPts val="1200"/>
              <a:buChar char="○"/>
            </a:pPr>
            <a:r>
              <a:rPr lang="en" sz="1200">
                <a:solidFill>
                  <a:schemeClr val="dk1"/>
                </a:solidFill>
              </a:rPr>
              <a:t>Work out details wrt. tools needed</a:t>
            </a:r>
            <a:endParaRPr sz="1200">
              <a:solidFill>
                <a:schemeClr val="dk1"/>
              </a:solidFill>
            </a:endParaRPr>
          </a:p>
          <a:p>
            <a:pPr marL="457200" lvl="0" indent="-304800" algn="l" rtl="0">
              <a:spcBef>
                <a:spcPts val="0"/>
              </a:spcBef>
              <a:spcAft>
                <a:spcPts val="0"/>
              </a:spcAft>
              <a:buSzPts val="1200"/>
              <a:buChar char="●"/>
            </a:pPr>
            <a:r>
              <a:rPr lang="en" sz="1200"/>
              <a:t>Arrange for an overall plan and discuss impact on operation schedule; report to Mgmt. and propose priorities for dedicated beamtime </a:t>
            </a:r>
            <a:r>
              <a:rPr lang="en" sz="1200" b="1"/>
              <a:t>before end of February</a:t>
            </a:r>
            <a:endParaRPr sz="1200" b="1"/>
          </a:p>
          <a:p>
            <a:pPr marL="457200" lvl="0" indent="-304800" algn="l" rtl="0">
              <a:spcBef>
                <a:spcPts val="0"/>
              </a:spcBef>
              <a:spcAft>
                <a:spcPts val="0"/>
              </a:spcAft>
              <a:buSzPts val="1200"/>
              <a:buChar char="●"/>
            </a:pPr>
            <a:r>
              <a:rPr lang="en" sz="1200"/>
              <a:t>(optionally) fix dedicated stability studies shifts over 2020, exact shift activities can be defined later.</a:t>
            </a:r>
            <a:endParaRPr sz="1200"/>
          </a:p>
          <a:p>
            <a:pPr marL="457200" lvl="0" indent="-304800" algn="l" rtl="0">
              <a:spcBef>
                <a:spcPts val="0"/>
              </a:spcBef>
              <a:spcAft>
                <a:spcPts val="0"/>
              </a:spcAft>
              <a:buSzPts val="1200"/>
              <a:buChar char="●"/>
            </a:pPr>
            <a:r>
              <a:rPr lang="en" sz="1200"/>
              <a:t>????</a:t>
            </a:r>
            <a:endParaRPr sz="1200"/>
          </a:p>
          <a:p>
            <a:pPr marL="457200" lvl="0" indent="-304800" algn="l" rtl="0">
              <a:spcBef>
                <a:spcPts val="0"/>
              </a:spcBef>
              <a:spcAft>
                <a:spcPts val="0"/>
              </a:spcAft>
              <a:buSzPts val="1200"/>
              <a:buChar char="●"/>
            </a:pPr>
            <a:r>
              <a:rPr lang="en" sz="1200"/>
              <a:t>Closeout. Report on stability improvements and tools developed in </a:t>
            </a:r>
            <a:r>
              <a:rPr lang="en" sz="1200" b="1"/>
              <a:t>December</a:t>
            </a:r>
            <a:endParaRPr sz="1200" b="1"/>
          </a:p>
          <a:p>
            <a:pPr marL="0" lvl="0" indent="0" algn="l" rtl="0">
              <a:spcBef>
                <a:spcPts val="0"/>
              </a:spcBef>
              <a:spcAft>
                <a:spcPts val="0"/>
              </a:spcAft>
              <a:buNone/>
            </a:pP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458392" y="150443"/>
            <a:ext cx="8217693" cy="58540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dirty="0">
                <a:solidFill>
                  <a:schemeClr val="lt2"/>
                </a:solidFill>
              </a:rPr>
              <a:t>Session 3: Stability Question 5 - HW+SW - (Markus, Peter, Steffen)</a:t>
            </a:r>
            <a:endParaRPr sz="1800" dirty="0">
              <a:solidFill>
                <a:schemeClr val="lt2"/>
              </a:solidFill>
            </a:endParaRPr>
          </a:p>
        </p:txBody>
      </p:sp>
      <p:sp>
        <p:nvSpPr>
          <p:cNvPr id="212" name="Google Shape;212;p36"/>
          <p:cNvSpPr txBox="1"/>
          <p:nvPr/>
        </p:nvSpPr>
        <p:spPr>
          <a:xfrm>
            <a:off x="370703" y="917489"/>
            <a:ext cx="7933038" cy="3753364"/>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sz="1400" b="1" i="0" u="none" strike="noStrike" cap="none" dirty="0">
                <a:solidFill>
                  <a:schemeClr val="dk1"/>
                </a:solidFill>
                <a:latin typeface="Arial"/>
                <a:ea typeface="Arial"/>
                <a:cs typeface="Arial"/>
                <a:sym typeface="Arial"/>
              </a:rPr>
              <a:t>What new hardware and software should be installed in the beam transport to improve beam stability? </a:t>
            </a:r>
            <a:endParaRPr sz="1100" dirty="0"/>
          </a:p>
          <a:p>
            <a:pPr marL="0" marR="0" lvl="0" indent="0" algn="l" rtl="0">
              <a:lnSpc>
                <a:spcPct val="112000"/>
              </a:lnSpc>
              <a:spcBef>
                <a:spcPts val="0"/>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None/>
            </a:pPr>
            <a:r>
              <a:rPr lang="en" dirty="0">
                <a:solidFill>
                  <a:schemeClr val="dk1"/>
                </a:solidFill>
              </a:rPr>
              <a:t>Task: Make a list of hardware items that should be installed into the experiments and beam transports to monitor and enhance the beam stability. Do these installations require new software? Is there other software that could be developed or completed that would monitor or improve beam stability?</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Beam stability means here that setup and experiments can be done more more efficiently and with higher accuracy. </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Group work: You may split up the group to work independently on different topics. </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Sum up your recommendations present the results in the final session.</a:t>
            </a:r>
            <a:endParaRPr dirty="0">
              <a:solidFill>
                <a:schemeClr val="dk1"/>
              </a:solidFill>
            </a:endParaRPr>
          </a:p>
          <a:p>
            <a:pPr marL="0" marR="0" lvl="0" indent="0" algn="l" rtl="0">
              <a:lnSpc>
                <a:spcPct val="112000"/>
              </a:lnSpc>
              <a:spcBef>
                <a:spcPts val="0"/>
              </a:spcBef>
              <a:spcAft>
                <a:spcPts val="0"/>
              </a:spcAft>
              <a:buNone/>
            </a:pPr>
            <a:endParaRPr sz="11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Hard+Software to improve beam stability </a:t>
            </a:r>
            <a:endParaRPr/>
          </a:p>
        </p:txBody>
      </p:sp>
      <p:sp>
        <p:nvSpPr>
          <p:cNvPr id="218" name="Google Shape;218;p37"/>
          <p:cNvSpPr txBox="1"/>
          <p:nvPr/>
        </p:nvSpPr>
        <p:spPr>
          <a:xfrm>
            <a:off x="345650" y="777925"/>
            <a:ext cx="5308500" cy="24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0000"/>
                </a:solidFill>
              </a:rPr>
              <a:t>Hardware (slow)</a:t>
            </a:r>
            <a:endParaRPr sz="1300">
              <a:solidFill>
                <a:srgbClr val="FF0000"/>
              </a:solidFill>
            </a:endParaRPr>
          </a:p>
          <a:p>
            <a:pPr marL="457200" lvl="0" indent="-311150" algn="l" rtl="0">
              <a:spcBef>
                <a:spcPts val="0"/>
              </a:spcBef>
              <a:spcAft>
                <a:spcPts val="0"/>
              </a:spcAft>
              <a:buClr>
                <a:srgbClr val="FF0000"/>
              </a:buClr>
              <a:buSzPts val="1300"/>
              <a:buChar char="●"/>
            </a:pPr>
            <a:r>
              <a:rPr lang="en" sz="1300" b="1">
                <a:solidFill>
                  <a:srgbClr val="FF0000"/>
                </a:solidFill>
              </a:rPr>
              <a:t>Imager </a:t>
            </a:r>
            <a:r>
              <a:rPr lang="en" sz="1300">
                <a:solidFill>
                  <a:srgbClr val="FF0000"/>
                </a:solidFill>
              </a:rPr>
              <a:t>upgrade: </a:t>
            </a:r>
            <a:r>
              <a:rPr lang="en" sz="1300" b="1">
                <a:solidFill>
                  <a:srgbClr val="FF0000"/>
                </a:solidFill>
              </a:rPr>
              <a:t>Diamond screens</a:t>
            </a:r>
            <a:r>
              <a:rPr lang="en" sz="1300">
                <a:solidFill>
                  <a:srgbClr val="FF0000"/>
                </a:solidFill>
              </a:rPr>
              <a:t> e.g. upstream of distribution mirrors to enable beam position feedback</a:t>
            </a:r>
            <a:endParaRPr sz="1300">
              <a:solidFill>
                <a:srgbClr val="FF0000"/>
              </a:solidFill>
            </a:endParaRPr>
          </a:p>
          <a:p>
            <a:pPr marL="457200" lvl="0" indent="-311150" algn="l" rtl="0">
              <a:spcBef>
                <a:spcPts val="0"/>
              </a:spcBef>
              <a:spcAft>
                <a:spcPts val="0"/>
              </a:spcAft>
              <a:buClr>
                <a:srgbClr val="FF0000"/>
              </a:buClr>
              <a:buSzPts val="1300"/>
              <a:buChar char="●"/>
            </a:pPr>
            <a:r>
              <a:rPr lang="en" sz="1300" b="1">
                <a:solidFill>
                  <a:srgbClr val="FF0000"/>
                </a:solidFill>
              </a:rPr>
              <a:t>Additional imager</a:t>
            </a:r>
            <a:r>
              <a:rPr lang="en" sz="1300">
                <a:solidFill>
                  <a:srgbClr val="FF0000"/>
                </a:solidFill>
              </a:rPr>
              <a:t> upstream of distribution mirror with </a:t>
            </a:r>
            <a:r>
              <a:rPr lang="en" sz="1300" b="1">
                <a:solidFill>
                  <a:srgbClr val="FF0000"/>
                </a:solidFill>
              </a:rPr>
              <a:t>higher resolution</a:t>
            </a:r>
            <a:r>
              <a:rPr lang="en" sz="1300">
                <a:solidFill>
                  <a:srgbClr val="FF0000"/>
                </a:solidFill>
              </a:rPr>
              <a:t> to determine beam shape</a:t>
            </a:r>
            <a:endParaRPr sz="1300">
              <a:solidFill>
                <a:srgbClr val="FF0000"/>
              </a:solidFill>
            </a:endParaRPr>
          </a:p>
          <a:p>
            <a:pPr marL="457200" lvl="0" indent="-311150" algn="l" rtl="0">
              <a:spcBef>
                <a:spcPts val="0"/>
              </a:spcBef>
              <a:spcAft>
                <a:spcPts val="0"/>
              </a:spcAft>
              <a:buClr>
                <a:srgbClr val="FF0000"/>
              </a:buClr>
              <a:buSzPts val="1300"/>
              <a:buChar char="●"/>
            </a:pPr>
            <a:r>
              <a:rPr lang="en" sz="1300" b="1">
                <a:solidFill>
                  <a:srgbClr val="FF0000"/>
                </a:solidFill>
              </a:rPr>
              <a:t>XGMD in FXE branch:</a:t>
            </a:r>
            <a:r>
              <a:rPr lang="en" sz="1300">
                <a:solidFill>
                  <a:srgbClr val="FF0000"/>
                </a:solidFill>
              </a:rPr>
              <a:t> Measure absolute avg. X-ray power (in principle also fast data)</a:t>
            </a:r>
            <a:endParaRPr sz="1300">
              <a:solidFill>
                <a:srgbClr val="FF0000"/>
              </a:solidFill>
            </a:endParaRPr>
          </a:p>
          <a:p>
            <a:pPr marL="457200" lvl="0" indent="-311150" algn="l" rtl="0">
              <a:spcBef>
                <a:spcPts val="0"/>
              </a:spcBef>
              <a:spcAft>
                <a:spcPts val="0"/>
              </a:spcAft>
              <a:buClr>
                <a:srgbClr val="FF0000"/>
              </a:buClr>
              <a:buSzPts val="1300"/>
              <a:buChar char="●"/>
            </a:pPr>
            <a:r>
              <a:rPr lang="en" sz="1300" b="1">
                <a:solidFill>
                  <a:srgbClr val="FF0000"/>
                </a:solidFill>
              </a:rPr>
              <a:t>PBLM </a:t>
            </a:r>
            <a:r>
              <a:rPr lang="en" sz="1300">
                <a:solidFill>
                  <a:srgbClr val="FF0000"/>
                </a:solidFill>
              </a:rPr>
              <a:t>commissioning: Check suitability for position feedback</a:t>
            </a:r>
            <a:endParaRPr sz="1300">
              <a:solidFill>
                <a:srgbClr val="FF0000"/>
              </a:solidFill>
            </a:endParaRPr>
          </a:p>
          <a:p>
            <a:pPr marL="457200" lvl="0" indent="0" algn="l" rtl="0">
              <a:spcBef>
                <a:spcPts val="0"/>
              </a:spcBef>
              <a:spcAft>
                <a:spcPts val="0"/>
              </a:spcAft>
              <a:buNone/>
            </a:pPr>
            <a:endParaRPr sz="1300">
              <a:solidFill>
                <a:srgbClr val="FF0000"/>
              </a:solidFill>
            </a:endParaRPr>
          </a:p>
          <a:p>
            <a:pPr marL="0" lvl="0" indent="0" algn="l" rtl="0">
              <a:spcBef>
                <a:spcPts val="0"/>
              </a:spcBef>
              <a:spcAft>
                <a:spcPts val="0"/>
              </a:spcAft>
              <a:buNone/>
            </a:pPr>
            <a:endParaRPr sz="1300">
              <a:solidFill>
                <a:srgbClr val="FF0000"/>
              </a:solidFill>
            </a:endParaRPr>
          </a:p>
          <a:p>
            <a:pPr marL="457200" lvl="0" indent="0" algn="l" rtl="0">
              <a:spcBef>
                <a:spcPts val="0"/>
              </a:spcBef>
              <a:spcAft>
                <a:spcPts val="0"/>
              </a:spcAft>
              <a:buNone/>
            </a:pPr>
            <a:endParaRPr sz="1300">
              <a:solidFill>
                <a:srgbClr val="FF0000"/>
              </a:solidFill>
            </a:endParaRPr>
          </a:p>
        </p:txBody>
      </p:sp>
      <p:sp>
        <p:nvSpPr>
          <p:cNvPr id="219" name="Google Shape;219;p37"/>
          <p:cNvSpPr txBox="1"/>
          <p:nvPr/>
        </p:nvSpPr>
        <p:spPr>
          <a:xfrm>
            <a:off x="5787350" y="735750"/>
            <a:ext cx="2827200" cy="38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00FF"/>
                </a:solidFill>
              </a:rPr>
              <a:t>Software</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Multi-topic </a:t>
            </a:r>
            <a:r>
              <a:rPr lang="en" sz="1300">
                <a:solidFill>
                  <a:srgbClr val="0000FF"/>
                </a:solidFill>
              </a:rPr>
              <a:t>availability of Karabo devices (cloning, e.g. BAM). Enable recording of more data sets simultaneously</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DAQ Parameter filtering</a:t>
            </a:r>
            <a:endParaRPr sz="1300" b="1">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Data</a:t>
            </a:r>
            <a:r>
              <a:rPr lang="en" sz="1300">
                <a:solidFill>
                  <a:srgbClr val="0000FF"/>
                </a:solidFill>
              </a:rPr>
              <a:t> </a:t>
            </a:r>
            <a:r>
              <a:rPr lang="en" sz="1300" b="1">
                <a:solidFill>
                  <a:srgbClr val="0000FF"/>
                </a:solidFill>
              </a:rPr>
              <a:t>correlation</a:t>
            </a:r>
            <a:r>
              <a:rPr lang="en" sz="1300">
                <a:solidFill>
                  <a:srgbClr val="0000FF"/>
                </a:solidFill>
              </a:rPr>
              <a:t>: Plot correlation of multiple Karabo data sets "live" </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Karabo &lt;-&gt; DOOCS</a:t>
            </a:r>
            <a:r>
              <a:rPr lang="en" sz="1300">
                <a:solidFill>
                  <a:srgbClr val="0000FF"/>
                </a:solidFill>
              </a:rPr>
              <a:t> communication</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Facility </a:t>
            </a:r>
            <a:r>
              <a:rPr lang="en" sz="1300">
                <a:solidFill>
                  <a:srgbClr val="0000FF"/>
                </a:solidFill>
              </a:rPr>
              <a:t>management data integration </a:t>
            </a:r>
            <a:endParaRPr sz="1300">
              <a:solidFill>
                <a:srgbClr val="0000FF"/>
              </a:solidFill>
            </a:endParaRPr>
          </a:p>
          <a:p>
            <a:pPr marL="457200" lvl="0" indent="-311150" algn="l" rtl="0">
              <a:spcBef>
                <a:spcPts val="0"/>
              </a:spcBef>
              <a:spcAft>
                <a:spcPts val="0"/>
              </a:spcAft>
              <a:buClr>
                <a:srgbClr val="0000FF"/>
              </a:buClr>
              <a:buSzPts val="1300"/>
              <a:buChar char="●"/>
            </a:pPr>
            <a:r>
              <a:rPr lang="en" sz="1300" b="1">
                <a:solidFill>
                  <a:srgbClr val="0000FF"/>
                </a:solidFill>
              </a:rPr>
              <a:t>Sparse </a:t>
            </a:r>
            <a:r>
              <a:rPr lang="en" sz="1300">
                <a:solidFill>
                  <a:srgbClr val="0000FF"/>
                </a:solidFill>
              </a:rPr>
              <a:t>data </a:t>
            </a:r>
            <a:r>
              <a:rPr lang="en" sz="1300" b="1">
                <a:solidFill>
                  <a:srgbClr val="0000FF"/>
                </a:solidFill>
              </a:rPr>
              <a:t>recording</a:t>
            </a:r>
            <a:r>
              <a:rPr lang="en" sz="1300">
                <a:solidFill>
                  <a:srgbClr val="0000FF"/>
                </a:solidFill>
              </a:rPr>
              <a:t>: Monitor beam "imagers" every n-th train</a:t>
            </a:r>
            <a:endParaRPr sz="1300">
              <a:solidFill>
                <a:srgbClr val="0000FF"/>
              </a:solidFill>
            </a:endParaRPr>
          </a:p>
        </p:txBody>
      </p:sp>
      <p:sp>
        <p:nvSpPr>
          <p:cNvPr id="220" name="Google Shape;220;p37"/>
          <p:cNvSpPr txBox="1"/>
          <p:nvPr/>
        </p:nvSpPr>
        <p:spPr>
          <a:xfrm>
            <a:off x="345650" y="2618475"/>
            <a:ext cx="5486100" cy="23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9900FF"/>
                </a:solidFill>
              </a:rPr>
              <a:t>Hardware (fast)</a:t>
            </a:r>
            <a:endParaRPr sz="1300">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MCP</a:t>
            </a:r>
            <a:r>
              <a:rPr lang="en" sz="1300">
                <a:solidFill>
                  <a:srgbClr val="9900FF"/>
                </a:solidFill>
              </a:rPr>
              <a:t> downstream of polarizer (in </a:t>
            </a:r>
            <a:r>
              <a:rPr lang="en" sz="1300" b="1">
                <a:solidFill>
                  <a:srgbClr val="9900FF"/>
                </a:solidFill>
              </a:rPr>
              <a:t>SCS</a:t>
            </a:r>
            <a:r>
              <a:rPr lang="en" sz="1300">
                <a:solidFill>
                  <a:srgbClr val="9900FF"/>
                </a:solidFill>
              </a:rPr>
              <a:t>): Pulse energy information</a:t>
            </a:r>
            <a:endParaRPr sz="1300">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Diamond </a:t>
            </a:r>
            <a:r>
              <a:rPr lang="en" sz="1300">
                <a:solidFill>
                  <a:srgbClr val="9900FF"/>
                </a:solidFill>
              </a:rPr>
              <a:t>transmissive </a:t>
            </a:r>
            <a:r>
              <a:rPr lang="en" sz="1300" b="1">
                <a:solidFill>
                  <a:srgbClr val="9900FF"/>
                </a:solidFill>
              </a:rPr>
              <a:t>detector</a:t>
            </a:r>
            <a:r>
              <a:rPr lang="en" sz="1300">
                <a:solidFill>
                  <a:srgbClr val="9900FF"/>
                </a:solidFill>
              </a:rPr>
              <a:t>: Pulse position and energy information</a:t>
            </a:r>
            <a:endParaRPr sz="1300">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XGM </a:t>
            </a:r>
            <a:r>
              <a:rPr lang="en" sz="1300">
                <a:solidFill>
                  <a:srgbClr val="9900FF"/>
                </a:solidFill>
              </a:rPr>
              <a:t>commissioning: Evaluate </a:t>
            </a:r>
            <a:r>
              <a:rPr lang="en" sz="1300" b="1">
                <a:solidFill>
                  <a:srgbClr val="9900FF"/>
                </a:solidFill>
              </a:rPr>
              <a:t>pulse resolved beam position</a:t>
            </a:r>
            <a:endParaRPr sz="1300" b="1">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Backscatter detector </a:t>
            </a:r>
            <a:r>
              <a:rPr lang="en" sz="1300">
                <a:solidFill>
                  <a:srgbClr val="9900FF"/>
                </a:solidFill>
              </a:rPr>
              <a:t>for soft X-rays: Determine beam position</a:t>
            </a:r>
            <a:endParaRPr sz="1300">
              <a:solidFill>
                <a:srgbClr val="9900FF"/>
              </a:solidFill>
            </a:endParaRPr>
          </a:p>
          <a:p>
            <a:pPr marL="457200" lvl="0" indent="-311150" algn="l" rtl="0">
              <a:spcBef>
                <a:spcPts val="0"/>
              </a:spcBef>
              <a:spcAft>
                <a:spcPts val="0"/>
              </a:spcAft>
              <a:buClr>
                <a:srgbClr val="9900FF"/>
              </a:buClr>
              <a:buSzPts val="1300"/>
              <a:buChar char="●"/>
            </a:pPr>
            <a:r>
              <a:rPr lang="en" sz="1300" b="1">
                <a:solidFill>
                  <a:srgbClr val="9900FF"/>
                </a:solidFill>
              </a:rPr>
              <a:t>Backscatter detector </a:t>
            </a:r>
            <a:r>
              <a:rPr lang="en" sz="1300">
                <a:solidFill>
                  <a:srgbClr val="9900FF"/>
                </a:solidFill>
              </a:rPr>
              <a:t>in SA1&amp;2: Upstream of all X-ray optics</a:t>
            </a:r>
            <a:endParaRPr sz="1300">
              <a:solidFill>
                <a:srgbClr val="9900FF"/>
              </a:solidFill>
            </a:endParaRPr>
          </a:p>
          <a:p>
            <a:pPr marL="457200" lvl="0" indent="-311150" algn="l" rtl="0">
              <a:spcBef>
                <a:spcPts val="0"/>
              </a:spcBef>
              <a:spcAft>
                <a:spcPts val="0"/>
              </a:spcAft>
              <a:buClr>
                <a:srgbClr val="9900FF"/>
              </a:buClr>
              <a:buSzPts val="1300"/>
              <a:buChar char="●"/>
            </a:pPr>
            <a:r>
              <a:rPr lang="en" sz="1300">
                <a:solidFill>
                  <a:srgbClr val="9900FF"/>
                </a:solidFill>
              </a:rPr>
              <a:t>THz Pulse Length Monitor (TPLM, </a:t>
            </a:r>
            <a:r>
              <a:rPr lang="en" sz="1300" b="1">
                <a:solidFill>
                  <a:srgbClr val="9900FF"/>
                </a:solidFill>
              </a:rPr>
              <a:t>THz streaking</a:t>
            </a:r>
            <a:r>
              <a:rPr lang="en" sz="1300">
                <a:solidFill>
                  <a:srgbClr val="9900FF"/>
                </a:solidFill>
              </a:rPr>
              <a:t>): Measurement of arrival time and pulse duration for hard+soft X-rays</a:t>
            </a:r>
            <a:endParaRPr sz="1300">
              <a:solidFill>
                <a:srgbClr val="99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458392" y="150443"/>
            <a:ext cx="8217693" cy="58540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a:t>Activities</a:t>
            </a:r>
            <a:endParaRPr sz="1800"/>
          </a:p>
        </p:txBody>
      </p:sp>
      <p:sp>
        <p:nvSpPr>
          <p:cNvPr id="89" name="Google Shape;89;p19"/>
          <p:cNvSpPr txBox="1"/>
          <p:nvPr/>
        </p:nvSpPr>
        <p:spPr>
          <a:xfrm>
            <a:off x="636826" y="1097275"/>
            <a:ext cx="7411800" cy="31842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sz="1800" b="0" i="0" u="none" strike="noStrike" cap="none">
                <a:solidFill>
                  <a:schemeClr val="dk1"/>
                </a:solidFill>
                <a:latin typeface="Arial"/>
                <a:ea typeface="Arial"/>
                <a:cs typeface="Arial"/>
                <a:sym typeface="Arial"/>
              </a:rPr>
              <a:t>Brainstorming: </a:t>
            </a:r>
            <a:r>
              <a:rPr lang="en" sz="1800">
                <a:solidFill>
                  <a:schemeClr val="dk1"/>
                </a:solidFill>
              </a:rPr>
              <a:t>Use flipcharts, provoke discussions, summarize</a:t>
            </a:r>
            <a:endParaRPr sz="1800">
              <a:solidFill>
                <a:schemeClr val="dk1"/>
              </a:solidFill>
            </a:endParaRPr>
          </a:p>
          <a:p>
            <a:pPr marL="0" marR="0" lvl="0" indent="0" algn="l" rtl="0">
              <a:lnSpc>
                <a:spcPct val="112000"/>
              </a:lnSpc>
              <a:spcBef>
                <a:spcPts val="0"/>
              </a:spcBef>
              <a:spcAft>
                <a:spcPts val="0"/>
              </a:spcAft>
              <a:buNone/>
            </a:pPr>
            <a:endParaRPr sz="1800">
              <a:solidFill>
                <a:schemeClr val="dk1"/>
              </a:solidFill>
            </a:endParaRPr>
          </a:p>
          <a:p>
            <a:pPr marL="0" marR="0" lvl="0" indent="0" algn="l" rtl="0">
              <a:lnSpc>
                <a:spcPct val="112000"/>
              </a:lnSpc>
              <a:spcBef>
                <a:spcPts val="0"/>
              </a:spcBef>
              <a:spcAft>
                <a:spcPts val="0"/>
              </a:spcAft>
              <a:buNone/>
            </a:pPr>
            <a:r>
              <a:rPr lang="en" sz="1800">
                <a:solidFill>
                  <a:schemeClr val="dk1"/>
                </a:solidFill>
              </a:rPr>
              <a:t>Discussion: Lead discussion, summarize later </a:t>
            </a:r>
            <a:endParaRPr sz="1800">
              <a:solidFill>
                <a:schemeClr val="dk1"/>
              </a:solidFill>
            </a:endParaRPr>
          </a:p>
          <a:p>
            <a:pPr marL="0" marR="0" lvl="0" indent="0" algn="l" rtl="0">
              <a:lnSpc>
                <a:spcPct val="112000"/>
              </a:lnSpc>
              <a:spcBef>
                <a:spcPts val="0"/>
              </a:spcBef>
              <a:spcAft>
                <a:spcPts val="0"/>
              </a:spcAft>
              <a:buNone/>
            </a:pPr>
            <a:endParaRPr sz="1800">
              <a:solidFill>
                <a:schemeClr val="dk1"/>
              </a:solidFill>
            </a:endParaRPr>
          </a:p>
          <a:p>
            <a:pPr marL="0" marR="0" lvl="0" indent="0" algn="l" rtl="0">
              <a:lnSpc>
                <a:spcPct val="112000"/>
              </a:lnSpc>
              <a:spcBef>
                <a:spcPts val="0"/>
              </a:spcBef>
              <a:spcAft>
                <a:spcPts val="0"/>
              </a:spcAft>
              <a:buNone/>
            </a:pPr>
            <a:r>
              <a:rPr lang="en" sz="1800">
                <a:solidFill>
                  <a:schemeClr val="dk1"/>
                </a:solidFill>
              </a:rPr>
              <a:t>Role play: Prepare, play and analyse</a:t>
            </a:r>
            <a:endParaRPr sz="1800">
              <a:solidFill>
                <a:schemeClr val="dk1"/>
              </a:solidFill>
            </a:endParaRPr>
          </a:p>
          <a:p>
            <a:pPr marL="0" marR="0" lvl="0" indent="0" algn="l" rtl="0">
              <a:lnSpc>
                <a:spcPct val="112000"/>
              </a:lnSpc>
              <a:spcBef>
                <a:spcPts val="0"/>
              </a:spcBef>
              <a:spcAft>
                <a:spcPts val="0"/>
              </a:spcAft>
              <a:buNone/>
            </a:pPr>
            <a:endParaRPr sz="1800">
              <a:solidFill>
                <a:schemeClr val="dk1"/>
              </a:solidFill>
            </a:endParaRPr>
          </a:p>
          <a:p>
            <a:pPr marL="0" marR="0" lvl="0" indent="0" algn="l" rtl="0">
              <a:lnSpc>
                <a:spcPct val="112000"/>
              </a:lnSpc>
              <a:spcBef>
                <a:spcPts val="0"/>
              </a:spcBef>
              <a:spcAft>
                <a:spcPts val="0"/>
              </a:spcAft>
              <a:buNone/>
            </a:pPr>
            <a:r>
              <a:rPr lang="en" sz="1800">
                <a:solidFill>
                  <a:schemeClr val="dk1"/>
                </a:solidFill>
              </a:rPr>
              <a:t>Walk &amp; Talk: 2-3 people go out (or stay in) and talk for about one hour </a:t>
            </a:r>
            <a:endParaRPr sz="1800">
              <a:solidFill>
                <a:schemeClr val="dk1"/>
              </a:solidFill>
            </a:endParaRPr>
          </a:p>
          <a:p>
            <a:pPr marL="0" marR="0" lvl="0" indent="0" algn="l" rtl="0">
              <a:lnSpc>
                <a:spcPct val="112000"/>
              </a:lnSpc>
              <a:spcBef>
                <a:spcPts val="0"/>
              </a:spcBef>
              <a:spcAft>
                <a:spcPts val="0"/>
              </a:spcAft>
              <a:buNone/>
            </a:pP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Hard+Software to improve beam stability: Effort vs. Impact</a:t>
            </a:r>
            <a:endParaRPr/>
          </a:p>
        </p:txBody>
      </p:sp>
      <p:cxnSp>
        <p:nvCxnSpPr>
          <p:cNvPr id="226" name="Google Shape;226;p38"/>
          <p:cNvCxnSpPr/>
          <p:nvPr/>
        </p:nvCxnSpPr>
        <p:spPr>
          <a:xfrm rot="10800000" flipH="1">
            <a:off x="998125" y="4352175"/>
            <a:ext cx="7031700" cy="9000"/>
          </a:xfrm>
          <a:prstGeom prst="straightConnector1">
            <a:avLst/>
          </a:prstGeom>
          <a:noFill/>
          <a:ln w="38100" cap="flat" cmpd="sng">
            <a:solidFill>
              <a:schemeClr val="dk2"/>
            </a:solidFill>
            <a:prstDash val="solid"/>
            <a:round/>
            <a:headEnd type="none" w="med" len="med"/>
            <a:tailEnd type="triangle" w="med" len="med"/>
          </a:ln>
        </p:spPr>
      </p:cxnSp>
      <p:cxnSp>
        <p:nvCxnSpPr>
          <p:cNvPr id="227" name="Google Shape;227;p38"/>
          <p:cNvCxnSpPr/>
          <p:nvPr/>
        </p:nvCxnSpPr>
        <p:spPr>
          <a:xfrm rot="10800000" flipH="1">
            <a:off x="976175" y="1286225"/>
            <a:ext cx="11700" cy="3075300"/>
          </a:xfrm>
          <a:prstGeom prst="straightConnector1">
            <a:avLst/>
          </a:prstGeom>
          <a:noFill/>
          <a:ln w="38100" cap="flat" cmpd="sng">
            <a:solidFill>
              <a:schemeClr val="dk2"/>
            </a:solidFill>
            <a:prstDash val="solid"/>
            <a:round/>
            <a:headEnd type="none" w="med" len="med"/>
            <a:tailEnd type="triangle" w="med" len="med"/>
          </a:ln>
        </p:spPr>
      </p:cxnSp>
      <p:sp>
        <p:nvSpPr>
          <p:cNvPr id="228" name="Google Shape;228;p38"/>
          <p:cNvSpPr/>
          <p:nvPr/>
        </p:nvSpPr>
        <p:spPr>
          <a:xfrm>
            <a:off x="1204400" y="209307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txBox="1"/>
          <p:nvPr/>
        </p:nvSpPr>
        <p:spPr>
          <a:xfrm>
            <a:off x="1438400" y="1911575"/>
            <a:ext cx="958800" cy="5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Karabo cross-topic data sources</a:t>
            </a:r>
            <a:endParaRPr sz="1000">
              <a:solidFill>
                <a:srgbClr val="0000FF"/>
              </a:solidFill>
            </a:endParaRPr>
          </a:p>
        </p:txBody>
      </p:sp>
      <p:sp>
        <p:nvSpPr>
          <p:cNvPr id="230" name="Google Shape;230;p38"/>
          <p:cNvSpPr/>
          <p:nvPr/>
        </p:nvSpPr>
        <p:spPr>
          <a:xfrm>
            <a:off x="2460186" y="2380775"/>
            <a:ext cx="1413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8"/>
          <p:cNvSpPr txBox="1"/>
          <p:nvPr/>
        </p:nvSpPr>
        <p:spPr>
          <a:xfrm>
            <a:off x="2716699" y="2557988"/>
            <a:ext cx="14130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DAQ parameter filtering (DAQ Pol.)</a:t>
            </a:r>
            <a:endParaRPr sz="1000">
              <a:solidFill>
                <a:srgbClr val="0000FF"/>
              </a:solidFill>
            </a:endParaRPr>
          </a:p>
        </p:txBody>
      </p:sp>
      <p:sp>
        <p:nvSpPr>
          <p:cNvPr id="232" name="Google Shape;232;p38"/>
          <p:cNvSpPr/>
          <p:nvPr/>
        </p:nvSpPr>
        <p:spPr>
          <a:xfrm>
            <a:off x="2163200" y="13624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8"/>
          <p:cNvSpPr/>
          <p:nvPr/>
        </p:nvSpPr>
        <p:spPr>
          <a:xfrm>
            <a:off x="23918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8"/>
          <p:cNvSpPr/>
          <p:nvPr/>
        </p:nvSpPr>
        <p:spPr>
          <a:xfrm>
            <a:off x="26204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8"/>
          <p:cNvSpPr/>
          <p:nvPr/>
        </p:nvSpPr>
        <p:spPr>
          <a:xfrm>
            <a:off x="28490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8"/>
          <p:cNvSpPr/>
          <p:nvPr/>
        </p:nvSpPr>
        <p:spPr>
          <a:xfrm>
            <a:off x="30776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8"/>
          <p:cNvSpPr/>
          <p:nvPr/>
        </p:nvSpPr>
        <p:spPr>
          <a:xfrm>
            <a:off x="33062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8"/>
          <p:cNvSpPr/>
          <p:nvPr/>
        </p:nvSpPr>
        <p:spPr>
          <a:xfrm>
            <a:off x="35348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8"/>
          <p:cNvSpPr/>
          <p:nvPr/>
        </p:nvSpPr>
        <p:spPr>
          <a:xfrm>
            <a:off x="37634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8"/>
          <p:cNvSpPr/>
          <p:nvPr/>
        </p:nvSpPr>
        <p:spPr>
          <a:xfrm>
            <a:off x="39920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8"/>
          <p:cNvSpPr/>
          <p:nvPr/>
        </p:nvSpPr>
        <p:spPr>
          <a:xfrm>
            <a:off x="42206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8"/>
          <p:cNvSpPr/>
          <p:nvPr/>
        </p:nvSpPr>
        <p:spPr>
          <a:xfrm>
            <a:off x="44492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8"/>
          <p:cNvSpPr/>
          <p:nvPr/>
        </p:nvSpPr>
        <p:spPr>
          <a:xfrm>
            <a:off x="46778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8"/>
          <p:cNvSpPr/>
          <p:nvPr/>
        </p:nvSpPr>
        <p:spPr>
          <a:xfrm>
            <a:off x="49064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8"/>
          <p:cNvSpPr/>
          <p:nvPr/>
        </p:nvSpPr>
        <p:spPr>
          <a:xfrm>
            <a:off x="51350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8"/>
          <p:cNvSpPr/>
          <p:nvPr/>
        </p:nvSpPr>
        <p:spPr>
          <a:xfrm>
            <a:off x="53636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8"/>
          <p:cNvSpPr/>
          <p:nvPr/>
        </p:nvSpPr>
        <p:spPr>
          <a:xfrm>
            <a:off x="55922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8"/>
          <p:cNvSpPr/>
          <p:nvPr/>
        </p:nvSpPr>
        <p:spPr>
          <a:xfrm>
            <a:off x="58208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8"/>
          <p:cNvSpPr/>
          <p:nvPr/>
        </p:nvSpPr>
        <p:spPr>
          <a:xfrm>
            <a:off x="60494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8"/>
          <p:cNvSpPr/>
          <p:nvPr/>
        </p:nvSpPr>
        <p:spPr>
          <a:xfrm>
            <a:off x="62780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8"/>
          <p:cNvSpPr/>
          <p:nvPr/>
        </p:nvSpPr>
        <p:spPr>
          <a:xfrm>
            <a:off x="65066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8"/>
          <p:cNvSpPr/>
          <p:nvPr/>
        </p:nvSpPr>
        <p:spPr>
          <a:xfrm>
            <a:off x="6735200" y="1362425"/>
            <a:ext cx="234000" cy="222300"/>
          </a:xfrm>
          <a:prstGeom prst="ellipse">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8"/>
          <p:cNvSpPr/>
          <p:nvPr/>
        </p:nvSpPr>
        <p:spPr>
          <a:xfrm>
            <a:off x="6963800" y="13624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8"/>
          <p:cNvSpPr txBox="1"/>
          <p:nvPr/>
        </p:nvSpPr>
        <p:spPr>
          <a:xfrm>
            <a:off x="3589250" y="828425"/>
            <a:ext cx="16176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Karabo &lt; == &gt; DOOCS</a:t>
            </a:r>
            <a:endParaRPr sz="1000">
              <a:solidFill>
                <a:srgbClr val="0000FF"/>
              </a:solidFill>
            </a:endParaRPr>
          </a:p>
        </p:txBody>
      </p:sp>
      <p:sp>
        <p:nvSpPr>
          <p:cNvPr id="255" name="Google Shape;255;p38"/>
          <p:cNvSpPr/>
          <p:nvPr/>
        </p:nvSpPr>
        <p:spPr>
          <a:xfrm>
            <a:off x="3741200" y="163587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8"/>
          <p:cNvSpPr txBox="1"/>
          <p:nvPr/>
        </p:nvSpPr>
        <p:spPr>
          <a:xfrm>
            <a:off x="3975200" y="1606775"/>
            <a:ext cx="1052700" cy="9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Better data</a:t>
            </a:r>
            <a:br>
              <a:rPr lang="en" sz="1000">
                <a:solidFill>
                  <a:srgbClr val="0000FF"/>
                </a:solidFill>
              </a:rPr>
            </a:br>
            <a:r>
              <a:rPr lang="en" sz="1000">
                <a:solidFill>
                  <a:srgbClr val="0000FF"/>
                </a:solidFill>
              </a:rPr>
              <a:t>mining and correlation possibilities</a:t>
            </a:r>
            <a:endParaRPr sz="1000">
              <a:solidFill>
                <a:srgbClr val="0000FF"/>
              </a:solidFill>
            </a:endParaRPr>
          </a:p>
        </p:txBody>
      </p:sp>
      <p:sp>
        <p:nvSpPr>
          <p:cNvPr id="257" name="Google Shape;257;p38"/>
          <p:cNvSpPr/>
          <p:nvPr/>
        </p:nvSpPr>
        <p:spPr>
          <a:xfrm>
            <a:off x="5067500" y="2544400"/>
            <a:ext cx="234000" cy="8061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8"/>
          <p:cNvSpPr txBox="1"/>
          <p:nvPr/>
        </p:nvSpPr>
        <p:spPr>
          <a:xfrm>
            <a:off x="5301500" y="2515300"/>
            <a:ext cx="1052700" cy="9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Sparse “fast” data (e.g. images) storage</a:t>
            </a:r>
            <a:endParaRPr sz="1000">
              <a:solidFill>
                <a:srgbClr val="0000FF"/>
              </a:solidFill>
            </a:endParaRPr>
          </a:p>
        </p:txBody>
      </p:sp>
      <p:sp>
        <p:nvSpPr>
          <p:cNvPr id="259" name="Google Shape;259;p38"/>
          <p:cNvSpPr/>
          <p:nvPr/>
        </p:nvSpPr>
        <p:spPr>
          <a:xfrm>
            <a:off x="7726925" y="30191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8"/>
          <p:cNvSpPr txBox="1"/>
          <p:nvPr/>
        </p:nvSpPr>
        <p:spPr>
          <a:xfrm>
            <a:off x="7017050" y="3210475"/>
            <a:ext cx="1717800" cy="4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Facility management data integration</a:t>
            </a:r>
            <a:endParaRPr sz="1000">
              <a:solidFill>
                <a:srgbClr val="0000FF"/>
              </a:solidFill>
            </a:endParaRPr>
          </a:p>
        </p:txBody>
      </p:sp>
      <p:sp>
        <p:nvSpPr>
          <p:cNvPr id="261" name="Google Shape;261;p38"/>
          <p:cNvSpPr/>
          <p:nvPr/>
        </p:nvSpPr>
        <p:spPr>
          <a:xfrm>
            <a:off x="2258000" y="1718523"/>
            <a:ext cx="958800" cy="5514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8"/>
          <p:cNvSpPr txBox="1"/>
          <p:nvPr/>
        </p:nvSpPr>
        <p:spPr>
          <a:xfrm>
            <a:off x="2311100" y="1708025"/>
            <a:ext cx="7914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rPr>
              <a:t>Imager upgrades</a:t>
            </a:r>
            <a:endParaRPr sz="1000">
              <a:solidFill>
                <a:schemeClr val="lt1"/>
              </a:solidFill>
            </a:endParaRPr>
          </a:p>
        </p:txBody>
      </p:sp>
      <p:sp>
        <p:nvSpPr>
          <p:cNvPr id="263" name="Google Shape;263;p38"/>
          <p:cNvSpPr/>
          <p:nvPr/>
        </p:nvSpPr>
        <p:spPr>
          <a:xfrm>
            <a:off x="1204400" y="3630924"/>
            <a:ext cx="234000" cy="2223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8"/>
          <p:cNvSpPr txBox="1"/>
          <p:nvPr/>
        </p:nvSpPr>
        <p:spPr>
          <a:xfrm>
            <a:off x="1433725" y="3596500"/>
            <a:ext cx="11160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CC0000"/>
                </a:solidFill>
              </a:rPr>
              <a:t>PBLM commissioning</a:t>
            </a:r>
            <a:endParaRPr sz="1000">
              <a:solidFill>
                <a:srgbClr val="CC0000"/>
              </a:solidFill>
            </a:endParaRPr>
          </a:p>
        </p:txBody>
      </p:sp>
      <p:sp>
        <p:nvSpPr>
          <p:cNvPr id="265" name="Google Shape;265;p38"/>
          <p:cNvSpPr/>
          <p:nvPr/>
        </p:nvSpPr>
        <p:spPr>
          <a:xfrm>
            <a:off x="4772600" y="1682961"/>
            <a:ext cx="958800" cy="5514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8"/>
          <p:cNvSpPr txBox="1"/>
          <p:nvPr/>
        </p:nvSpPr>
        <p:spPr>
          <a:xfrm>
            <a:off x="4825700" y="1596263"/>
            <a:ext cx="7914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rPr>
              <a:t>New Imager types</a:t>
            </a:r>
            <a:endParaRPr sz="1000">
              <a:solidFill>
                <a:schemeClr val="lt1"/>
              </a:solidFill>
            </a:endParaRPr>
          </a:p>
        </p:txBody>
      </p:sp>
      <p:sp>
        <p:nvSpPr>
          <p:cNvPr id="267" name="Google Shape;267;p38"/>
          <p:cNvSpPr/>
          <p:nvPr/>
        </p:nvSpPr>
        <p:spPr>
          <a:xfrm>
            <a:off x="5458400" y="1899875"/>
            <a:ext cx="1197900" cy="585300"/>
          </a:xfrm>
          <a:prstGeom prst="rect">
            <a:avLst/>
          </a:prstGeom>
          <a:solidFill>
            <a:srgbClr val="9900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8"/>
          <p:cNvSpPr txBox="1"/>
          <p:nvPr/>
        </p:nvSpPr>
        <p:spPr>
          <a:xfrm>
            <a:off x="5484950" y="1857575"/>
            <a:ext cx="11979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rPr>
              <a:t>Backscatter detector for hard and soft X-rays</a:t>
            </a:r>
            <a:endParaRPr sz="1000">
              <a:solidFill>
                <a:schemeClr val="lt1"/>
              </a:solidFill>
            </a:endParaRPr>
          </a:p>
        </p:txBody>
      </p:sp>
      <p:sp>
        <p:nvSpPr>
          <p:cNvPr id="269" name="Google Shape;269;p38"/>
          <p:cNvSpPr/>
          <p:nvPr/>
        </p:nvSpPr>
        <p:spPr>
          <a:xfrm>
            <a:off x="5152700" y="2403712"/>
            <a:ext cx="234000" cy="2223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8"/>
          <p:cNvSpPr txBox="1"/>
          <p:nvPr/>
        </p:nvSpPr>
        <p:spPr>
          <a:xfrm>
            <a:off x="4014000" y="2432788"/>
            <a:ext cx="1116000" cy="55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00FF"/>
                </a:solidFill>
              </a:rPr>
              <a:t>Diamond transmissive detector</a:t>
            </a:r>
            <a:endParaRPr sz="1000">
              <a:solidFill>
                <a:srgbClr val="9900FF"/>
              </a:solidFill>
            </a:endParaRPr>
          </a:p>
        </p:txBody>
      </p:sp>
      <p:sp>
        <p:nvSpPr>
          <p:cNvPr id="271" name="Google Shape;271;p38"/>
          <p:cNvSpPr/>
          <p:nvPr/>
        </p:nvSpPr>
        <p:spPr>
          <a:xfrm>
            <a:off x="4240388" y="2894237"/>
            <a:ext cx="234000" cy="2223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8"/>
          <p:cNvSpPr txBox="1"/>
          <p:nvPr/>
        </p:nvSpPr>
        <p:spPr>
          <a:xfrm>
            <a:off x="2804603" y="2923325"/>
            <a:ext cx="1413000" cy="55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00FF"/>
                </a:solidFill>
              </a:rPr>
              <a:t>MCP downstream of polarizer (Intensity)</a:t>
            </a:r>
            <a:endParaRPr sz="1000">
              <a:solidFill>
                <a:srgbClr val="9900FF"/>
              </a:solidFill>
            </a:endParaRPr>
          </a:p>
        </p:txBody>
      </p:sp>
      <p:sp>
        <p:nvSpPr>
          <p:cNvPr id="273" name="Google Shape;273;p38"/>
          <p:cNvSpPr/>
          <p:nvPr/>
        </p:nvSpPr>
        <p:spPr>
          <a:xfrm>
            <a:off x="6977488" y="2655112"/>
            <a:ext cx="234000" cy="2223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8"/>
          <p:cNvSpPr txBox="1"/>
          <p:nvPr/>
        </p:nvSpPr>
        <p:spPr>
          <a:xfrm>
            <a:off x="7135300" y="2577275"/>
            <a:ext cx="1413000" cy="320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00FF"/>
                </a:solidFill>
              </a:rPr>
              <a:t>XGM</a:t>
            </a:r>
            <a:r>
              <a:rPr lang="en" sz="1000">
                <a:solidFill>
                  <a:srgbClr val="CC0000"/>
                </a:solidFill>
              </a:rPr>
              <a:t> for FXE branch</a:t>
            </a:r>
            <a:endParaRPr sz="1000">
              <a:solidFill>
                <a:srgbClr val="CC0000"/>
              </a:solidFill>
            </a:endParaRPr>
          </a:p>
        </p:txBody>
      </p:sp>
      <p:sp>
        <p:nvSpPr>
          <p:cNvPr id="275" name="Google Shape;275;p38"/>
          <p:cNvSpPr/>
          <p:nvPr/>
        </p:nvSpPr>
        <p:spPr>
          <a:xfrm>
            <a:off x="6745600" y="2169275"/>
            <a:ext cx="958800" cy="354000"/>
          </a:xfrm>
          <a:prstGeom prst="rect">
            <a:avLst/>
          </a:prstGeom>
          <a:solidFill>
            <a:srgbClr val="9900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8"/>
          <p:cNvSpPr txBox="1"/>
          <p:nvPr/>
        </p:nvSpPr>
        <p:spPr>
          <a:xfrm>
            <a:off x="6772150" y="2093075"/>
            <a:ext cx="905700" cy="3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lt1"/>
                </a:solidFill>
              </a:rPr>
              <a:t>TPLM: THz streaking</a:t>
            </a:r>
            <a:endParaRPr sz="1000">
              <a:solidFill>
                <a:schemeClr val="lt1"/>
              </a:solidFill>
            </a:endParaRPr>
          </a:p>
        </p:txBody>
      </p:sp>
      <p:sp>
        <p:nvSpPr>
          <p:cNvPr id="277" name="Google Shape;277;p38"/>
          <p:cNvSpPr/>
          <p:nvPr/>
        </p:nvSpPr>
        <p:spPr>
          <a:xfrm>
            <a:off x="2719600" y="48133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8"/>
          <p:cNvSpPr txBox="1"/>
          <p:nvPr/>
        </p:nvSpPr>
        <p:spPr>
          <a:xfrm>
            <a:off x="2953600" y="4737125"/>
            <a:ext cx="8151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Software</a:t>
            </a:r>
            <a:endParaRPr sz="1000">
              <a:solidFill>
                <a:srgbClr val="0000FF"/>
              </a:solidFill>
            </a:endParaRPr>
          </a:p>
        </p:txBody>
      </p:sp>
      <p:sp>
        <p:nvSpPr>
          <p:cNvPr id="279" name="Google Shape;279;p38"/>
          <p:cNvSpPr/>
          <p:nvPr/>
        </p:nvSpPr>
        <p:spPr>
          <a:xfrm>
            <a:off x="3763388" y="4813324"/>
            <a:ext cx="234000" cy="2223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8"/>
          <p:cNvSpPr txBox="1"/>
          <p:nvPr/>
        </p:nvSpPr>
        <p:spPr>
          <a:xfrm>
            <a:off x="3995750" y="4726925"/>
            <a:ext cx="15981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CC0000"/>
                </a:solidFill>
              </a:rPr>
              <a:t>Hardware (10 Hz)</a:t>
            </a:r>
            <a:endParaRPr sz="1000">
              <a:solidFill>
                <a:srgbClr val="CC0000"/>
              </a:solidFill>
            </a:endParaRPr>
          </a:p>
        </p:txBody>
      </p:sp>
      <p:sp>
        <p:nvSpPr>
          <p:cNvPr id="281" name="Google Shape;281;p38"/>
          <p:cNvSpPr/>
          <p:nvPr/>
        </p:nvSpPr>
        <p:spPr>
          <a:xfrm>
            <a:off x="5224388" y="4813337"/>
            <a:ext cx="234000" cy="2223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8"/>
          <p:cNvSpPr txBox="1"/>
          <p:nvPr/>
        </p:nvSpPr>
        <p:spPr>
          <a:xfrm>
            <a:off x="5507150" y="4737125"/>
            <a:ext cx="1775700" cy="3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9900FF"/>
                </a:solidFill>
              </a:rPr>
              <a:t>Hardware (pulse resolved)</a:t>
            </a:r>
            <a:endParaRPr sz="1000">
              <a:solidFill>
                <a:srgbClr val="9900FF"/>
              </a:solidFill>
            </a:endParaRPr>
          </a:p>
        </p:txBody>
      </p:sp>
      <p:sp>
        <p:nvSpPr>
          <p:cNvPr id="283" name="Google Shape;283;p38"/>
          <p:cNvSpPr/>
          <p:nvPr/>
        </p:nvSpPr>
        <p:spPr>
          <a:xfrm>
            <a:off x="2023988" y="2935549"/>
            <a:ext cx="234000" cy="2223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8"/>
          <p:cNvSpPr txBox="1"/>
          <p:nvPr/>
        </p:nvSpPr>
        <p:spPr>
          <a:xfrm>
            <a:off x="1189738" y="3038221"/>
            <a:ext cx="1413000" cy="354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solidFill>
                  <a:srgbClr val="9900FF"/>
                </a:solidFill>
              </a:rPr>
              <a:t>XGM commissioning</a:t>
            </a:r>
            <a:endParaRPr sz="1000">
              <a:solidFill>
                <a:srgbClr val="9900FF"/>
              </a:solidFill>
            </a:endParaRPr>
          </a:p>
        </p:txBody>
      </p:sp>
      <p:sp>
        <p:nvSpPr>
          <p:cNvPr id="285" name="Google Shape;285;p38"/>
          <p:cNvSpPr txBox="1"/>
          <p:nvPr/>
        </p:nvSpPr>
        <p:spPr>
          <a:xfrm>
            <a:off x="3807500" y="4268175"/>
            <a:ext cx="8151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Effort</a:t>
            </a:r>
            <a:endParaRPr/>
          </a:p>
        </p:txBody>
      </p:sp>
      <p:sp>
        <p:nvSpPr>
          <p:cNvPr id="286" name="Google Shape;286;p38"/>
          <p:cNvSpPr txBox="1"/>
          <p:nvPr/>
        </p:nvSpPr>
        <p:spPr>
          <a:xfrm rot="-5400000">
            <a:off x="365175" y="2886500"/>
            <a:ext cx="8151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Impact</a:t>
            </a:r>
            <a:endParaRPr/>
          </a:p>
        </p:txBody>
      </p:sp>
      <p:sp>
        <p:nvSpPr>
          <p:cNvPr id="287" name="Google Shape;287;p38"/>
          <p:cNvSpPr/>
          <p:nvPr/>
        </p:nvSpPr>
        <p:spPr>
          <a:xfrm>
            <a:off x="3306200" y="13624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8"/>
          <p:cNvSpPr/>
          <p:nvPr/>
        </p:nvSpPr>
        <p:spPr>
          <a:xfrm>
            <a:off x="5135000" y="1362425"/>
            <a:ext cx="234000" cy="222300"/>
          </a:xfrm>
          <a:prstGeom prst="ellipse">
            <a:avLst/>
          </a:prstGeom>
          <a:solidFill>
            <a:srgbClr val="00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8"/>
          <p:cNvSpPr txBox="1"/>
          <p:nvPr/>
        </p:nvSpPr>
        <p:spPr>
          <a:xfrm>
            <a:off x="1147138" y="1066938"/>
            <a:ext cx="20760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Interactive access to both worlds</a:t>
            </a:r>
            <a:endParaRPr sz="1000">
              <a:solidFill>
                <a:srgbClr val="0000FF"/>
              </a:solidFill>
            </a:endParaRPr>
          </a:p>
        </p:txBody>
      </p:sp>
      <p:sp>
        <p:nvSpPr>
          <p:cNvPr id="290" name="Google Shape;290;p38"/>
          <p:cNvSpPr txBox="1"/>
          <p:nvPr/>
        </p:nvSpPr>
        <p:spPr>
          <a:xfrm>
            <a:off x="3141075" y="1066938"/>
            <a:ext cx="26034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Control and readback into both systems</a:t>
            </a:r>
            <a:endParaRPr sz="1000">
              <a:solidFill>
                <a:srgbClr val="0000FF"/>
              </a:solidFill>
            </a:endParaRPr>
          </a:p>
        </p:txBody>
      </p:sp>
      <p:sp>
        <p:nvSpPr>
          <p:cNvPr id="291" name="Google Shape;291;p38"/>
          <p:cNvSpPr txBox="1"/>
          <p:nvPr/>
        </p:nvSpPr>
        <p:spPr>
          <a:xfrm>
            <a:off x="5502800" y="1049138"/>
            <a:ext cx="2603400" cy="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FF"/>
                </a:solidFill>
              </a:rPr>
              <a:t>Ad-hoc data exposure from the other side</a:t>
            </a:r>
            <a:endParaRPr sz="1000">
              <a:solidFill>
                <a:srgbClr val="0000FF"/>
              </a:solidFill>
            </a:endParaRPr>
          </a:p>
        </p:txBody>
      </p:sp>
      <p:sp>
        <p:nvSpPr>
          <p:cNvPr id="292" name="Google Shape;292;p38"/>
          <p:cNvSpPr/>
          <p:nvPr/>
        </p:nvSpPr>
        <p:spPr>
          <a:xfrm>
            <a:off x="6979525" y="2662175"/>
            <a:ext cx="234000" cy="222300"/>
          </a:xfrm>
          <a:prstGeom prst="rtTriangle">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xfrm>
            <a:off x="458392" y="150443"/>
            <a:ext cx="8217600" cy="585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dirty="0">
                <a:solidFill>
                  <a:schemeClr val="lt2"/>
                </a:solidFill>
              </a:rPr>
              <a:t>Session 5:  Stability Question 6 - </a:t>
            </a:r>
            <a:r>
              <a:rPr lang="en" sz="1800" dirty="0" err="1">
                <a:solidFill>
                  <a:schemeClr val="lt2"/>
                </a:solidFill>
              </a:rPr>
              <a:t>FeedbAcc</a:t>
            </a:r>
            <a:r>
              <a:rPr lang="en" sz="1800" dirty="0">
                <a:solidFill>
                  <a:schemeClr val="lt2"/>
                </a:solidFill>
              </a:rPr>
              <a:t> (Lars, Marc, Dirk)</a:t>
            </a:r>
            <a:endParaRPr sz="1800" dirty="0">
              <a:solidFill>
                <a:schemeClr val="lt2"/>
              </a:solidFill>
            </a:endParaRPr>
          </a:p>
        </p:txBody>
      </p:sp>
      <p:sp>
        <p:nvSpPr>
          <p:cNvPr id="298" name="Google Shape;298;p39"/>
          <p:cNvSpPr txBox="1"/>
          <p:nvPr/>
        </p:nvSpPr>
        <p:spPr>
          <a:xfrm>
            <a:off x="600750" y="937649"/>
            <a:ext cx="7932900" cy="33927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b="1" dirty="0">
                <a:solidFill>
                  <a:schemeClr val="dk1"/>
                </a:solidFill>
              </a:rPr>
              <a:t>Can one use signals derived from photon diagnostics to feedback to the accelerator</a:t>
            </a:r>
            <a:r>
              <a:rPr lang="en" sz="1400" b="1" i="0" u="none" strike="noStrike" cap="none" dirty="0">
                <a:solidFill>
                  <a:schemeClr val="dk1"/>
                </a:solidFill>
                <a:latin typeface="Arial"/>
                <a:ea typeface="Arial"/>
                <a:cs typeface="Arial"/>
                <a:sym typeface="Arial"/>
              </a:rPr>
              <a:t>? </a:t>
            </a:r>
            <a:endParaRPr sz="1100" dirty="0"/>
          </a:p>
          <a:p>
            <a:pPr marL="0" marR="0" lvl="0" indent="0" algn="l" rtl="0">
              <a:lnSpc>
                <a:spcPct val="112000"/>
              </a:lnSpc>
              <a:spcBef>
                <a:spcPts val="0"/>
              </a:spcBef>
              <a:spcAft>
                <a:spcPts val="0"/>
              </a:spcAft>
              <a:buNone/>
            </a:pPr>
            <a:r>
              <a:rPr lang="en" dirty="0">
                <a:solidFill>
                  <a:schemeClr val="dk1"/>
                </a:solidFill>
              </a:rPr>
              <a:t>Task: Find out, how and under which conditions signals from photon diagnostics could be used in the future to feedback to the orbit of the electron beam.</a:t>
            </a:r>
            <a:endParaRPr b="0"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Which photon signals are the most relevant and promising? Is it technically possible to steer the pointing of the photon beam with orbit of the electron beam? On what time scales? </a:t>
            </a:r>
            <a:endParaRPr dirty="0"/>
          </a:p>
          <a:p>
            <a:pPr marL="0" marR="0" lvl="0" indent="0" algn="l" rtl="0">
              <a:lnSpc>
                <a:spcPct val="112000"/>
              </a:lnSpc>
              <a:spcBef>
                <a:spcPts val="0"/>
              </a:spcBef>
              <a:spcAft>
                <a:spcPts val="0"/>
              </a:spcAft>
              <a:buNone/>
            </a:pPr>
            <a:endParaRPr b="0"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None/>
            </a:pPr>
            <a:r>
              <a:rPr lang="en" b="0" i="0" u="none" strike="noStrike" cap="none" dirty="0">
                <a:solidFill>
                  <a:schemeClr val="dk1"/>
                </a:solidFill>
                <a:latin typeface="Arial"/>
                <a:ea typeface="Arial"/>
                <a:cs typeface="Arial"/>
                <a:sym typeface="Arial"/>
              </a:rPr>
              <a:t>Group work: Participants exchange and discuss the</a:t>
            </a:r>
            <a:r>
              <a:rPr lang="en" dirty="0">
                <a:solidFill>
                  <a:schemeClr val="dk1"/>
                </a:solidFill>
              </a:rPr>
              <a:t>ir</a:t>
            </a:r>
            <a:r>
              <a:rPr lang="en" b="0" i="0" u="none" strike="noStrike" cap="none" dirty="0">
                <a:solidFill>
                  <a:schemeClr val="dk1"/>
                </a:solidFill>
                <a:latin typeface="Arial"/>
                <a:ea typeface="Arial"/>
                <a:cs typeface="Arial"/>
                <a:sym typeface="Arial"/>
              </a:rPr>
              <a:t> experience and knowhow</a:t>
            </a:r>
            <a:r>
              <a:rPr lang="en" dirty="0">
                <a:solidFill>
                  <a:schemeClr val="dk1"/>
                </a:solidFill>
              </a:rPr>
              <a:t>.</a:t>
            </a:r>
            <a:r>
              <a:rPr lang="en" b="0" i="0" u="none" strike="noStrike" cap="none" dirty="0">
                <a:solidFill>
                  <a:schemeClr val="dk1"/>
                </a:solidFill>
                <a:latin typeface="Arial"/>
                <a:ea typeface="Arial"/>
                <a:cs typeface="Arial"/>
                <a:sym typeface="Arial"/>
              </a:rPr>
              <a:t> The </a:t>
            </a:r>
            <a:r>
              <a:rPr lang="en" dirty="0">
                <a:solidFill>
                  <a:schemeClr val="dk1"/>
                </a:solidFill>
              </a:rPr>
              <a:t>leaders</a:t>
            </a:r>
            <a:r>
              <a:rPr lang="en" b="0" i="0" u="none" strike="noStrike" cap="none" dirty="0">
                <a:solidFill>
                  <a:schemeClr val="dk1"/>
                </a:solidFill>
                <a:latin typeface="Arial"/>
                <a:ea typeface="Arial"/>
                <a:cs typeface="Arial"/>
                <a:sym typeface="Arial"/>
              </a:rPr>
              <a:t> will </a:t>
            </a:r>
            <a:r>
              <a:rPr lang="en" dirty="0">
                <a:solidFill>
                  <a:schemeClr val="dk1"/>
                </a:solidFill>
              </a:rPr>
              <a:t>collect and summarize the information. Take photos of the flipchart (if used) for the report writing later.</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Sum up your findings and present the results in the final session </a:t>
            </a:r>
            <a:endParaRPr sz="1100" dirty="0"/>
          </a:p>
          <a:p>
            <a:pPr marL="0" marR="0" lvl="0" indent="0" algn="l" rtl="0">
              <a:lnSpc>
                <a:spcPct val="112000"/>
              </a:lnSpc>
              <a:spcBef>
                <a:spcPts val="0"/>
              </a:spcBef>
              <a:spcAft>
                <a:spcPts val="0"/>
              </a:spcAft>
              <a:buNone/>
            </a:pPr>
            <a:endParaRPr sz="1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0"/>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lnSpc>
                <a:spcPct val="112000"/>
              </a:lnSpc>
              <a:spcBef>
                <a:spcPts val="0"/>
              </a:spcBef>
              <a:spcAft>
                <a:spcPts val="0"/>
              </a:spcAft>
              <a:buClr>
                <a:schemeClr val="dk1"/>
              </a:buClr>
              <a:buFont typeface="Arial"/>
              <a:buNone/>
            </a:pPr>
            <a:r>
              <a:rPr lang="en" sz="1400"/>
              <a:t>Can one use signals derived from photon diagnostics to feedback to the accelerator? - </a:t>
            </a:r>
            <a:r>
              <a:rPr lang="en" sz="1400">
                <a:solidFill>
                  <a:srgbClr val="FF0000"/>
                </a:solidFill>
              </a:rPr>
              <a:t>Yes</a:t>
            </a:r>
            <a:r>
              <a:rPr lang="en" sz="1400"/>
              <a:t> </a:t>
            </a:r>
            <a:endParaRPr sz="1100" b="0"/>
          </a:p>
          <a:p>
            <a:pPr marL="0" lvl="0" indent="0" algn="l" rtl="0">
              <a:spcBef>
                <a:spcPts val="0"/>
              </a:spcBef>
              <a:spcAft>
                <a:spcPts val="0"/>
              </a:spcAft>
              <a:buNone/>
            </a:pPr>
            <a:endParaRPr/>
          </a:p>
        </p:txBody>
      </p:sp>
      <p:sp>
        <p:nvSpPr>
          <p:cNvPr id="304" name="Google Shape;304;p40"/>
          <p:cNvSpPr txBox="1"/>
          <p:nvPr/>
        </p:nvSpPr>
        <p:spPr>
          <a:xfrm>
            <a:off x="473850" y="840700"/>
            <a:ext cx="3553800" cy="36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0"/>
          <p:cNvSpPr txBox="1"/>
          <p:nvPr/>
        </p:nvSpPr>
        <p:spPr>
          <a:xfrm>
            <a:off x="619050" y="665825"/>
            <a:ext cx="7749600" cy="5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Procedure</a:t>
            </a:r>
            <a:endParaRPr/>
          </a:p>
          <a:p>
            <a:pPr marL="457200" lvl="0" indent="-317500" algn="l" rtl="0">
              <a:spcBef>
                <a:spcPts val="0"/>
              </a:spcBef>
              <a:spcAft>
                <a:spcPts val="0"/>
              </a:spcAft>
              <a:buSzPts val="1400"/>
              <a:buChar char="-"/>
            </a:pPr>
            <a:r>
              <a:rPr lang="en"/>
              <a:t>Define interface location as close a possible to M1 but still upstream of it.  Upstream pointing is fixed by the electrons, downstream pointing is fixed by the mirrors.</a:t>
            </a:r>
            <a:endParaRPr/>
          </a:p>
          <a:p>
            <a:pPr marL="457200" lvl="0" indent="-317500" algn="l" rtl="0">
              <a:spcBef>
                <a:spcPts val="0"/>
              </a:spcBef>
              <a:spcAft>
                <a:spcPts val="0"/>
              </a:spcAft>
              <a:buSzPts val="1400"/>
              <a:buChar char="-"/>
            </a:pPr>
            <a:r>
              <a:rPr lang="en"/>
              <a:t>Define a absolute position zero at the interface (can be changed but not on an experiment by experiment basis)</a:t>
            </a:r>
            <a:endParaRPr/>
          </a:p>
          <a:p>
            <a:pPr marL="0" lvl="0" indent="0" algn="l" rtl="0">
              <a:spcBef>
                <a:spcPts val="0"/>
              </a:spcBef>
              <a:spcAft>
                <a:spcPts val="0"/>
              </a:spcAft>
              <a:buNone/>
            </a:pPr>
            <a:r>
              <a:rPr lang="en"/>
              <a:t>Measures</a:t>
            </a:r>
            <a:endParaRPr/>
          </a:p>
          <a:p>
            <a:pPr marL="457200" lvl="0" indent="-317500" algn="l" rtl="0">
              <a:spcBef>
                <a:spcPts val="0"/>
              </a:spcBef>
              <a:spcAft>
                <a:spcPts val="0"/>
              </a:spcAft>
              <a:buSzPts val="1400"/>
              <a:buChar char="-"/>
            </a:pPr>
            <a:r>
              <a:rPr lang="en"/>
              <a:t>Start of week setup: Use quad movers/air coils to align to absolute zero</a:t>
            </a:r>
            <a:endParaRPr/>
          </a:p>
          <a:p>
            <a:pPr marL="457200" lvl="0" indent="-317500" algn="l" rtl="0">
              <a:spcBef>
                <a:spcPts val="0"/>
              </a:spcBef>
              <a:spcAft>
                <a:spcPts val="0"/>
              </a:spcAft>
              <a:buSzPts val="1400"/>
              <a:buChar char="-"/>
            </a:pPr>
            <a:r>
              <a:rPr lang="en"/>
              <a:t>Slow feedback: Use air coils to align to absolute zero (manually at shift change, optionally automatic)</a:t>
            </a:r>
            <a:endParaRPr/>
          </a:p>
          <a:p>
            <a:pPr marL="457200" lvl="0" indent="-317500" algn="l" rtl="0">
              <a:spcBef>
                <a:spcPts val="0"/>
              </a:spcBef>
              <a:spcAft>
                <a:spcPts val="0"/>
              </a:spcAft>
              <a:buSzPts val="1400"/>
              <a:buChar char="-"/>
            </a:pPr>
            <a:r>
              <a:rPr lang="en"/>
              <a:t>Fast feedback: Use pulse resolved photon beam position in electron IBFB, experimental</a:t>
            </a:r>
            <a:endParaRPr/>
          </a:p>
          <a:p>
            <a:pPr marL="457200" lvl="0" indent="-317500" algn="l" rtl="0">
              <a:spcBef>
                <a:spcPts val="0"/>
              </a:spcBef>
              <a:spcAft>
                <a:spcPts val="0"/>
              </a:spcAft>
              <a:buSzPts val="1400"/>
              <a:buChar char="-"/>
            </a:pPr>
            <a:r>
              <a:rPr lang="en"/>
              <a:t>Online measurement of pointing stability and displayed (optionally pulse resolved)</a:t>
            </a:r>
            <a:endParaRPr/>
          </a:p>
          <a:p>
            <a:pPr marL="0" lvl="0" indent="0" algn="l" rtl="0">
              <a:spcBef>
                <a:spcPts val="0"/>
              </a:spcBef>
              <a:spcAft>
                <a:spcPts val="0"/>
              </a:spcAft>
              <a:buNone/>
            </a:pPr>
            <a:r>
              <a:rPr lang="en">
                <a:solidFill>
                  <a:schemeClr val="dk1"/>
                </a:solidFill>
              </a:rPr>
              <a:t>Relevant HW in front of M1</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FEL imager, train resolved (ready, can be upgraded with Diamond)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Transmissive imager, train resolved (ready / upgrade with Diamond screen)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Backscatter monitor for hard x-ray lines, pulse resolved (missing)</a:t>
            </a:r>
            <a:endParaRPr>
              <a:solidFill>
                <a:schemeClr val="dk1"/>
              </a:solidFill>
            </a:endParaRPr>
          </a:p>
          <a:p>
            <a:pPr marL="457200" lvl="0" indent="0" algn="l" rtl="0">
              <a:spcBef>
                <a:spcPts val="0"/>
              </a:spcBef>
              <a:spcAft>
                <a:spcPts val="0"/>
              </a:spcAft>
              <a:buNone/>
            </a:pPr>
            <a:r>
              <a:rPr lang="en">
                <a:solidFill>
                  <a:schemeClr val="dk1"/>
                </a:solidFill>
              </a:rPr>
              <a:t>Kicker in front of undulators, mini IBFB (optional)</a:t>
            </a:r>
            <a:r>
              <a:rPr lang="en"/>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1"/>
          <p:cNvSpPr txBox="1">
            <a:spLocks noGrp="1"/>
          </p:cNvSpPr>
          <p:nvPr>
            <p:ph type="title"/>
          </p:nvPr>
        </p:nvSpPr>
        <p:spPr>
          <a:xfrm>
            <a:off x="471017" y="150443"/>
            <a:ext cx="8217600" cy="585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dirty="0">
                <a:solidFill>
                  <a:srgbClr val="38761D"/>
                </a:solidFill>
              </a:rPr>
              <a:t>Session 1: Communication Question 1 - </a:t>
            </a:r>
            <a:r>
              <a:rPr lang="en" sz="1800" dirty="0" err="1">
                <a:solidFill>
                  <a:srgbClr val="38761D"/>
                </a:solidFill>
              </a:rPr>
              <a:t>TTcom</a:t>
            </a:r>
            <a:r>
              <a:rPr lang="en" sz="1800" dirty="0">
                <a:solidFill>
                  <a:srgbClr val="38761D"/>
                </a:solidFill>
              </a:rPr>
              <a:t> - (Siegfried, Naresh, </a:t>
            </a:r>
            <a:r>
              <a:rPr lang="en" sz="1800" dirty="0" err="1">
                <a:solidFill>
                  <a:srgbClr val="38761D"/>
                </a:solidFill>
              </a:rPr>
              <a:t>Liuba</a:t>
            </a:r>
            <a:r>
              <a:rPr lang="en" sz="1800" dirty="0">
                <a:solidFill>
                  <a:srgbClr val="38761D"/>
                </a:solidFill>
              </a:rPr>
              <a:t>)</a:t>
            </a:r>
            <a:endParaRPr sz="1800" dirty="0">
              <a:solidFill>
                <a:srgbClr val="38761D"/>
              </a:solidFill>
            </a:endParaRPr>
          </a:p>
        </p:txBody>
      </p:sp>
      <p:sp>
        <p:nvSpPr>
          <p:cNvPr id="311" name="Google Shape;311;p41"/>
          <p:cNvSpPr txBox="1"/>
          <p:nvPr/>
        </p:nvSpPr>
        <p:spPr>
          <a:xfrm>
            <a:off x="413500" y="959250"/>
            <a:ext cx="7932900" cy="3415200"/>
          </a:xfrm>
          <a:prstGeom prst="rect">
            <a:avLst/>
          </a:prstGeom>
          <a:noFill/>
          <a:ln w="9525"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sz="1400" b="1" i="0" u="none" strike="noStrike" cap="none" dirty="0">
                <a:solidFill>
                  <a:schemeClr val="dk1"/>
                </a:solidFill>
                <a:latin typeface="Arial"/>
                <a:ea typeface="Arial"/>
                <a:cs typeface="Arial"/>
                <a:sym typeface="Arial"/>
              </a:rPr>
              <a:t>What are the </a:t>
            </a:r>
            <a:r>
              <a:rPr lang="en" b="1" dirty="0">
                <a:solidFill>
                  <a:schemeClr val="dk1"/>
                </a:solidFill>
              </a:rPr>
              <a:t>T</a:t>
            </a:r>
            <a:r>
              <a:rPr lang="en" sz="1400" b="1" i="0" u="none" strike="noStrike" cap="none" dirty="0">
                <a:solidFill>
                  <a:schemeClr val="dk1"/>
                </a:solidFill>
                <a:latin typeface="Arial"/>
                <a:ea typeface="Arial"/>
                <a:cs typeface="Arial"/>
                <a:sym typeface="Arial"/>
              </a:rPr>
              <a:t>op </a:t>
            </a:r>
            <a:r>
              <a:rPr lang="en" b="1" dirty="0">
                <a:solidFill>
                  <a:schemeClr val="dk1"/>
                </a:solidFill>
              </a:rPr>
              <a:t>T</a:t>
            </a:r>
            <a:r>
              <a:rPr lang="en" sz="1400" b="1" i="0" u="none" strike="noStrike" cap="none" dirty="0">
                <a:solidFill>
                  <a:schemeClr val="dk1"/>
                </a:solidFill>
                <a:latin typeface="Arial"/>
                <a:ea typeface="Arial"/>
                <a:cs typeface="Arial"/>
                <a:sym typeface="Arial"/>
              </a:rPr>
              <a:t>en </a:t>
            </a:r>
            <a:r>
              <a:rPr lang="en" b="1" dirty="0">
                <a:solidFill>
                  <a:schemeClr val="dk1"/>
                </a:solidFill>
              </a:rPr>
              <a:t>issues</a:t>
            </a:r>
            <a:r>
              <a:rPr lang="en" sz="1400" b="1" i="0" u="none" strike="noStrike" cap="none" dirty="0">
                <a:solidFill>
                  <a:schemeClr val="dk1"/>
                </a:solidFill>
                <a:latin typeface="Arial"/>
                <a:ea typeface="Arial"/>
                <a:cs typeface="Arial"/>
                <a:sym typeface="Arial"/>
              </a:rPr>
              <a:t> concerning communication at European XFEL? </a:t>
            </a:r>
            <a:endParaRPr sz="1100" dirty="0"/>
          </a:p>
          <a:p>
            <a:pPr marL="0" marR="0" lvl="0" indent="0" algn="l" rtl="0">
              <a:lnSpc>
                <a:spcPct val="112000"/>
              </a:lnSpc>
              <a:spcBef>
                <a:spcPts val="0"/>
              </a:spcBef>
              <a:spcAft>
                <a:spcPts val="0"/>
              </a:spcAft>
              <a:buNone/>
            </a:pPr>
            <a:r>
              <a:rPr lang="en" dirty="0">
                <a:solidFill>
                  <a:schemeClr val="dk1"/>
                </a:solidFill>
              </a:rPr>
              <a:t>Task:</a:t>
            </a:r>
            <a:r>
              <a:rPr lang="en" b="1" dirty="0">
                <a:solidFill>
                  <a:srgbClr val="FF0000"/>
                </a:solidFill>
                <a:highlight>
                  <a:srgbClr val="F3F3F3"/>
                </a:highlight>
              </a:rPr>
              <a:t> </a:t>
            </a:r>
            <a:r>
              <a:rPr lang="en" i="0" u="none" strike="noStrike" cap="none" dirty="0">
                <a:highlight>
                  <a:srgbClr val="D9D9D9"/>
                </a:highlight>
              </a:rPr>
              <a:t>Compile a prioritized list</a:t>
            </a:r>
            <a:r>
              <a:rPr lang="en" b="0" i="0" u="none" strike="noStrike" cap="none" dirty="0">
                <a:solidFill>
                  <a:schemeClr val="dk1"/>
                </a:solidFill>
                <a:highlight>
                  <a:srgbClr val="D9D9D9"/>
                </a:highlight>
                <a:latin typeface="Arial"/>
                <a:ea typeface="Arial"/>
                <a:cs typeface="Arial"/>
                <a:sym typeface="Arial"/>
              </a:rPr>
              <a:t> </a:t>
            </a:r>
            <a:r>
              <a:rPr lang="en" b="0" i="0" u="none" strike="noStrike" cap="none" dirty="0">
                <a:solidFill>
                  <a:schemeClr val="dk1"/>
                </a:solidFill>
                <a:latin typeface="Arial"/>
                <a:ea typeface="Arial"/>
                <a:cs typeface="Arial"/>
                <a:sym typeface="Arial"/>
              </a:rPr>
              <a:t>and for each item a short explanation what is exactly meant.</a:t>
            </a:r>
            <a:endParaRPr dirty="0"/>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Items on this list can be general or specific </a:t>
            </a:r>
            <a:r>
              <a:rPr lang="en" dirty="0">
                <a:solidFill>
                  <a:schemeClr val="dk1"/>
                </a:solidFill>
                <a:highlight>
                  <a:srgbClr val="D9D9D9"/>
                </a:highlight>
              </a:rPr>
              <a:t>unsolved communication challenges</a:t>
            </a:r>
            <a:r>
              <a:rPr lang="en" dirty="0">
                <a:solidFill>
                  <a:schemeClr val="dk1"/>
                </a:solidFill>
              </a:rPr>
              <a:t>, but also </a:t>
            </a:r>
            <a:r>
              <a:rPr lang="en" dirty="0">
                <a:solidFill>
                  <a:schemeClr val="dk1"/>
                </a:solidFill>
                <a:highlight>
                  <a:srgbClr val="D9D9D9"/>
                </a:highlight>
              </a:rPr>
              <a:t>positive observations</a:t>
            </a:r>
            <a:r>
              <a:rPr lang="en" dirty="0">
                <a:solidFill>
                  <a:schemeClr val="dk1"/>
                </a:solidFill>
              </a:rPr>
              <a:t> are allowed.  If available, </a:t>
            </a:r>
            <a:r>
              <a:rPr lang="en" dirty="0">
                <a:solidFill>
                  <a:schemeClr val="dk1"/>
                </a:solidFill>
                <a:highlight>
                  <a:srgbClr val="D9D9D9"/>
                </a:highlight>
              </a:rPr>
              <a:t>examples</a:t>
            </a:r>
            <a:r>
              <a:rPr lang="en" dirty="0">
                <a:solidFill>
                  <a:schemeClr val="dk1"/>
                </a:solidFill>
              </a:rPr>
              <a:t> can be used to illustrate what is meant during the presentation later.  </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Gather material that people brought along. Use flipchart to collect ideas.</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Take photos of the flipchart for the report writing later</a:t>
            </a:r>
            <a:endParaRPr dirty="0">
              <a:solidFill>
                <a:schemeClr val="dk1"/>
              </a:solidFill>
            </a:endParaRPr>
          </a:p>
          <a:p>
            <a:pPr marL="0" lvl="0" indent="0" algn="l" rtl="0">
              <a:lnSpc>
                <a:spcPct val="112000"/>
              </a:lnSpc>
              <a:spcBef>
                <a:spcPts val="0"/>
              </a:spcBef>
              <a:spcAft>
                <a:spcPts val="0"/>
              </a:spcAft>
              <a:buClr>
                <a:schemeClr val="dk1"/>
              </a:buClr>
              <a:buFont typeface="Arial"/>
              <a:buNone/>
            </a:pPr>
            <a:r>
              <a:rPr lang="en" dirty="0">
                <a:solidFill>
                  <a:schemeClr val="dk1"/>
                </a:solidFill>
              </a:rPr>
              <a:t>If you change your mind during the workshop please update the list for the report and the presentation. </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In final presentation you can e.g. present the results backwards like a ‘hit parade’ or any other style you like. The presentation can be only oral (preferred) or with computer. </a:t>
            </a:r>
            <a:endParaRPr dirty="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a:solidFill>
                  <a:srgbClr val="38761D"/>
                </a:solidFill>
              </a:rPr>
              <a:t>Session 1: Communication Question 1 - TTcom</a:t>
            </a:r>
            <a:endParaRPr/>
          </a:p>
          <a:p>
            <a:pPr marL="0" lvl="0" indent="0" algn="l" rtl="0">
              <a:lnSpc>
                <a:spcPct val="112000"/>
              </a:lnSpc>
              <a:spcBef>
                <a:spcPts val="0"/>
              </a:spcBef>
              <a:spcAft>
                <a:spcPts val="0"/>
              </a:spcAft>
              <a:buNone/>
            </a:pPr>
            <a:r>
              <a:rPr lang="en" sz="1400"/>
              <a:t>Members: </a:t>
            </a:r>
            <a:r>
              <a:rPr lang="en" sz="1400" b="0" i="1"/>
              <a:t>Siegfried, Naresh, Liuba, Matthias, Steffen, Dirk, Rico, Markus</a:t>
            </a:r>
            <a:r>
              <a:rPr lang="en"/>
              <a:t> </a:t>
            </a:r>
            <a:endParaRPr/>
          </a:p>
        </p:txBody>
      </p:sp>
      <p:pic>
        <p:nvPicPr>
          <p:cNvPr id="317" name="Google Shape;317;p42"/>
          <p:cNvPicPr preferRelativeResize="0"/>
          <p:nvPr/>
        </p:nvPicPr>
        <p:blipFill rotWithShape="1">
          <a:blip r:embed="rId3">
            <a:alphaModFix/>
          </a:blip>
          <a:srcRect l="9238" t="17334" r="8564"/>
          <a:stretch/>
        </p:blipFill>
        <p:spPr>
          <a:xfrm>
            <a:off x="458400" y="1026900"/>
            <a:ext cx="3170778" cy="4251728"/>
          </a:xfrm>
          <a:prstGeom prst="rect">
            <a:avLst/>
          </a:prstGeom>
          <a:noFill/>
          <a:ln>
            <a:noFill/>
          </a:ln>
        </p:spPr>
      </p:pic>
      <p:sp>
        <p:nvSpPr>
          <p:cNvPr id="318" name="Google Shape;318;p42"/>
          <p:cNvSpPr txBox="1"/>
          <p:nvPr/>
        </p:nvSpPr>
        <p:spPr>
          <a:xfrm>
            <a:off x="3767350" y="1088150"/>
            <a:ext cx="4908600" cy="2249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9900"/>
              </a:buClr>
              <a:buSzPts val="1400"/>
              <a:buAutoNum type="arabicPeriod"/>
            </a:pPr>
            <a:r>
              <a:rPr lang="en">
                <a:solidFill>
                  <a:srgbClr val="FF9900"/>
                </a:solidFill>
              </a:rPr>
              <a:t>Procedure to inform experts</a:t>
            </a:r>
            <a:endParaRPr>
              <a:solidFill>
                <a:srgbClr val="FF9900"/>
              </a:solidFill>
            </a:endParaRPr>
          </a:p>
          <a:p>
            <a:pPr marL="457200" lvl="0" indent="-317500" algn="l" rtl="0">
              <a:spcBef>
                <a:spcPts val="0"/>
              </a:spcBef>
              <a:spcAft>
                <a:spcPts val="0"/>
              </a:spcAft>
              <a:buClr>
                <a:srgbClr val="38761D"/>
              </a:buClr>
              <a:buSzPts val="1400"/>
              <a:buAutoNum type="arabicPeriod"/>
            </a:pPr>
            <a:r>
              <a:rPr lang="en">
                <a:solidFill>
                  <a:srgbClr val="38761D"/>
                </a:solidFill>
              </a:rPr>
              <a:t>Procedure to communicate machine parameters for the experiments</a:t>
            </a:r>
            <a:endParaRPr>
              <a:solidFill>
                <a:srgbClr val="38761D"/>
              </a:solidFill>
            </a:endParaRPr>
          </a:p>
          <a:p>
            <a:pPr marL="457200" lvl="0" indent="-317500" algn="l" rtl="0">
              <a:spcBef>
                <a:spcPts val="0"/>
              </a:spcBef>
              <a:spcAft>
                <a:spcPts val="0"/>
              </a:spcAft>
              <a:buClr>
                <a:srgbClr val="4A86E8"/>
              </a:buClr>
              <a:buSzPts val="1400"/>
              <a:buAutoNum type="arabicPeriod"/>
            </a:pPr>
            <a:r>
              <a:rPr lang="en">
                <a:solidFill>
                  <a:srgbClr val="4A86E8"/>
                </a:solidFill>
              </a:rPr>
              <a:t>Competitive operation planning regarding the experiments</a:t>
            </a:r>
            <a:endParaRPr>
              <a:solidFill>
                <a:srgbClr val="4A86E8"/>
              </a:solidFill>
            </a:endParaRPr>
          </a:p>
          <a:p>
            <a:pPr marL="457200" lvl="0" indent="-317500" algn="l" rtl="0">
              <a:spcBef>
                <a:spcPts val="0"/>
              </a:spcBef>
              <a:spcAft>
                <a:spcPts val="0"/>
              </a:spcAft>
              <a:buClr>
                <a:srgbClr val="38761D"/>
              </a:buClr>
              <a:buSzPts val="1400"/>
              <a:buAutoNum type="arabicPeriod"/>
            </a:pPr>
            <a:r>
              <a:rPr lang="en">
                <a:solidFill>
                  <a:srgbClr val="38761D"/>
                </a:solidFill>
              </a:rPr>
              <a:t>Communication to personnel (procedures)</a:t>
            </a:r>
            <a:endParaRPr>
              <a:solidFill>
                <a:srgbClr val="38761D"/>
              </a:solidFill>
            </a:endParaRPr>
          </a:p>
          <a:p>
            <a:pPr marL="457200" lvl="0" indent="-317500" algn="l" rtl="0">
              <a:spcBef>
                <a:spcPts val="0"/>
              </a:spcBef>
              <a:spcAft>
                <a:spcPts val="0"/>
              </a:spcAft>
              <a:buClr>
                <a:srgbClr val="4A86E8"/>
              </a:buClr>
              <a:buSzPts val="1400"/>
              <a:buAutoNum type="arabicPeriod"/>
            </a:pPr>
            <a:r>
              <a:rPr lang="en">
                <a:solidFill>
                  <a:srgbClr val="4A86E8"/>
                </a:solidFill>
              </a:rPr>
              <a:t>Barrier-free access to info</a:t>
            </a:r>
            <a:endParaRPr>
              <a:solidFill>
                <a:srgbClr val="38761D"/>
              </a:solidFill>
            </a:endParaRPr>
          </a:p>
          <a:p>
            <a:pPr marL="457200" lvl="0" indent="-317500" algn="l" rtl="0">
              <a:spcBef>
                <a:spcPts val="0"/>
              </a:spcBef>
              <a:spcAft>
                <a:spcPts val="0"/>
              </a:spcAft>
              <a:buClr>
                <a:srgbClr val="38761D"/>
              </a:buClr>
              <a:buSzPts val="1400"/>
              <a:buAutoNum type="arabicPeriod"/>
            </a:pPr>
            <a:r>
              <a:rPr lang="en">
                <a:solidFill>
                  <a:srgbClr val="38761D"/>
                </a:solidFill>
              </a:rPr>
              <a:t>Procedure for hand over @XFEL</a:t>
            </a:r>
            <a:endParaRPr>
              <a:solidFill>
                <a:srgbClr val="38761D"/>
              </a:solidFill>
            </a:endParaRPr>
          </a:p>
          <a:p>
            <a:pPr marL="914400" lvl="1" indent="-317500" algn="l" rtl="0">
              <a:spcBef>
                <a:spcPts val="0"/>
              </a:spcBef>
              <a:spcAft>
                <a:spcPts val="0"/>
              </a:spcAft>
              <a:buClr>
                <a:srgbClr val="38761D"/>
              </a:buClr>
              <a:buSzPts val="1400"/>
              <a:buAutoNum type="alphaLcPeriod"/>
            </a:pPr>
            <a:r>
              <a:rPr lang="en">
                <a:solidFill>
                  <a:srgbClr val="38761D"/>
                </a:solidFill>
              </a:rPr>
              <a:t>Guidelines for BKR &lt;--&gt; experiments communication</a:t>
            </a:r>
            <a:endParaRPr>
              <a:solidFill>
                <a:srgbClr val="38761D"/>
              </a:solidFill>
            </a:endParaRPr>
          </a:p>
          <a:p>
            <a:pPr marL="914400" lvl="0" indent="0" algn="l" rtl="0">
              <a:spcBef>
                <a:spcPts val="0"/>
              </a:spcBef>
              <a:spcAft>
                <a:spcPts val="0"/>
              </a:spcAft>
              <a:buNone/>
            </a:pPr>
            <a:endParaRPr>
              <a:solidFill>
                <a:srgbClr val="38761D"/>
              </a:solidFill>
            </a:endParaRPr>
          </a:p>
          <a:p>
            <a:pPr marL="0" lvl="0" indent="0" algn="l" rtl="0">
              <a:spcBef>
                <a:spcPts val="0"/>
              </a:spcBef>
              <a:spcAft>
                <a:spcPts val="0"/>
              </a:spcAft>
              <a:buNone/>
            </a:pPr>
            <a:endParaRPr/>
          </a:p>
        </p:txBody>
      </p:sp>
      <p:sp>
        <p:nvSpPr>
          <p:cNvPr id="319" name="Google Shape;319;p42"/>
          <p:cNvSpPr txBox="1"/>
          <p:nvPr/>
        </p:nvSpPr>
        <p:spPr>
          <a:xfrm>
            <a:off x="3826825" y="3228525"/>
            <a:ext cx="4849200" cy="73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Other issues identified</a:t>
            </a:r>
            <a:endParaRPr>
              <a:solidFill>
                <a:schemeClr val="dk1"/>
              </a:solidFill>
            </a:endParaRPr>
          </a:p>
          <a:p>
            <a:pPr marL="457200" lvl="0" indent="-317500" algn="l" rtl="0">
              <a:spcBef>
                <a:spcPts val="0"/>
              </a:spcBef>
              <a:spcAft>
                <a:spcPts val="0"/>
              </a:spcAft>
              <a:buClr>
                <a:srgbClr val="FF9900"/>
              </a:buClr>
              <a:buSzPts val="1400"/>
              <a:buChar char="●"/>
            </a:pPr>
            <a:r>
              <a:rPr lang="en">
                <a:solidFill>
                  <a:srgbClr val="FF9900"/>
                </a:solidFill>
              </a:rPr>
              <a:t>Roles and responsibilities for ticketing system</a:t>
            </a:r>
            <a:endParaRPr>
              <a:solidFill>
                <a:srgbClr val="4A86E8"/>
              </a:solidFill>
            </a:endParaRPr>
          </a:p>
          <a:p>
            <a:pPr marL="457200" lvl="0" indent="-317500" algn="l" rtl="0">
              <a:spcBef>
                <a:spcPts val="0"/>
              </a:spcBef>
              <a:spcAft>
                <a:spcPts val="0"/>
              </a:spcAft>
              <a:buClr>
                <a:srgbClr val="4A86E8"/>
              </a:buClr>
              <a:buSzPts val="1400"/>
              <a:buChar char="●"/>
            </a:pPr>
            <a:r>
              <a:rPr lang="en">
                <a:solidFill>
                  <a:srgbClr val="4A86E8"/>
                </a:solidFill>
              </a:rPr>
              <a:t>The common/single elogbook development to be used @XFEL for the whole facility</a:t>
            </a:r>
            <a:endParaRPr>
              <a:solidFill>
                <a:srgbClr val="4A86E8"/>
              </a:solidFill>
            </a:endParaRPr>
          </a:p>
          <a:p>
            <a:pPr marL="457200" lvl="0" indent="-317500" algn="l" rtl="0">
              <a:spcBef>
                <a:spcPts val="0"/>
              </a:spcBef>
              <a:spcAft>
                <a:spcPts val="0"/>
              </a:spcAft>
              <a:buClr>
                <a:srgbClr val="4A86E8"/>
              </a:buClr>
              <a:buSzPts val="1400"/>
              <a:buChar char="●"/>
            </a:pPr>
            <a:r>
              <a:rPr lang="en">
                <a:solidFill>
                  <a:srgbClr val="4A86E8"/>
                </a:solidFill>
              </a:rPr>
              <a:t>Moderating procedure rules</a:t>
            </a:r>
            <a:endParaRPr>
              <a:solidFill>
                <a:srgbClr val="4A86E8"/>
              </a:solidFill>
            </a:endParaRPr>
          </a:p>
          <a:p>
            <a:pPr marL="457200" lvl="0" indent="-317500" algn="l" rtl="0">
              <a:spcBef>
                <a:spcPts val="0"/>
              </a:spcBef>
              <a:spcAft>
                <a:spcPts val="0"/>
              </a:spcAft>
              <a:buClr>
                <a:srgbClr val="38761D"/>
              </a:buClr>
              <a:buSzPts val="1400"/>
              <a:buChar char="●"/>
            </a:pPr>
            <a:r>
              <a:rPr lang="en">
                <a:solidFill>
                  <a:srgbClr val="38761D"/>
                </a:solidFill>
              </a:rPr>
              <a:t>Improve communication at Beam and User operation meetings</a:t>
            </a:r>
            <a:endParaRPr>
              <a:solidFill>
                <a:srgbClr val="38761D"/>
              </a:solidFill>
            </a:endParaRPr>
          </a:p>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3"/>
          <p:cNvSpPr txBox="1"/>
          <p:nvPr/>
        </p:nvSpPr>
        <p:spPr>
          <a:xfrm>
            <a:off x="458350" y="1088150"/>
            <a:ext cx="8217600" cy="3952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9900"/>
              </a:buClr>
              <a:buSzPts val="1400"/>
              <a:buChar char="●"/>
            </a:pPr>
            <a:r>
              <a:rPr lang="en">
                <a:solidFill>
                  <a:srgbClr val="FF9900"/>
                </a:solidFill>
              </a:rPr>
              <a:t>Procedure to inform experts (</a:t>
            </a:r>
            <a:r>
              <a:rPr lang="en" b="1">
                <a:solidFill>
                  <a:srgbClr val="FF9900"/>
                </a:solidFill>
              </a:rPr>
              <a:t>1</a:t>
            </a:r>
            <a:r>
              <a:rPr lang="en">
                <a:solidFill>
                  <a:srgbClr val="FF9900"/>
                </a:solidFill>
              </a:rPr>
              <a:t>)</a:t>
            </a:r>
            <a:endParaRPr>
              <a:solidFill>
                <a:srgbClr val="FF9900"/>
              </a:solidFill>
            </a:endParaRPr>
          </a:p>
          <a:p>
            <a:pPr marL="914400" lvl="1" indent="-317500" algn="l" rtl="0">
              <a:spcBef>
                <a:spcPts val="0"/>
              </a:spcBef>
              <a:spcAft>
                <a:spcPts val="0"/>
              </a:spcAft>
              <a:buClr>
                <a:srgbClr val="FF9900"/>
              </a:buClr>
              <a:buSzPts val="1400"/>
              <a:buChar char="○"/>
            </a:pPr>
            <a:r>
              <a:rPr lang="en">
                <a:solidFill>
                  <a:srgbClr val="FF9900"/>
                </a:solidFill>
              </a:rPr>
              <a:t>Improve existing procedures in BKR, to get informed all experts in case of emergency</a:t>
            </a:r>
            <a:endParaRPr>
              <a:solidFill>
                <a:srgbClr val="FF9900"/>
              </a:solidFill>
            </a:endParaRPr>
          </a:p>
          <a:p>
            <a:pPr marL="914400" lvl="1" indent="-317500" algn="l" rtl="0">
              <a:spcBef>
                <a:spcPts val="0"/>
              </a:spcBef>
              <a:spcAft>
                <a:spcPts val="0"/>
              </a:spcAft>
              <a:buClr>
                <a:srgbClr val="FF9900"/>
              </a:buClr>
              <a:buSzPts val="1400"/>
              <a:buChar char="○"/>
            </a:pPr>
            <a:r>
              <a:rPr lang="en">
                <a:solidFill>
                  <a:srgbClr val="FF9900"/>
                </a:solidFill>
              </a:rPr>
              <a:t>Don”t bypass the RUN Coordinators and the PRC</a:t>
            </a:r>
            <a:endParaRPr>
              <a:solidFill>
                <a:srgbClr val="FF9900"/>
              </a:solidFill>
            </a:endParaRPr>
          </a:p>
          <a:p>
            <a:pPr marL="1371600" lvl="2" indent="-317500" algn="l" rtl="0">
              <a:spcBef>
                <a:spcPts val="0"/>
              </a:spcBef>
              <a:spcAft>
                <a:spcPts val="0"/>
              </a:spcAft>
              <a:buClr>
                <a:srgbClr val="FF9900"/>
              </a:buClr>
              <a:buSzPts val="1400"/>
              <a:buChar char="■"/>
            </a:pPr>
            <a:r>
              <a:rPr lang="en">
                <a:solidFill>
                  <a:srgbClr val="FF9900"/>
                </a:solidFill>
              </a:rPr>
              <a:t>Define clear escalation pass</a:t>
            </a:r>
            <a:endParaRPr>
              <a:solidFill>
                <a:srgbClr val="FF9900"/>
              </a:solidFill>
            </a:endParaRPr>
          </a:p>
          <a:p>
            <a:pPr marL="914400" lvl="1" indent="-317500" algn="l" rtl="0">
              <a:spcBef>
                <a:spcPts val="0"/>
              </a:spcBef>
              <a:spcAft>
                <a:spcPts val="0"/>
              </a:spcAft>
              <a:buClr>
                <a:srgbClr val="FF9900"/>
              </a:buClr>
              <a:buSzPts val="1400"/>
              <a:buChar char="○"/>
            </a:pPr>
            <a:r>
              <a:rPr lang="en" i="1">
                <a:solidFill>
                  <a:srgbClr val="FF9900"/>
                </a:solidFill>
              </a:rPr>
              <a:t>Proposal:</a:t>
            </a:r>
            <a:r>
              <a:rPr lang="en">
                <a:solidFill>
                  <a:srgbClr val="FF9900"/>
                </a:solidFill>
              </a:rPr>
              <a:t> Have some kind of interview evaluation to the involved people to get their ideas for improvements</a:t>
            </a:r>
            <a:br>
              <a:rPr lang="en">
                <a:solidFill>
                  <a:srgbClr val="FF9900"/>
                </a:solidFill>
              </a:rPr>
            </a:br>
            <a:endParaRPr>
              <a:solidFill>
                <a:srgbClr val="FF9900"/>
              </a:solidFill>
            </a:endParaRPr>
          </a:p>
          <a:p>
            <a:pPr marL="457200" lvl="0" indent="-317500" algn="l" rtl="0">
              <a:spcBef>
                <a:spcPts val="0"/>
              </a:spcBef>
              <a:spcAft>
                <a:spcPts val="0"/>
              </a:spcAft>
              <a:buClr>
                <a:srgbClr val="FF9900"/>
              </a:buClr>
              <a:buSzPts val="1400"/>
              <a:buChar char="●"/>
            </a:pPr>
            <a:r>
              <a:rPr lang="en">
                <a:solidFill>
                  <a:srgbClr val="FF9900"/>
                </a:solidFill>
              </a:rPr>
              <a:t>Roles and responsibilities for ticketing system</a:t>
            </a:r>
            <a:endParaRPr>
              <a:solidFill>
                <a:srgbClr val="FF9900"/>
              </a:solidFill>
            </a:endParaRPr>
          </a:p>
          <a:p>
            <a:pPr marL="914400" lvl="1" indent="-317500" algn="l" rtl="0">
              <a:spcBef>
                <a:spcPts val="0"/>
              </a:spcBef>
              <a:spcAft>
                <a:spcPts val="0"/>
              </a:spcAft>
              <a:buClr>
                <a:srgbClr val="FF9900"/>
              </a:buClr>
              <a:buSzPts val="1400"/>
              <a:buChar char="○"/>
            </a:pPr>
            <a:r>
              <a:rPr lang="en">
                <a:solidFill>
                  <a:srgbClr val="FF9900"/>
                </a:solidFill>
              </a:rPr>
              <a:t>RT and Redmine ticketing system</a:t>
            </a:r>
            <a:endParaRPr>
              <a:solidFill>
                <a:srgbClr val="FF9900"/>
              </a:solidFill>
            </a:endParaRPr>
          </a:p>
          <a:p>
            <a:pPr marL="914400" lvl="1" indent="-317500" algn="l" rtl="0">
              <a:spcBef>
                <a:spcPts val="0"/>
              </a:spcBef>
              <a:spcAft>
                <a:spcPts val="0"/>
              </a:spcAft>
              <a:buClr>
                <a:srgbClr val="FF9900"/>
              </a:buClr>
              <a:buSzPts val="1400"/>
              <a:buChar char="○"/>
            </a:pPr>
            <a:r>
              <a:rPr lang="en">
                <a:solidFill>
                  <a:srgbClr val="FF9900"/>
                </a:solidFill>
              </a:rPr>
              <a:t>To get functional account for well-defined scopes (e.g. BPM experts list)  </a:t>
            </a:r>
            <a:endParaRPr>
              <a:solidFill>
                <a:srgbClr val="FF9900"/>
              </a:solidFill>
            </a:endParaRPr>
          </a:p>
          <a:p>
            <a:pPr marL="914400" lvl="1" indent="-317500" algn="l" rtl="0">
              <a:spcBef>
                <a:spcPts val="0"/>
              </a:spcBef>
              <a:spcAft>
                <a:spcPts val="0"/>
              </a:spcAft>
              <a:buClr>
                <a:srgbClr val="FF9900"/>
              </a:buClr>
              <a:buSzPts val="1400"/>
              <a:buChar char="○"/>
            </a:pPr>
            <a:r>
              <a:rPr lang="en">
                <a:solidFill>
                  <a:srgbClr val="FF9900"/>
                </a:solidFill>
              </a:rPr>
              <a:t>Procedures has to be defined clearly when should submitted ticket or calling OCD</a:t>
            </a:r>
            <a:endParaRPr>
              <a:solidFill>
                <a:srgbClr val="FF9900"/>
              </a:solidFill>
            </a:endParaRPr>
          </a:p>
        </p:txBody>
      </p:sp>
      <p:sp>
        <p:nvSpPr>
          <p:cNvPr id="325" name="Google Shape;325;p43"/>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solidFill>
                <a:srgbClr val="FF9900"/>
              </a:solidFill>
            </a:endParaRPr>
          </a:p>
          <a:p>
            <a:pPr marL="0" lvl="0" indent="0" algn="l" rtl="0">
              <a:spcBef>
                <a:spcPts val="0"/>
              </a:spcBef>
              <a:spcAft>
                <a:spcPts val="0"/>
              </a:spcAft>
              <a:buNone/>
            </a:pPr>
            <a:r>
              <a:rPr lang="en" sz="1800">
                <a:solidFill>
                  <a:srgbClr val="FF9900"/>
                </a:solidFill>
              </a:rPr>
              <a:t>S1 TTcom: </a:t>
            </a:r>
            <a:r>
              <a:rPr lang="en">
                <a:solidFill>
                  <a:srgbClr val="FF9900"/>
                </a:solidFill>
              </a:rPr>
              <a:t>emergency / event-driven communication issues</a:t>
            </a:r>
            <a:endParaRPr>
              <a:solidFill>
                <a:srgbClr val="FF99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800">
                <a:solidFill>
                  <a:srgbClr val="38761D"/>
                </a:solidFill>
              </a:rPr>
              <a:t>S1 TTcom: </a:t>
            </a:r>
            <a:r>
              <a:rPr lang="en">
                <a:solidFill>
                  <a:srgbClr val="38761D"/>
                </a:solidFill>
              </a:rPr>
              <a:t>Daily and regular communication issues </a:t>
            </a:r>
            <a:endParaRPr>
              <a:solidFill>
                <a:srgbClr val="38761D"/>
              </a:solidFill>
            </a:endParaRPr>
          </a:p>
        </p:txBody>
      </p:sp>
      <p:sp>
        <p:nvSpPr>
          <p:cNvPr id="331" name="Google Shape;331;p44"/>
          <p:cNvSpPr txBox="1"/>
          <p:nvPr/>
        </p:nvSpPr>
        <p:spPr>
          <a:xfrm>
            <a:off x="458350" y="1088150"/>
            <a:ext cx="8217600" cy="3952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38761D"/>
              </a:buClr>
              <a:buSzPts val="1400"/>
              <a:buChar char="●"/>
            </a:pPr>
            <a:r>
              <a:rPr lang="en">
                <a:solidFill>
                  <a:srgbClr val="38761D"/>
                </a:solidFill>
              </a:rPr>
              <a:t>Proactive procedure(s) to communicate machine parameters for the experiments (</a:t>
            </a:r>
            <a:r>
              <a:rPr lang="en" b="1">
                <a:solidFill>
                  <a:srgbClr val="38761D"/>
                </a:solidFill>
              </a:rPr>
              <a:t>2</a:t>
            </a:r>
            <a:r>
              <a:rPr lang="en">
                <a:solidFill>
                  <a:srgbClr val="38761D"/>
                </a:solidFill>
              </a:rPr>
              <a:t>)</a:t>
            </a:r>
            <a:endParaRPr>
              <a:solidFill>
                <a:srgbClr val="38761D"/>
              </a:solidFill>
            </a:endParaRPr>
          </a:p>
          <a:p>
            <a:pPr marL="914400" lvl="1" indent="-317500" algn="l" rtl="0">
              <a:spcBef>
                <a:spcPts val="0"/>
              </a:spcBef>
              <a:spcAft>
                <a:spcPts val="0"/>
              </a:spcAft>
              <a:buClr>
                <a:srgbClr val="38761D"/>
              </a:buClr>
              <a:buSzPts val="1400"/>
              <a:buChar char="○"/>
            </a:pPr>
            <a:r>
              <a:rPr lang="en">
                <a:solidFill>
                  <a:srgbClr val="38761D"/>
                </a:solidFill>
              </a:rPr>
              <a:t>Positive experience: the beam parameters table under discussion at  Friday meeting</a:t>
            </a:r>
            <a:endParaRPr>
              <a:solidFill>
                <a:srgbClr val="38761D"/>
              </a:solidFill>
            </a:endParaRPr>
          </a:p>
          <a:p>
            <a:pPr marL="914400" lvl="1" indent="-317500" algn="l" rtl="0">
              <a:spcBef>
                <a:spcPts val="0"/>
              </a:spcBef>
              <a:spcAft>
                <a:spcPts val="0"/>
              </a:spcAft>
              <a:buClr>
                <a:srgbClr val="38761D"/>
              </a:buClr>
              <a:buSzPts val="1400"/>
              <a:buChar char="○"/>
            </a:pPr>
            <a:r>
              <a:rPr lang="en">
                <a:solidFill>
                  <a:srgbClr val="38761D"/>
                </a:solidFill>
              </a:rPr>
              <a:t>Issues: </a:t>
            </a:r>
            <a:endParaRPr>
              <a:solidFill>
                <a:srgbClr val="38761D"/>
              </a:solidFill>
            </a:endParaRPr>
          </a:p>
          <a:p>
            <a:pPr marL="1371600" lvl="2" indent="-317500" algn="l" rtl="0">
              <a:spcBef>
                <a:spcPts val="0"/>
              </a:spcBef>
              <a:spcAft>
                <a:spcPts val="0"/>
              </a:spcAft>
              <a:buClr>
                <a:srgbClr val="38761D"/>
              </a:buClr>
              <a:buSzPts val="1400"/>
              <a:buChar char="■"/>
            </a:pPr>
            <a:r>
              <a:rPr lang="en">
                <a:solidFill>
                  <a:srgbClr val="38761D"/>
                </a:solidFill>
              </a:rPr>
              <a:t>the parameters in the table correspond to user proposal a few months before the beamtime and have to be updated in accordance with recent  experience</a:t>
            </a:r>
            <a:endParaRPr>
              <a:solidFill>
                <a:srgbClr val="38761D"/>
              </a:solidFill>
            </a:endParaRPr>
          </a:p>
          <a:p>
            <a:pPr marL="1371600" lvl="2" indent="-317500" algn="l" rtl="0">
              <a:spcBef>
                <a:spcPts val="0"/>
              </a:spcBef>
              <a:spcAft>
                <a:spcPts val="0"/>
              </a:spcAft>
              <a:buClr>
                <a:srgbClr val="38761D"/>
              </a:buClr>
              <a:buSzPts val="1400"/>
              <a:buChar char="■"/>
            </a:pPr>
            <a:r>
              <a:rPr lang="en">
                <a:solidFill>
                  <a:srgbClr val="38761D"/>
                </a:solidFill>
              </a:rPr>
              <a:t>No competitive operation planning  to optimize parallel operation of the user experiments    </a:t>
            </a:r>
            <a:endParaRPr>
              <a:solidFill>
                <a:srgbClr val="38761D"/>
              </a:solidFill>
            </a:endParaRPr>
          </a:p>
          <a:p>
            <a:pPr marL="457200" lvl="0" indent="-317500" algn="l" rtl="0">
              <a:spcBef>
                <a:spcPts val="0"/>
              </a:spcBef>
              <a:spcAft>
                <a:spcPts val="0"/>
              </a:spcAft>
              <a:buClr>
                <a:srgbClr val="38761D"/>
              </a:buClr>
              <a:buSzPts val="1400"/>
              <a:buChar char="●"/>
            </a:pPr>
            <a:r>
              <a:rPr lang="en">
                <a:solidFill>
                  <a:srgbClr val="38761D"/>
                </a:solidFill>
              </a:rPr>
              <a:t>Communication to personnel (procedures) (</a:t>
            </a:r>
            <a:r>
              <a:rPr lang="en" b="1">
                <a:solidFill>
                  <a:srgbClr val="38761D"/>
                </a:solidFill>
              </a:rPr>
              <a:t>4</a:t>
            </a:r>
            <a:r>
              <a:rPr lang="en">
                <a:solidFill>
                  <a:srgbClr val="38761D"/>
                </a:solidFill>
              </a:rPr>
              <a:t>)</a:t>
            </a:r>
            <a:endParaRPr>
              <a:solidFill>
                <a:srgbClr val="38761D"/>
              </a:solidFill>
            </a:endParaRPr>
          </a:p>
          <a:p>
            <a:pPr marL="914400" lvl="1" indent="-317500" algn="l" rtl="0">
              <a:spcBef>
                <a:spcPts val="0"/>
              </a:spcBef>
              <a:spcAft>
                <a:spcPts val="0"/>
              </a:spcAft>
              <a:buClr>
                <a:srgbClr val="38761D"/>
              </a:buClr>
              <a:buSzPts val="1400"/>
              <a:buChar char="○"/>
            </a:pPr>
            <a:r>
              <a:rPr lang="en">
                <a:solidFill>
                  <a:srgbClr val="FF9900"/>
                </a:solidFill>
              </a:rPr>
              <a:t>To get functional account for well-defined scopes </a:t>
            </a:r>
            <a:endParaRPr>
              <a:solidFill>
                <a:srgbClr val="38761D"/>
              </a:solidFill>
            </a:endParaRPr>
          </a:p>
          <a:p>
            <a:pPr marL="457200" lvl="0" indent="-317500" algn="l" rtl="0">
              <a:spcBef>
                <a:spcPts val="0"/>
              </a:spcBef>
              <a:spcAft>
                <a:spcPts val="0"/>
              </a:spcAft>
              <a:buClr>
                <a:srgbClr val="38761D"/>
              </a:buClr>
              <a:buSzPts val="1400"/>
              <a:buChar char="●"/>
            </a:pPr>
            <a:r>
              <a:rPr lang="en">
                <a:solidFill>
                  <a:srgbClr val="38761D"/>
                </a:solidFill>
              </a:rPr>
              <a:t>Procedure for hand over @XFEL (</a:t>
            </a:r>
            <a:r>
              <a:rPr lang="en" b="1">
                <a:solidFill>
                  <a:srgbClr val="38761D"/>
                </a:solidFill>
              </a:rPr>
              <a:t>6</a:t>
            </a:r>
            <a:r>
              <a:rPr lang="en">
                <a:solidFill>
                  <a:srgbClr val="38761D"/>
                </a:solidFill>
              </a:rPr>
              <a:t>)</a:t>
            </a:r>
            <a:endParaRPr>
              <a:solidFill>
                <a:srgbClr val="38761D"/>
              </a:solidFill>
            </a:endParaRPr>
          </a:p>
          <a:p>
            <a:pPr marL="914400" lvl="1" indent="-317500" algn="l" rtl="0">
              <a:spcBef>
                <a:spcPts val="0"/>
              </a:spcBef>
              <a:spcAft>
                <a:spcPts val="0"/>
              </a:spcAft>
              <a:buClr>
                <a:srgbClr val="38761D"/>
              </a:buClr>
              <a:buSzPts val="1400"/>
              <a:buChar char="○"/>
            </a:pPr>
            <a:r>
              <a:rPr lang="en">
                <a:solidFill>
                  <a:srgbClr val="38761D"/>
                </a:solidFill>
              </a:rPr>
              <a:t>We have a’ good practice’, with instruments calling to BKR at the end /beginning the shift</a:t>
            </a:r>
            <a:endParaRPr>
              <a:solidFill>
                <a:srgbClr val="38761D"/>
              </a:solidFill>
            </a:endParaRPr>
          </a:p>
          <a:p>
            <a:pPr marL="914400" lvl="1" indent="-317500" algn="l" rtl="0">
              <a:spcBef>
                <a:spcPts val="0"/>
              </a:spcBef>
              <a:spcAft>
                <a:spcPts val="0"/>
              </a:spcAft>
              <a:buClr>
                <a:srgbClr val="38761D"/>
              </a:buClr>
              <a:buSzPts val="1400"/>
              <a:buChar char="○"/>
            </a:pPr>
            <a:r>
              <a:rPr lang="en">
                <a:solidFill>
                  <a:srgbClr val="38761D"/>
                </a:solidFill>
              </a:rPr>
              <a:t>Issues : 6&lt;--&gt;1 communication, non-agreed wishes/requests, ...</a:t>
            </a:r>
            <a:endParaRPr>
              <a:solidFill>
                <a:srgbClr val="38761D"/>
              </a:solidFill>
            </a:endParaRPr>
          </a:p>
          <a:p>
            <a:pPr marL="914400" lvl="1" indent="-317500" algn="l" rtl="0">
              <a:spcBef>
                <a:spcPts val="0"/>
              </a:spcBef>
              <a:spcAft>
                <a:spcPts val="0"/>
              </a:spcAft>
              <a:buClr>
                <a:srgbClr val="38761D"/>
              </a:buClr>
              <a:buSzPts val="1400"/>
              <a:buChar char="○"/>
            </a:pPr>
            <a:r>
              <a:rPr lang="en">
                <a:solidFill>
                  <a:srgbClr val="38761D"/>
                </a:solidFill>
              </a:rPr>
              <a:t>Guidelines for BKR &lt;--&gt; experiments communication</a:t>
            </a:r>
            <a:endParaRPr>
              <a:solidFill>
                <a:srgbClr val="38761D"/>
              </a:solidFill>
            </a:endParaRPr>
          </a:p>
          <a:p>
            <a:pPr marL="457200" lvl="0" indent="-317500" algn="l" rtl="0">
              <a:spcBef>
                <a:spcPts val="0"/>
              </a:spcBef>
              <a:spcAft>
                <a:spcPts val="0"/>
              </a:spcAft>
              <a:buClr>
                <a:srgbClr val="38761D"/>
              </a:buClr>
              <a:buSzPts val="1400"/>
              <a:buChar char="●"/>
            </a:pPr>
            <a:r>
              <a:rPr lang="en">
                <a:solidFill>
                  <a:srgbClr val="38761D"/>
                </a:solidFill>
              </a:rPr>
              <a:t>Improve communication at Beam and User operation meetings</a:t>
            </a:r>
            <a:endParaRPr>
              <a:solidFill>
                <a:srgbClr val="38761D"/>
              </a:solidFill>
            </a:endParaRPr>
          </a:p>
          <a:p>
            <a:pPr marL="914400" lvl="1" indent="-317500" algn="l" rtl="0">
              <a:spcBef>
                <a:spcPts val="0"/>
              </a:spcBef>
              <a:spcAft>
                <a:spcPts val="0"/>
              </a:spcAft>
              <a:buClr>
                <a:srgbClr val="38761D"/>
              </a:buClr>
              <a:buSzPts val="1400"/>
              <a:buChar char="○"/>
            </a:pPr>
            <a:r>
              <a:rPr lang="en">
                <a:solidFill>
                  <a:srgbClr val="38761D"/>
                </a:solidFill>
              </a:rPr>
              <a:t>Issues to some extent were covered by Role play @S5</a:t>
            </a:r>
            <a:endParaRPr>
              <a:solidFill>
                <a:srgbClr val="38761D"/>
              </a:solidFill>
            </a:endParaRPr>
          </a:p>
          <a:p>
            <a:pPr marL="914400" lvl="1" indent="-317500" algn="l" rtl="0">
              <a:spcBef>
                <a:spcPts val="0"/>
              </a:spcBef>
              <a:spcAft>
                <a:spcPts val="0"/>
              </a:spcAft>
              <a:buClr>
                <a:srgbClr val="38761D"/>
              </a:buClr>
              <a:buSzPts val="1400"/>
              <a:buChar char="○"/>
            </a:pPr>
            <a:r>
              <a:rPr lang="en">
                <a:solidFill>
                  <a:srgbClr val="38761D"/>
                </a:solidFill>
              </a:rPr>
              <a:t>Change the time slot for User operation to Thursday afternoon?</a:t>
            </a:r>
            <a:endParaRPr>
              <a:solidFill>
                <a:srgbClr val="38761D"/>
              </a:solidFill>
            </a:endParaRPr>
          </a:p>
          <a:p>
            <a:pPr marL="457200" lvl="0" indent="0" algn="l" rtl="0">
              <a:spcBef>
                <a:spcPts val="0"/>
              </a:spcBef>
              <a:spcAft>
                <a:spcPts val="0"/>
              </a:spcAft>
              <a:buNone/>
            </a:pPr>
            <a:r>
              <a:rPr lang="en"/>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p:nvPr/>
        </p:nvSpPr>
        <p:spPr>
          <a:xfrm>
            <a:off x="463200" y="940200"/>
            <a:ext cx="8217600" cy="3954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A86E8"/>
              </a:buClr>
              <a:buSzPts val="1400"/>
              <a:buChar char="●"/>
            </a:pPr>
            <a:r>
              <a:rPr lang="en">
                <a:solidFill>
                  <a:srgbClr val="4A86E8"/>
                </a:solidFill>
              </a:rPr>
              <a:t>Competitive operation planning regarding the experiments (</a:t>
            </a:r>
            <a:r>
              <a:rPr lang="en" b="1">
                <a:solidFill>
                  <a:srgbClr val="4A86E8"/>
                </a:solidFill>
              </a:rPr>
              <a:t>3</a:t>
            </a:r>
            <a:r>
              <a:rPr lang="en">
                <a:solidFill>
                  <a:srgbClr val="4A86E8"/>
                </a:solidFill>
              </a:rPr>
              <a:t>)</a:t>
            </a:r>
            <a:endParaRPr>
              <a:solidFill>
                <a:srgbClr val="4A86E8"/>
              </a:solidFill>
            </a:endParaRPr>
          </a:p>
          <a:p>
            <a:pPr marL="914400" lvl="1" indent="-317500" algn="l" rtl="0">
              <a:spcBef>
                <a:spcPts val="0"/>
              </a:spcBef>
              <a:spcAft>
                <a:spcPts val="0"/>
              </a:spcAft>
              <a:buClr>
                <a:srgbClr val="4A86E8"/>
              </a:buClr>
              <a:buSzPts val="1400"/>
              <a:buChar char="○"/>
            </a:pPr>
            <a:r>
              <a:rPr lang="en">
                <a:solidFill>
                  <a:srgbClr val="4A86E8"/>
                </a:solidFill>
              </a:rPr>
              <a:t>Interactive between DESY and XFEL on regular basis at least twice in week via meetings.</a:t>
            </a:r>
            <a:endParaRPr>
              <a:solidFill>
                <a:srgbClr val="4A86E8"/>
              </a:solidFill>
            </a:endParaRPr>
          </a:p>
          <a:p>
            <a:pPr marL="457200" lvl="0" indent="0" algn="l" rtl="0">
              <a:spcBef>
                <a:spcPts val="0"/>
              </a:spcBef>
              <a:spcAft>
                <a:spcPts val="0"/>
              </a:spcAft>
              <a:buNone/>
            </a:pPr>
            <a:endParaRPr>
              <a:solidFill>
                <a:srgbClr val="4A86E8"/>
              </a:solidFill>
            </a:endParaRPr>
          </a:p>
          <a:p>
            <a:pPr marL="457200" lvl="0" indent="-317500" algn="l" rtl="0">
              <a:spcBef>
                <a:spcPts val="0"/>
              </a:spcBef>
              <a:spcAft>
                <a:spcPts val="0"/>
              </a:spcAft>
              <a:buClr>
                <a:srgbClr val="4A86E8"/>
              </a:buClr>
              <a:buSzPts val="1400"/>
              <a:buChar char="●"/>
            </a:pPr>
            <a:r>
              <a:rPr lang="en">
                <a:solidFill>
                  <a:srgbClr val="4A86E8"/>
                </a:solidFill>
              </a:rPr>
              <a:t>Barrier-free access to info (</a:t>
            </a:r>
            <a:r>
              <a:rPr lang="en" b="1">
                <a:solidFill>
                  <a:srgbClr val="4A86E8"/>
                </a:solidFill>
              </a:rPr>
              <a:t>5</a:t>
            </a:r>
            <a:r>
              <a:rPr lang="en">
                <a:solidFill>
                  <a:srgbClr val="4A86E8"/>
                </a:solidFill>
              </a:rPr>
              <a:t>)</a:t>
            </a:r>
            <a:endParaRPr>
              <a:solidFill>
                <a:srgbClr val="4A86E8"/>
              </a:solidFill>
            </a:endParaRPr>
          </a:p>
          <a:p>
            <a:pPr marL="914400" lvl="1" indent="-317500" algn="l" rtl="0">
              <a:spcBef>
                <a:spcPts val="0"/>
              </a:spcBef>
              <a:spcAft>
                <a:spcPts val="0"/>
              </a:spcAft>
              <a:buClr>
                <a:srgbClr val="4A86E8"/>
              </a:buClr>
              <a:buSzPts val="1400"/>
              <a:buChar char="○"/>
            </a:pPr>
            <a:r>
              <a:rPr lang="en">
                <a:solidFill>
                  <a:srgbClr val="4A86E8"/>
                </a:solidFill>
              </a:rPr>
              <a:t>To get more information regarding the running/current experimental conditions.</a:t>
            </a:r>
            <a:endParaRPr>
              <a:solidFill>
                <a:srgbClr val="4A86E8"/>
              </a:solidFill>
            </a:endParaRPr>
          </a:p>
          <a:p>
            <a:pPr marL="914400" lvl="1" indent="-317500" algn="l" rtl="0">
              <a:spcBef>
                <a:spcPts val="0"/>
              </a:spcBef>
              <a:spcAft>
                <a:spcPts val="0"/>
              </a:spcAft>
              <a:buClr>
                <a:srgbClr val="4A86E8"/>
              </a:buClr>
              <a:buSzPts val="1400"/>
              <a:buChar char="○"/>
            </a:pPr>
            <a:r>
              <a:rPr lang="en">
                <a:solidFill>
                  <a:srgbClr val="4A86E8"/>
                </a:solidFill>
              </a:rPr>
              <a:t>Web interface: to have barrier free access to information via web communication.</a:t>
            </a:r>
            <a:endParaRPr>
              <a:solidFill>
                <a:srgbClr val="4A86E8"/>
              </a:solidFill>
            </a:endParaRPr>
          </a:p>
          <a:p>
            <a:pPr marL="0" lvl="0" indent="0" algn="l" rtl="0">
              <a:spcBef>
                <a:spcPts val="0"/>
              </a:spcBef>
              <a:spcAft>
                <a:spcPts val="0"/>
              </a:spcAft>
              <a:buNone/>
            </a:pPr>
            <a:endParaRPr>
              <a:solidFill>
                <a:srgbClr val="4A86E8"/>
              </a:solidFill>
            </a:endParaRPr>
          </a:p>
          <a:p>
            <a:pPr marL="457200" lvl="0" indent="-317500" algn="l" rtl="0">
              <a:spcBef>
                <a:spcPts val="0"/>
              </a:spcBef>
              <a:spcAft>
                <a:spcPts val="0"/>
              </a:spcAft>
              <a:buClr>
                <a:srgbClr val="4A86E8"/>
              </a:buClr>
              <a:buSzPts val="1400"/>
              <a:buChar char="●"/>
            </a:pPr>
            <a:r>
              <a:rPr lang="en">
                <a:solidFill>
                  <a:srgbClr val="4A86E8"/>
                </a:solidFill>
              </a:rPr>
              <a:t>The common/single elogbook development to be used @XFEL for the whole facility</a:t>
            </a:r>
            <a:endParaRPr>
              <a:solidFill>
                <a:srgbClr val="4A86E8"/>
              </a:solidFill>
            </a:endParaRPr>
          </a:p>
          <a:p>
            <a:pPr marL="914400" lvl="1" indent="-317500" algn="l" rtl="0">
              <a:spcBef>
                <a:spcPts val="0"/>
              </a:spcBef>
              <a:spcAft>
                <a:spcPts val="0"/>
              </a:spcAft>
              <a:buClr>
                <a:srgbClr val="4A86E8"/>
              </a:buClr>
              <a:buSzPts val="1400"/>
              <a:buChar char="○"/>
            </a:pPr>
            <a:r>
              <a:rPr lang="en">
                <a:solidFill>
                  <a:srgbClr val="4A86E8"/>
                </a:solidFill>
              </a:rPr>
              <a:t>Need agree with common elog where all the information about the machine status and experimental conditions.</a:t>
            </a:r>
            <a:endParaRPr>
              <a:solidFill>
                <a:srgbClr val="4A86E8"/>
              </a:solidFill>
            </a:endParaRPr>
          </a:p>
          <a:p>
            <a:pPr marL="457200" lvl="0" indent="0" algn="l" rtl="0">
              <a:spcBef>
                <a:spcPts val="0"/>
              </a:spcBef>
              <a:spcAft>
                <a:spcPts val="0"/>
              </a:spcAft>
              <a:buNone/>
            </a:pPr>
            <a:endParaRPr>
              <a:solidFill>
                <a:srgbClr val="4A86E8"/>
              </a:solidFill>
            </a:endParaRPr>
          </a:p>
          <a:p>
            <a:pPr marL="457200" lvl="0" indent="-317500" algn="l" rtl="0">
              <a:spcBef>
                <a:spcPts val="0"/>
              </a:spcBef>
              <a:spcAft>
                <a:spcPts val="0"/>
              </a:spcAft>
              <a:buClr>
                <a:srgbClr val="4A86E8"/>
              </a:buClr>
              <a:buSzPts val="1400"/>
              <a:buChar char="●"/>
            </a:pPr>
            <a:r>
              <a:rPr lang="en">
                <a:solidFill>
                  <a:srgbClr val="4A86E8"/>
                </a:solidFill>
              </a:rPr>
              <a:t>Moderating procedure rules</a:t>
            </a:r>
            <a:endParaRPr>
              <a:solidFill>
                <a:srgbClr val="4A86E8"/>
              </a:solidFill>
            </a:endParaRPr>
          </a:p>
          <a:p>
            <a:pPr marL="914400" lvl="1" indent="-317500" algn="l" rtl="0">
              <a:spcBef>
                <a:spcPts val="0"/>
              </a:spcBef>
              <a:spcAft>
                <a:spcPts val="0"/>
              </a:spcAft>
              <a:buClr>
                <a:srgbClr val="4A86E8"/>
              </a:buClr>
              <a:buSzPts val="1400"/>
              <a:buChar char="○"/>
            </a:pPr>
            <a:r>
              <a:rPr lang="en">
                <a:solidFill>
                  <a:srgbClr val="4A86E8"/>
                </a:solidFill>
              </a:rPr>
              <a:t>Moderator skills to lead groups/teams of XFEL and DESY in a structured way to deliver results.</a:t>
            </a:r>
            <a:endParaRPr>
              <a:solidFill>
                <a:srgbClr val="4A86E8"/>
              </a:solidFill>
            </a:endParaRPr>
          </a:p>
          <a:p>
            <a:pPr marL="0" lvl="0" indent="0" algn="l" rtl="0">
              <a:spcBef>
                <a:spcPts val="0"/>
              </a:spcBef>
              <a:spcAft>
                <a:spcPts val="0"/>
              </a:spcAft>
              <a:buNone/>
            </a:pPr>
            <a:endParaRPr>
              <a:solidFill>
                <a:srgbClr val="4A86E8"/>
              </a:solidFill>
            </a:endParaRPr>
          </a:p>
          <a:p>
            <a:pPr marL="457200" lvl="0" indent="-317500" algn="l" rtl="0">
              <a:spcBef>
                <a:spcPts val="0"/>
              </a:spcBef>
              <a:spcAft>
                <a:spcPts val="0"/>
              </a:spcAft>
              <a:buClr>
                <a:srgbClr val="4A86E8"/>
              </a:buClr>
              <a:buSzPts val="1400"/>
              <a:buChar char="●"/>
            </a:pPr>
            <a:r>
              <a:rPr lang="en">
                <a:solidFill>
                  <a:srgbClr val="4A86E8"/>
                </a:solidFill>
              </a:rPr>
              <a:t>Suggest: Having a microphone at BKR and having speaks at all instrument station and on experimental floor for announcement if the beamlost/tripped and giving updates of machine when beam will come back. </a:t>
            </a:r>
            <a:endParaRPr>
              <a:solidFill>
                <a:srgbClr val="4A86E8"/>
              </a:solidFill>
            </a:endParaRPr>
          </a:p>
          <a:p>
            <a:pPr marL="0" lvl="0" indent="0" algn="l" rtl="0">
              <a:spcBef>
                <a:spcPts val="0"/>
              </a:spcBef>
              <a:spcAft>
                <a:spcPts val="0"/>
              </a:spcAft>
              <a:buNone/>
            </a:pPr>
            <a:endParaRPr>
              <a:solidFill>
                <a:srgbClr val="4A86E8"/>
              </a:solidFill>
            </a:endParaRPr>
          </a:p>
          <a:p>
            <a:pPr marL="457200" lvl="0" indent="0" algn="l" rtl="0">
              <a:spcBef>
                <a:spcPts val="0"/>
              </a:spcBef>
              <a:spcAft>
                <a:spcPts val="0"/>
              </a:spcAft>
              <a:buNone/>
            </a:pPr>
            <a:endParaRPr>
              <a:solidFill>
                <a:srgbClr val="4A86E8"/>
              </a:solidFill>
            </a:endParaRPr>
          </a:p>
          <a:p>
            <a:pPr marL="457200" lvl="0" indent="0" algn="l" rtl="0">
              <a:spcBef>
                <a:spcPts val="0"/>
              </a:spcBef>
              <a:spcAft>
                <a:spcPts val="0"/>
              </a:spcAft>
              <a:buNone/>
            </a:pPr>
            <a:endParaRPr>
              <a:solidFill>
                <a:srgbClr val="4A86E8"/>
              </a:solidFill>
            </a:endParaRPr>
          </a:p>
          <a:p>
            <a:pPr marL="457200" lvl="0" indent="0" algn="l" rtl="0">
              <a:spcBef>
                <a:spcPts val="0"/>
              </a:spcBef>
              <a:spcAft>
                <a:spcPts val="0"/>
              </a:spcAft>
              <a:buNone/>
            </a:pPr>
            <a:endParaRPr>
              <a:solidFill>
                <a:srgbClr val="4A86E8"/>
              </a:solidFill>
            </a:endParaRPr>
          </a:p>
          <a:p>
            <a:pPr marL="0" lvl="0" indent="0" algn="l" rtl="0">
              <a:spcBef>
                <a:spcPts val="0"/>
              </a:spcBef>
              <a:spcAft>
                <a:spcPts val="0"/>
              </a:spcAft>
              <a:buNone/>
            </a:pPr>
            <a:endParaRPr/>
          </a:p>
        </p:txBody>
      </p:sp>
      <p:sp>
        <p:nvSpPr>
          <p:cNvPr id="337" name="Google Shape;337;p45"/>
          <p:cNvSpPr txBox="1">
            <a:spLocks noGrp="1"/>
          </p:cNvSpPr>
          <p:nvPr>
            <p:ph type="title"/>
          </p:nvPr>
        </p:nvSpPr>
        <p:spPr>
          <a:xfrm>
            <a:off x="328675" y="235747"/>
            <a:ext cx="8217600" cy="3477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a:solidFill>
                <a:srgbClr val="4A86E8"/>
              </a:solidFill>
            </a:endParaRPr>
          </a:p>
          <a:p>
            <a:pPr marL="0" lvl="0" indent="0" algn="l" rtl="0">
              <a:spcBef>
                <a:spcPts val="0"/>
              </a:spcBef>
              <a:spcAft>
                <a:spcPts val="0"/>
              </a:spcAft>
              <a:buNone/>
            </a:pPr>
            <a:r>
              <a:rPr lang="en" sz="1800">
                <a:solidFill>
                  <a:srgbClr val="4A86E8"/>
                </a:solidFill>
              </a:rPr>
              <a:t>S1 TTcom: </a:t>
            </a:r>
            <a:r>
              <a:rPr lang="en">
                <a:solidFill>
                  <a:srgbClr val="4A86E8"/>
                </a:solidFill>
              </a:rPr>
              <a:t>New projects for communication improvement </a:t>
            </a:r>
            <a:endParaRPr>
              <a:solidFill>
                <a:srgbClr val="4A86E8"/>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6"/>
          <p:cNvSpPr txBox="1">
            <a:spLocks noGrp="1"/>
          </p:cNvSpPr>
          <p:nvPr>
            <p:ph type="title"/>
          </p:nvPr>
        </p:nvSpPr>
        <p:spPr>
          <a:xfrm>
            <a:off x="458392" y="150443"/>
            <a:ext cx="8217600" cy="585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dirty="0">
                <a:solidFill>
                  <a:srgbClr val="0000FF"/>
                </a:solidFill>
              </a:rPr>
              <a:t>Session 2: Communication Question 2 - </a:t>
            </a:r>
            <a:r>
              <a:rPr lang="en" sz="1800" dirty="0" err="1">
                <a:solidFill>
                  <a:srgbClr val="0000FF"/>
                </a:solidFill>
              </a:rPr>
              <a:t>WebOP</a:t>
            </a:r>
            <a:r>
              <a:rPr lang="en" sz="1800" dirty="0">
                <a:solidFill>
                  <a:srgbClr val="0000FF"/>
                </a:solidFill>
              </a:rPr>
              <a:t> - (Thomas, Naresh)</a:t>
            </a:r>
            <a:endParaRPr sz="1100" dirty="0">
              <a:solidFill>
                <a:srgbClr val="0000FF"/>
              </a:solidFill>
            </a:endParaRPr>
          </a:p>
        </p:txBody>
      </p:sp>
      <p:sp>
        <p:nvSpPr>
          <p:cNvPr id="343" name="Google Shape;343;p46"/>
          <p:cNvSpPr txBox="1"/>
          <p:nvPr/>
        </p:nvSpPr>
        <p:spPr>
          <a:xfrm>
            <a:off x="426650" y="905575"/>
            <a:ext cx="8281200" cy="37533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sz="1400" b="1" i="0" u="none" strike="noStrike" cap="none" dirty="0">
                <a:solidFill>
                  <a:schemeClr val="dk1"/>
                </a:solidFill>
                <a:latin typeface="Arial"/>
                <a:ea typeface="Arial"/>
                <a:cs typeface="Arial"/>
                <a:sym typeface="Arial"/>
              </a:rPr>
              <a:t>What should be on the </a:t>
            </a:r>
            <a:r>
              <a:rPr lang="en" b="1" dirty="0">
                <a:solidFill>
                  <a:schemeClr val="dk1"/>
                </a:solidFill>
              </a:rPr>
              <a:t>European XFEL </a:t>
            </a:r>
            <a:r>
              <a:rPr lang="en" sz="1400" b="1" i="0" u="none" strike="noStrike" cap="none" dirty="0">
                <a:solidFill>
                  <a:schemeClr val="dk1"/>
                </a:solidFill>
                <a:latin typeface="Arial"/>
                <a:ea typeface="Arial"/>
                <a:cs typeface="Arial"/>
                <a:sym typeface="Arial"/>
              </a:rPr>
              <a:t>web page concerning operation? </a:t>
            </a:r>
            <a:endParaRPr sz="1100" dirty="0"/>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Task: </a:t>
            </a:r>
            <a:r>
              <a:rPr lang="en" b="0" i="0" u="none" strike="noStrike" cap="none" dirty="0">
                <a:solidFill>
                  <a:schemeClr val="dk1"/>
                </a:solidFill>
                <a:latin typeface="Arial"/>
                <a:ea typeface="Arial"/>
                <a:cs typeface="Arial"/>
                <a:sym typeface="Arial"/>
              </a:rPr>
              <a:t>Sketch out a proposal what the contents (topics, sequence of topics, subpages etc.) could be on the </a:t>
            </a:r>
            <a:r>
              <a:rPr lang="en" b="0" i="0" u="none" strike="noStrike" cap="none" dirty="0" err="1">
                <a:solidFill>
                  <a:schemeClr val="dk1"/>
                </a:solidFill>
                <a:latin typeface="Arial"/>
                <a:ea typeface="Arial"/>
                <a:cs typeface="Arial"/>
                <a:sym typeface="Arial"/>
              </a:rPr>
              <a:t>xfel.eu</a:t>
            </a:r>
            <a:r>
              <a:rPr lang="en" b="0" i="0" u="none" strike="noStrike" cap="none" dirty="0">
                <a:solidFill>
                  <a:schemeClr val="dk1"/>
                </a:solidFill>
                <a:latin typeface="Arial"/>
                <a:ea typeface="Arial"/>
                <a:cs typeface="Arial"/>
                <a:sym typeface="Arial"/>
              </a:rPr>
              <a:t> operations website. What is essential, what is optional. Which items require permanent, periodic or no updates?</a:t>
            </a:r>
            <a:endParaRPr dirty="0"/>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Group work: Collect ideas from participants with flipchart or in any other way. If computers with internet are available, check out the already existing website and sites from other facilities. Sketch out a hierarchy or list of topics for the website. Take photos of the flipchart for the report writing later.</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Sum up the recommendations for enhancing the </a:t>
            </a:r>
            <a:r>
              <a:rPr lang="en" dirty="0" err="1">
                <a:solidFill>
                  <a:schemeClr val="dk1"/>
                </a:solidFill>
              </a:rPr>
              <a:t>xfel.eu</a:t>
            </a:r>
            <a:r>
              <a:rPr lang="en" dirty="0">
                <a:solidFill>
                  <a:schemeClr val="dk1"/>
                </a:solidFill>
              </a:rPr>
              <a:t> operations website (if required) and present the results in the final session (use computer, if required).    </a:t>
            </a:r>
            <a:endParaRPr dirty="0">
              <a:solidFill>
                <a:schemeClr val="dk1"/>
              </a:solidFill>
            </a:endParaRPr>
          </a:p>
          <a:p>
            <a:pPr marL="0" marR="0" lvl="0" indent="0" algn="l" rtl="0">
              <a:lnSpc>
                <a:spcPct val="112000"/>
              </a:lnSpc>
              <a:spcBef>
                <a:spcPts val="0"/>
              </a:spcBef>
              <a:spcAft>
                <a:spcPts val="0"/>
              </a:spcAft>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7"/>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Contents for webpage XFEL.EU/operations</a:t>
            </a:r>
            <a:endParaRPr/>
          </a:p>
        </p:txBody>
      </p:sp>
      <p:sp>
        <p:nvSpPr>
          <p:cNvPr id="349" name="Google Shape;349;p47"/>
          <p:cNvSpPr txBox="1"/>
          <p:nvPr/>
        </p:nvSpPr>
        <p:spPr>
          <a:xfrm>
            <a:off x="422400" y="1021875"/>
            <a:ext cx="4149600" cy="37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Essential content:</a:t>
            </a:r>
            <a:endParaRPr/>
          </a:p>
          <a:p>
            <a:pPr marL="457200" lvl="0" indent="-317500" algn="l" rtl="0">
              <a:spcBef>
                <a:spcPts val="0"/>
              </a:spcBef>
              <a:spcAft>
                <a:spcPts val="0"/>
              </a:spcAft>
              <a:buSzPts val="1400"/>
              <a:buChar char="-"/>
            </a:pPr>
            <a:r>
              <a:rPr lang="en"/>
              <a:t>Non dynamic / static</a:t>
            </a:r>
            <a:endParaRPr/>
          </a:p>
          <a:p>
            <a:pPr marL="914400" lvl="1" indent="-317500" algn="l" rtl="0">
              <a:spcBef>
                <a:spcPts val="0"/>
              </a:spcBef>
              <a:spcAft>
                <a:spcPts val="0"/>
              </a:spcAft>
              <a:buSzPts val="1400"/>
              <a:buChar char="-"/>
            </a:pPr>
            <a:r>
              <a:rPr lang="en"/>
              <a:t>experiment / Instrument description</a:t>
            </a:r>
            <a:endParaRPr/>
          </a:p>
          <a:p>
            <a:pPr marL="914400" lvl="1" indent="-317500" algn="l" rtl="0">
              <a:spcBef>
                <a:spcPts val="0"/>
              </a:spcBef>
              <a:spcAft>
                <a:spcPts val="0"/>
              </a:spcAft>
              <a:buSzPts val="1400"/>
              <a:buChar char="-"/>
            </a:pPr>
            <a:r>
              <a:rPr lang="en"/>
              <a:t>Beam parameters, operation modes</a:t>
            </a:r>
            <a:endParaRPr/>
          </a:p>
          <a:p>
            <a:pPr marL="914400" lvl="1" indent="-317500" algn="l" rtl="0">
              <a:spcBef>
                <a:spcPts val="0"/>
              </a:spcBef>
              <a:spcAft>
                <a:spcPts val="0"/>
              </a:spcAft>
              <a:buSzPts val="1400"/>
              <a:buChar char="-"/>
            </a:pPr>
            <a:r>
              <a:rPr lang="en"/>
              <a:t>Schedule</a:t>
            </a:r>
            <a:endParaRPr/>
          </a:p>
          <a:p>
            <a:pPr marL="457200" lvl="0" indent="-317500" algn="l" rtl="0">
              <a:spcBef>
                <a:spcPts val="0"/>
              </a:spcBef>
              <a:spcAft>
                <a:spcPts val="0"/>
              </a:spcAft>
              <a:buSzPts val="1400"/>
              <a:buChar char="-"/>
            </a:pPr>
            <a:r>
              <a:rPr lang="en"/>
              <a:t>Periodic change</a:t>
            </a:r>
            <a:endParaRPr/>
          </a:p>
          <a:p>
            <a:pPr marL="914400" lvl="1" indent="-317500" algn="l" rtl="0">
              <a:spcBef>
                <a:spcPts val="0"/>
              </a:spcBef>
              <a:spcAft>
                <a:spcPts val="0"/>
              </a:spcAft>
              <a:buClr>
                <a:schemeClr val="dk1"/>
              </a:buClr>
              <a:buSzPts val="1400"/>
              <a:buChar char="-"/>
            </a:pPr>
            <a:r>
              <a:rPr lang="en">
                <a:solidFill>
                  <a:schemeClr val="dk1"/>
                </a:solidFill>
              </a:rPr>
              <a:t>Proposals / PI names</a:t>
            </a:r>
            <a:endParaRPr>
              <a:solidFill>
                <a:schemeClr val="dk1"/>
              </a:solidFill>
            </a:endParaRPr>
          </a:p>
          <a:p>
            <a:pPr marL="914400" lvl="1" indent="-317500" algn="l" rtl="0">
              <a:spcBef>
                <a:spcPts val="0"/>
              </a:spcBef>
              <a:spcAft>
                <a:spcPts val="0"/>
              </a:spcAft>
              <a:buSzPts val="1400"/>
              <a:buChar char="-"/>
            </a:pPr>
            <a:r>
              <a:rPr lang="en"/>
              <a:t>Contact persons: PRC, RC…</a:t>
            </a:r>
            <a:endParaRPr/>
          </a:p>
          <a:p>
            <a:pPr marL="914400" lvl="1" indent="-317500" algn="l" rtl="0">
              <a:spcBef>
                <a:spcPts val="0"/>
              </a:spcBef>
              <a:spcAft>
                <a:spcPts val="0"/>
              </a:spcAft>
              <a:buSzPts val="1400"/>
              <a:buChar char="-"/>
            </a:pPr>
            <a:r>
              <a:rPr lang="en"/>
              <a:t>Uptime statistics</a:t>
            </a:r>
            <a:endParaRPr/>
          </a:p>
          <a:p>
            <a:pPr marL="914400" lvl="1" indent="-317500" algn="l" rtl="0">
              <a:spcBef>
                <a:spcPts val="0"/>
              </a:spcBef>
              <a:spcAft>
                <a:spcPts val="0"/>
              </a:spcAft>
              <a:buSzPts val="1400"/>
              <a:buChar char="-"/>
            </a:pPr>
            <a:r>
              <a:rPr lang="en"/>
              <a:t>Friday meeting agreed parameters</a:t>
            </a:r>
            <a:endParaRPr/>
          </a:p>
          <a:p>
            <a:pPr marL="914400" lvl="1" indent="-317500" algn="l" rtl="0">
              <a:spcBef>
                <a:spcPts val="0"/>
              </a:spcBef>
              <a:spcAft>
                <a:spcPts val="0"/>
              </a:spcAft>
              <a:buSzPts val="1400"/>
              <a:buChar char="-"/>
            </a:pPr>
            <a:r>
              <a:rPr lang="en"/>
              <a:t>Machine operation parameters per run</a:t>
            </a:r>
            <a:endParaRPr/>
          </a:p>
          <a:p>
            <a:pPr marL="457200" lvl="0" indent="-317500" algn="l" rtl="0">
              <a:spcBef>
                <a:spcPts val="0"/>
              </a:spcBef>
              <a:spcAft>
                <a:spcPts val="0"/>
              </a:spcAft>
              <a:buSzPts val="1400"/>
              <a:buChar char="-"/>
            </a:pPr>
            <a:r>
              <a:rPr lang="en"/>
              <a:t>Permanent update</a:t>
            </a:r>
            <a:endParaRPr/>
          </a:p>
          <a:p>
            <a:pPr marL="914400" lvl="1" indent="-317500" algn="l" rtl="0">
              <a:spcBef>
                <a:spcPts val="0"/>
              </a:spcBef>
              <a:spcAft>
                <a:spcPts val="0"/>
              </a:spcAft>
              <a:buSzPts val="1400"/>
              <a:buChar char="-"/>
            </a:pPr>
            <a:r>
              <a:rPr lang="en"/>
              <a:t>Machine status (Status display)</a:t>
            </a:r>
            <a:endParaRPr/>
          </a:p>
          <a:p>
            <a:pPr marL="914400" lvl="1" indent="-317500" algn="l" rtl="0">
              <a:spcBef>
                <a:spcPts val="0"/>
              </a:spcBef>
              <a:spcAft>
                <a:spcPts val="0"/>
              </a:spcAft>
              <a:buSzPts val="1400"/>
              <a:buChar char="-"/>
            </a:pPr>
            <a:r>
              <a:rPr lang="en"/>
              <a:t>Photon energy, rep. rate, pulse duration/charge, brilliance, e-beam energy</a:t>
            </a:r>
            <a:endParaRPr/>
          </a:p>
          <a:p>
            <a:pPr marL="0" lvl="0" indent="0" algn="l" rtl="0">
              <a:spcBef>
                <a:spcPts val="0"/>
              </a:spcBef>
              <a:spcAft>
                <a:spcPts val="0"/>
              </a:spcAft>
              <a:buNone/>
            </a:pPr>
            <a:endParaRPr/>
          </a:p>
        </p:txBody>
      </p:sp>
      <p:sp>
        <p:nvSpPr>
          <p:cNvPr id="350" name="Google Shape;350;p47"/>
          <p:cNvSpPr txBox="1"/>
          <p:nvPr/>
        </p:nvSpPr>
        <p:spPr>
          <a:xfrm>
            <a:off x="4862950" y="1021875"/>
            <a:ext cx="4149600" cy="36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Optional content:</a:t>
            </a:r>
            <a:endParaRPr/>
          </a:p>
          <a:p>
            <a:pPr marL="457200" lvl="0" indent="-317500" algn="l" rtl="0">
              <a:spcBef>
                <a:spcPts val="0"/>
              </a:spcBef>
              <a:spcAft>
                <a:spcPts val="0"/>
              </a:spcAft>
              <a:buSzPts val="1400"/>
              <a:buChar char="-"/>
            </a:pPr>
            <a:r>
              <a:rPr lang="en"/>
              <a:t>Public XGM display of SA1, SA2, SA3</a:t>
            </a:r>
            <a:endParaRPr/>
          </a:p>
          <a:p>
            <a:pPr marL="457200" lvl="0" indent="-317500" algn="l" rtl="0">
              <a:spcBef>
                <a:spcPts val="0"/>
              </a:spcBef>
              <a:spcAft>
                <a:spcPts val="0"/>
              </a:spcAft>
              <a:buSzPts val="1400"/>
              <a:buChar char="-"/>
            </a:pPr>
            <a:r>
              <a:rPr lang="en"/>
              <a:t>Local contact per instrument per experiment</a:t>
            </a:r>
            <a:endParaRPr/>
          </a:p>
          <a:p>
            <a:pPr marL="457200" lvl="0" indent="-317500" algn="l" rtl="0">
              <a:spcBef>
                <a:spcPts val="0"/>
              </a:spcBef>
              <a:spcAft>
                <a:spcPts val="0"/>
              </a:spcAft>
              <a:buSzPts val="1400"/>
              <a:buChar char="-"/>
            </a:pPr>
            <a:r>
              <a:rPr lang="en"/>
              <a:t>History parameters for each experiment</a:t>
            </a:r>
            <a:endParaRPr/>
          </a:p>
          <a:p>
            <a:pPr marL="457200" lvl="0" indent="-317500" algn="l" rtl="0">
              <a:spcBef>
                <a:spcPts val="0"/>
              </a:spcBef>
              <a:spcAft>
                <a:spcPts val="0"/>
              </a:spcAft>
              <a:buSzPts val="1400"/>
              <a:buChar char="-"/>
            </a:pPr>
            <a:r>
              <a:rPr lang="en"/>
              <a:t>Webcamera viewing XFEL XHQ (like SACLA)</a:t>
            </a:r>
            <a:endParaRPr/>
          </a:p>
          <a:p>
            <a:pPr marL="457200" lvl="0" indent="-317500" algn="l" rtl="0">
              <a:spcBef>
                <a:spcPts val="0"/>
              </a:spcBef>
              <a:spcAft>
                <a:spcPts val="0"/>
              </a:spcAft>
              <a:buSzPts val="1400"/>
              <a:buChar char="-"/>
            </a:pPr>
            <a:r>
              <a:rPr lang="en"/>
              <a:t>Useful links</a:t>
            </a:r>
            <a:endParaRPr/>
          </a:p>
          <a:p>
            <a:pPr marL="457200" lvl="0" indent="-317500" algn="l" rtl="0">
              <a:spcBef>
                <a:spcPts val="0"/>
              </a:spcBef>
              <a:spcAft>
                <a:spcPts val="0"/>
              </a:spcAft>
              <a:buSzPts val="1400"/>
              <a:buChar char="-"/>
            </a:pPr>
            <a:r>
              <a:rPr lang="en"/>
              <a:t>“Active” plots: move mouse in intensity history and fluctuation graph</a:t>
            </a:r>
            <a:endParaRPr/>
          </a:p>
          <a:p>
            <a:pPr marL="457200" lvl="0" indent="-317500" algn="l" rtl="0">
              <a:spcBef>
                <a:spcPts val="0"/>
              </a:spcBef>
              <a:spcAft>
                <a:spcPts val="0"/>
              </a:spcAft>
              <a:buSzPts val="1400"/>
              <a:buChar char="-"/>
            </a:pPr>
            <a:r>
              <a:rPr lang="en"/>
              <a:t>Calculator E-beam → E-photon min/max</a:t>
            </a: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0" lvl="0" indent="0" algn="l" rtl="0">
              <a:spcBef>
                <a:spcPts val="0"/>
              </a:spcBef>
              <a:spcAft>
                <a:spcPts val="0"/>
              </a:spcAft>
              <a:buNone/>
            </a:pPr>
            <a:r>
              <a:rPr lang="en"/>
              <a:t>AOB</a:t>
            </a:r>
            <a:endParaRPr/>
          </a:p>
          <a:p>
            <a:pPr marL="457200" lvl="0" indent="-317500" algn="l" rtl="0">
              <a:spcBef>
                <a:spcPts val="0"/>
              </a:spcBef>
              <a:spcAft>
                <a:spcPts val="0"/>
              </a:spcAft>
              <a:buSzPts val="1400"/>
              <a:buChar char="-"/>
            </a:pPr>
            <a:r>
              <a:rPr lang="en"/>
              <a:t>Link to this website on main XFEL.EU webpage (actually it is hard to find)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328679" y="217393"/>
            <a:ext cx="8217600" cy="585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a:t>33 Participants, 12 questions, 15 activities, 7 sessions  </a:t>
            </a:r>
            <a:endParaRPr sz="1800"/>
          </a:p>
        </p:txBody>
      </p:sp>
      <p:sp>
        <p:nvSpPr>
          <p:cNvPr id="95" name="Google Shape;95;p20"/>
          <p:cNvSpPr txBox="1"/>
          <p:nvPr/>
        </p:nvSpPr>
        <p:spPr>
          <a:xfrm>
            <a:off x="1156063" y="1587137"/>
            <a:ext cx="4947557" cy="2057400"/>
          </a:xfrm>
          <a:prstGeom prst="rect">
            <a:avLst/>
          </a:prstGeom>
          <a:noFill/>
          <a:ln>
            <a:noFill/>
          </a:ln>
        </p:spPr>
        <p:txBody>
          <a:bodyPr spcFirstLastPara="1" wrap="square" lIns="68575" tIns="34275" rIns="68575" bIns="34275" anchor="t" anchorCtr="0">
            <a:noAutofit/>
          </a:bodyPr>
          <a:lstStyle/>
          <a:p>
            <a:pPr marL="203200" marR="0" lvl="0" indent="-139700" algn="l" rtl="0">
              <a:lnSpc>
                <a:spcPct val="112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96" name="Google Shape;96;p20"/>
          <p:cNvSpPr/>
          <p:nvPr/>
        </p:nvSpPr>
        <p:spPr>
          <a:xfrm>
            <a:off x="467925" y="802700"/>
            <a:ext cx="3130800" cy="3760200"/>
          </a:xfrm>
          <a:prstGeom prst="rect">
            <a:avLst/>
          </a:prstGeom>
          <a:solidFill>
            <a:srgbClr val="FFFFFF"/>
          </a:solidFill>
          <a:ln>
            <a:noFill/>
          </a:ln>
        </p:spPr>
        <p:txBody>
          <a:bodyPr spcFirstLastPara="1" wrap="square" lIns="0" tIns="0" rIns="0" bIns="0" anchor="ctr" anchorCtr="0">
            <a:noAutofit/>
          </a:bodyPr>
          <a:lstStyle/>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Siegfried Koepke</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Sara Casalbuoni</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Torsten Limberg</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Hans Weise</a:t>
            </a:r>
            <a:endParaRPr sz="1100"/>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Frank Brinker</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Bolko Beutner</a:t>
            </a:r>
            <a:endParaRPr sz="1100"/>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Marc Guetg</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Thomas Wamsat</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Martin Dommach</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Winni Decking</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Matthias Scholz</a:t>
            </a:r>
            <a:endParaRPr sz="1100"/>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Nick Walker</a:t>
            </a:r>
            <a:endParaRPr sz="1100"/>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Steffen Hauf</a:t>
            </a:r>
            <a:endParaRPr sz="1100"/>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Richard Bean</a:t>
            </a:r>
            <a:endParaRPr sz="1100"/>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Naresh Kujala</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Liuba Samoylova</a:t>
            </a:r>
            <a:endParaRPr sz="1400" b="0" i="0" u="none" strike="noStrike" cap="none">
              <a:solidFill>
                <a:schemeClr val="dk1"/>
              </a:solidFill>
              <a:latin typeface="Arial"/>
              <a:ea typeface="Arial"/>
              <a:cs typeface="Arial"/>
              <a:sym typeface="Arial"/>
            </a:endParaRPr>
          </a:p>
          <a:p>
            <a:pPr marL="254000" marR="0" lvl="0" indent="-254000" algn="l" rtl="0">
              <a:lnSpc>
                <a:spcPct val="100000"/>
              </a:lnSpc>
              <a:spcBef>
                <a:spcPts val="0"/>
              </a:spcBef>
              <a:spcAft>
                <a:spcPts val="0"/>
              </a:spcAft>
              <a:buClr>
                <a:schemeClr val="dk1"/>
              </a:buClr>
              <a:buSzPts val="1400"/>
              <a:buFont typeface="Arial"/>
              <a:buAutoNum type="arabicPeriod"/>
            </a:pPr>
            <a:r>
              <a:rPr lang="en" sz="1400" b="0" i="0" u="none" strike="noStrike" cap="none">
                <a:solidFill>
                  <a:schemeClr val="dk1"/>
                </a:solidFill>
                <a:latin typeface="Arial"/>
                <a:ea typeface="Arial"/>
                <a:cs typeface="Arial"/>
                <a:sym typeface="Arial"/>
              </a:rPr>
              <a:t>Dirk Lipka</a:t>
            </a:r>
            <a:endParaRPr sz="1400" b="0" i="0" u="none" strike="noStrike" cap="none">
              <a:solidFill>
                <a:schemeClr val="dk1"/>
              </a:solidFill>
              <a:latin typeface="Arial"/>
              <a:ea typeface="Arial"/>
              <a:cs typeface="Arial"/>
              <a:sym typeface="Arial"/>
            </a:endParaRPr>
          </a:p>
        </p:txBody>
      </p:sp>
      <p:sp>
        <p:nvSpPr>
          <p:cNvPr id="97" name="Google Shape;97;p20"/>
          <p:cNvSpPr/>
          <p:nvPr/>
        </p:nvSpPr>
        <p:spPr>
          <a:xfrm>
            <a:off x="4572008" y="939650"/>
            <a:ext cx="3633300" cy="3693300"/>
          </a:xfrm>
          <a:prstGeom prst="rect">
            <a:avLst/>
          </a:prstGeom>
          <a:solidFill>
            <a:srgbClr val="FFFFFF"/>
          </a:solidFill>
          <a:ln>
            <a:noFill/>
          </a:ln>
        </p:spPr>
        <p:txBody>
          <a:bodyPr spcFirstLastPara="1" wrap="square" lIns="0" tIns="0" rIns="0" bIns="0" anchor="ctr" anchorCtr="0">
            <a:noAutofit/>
          </a:bodyPr>
          <a:lstStyle/>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Lars Fröhlich</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Dirk Nölle</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Shan Liu</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Svitozar Serkez</a:t>
            </a:r>
            <a:endParaRPr sz="1500" b="0" i="0" u="none" strike="noStrike" cap="none">
              <a:solidFill>
                <a:schemeClr val="dk1"/>
              </a:solidFill>
              <a:latin typeface="Arial"/>
              <a:ea typeface="Arial"/>
              <a:cs typeface="Arial"/>
              <a:sym typeface="Arial"/>
            </a:endParaRPr>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(Raimund Kammering) comes later</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Zuzana Konopkova</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Giuseppe Mercurio</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Riko Wichmann</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Andreas Galler</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Markus Scholz</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Frederik Wolff-Fabris</a:t>
            </a:r>
            <a:endParaRPr sz="1500" b="0" i="0" u="none" strike="noStrike" cap="none">
              <a:solidFill>
                <a:schemeClr val="dk1"/>
              </a:solidFill>
              <a:latin typeface="Arial"/>
              <a:ea typeface="Arial"/>
              <a:cs typeface="Arial"/>
              <a:sym typeface="Arial"/>
            </a:endParaRPr>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Peter Zalden</a:t>
            </a:r>
            <a:endParaRPr sz="1500" b="0" i="0" u="none" strike="noStrike" cap="none">
              <a:solidFill>
                <a:schemeClr val="dk1"/>
              </a:solidFill>
              <a:latin typeface="Arial"/>
              <a:ea typeface="Arial"/>
              <a:cs typeface="Arial"/>
              <a:sym typeface="Arial"/>
            </a:endParaRPr>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Maurizio Vannoni</a:t>
            </a:r>
            <a:endParaRPr sz="1500" b="0" i="0" u="none" strike="noStrike" cap="none">
              <a:solidFill>
                <a:schemeClr val="dk1"/>
              </a:solidFill>
              <a:latin typeface="Arial"/>
              <a:ea typeface="Arial"/>
              <a:cs typeface="Arial"/>
              <a:sym typeface="Arial"/>
            </a:endParaRPr>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Thomas Baumann</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Jan Grünert</a:t>
            </a:r>
            <a:endParaRPr sz="1100"/>
          </a:p>
          <a:p>
            <a:pPr marL="342900" marR="0" lvl="0" indent="-336550" algn="l" rtl="0">
              <a:lnSpc>
                <a:spcPct val="100000"/>
              </a:lnSpc>
              <a:spcBef>
                <a:spcPts val="0"/>
              </a:spcBef>
              <a:spcAft>
                <a:spcPts val="0"/>
              </a:spcAft>
              <a:buClr>
                <a:schemeClr val="dk1"/>
              </a:buClr>
              <a:buSzPts val="1500"/>
              <a:buFont typeface="Arial"/>
              <a:buAutoNum type="arabicPeriod" startAt="18"/>
            </a:pPr>
            <a:r>
              <a:rPr lang="en" sz="1500" b="0" i="0" u="none" strike="noStrike" cap="none">
                <a:solidFill>
                  <a:schemeClr val="dk1"/>
                </a:solidFill>
                <a:latin typeface="Arial"/>
                <a:ea typeface="Arial"/>
                <a:cs typeface="Arial"/>
                <a:sym typeface="Arial"/>
              </a:rPr>
              <a:t>Harald Sinn</a:t>
            </a:r>
            <a:endParaRPr sz="11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8"/>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Webpages of other facilities </a:t>
            </a:r>
            <a:endParaRPr/>
          </a:p>
        </p:txBody>
      </p:sp>
      <p:sp>
        <p:nvSpPr>
          <p:cNvPr id="356" name="Google Shape;356;p48"/>
          <p:cNvSpPr txBox="1"/>
          <p:nvPr/>
        </p:nvSpPr>
        <p:spPr>
          <a:xfrm>
            <a:off x="458400" y="868875"/>
            <a:ext cx="4113600" cy="38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SACLA:</a:t>
            </a:r>
            <a:endParaRPr b="1"/>
          </a:p>
          <a:p>
            <a:pPr marL="457200" lvl="0" indent="-317500" algn="l" rtl="0">
              <a:spcBef>
                <a:spcPts val="0"/>
              </a:spcBef>
              <a:spcAft>
                <a:spcPts val="0"/>
              </a:spcAft>
              <a:buSzPts val="1400"/>
              <a:buChar char="-"/>
            </a:pPr>
            <a:r>
              <a:rPr lang="en"/>
              <a:t>List of proposals (approved / performed)</a:t>
            </a:r>
            <a:endParaRPr/>
          </a:p>
          <a:p>
            <a:pPr marL="914400" lvl="1" indent="-317500" algn="l" rtl="0">
              <a:spcBef>
                <a:spcPts val="0"/>
              </a:spcBef>
              <a:spcAft>
                <a:spcPts val="0"/>
              </a:spcAft>
              <a:buSzPts val="1400"/>
              <a:buChar char="-"/>
            </a:pPr>
            <a:r>
              <a:rPr lang="en"/>
              <a:t>PI, institute, country, beamline, number of shifts</a:t>
            </a:r>
            <a:endParaRPr/>
          </a:p>
          <a:p>
            <a:pPr marL="457200" lvl="0" indent="-317500" algn="l" rtl="0">
              <a:spcBef>
                <a:spcPts val="0"/>
              </a:spcBef>
              <a:spcAft>
                <a:spcPts val="0"/>
              </a:spcAft>
              <a:buSzPts val="1400"/>
              <a:buChar char="-"/>
            </a:pPr>
            <a:r>
              <a:rPr lang="en"/>
              <a:t>Links to</a:t>
            </a:r>
            <a:endParaRPr/>
          </a:p>
          <a:p>
            <a:pPr marL="914400" lvl="1" indent="-317500" algn="l" rtl="0">
              <a:spcBef>
                <a:spcPts val="0"/>
              </a:spcBef>
              <a:spcAft>
                <a:spcPts val="0"/>
              </a:spcAft>
              <a:buSzPts val="1400"/>
              <a:buChar char="-"/>
            </a:pPr>
            <a:r>
              <a:rPr lang="en"/>
              <a:t>Monthly calendar</a:t>
            </a:r>
            <a:endParaRPr/>
          </a:p>
          <a:p>
            <a:pPr marL="914400" lvl="1" indent="-317500" algn="l" rtl="0">
              <a:spcBef>
                <a:spcPts val="0"/>
              </a:spcBef>
              <a:spcAft>
                <a:spcPts val="0"/>
              </a:spcAft>
              <a:buSzPts val="1400"/>
              <a:buChar char="-"/>
            </a:pPr>
            <a:r>
              <a:rPr lang="en"/>
              <a:t>Beamline information</a:t>
            </a:r>
            <a:endParaRPr/>
          </a:p>
          <a:p>
            <a:pPr marL="914400" lvl="1" indent="-317500" algn="l" rtl="0">
              <a:spcBef>
                <a:spcPts val="0"/>
              </a:spcBef>
              <a:spcAft>
                <a:spcPts val="0"/>
              </a:spcAft>
              <a:buSzPts val="1400"/>
              <a:buChar char="-"/>
            </a:pPr>
            <a:r>
              <a:rPr lang="en"/>
              <a:t>Webcam (weather)</a:t>
            </a:r>
            <a:endParaRPr/>
          </a:p>
          <a:p>
            <a:pPr marL="914400" lvl="1" indent="-317500" algn="l" rtl="0">
              <a:spcBef>
                <a:spcPts val="0"/>
              </a:spcBef>
              <a:spcAft>
                <a:spcPts val="0"/>
              </a:spcAft>
              <a:buSzPts val="1400"/>
              <a:buChar char="-"/>
            </a:pPr>
            <a:r>
              <a:rPr lang="en"/>
              <a:t>Operation status</a:t>
            </a:r>
            <a:endParaRPr/>
          </a:p>
          <a:p>
            <a:pPr marL="1371600" lvl="2" indent="-317500" algn="l" rtl="0">
              <a:spcBef>
                <a:spcPts val="0"/>
              </a:spcBef>
              <a:spcAft>
                <a:spcPts val="0"/>
              </a:spcAft>
              <a:buSzPts val="1400"/>
              <a:buChar char="-"/>
            </a:pPr>
            <a:r>
              <a:rPr lang="en"/>
              <a:t>Operation mode</a:t>
            </a:r>
            <a:endParaRPr/>
          </a:p>
          <a:p>
            <a:pPr marL="1371600" lvl="2" indent="-317500" algn="l" rtl="0">
              <a:spcBef>
                <a:spcPts val="0"/>
              </a:spcBef>
              <a:spcAft>
                <a:spcPts val="0"/>
              </a:spcAft>
              <a:buSzPts val="1400"/>
              <a:buChar char="-"/>
            </a:pPr>
            <a:r>
              <a:rPr lang="en"/>
              <a:t>Active endstation / experiment</a:t>
            </a:r>
            <a:endParaRPr/>
          </a:p>
          <a:p>
            <a:pPr marL="1371600" lvl="2" indent="-317500" algn="l" rtl="0">
              <a:spcBef>
                <a:spcPts val="0"/>
              </a:spcBef>
              <a:spcAft>
                <a:spcPts val="0"/>
              </a:spcAft>
              <a:buSzPts val="1400"/>
              <a:buChar char="-"/>
            </a:pPr>
            <a:r>
              <a:rPr lang="en"/>
              <a:t>Rep. rate</a:t>
            </a:r>
            <a:endParaRPr/>
          </a:p>
          <a:p>
            <a:pPr marL="1371600" lvl="2" indent="-317500" algn="l" rtl="0">
              <a:spcBef>
                <a:spcPts val="0"/>
              </a:spcBef>
              <a:spcAft>
                <a:spcPts val="0"/>
              </a:spcAft>
              <a:buSzPts val="1400"/>
              <a:buChar char="-"/>
            </a:pPr>
            <a:r>
              <a:rPr lang="en"/>
              <a:t>Photon ernergy</a:t>
            </a:r>
            <a:endParaRPr/>
          </a:p>
          <a:p>
            <a:pPr marL="1371600" lvl="2" indent="-317500" algn="l" rtl="0">
              <a:spcBef>
                <a:spcPts val="0"/>
              </a:spcBef>
              <a:spcAft>
                <a:spcPts val="0"/>
              </a:spcAft>
              <a:buSzPts val="1400"/>
              <a:buChar char="-"/>
            </a:pPr>
            <a:r>
              <a:rPr lang="en"/>
              <a:t>Intensity fluctuations in 30 shots</a:t>
            </a:r>
            <a:endParaRPr/>
          </a:p>
        </p:txBody>
      </p:sp>
      <p:sp>
        <p:nvSpPr>
          <p:cNvPr id="357" name="Google Shape;357;p48"/>
          <p:cNvSpPr txBox="1"/>
          <p:nvPr/>
        </p:nvSpPr>
        <p:spPr>
          <a:xfrm>
            <a:off x="5067000" y="868875"/>
            <a:ext cx="3893700" cy="3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LCLS:</a:t>
            </a:r>
            <a:endParaRPr b="1"/>
          </a:p>
          <a:p>
            <a:pPr marL="457200" lvl="0" indent="-317500" algn="l" rtl="0">
              <a:spcBef>
                <a:spcPts val="0"/>
              </a:spcBef>
              <a:spcAft>
                <a:spcPts val="0"/>
              </a:spcAft>
              <a:buSzPts val="1400"/>
              <a:buChar char="-"/>
            </a:pPr>
            <a:r>
              <a:rPr lang="en"/>
              <a:t>Schedule</a:t>
            </a:r>
            <a:endParaRPr/>
          </a:p>
          <a:p>
            <a:pPr marL="914400" lvl="1" indent="-317500" algn="l" rtl="0">
              <a:spcBef>
                <a:spcPts val="0"/>
              </a:spcBef>
              <a:spcAft>
                <a:spcPts val="0"/>
              </a:spcAft>
              <a:buSzPts val="1400"/>
              <a:buChar char="-"/>
            </a:pPr>
            <a:r>
              <a:rPr lang="en"/>
              <a:t> pdf. Calendar for each run</a:t>
            </a:r>
            <a:endParaRPr/>
          </a:p>
          <a:p>
            <a:pPr marL="914400" lvl="1" indent="-317500" algn="l" rtl="0">
              <a:spcBef>
                <a:spcPts val="0"/>
              </a:spcBef>
              <a:spcAft>
                <a:spcPts val="0"/>
              </a:spcAft>
              <a:buSzPts val="1400"/>
              <a:buChar char="-"/>
            </a:pPr>
            <a:r>
              <a:rPr lang="en"/>
              <a:t>Proposal number + PI name + table with title of experiment</a:t>
            </a:r>
            <a:endParaRPr/>
          </a:p>
          <a:p>
            <a:pPr marL="457200" lvl="0" indent="-317500" algn="l" rtl="0">
              <a:spcBef>
                <a:spcPts val="0"/>
              </a:spcBef>
              <a:spcAft>
                <a:spcPts val="0"/>
              </a:spcAft>
              <a:buSzPts val="1400"/>
              <a:buChar char="-"/>
            </a:pPr>
            <a:r>
              <a:rPr lang="en"/>
              <a:t>Status</a:t>
            </a:r>
            <a:endParaRPr/>
          </a:p>
          <a:p>
            <a:pPr marL="914400" lvl="1" indent="-317500" algn="l" rtl="0">
              <a:spcBef>
                <a:spcPts val="0"/>
              </a:spcBef>
              <a:spcAft>
                <a:spcPts val="0"/>
              </a:spcAft>
              <a:buSzPts val="1400"/>
              <a:buChar char="-"/>
            </a:pPr>
            <a:r>
              <a:rPr lang="en"/>
              <a:t>Detailed overview of accelerator status</a:t>
            </a:r>
            <a:endParaRPr/>
          </a:p>
          <a:p>
            <a:pPr marL="0" lvl="0" indent="0" algn="l" rtl="0">
              <a:spcBef>
                <a:spcPts val="0"/>
              </a:spcBef>
              <a:spcAft>
                <a:spcPts val="0"/>
              </a:spcAft>
              <a:buNone/>
            </a:pPr>
            <a:r>
              <a:rPr lang="en" b="1"/>
              <a:t>FLASH:</a:t>
            </a:r>
            <a:endParaRPr b="1"/>
          </a:p>
          <a:p>
            <a:pPr marL="457200" lvl="0" indent="-317500" algn="l" rtl="0">
              <a:spcBef>
                <a:spcPts val="0"/>
              </a:spcBef>
              <a:spcAft>
                <a:spcPts val="0"/>
              </a:spcAft>
              <a:buSzPts val="1400"/>
              <a:buChar char="-"/>
            </a:pPr>
            <a:r>
              <a:rPr lang="en"/>
              <a:t>Reports and publications</a:t>
            </a:r>
            <a:endParaRPr/>
          </a:p>
          <a:p>
            <a:pPr marL="457200" lvl="0" indent="-317500" algn="l" rtl="0">
              <a:spcBef>
                <a:spcPts val="0"/>
              </a:spcBef>
              <a:spcAft>
                <a:spcPts val="0"/>
              </a:spcAft>
              <a:buSzPts val="1400"/>
              <a:buChar char="-"/>
            </a:pPr>
            <a:r>
              <a:rPr lang="en"/>
              <a:t>Schedule by year</a:t>
            </a:r>
            <a:endParaRPr/>
          </a:p>
          <a:p>
            <a:pPr marL="457200" lvl="0" indent="-317500" algn="l" rtl="0">
              <a:spcBef>
                <a:spcPts val="0"/>
              </a:spcBef>
              <a:spcAft>
                <a:spcPts val="0"/>
              </a:spcAft>
              <a:buSzPts val="1400"/>
              <a:buChar char="-"/>
            </a:pPr>
            <a:r>
              <a:rPr lang="en"/>
              <a:t>Schedule by week</a:t>
            </a:r>
            <a:endParaRPr/>
          </a:p>
          <a:p>
            <a:pPr marL="914400" lvl="1" indent="-317500" algn="l" rtl="0">
              <a:spcBef>
                <a:spcPts val="0"/>
              </a:spcBef>
              <a:spcAft>
                <a:spcPts val="0"/>
              </a:spcAft>
              <a:buSzPts val="1400"/>
              <a:buChar char="-"/>
            </a:pPr>
            <a:r>
              <a:rPr lang="en"/>
              <a:t>User run: only wavelength, no title or PI</a:t>
            </a:r>
            <a:endParaRPr/>
          </a:p>
          <a:p>
            <a:pPr marL="914400" lvl="1" indent="-317500" algn="l" rtl="0">
              <a:spcBef>
                <a:spcPts val="0"/>
              </a:spcBef>
              <a:spcAft>
                <a:spcPts val="0"/>
              </a:spcAft>
              <a:buSzPts val="1400"/>
              <a:buChar char="-"/>
            </a:pPr>
            <a:r>
              <a:rPr lang="en"/>
              <a:t>Studies: program and responsible person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49"/>
          <p:cNvPicPr preferRelativeResize="0"/>
          <p:nvPr/>
        </p:nvPicPr>
        <p:blipFill>
          <a:blip r:embed="rId3">
            <a:alphaModFix/>
          </a:blip>
          <a:stretch>
            <a:fillRect/>
          </a:stretch>
        </p:blipFill>
        <p:spPr>
          <a:xfrm>
            <a:off x="3233500" y="476250"/>
            <a:ext cx="3278772" cy="4371696"/>
          </a:xfrm>
          <a:prstGeom prst="rect">
            <a:avLst/>
          </a:prstGeom>
          <a:noFill/>
          <a:ln>
            <a:noFill/>
          </a:ln>
        </p:spPr>
      </p:pic>
      <p:sp>
        <p:nvSpPr>
          <p:cNvPr id="363" name="Google Shape;363;p49"/>
          <p:cNvSpPr txBox="1"/>
          <p:nvPr/>
        </p:nvSpPr>
        <p:spPr>
          <a:xfrm>
            <a:off x="146875" y="288725"/>
            <a:ext cx="6159300" cy="71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Screenshot/photos of flipcards: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0"/>
          <p:cNvSpPr txBox="1">
            <a:spLocks noGrp="1"/>
          </p:cNvSpPr>
          <p:nvPr>
            <p:ph type="title"/>
          </p:nvPr>
        </p:nvSpPr>
        <p:spPr>
          <a:xfrm>
            <a:off x="458392" y="150443"/>
            <a:ext cx="8217600" cy="5853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dirty="0">
                <a:solidFill>
                  <a:srgbClr val="0000FF"/>
                </a:solidFill>
              </a:rPr>
              <a:t>Session 3: Communication Question 3 - </a:t>
            </a:r>
            <a:r>
              <a:rPr lang="en" sz="1800" dirty="0" err="1">
                <a:solidFill>
                  <a:srgbClr val="0000FF"/>
                </a:solidFill>
              </a:rPr>
              <a:t>ComBKR</a:t>
            </a:r>
            <a:r>
              <a:rPr lang="en" sz="1800" dirty="0">
                <a:solidFill>
                  <a:srgbClr val="0000FF"/>
                </a:solidFill>
              </a:rPr>
              <a:t> - (Matthias, Thomas)</a:t>
            </a:r>
            <a:endParaRPr sz="1100" dirty="0">
              <a:solidFill>
                <a:srgbClr val="0000FF"/>
              </a:solidFill>
            </a:endParaRPr>
          </a:p>
        </p:txBody>
      </p:sp>
      <p:sp>
        <p:nvSpPr>
          <p:cNvPr id="369" name="Google Shape;369;p50"/>
          <p:cNvSpPr txBox="1"/>
          <p:nvPr/>
        </p:nvSpPr>
        <p:spPr>
          <a:xfrm>
            <a:off x="426600" y="926900"/>
            <a:ext cx="8281200" cy="35082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b="1" dirty="0">
                <a:solidFill>
                  <a:schemeClr val="dk1"/>
                </a:solidFill>
              </a:rPr>
              <a:t>How can we improve the communication between experiments and BKR</a:t>
            </a:r>
            <a:r>
              <a:rPr lang="en" sz="1400" b="1" i="0" u="none" strike="noStrike" cap="none" dirty="0">
                <a:solidFill>
                  <a:schemeClr val="dk1"/>
                </a:solidFill>
                <a:latin typeface="Arial"/>
                <a:ea typeface="Arial"/>
                <a:cs typeface="Arial"/>
                <a:sym typeface="Arial"/>
              </a:rPr>
              <a:t>? </a:t>
            </a:r>
            <a:endParaRPr sz="1100" dirty="0"/>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Task: Collect ideas to improve the communication between BKR crew and instrument scientists in </a:t>
            </a:r>
            <a:r>
              <a:rPr lang="en" dirty="0" err="1">
                <a:solidFill>
                  <a:schemeClr val="dk1"/>
                </a:solidFill>
              </a:rPr>
              <a:t>Schenefeld</a:t>
            </a:r>
            <a:r>
              <a:rPr lang="en" dirty="0">
                <a:solidFill>
                  <a:schemeClr val="dk1"/>
                </a:solidFill>
              </a:rPr>
              <a:t>. </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Group work: Collect ideas from participants with flipchart or in any other way. Take photos of the flipchart for the report writing later.</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Sum up your recommendations to improve communication and present the results in the final session (use computer, if required).    </a:t>
            </a:r>
            <a:endParaRPr dirty="0">
              <a:solidFill>
                <a:schemeClr val="dk1"/>
              </a:solidFill>
            </a:endParaRPr>
          </a:p>
          <a:p>
            <a:pPr marL="0" marR="0" lvl="0" indent="0" algn="l" rtl="0">
              <a:lnSpc>
                <a:spcPct val="112000"/>
              </a:lnSpc>
              <a:spcBef>
                <a:spcPts val="0"/>
              </a:spcBef>
              <a:spcAft>
                <a:spcPts val="0"/>
              </a:spcAft>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1"/>
          <p:cNvSpPr txBox="1">
            <a:spLocks noGrp="1"/>
          </p:cNvSpPr>
          <p:nvPr>
            <p:ph type="title"/>
          </p:nvPr>
        </p:nvSpPr>
        <p:spPr>
          <a:xfrm>
            <a:off x="458392" y="3028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Clr>
                <a:schemeClr val="dk1"/>
              </a:buClr>
              <a:buSzPts val="1700"/>
              <a:buFont typeface="Arial"/>
              <a:buNone/>
            </a:pPr>
            <a:r>
              <a:rPr lang="en" sz="1800">
                <a:solidFill>
                  <a:srgbClr val="0000FF"/>
                </a:solidFill>
              </a:rPr>
              <a:t>Session 3: Communication Question 3 - ComBKR - (Matthias, Thomas)</a:t>
            </a:r>
            <a:endParaRPr sz="1100">
              <a:solidFill>
                <a:srgbClr val="0000FF"/>
              </a:solidFill>
            </a:endParaRPr>
          </a:p>
          <a:p>
            <a:pPr marL="0" lvl="0" indent="0" algn="l" rtl="0">
              <a:spcBef>
                <a:spcPts val="0"/>
              </a:spcBef>
              <a:spcAft>
                <a:spcPts val="0"/>
              </a:spcAft>
              <a:buNone/>
            </a:pPr>
            <a:endParaRPr/>
          </a:p>
        </p:txBody>
      </p:sp>
      <p:sp>
        <p:nvSpPr>
          <p:cNvPr id="375" name="Google Shape;375;p51"/>
          <p:cNvSpPr txBox="1"/>
          <p:nvPr/>
        </p:nvSpPr>
        <p:spPr>
          <a:xfrm>
            <a:off x="296875" y="861000"/>
            <a:ext cx="8650800" cy="38958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b="1">
                <a:solidFill>
                  <a:schemeClr val="dk1"/>
                </a:solidFill>
              </a:rPr>
              <a:t>We do not have general/massive problems </a:t>
            </a:r>
            <a:r>
              <a:rPr lang="en">
                <a:solidFill>
                  <a:schemeClr val="dk1"/>
                </a:solidFill>
              </a:rPr>
              <a:t>but a few things that can be improved:</a:t>
            </a:r>
            <a:endParaRPr>
              <a:solidFill>
                <a:schemeClr val="dk1"/>
              </a:solidFill>
            </a:endParaRPr>
          </a:p>
          <a:p>
            <a:pPr marL="0" marR="0" lvl="0" indent="0" algn="l" rtl="0">
              <a:lnSpc>
                <a:spcPct val="112000"/>
              </a:lnSpc>
              <a:spcBef>
                <a:spcPts val="0"/>
              </a:spcBef>
              <a:spcAft>
                <a:spcPts val="0"/>
              </a:spcAft>
              <a:buNone/>
            </a:pPr>
            <a:endParaRPr>
              <a:solidFill>
                <a:schemeClr val="dk1"/>
              </a:solidFill>
            </a:endParaRPr>
          </a:p>
          <a:p>
            <a:pPr marL="457200" marR="0" lvl="0" indent="-317500" algn="l" rtl="0">
              <a:lnSpc>
                <a:spcPct val="112000"/>
              </a:lnSpc>
              <a:spcBef>
                <a:spcPts val="0"/>
              </a:spcBef>
              <a:spcAft>
                <a:spcPts val="0"/>
              </a:spcAft>
              <a:buSzPts val="1400"/>
              <a:buChar char="●"/>
            </a:pPr>
            <a:r>
              <a:rPr lang="en"/>
              <a:t>More detailed shift handover within the BKR and/or instrument groups. Brief documentation.</a:t>
            </a:r>
            <a:endParaRPr/>
          </a:p>
          <a:p>
            <a:pPr marL="457200" marR="0" lvl="0" indent="-317500" algn="l" rtl="0">
              <a:lnSpc>
                <a:spcPct val="112000"/>
              </a:lnSpc>
              <a:spcBef>
                <a:spcPts val="0"/>
              </a:spcBef>
              <a:spcAft>
                <a:spcPts val="0"/>
              </a:spcAft>
              <a:buSzPts val="1400"/>
              <a:buChar char="●"/>
            </a:pPr>
            <a:r>
              <a:rPr lang="en"/>
              <a:t>Call the “other side” after shift change to say hello and get basic information or offer tuning time etc.  (minimum 5 calls per day: 7 am, 8 am, 3 pm, 8 pm, 11 pm). </a:t>
            </a:r>
            <a:endParaRPr/>
          </a:p>
          <a:p>
            <a:pPr marL="457200" marR="0" lvl="0" indent="-317500" algn="l" rtl="0">
              <a:lnSpc>
                <a:spcPct val="112000"/>
              </a:lnSpc>
              <a:spcBef>
                <a:spcPts val="0"/>
              </a:spcBef>
              <a:spcAft>
                <a:spcPts val="0"/>
              </a:spcAft>
              <a:buSzPts val="1400"/>
              <a:buChar char="●"/>
            </a:pPr>
            <a:r>
              <a:rPr lang="en"/>
              <a:t>Call when major changes happen (beam not used, tuning necessary). </a:t>
            </a:r>
            <a:r>
              <a:rPr lang="en">
                <a:solidFill>
                  <a:schemeClr val="dk1"/>
                </a:solidFill>
              </a:rPr>
              <a:t>Brief documentation.</a:t>
            </a:r>
            <a:endParaRPr>
              <a:solidFill>
                <a:schemeClr val="dk1"/>
              </a:solidFill>
            </a:endParaRPr>
          </a:p>
          <a:p>
            <a:pPr marL="457200" marR="0" lvl="0" indent="-317500" algn="l" rtl="0">
              <a:lnSpc>
                <a:spcPct val="112000"/>
              </a:lnSpc>
              <a:spcBef>
                <a:spcPts val="0"/>
              </a:spcBef>
              <a:spcAft>
                <a:spcPts val="0"/>
              </a:spcAft>
              <a:buClr>
                <a:schemeClr val="dk1"/>
              </a:buClr>
              <a:buSzPts val="1400"/>
              <a:buChar char="●"/>
            </a:pPr>
            <a:r>
              <a:rPr lang="en">
                <a:solidFill>
                  <a:schemeClr val="dk1"/>
                </a:solidFill>
              </a:rPr>
              <a:t>Clear escalation rules necessary: When to call PRC, BKR, Robert?</a:t>
            </a:r>
            <a:endParaRPr>
              <a:solidFill>
                <a:schemeClr val="dk1"/>
              </a:solidFill>
            </a:endParaRPr>
          </a:p>
          <a:p>
            <a:pPr marL="914400" lvl="1" indent="-317500" algn="l" rtl="0">
              <a:lnSpc>
                <a:spcPct val="112000"/>
              </a:lnSpc>
              <a:spcBef>
                <a:spcPts val="0"/>
              </a:spcBef>
              <a:spcAft>
                <a:spcPts val="0"/>
              </a:spcAft>
              <a:buClr>
                <a:schemeClr val="dk1"/>
              </a:buClr>
              <a:buSzPts val="1400"/>
              <a:buChar char="○"/>
            </a:pPr>
            <a:r>
              <a:rPr lang="en">
                <a:solidFill>
                  <a:schemeClr val="dk1"/>
                </a:solidFill>
              </a:rPr>
              <a:t>FEL down procedure (wait at least 5 min. before calling. Downtime countdown? E-log info). </a:t>
            </a:r>
            <a:endParaRPr>
              <a:solidFill>
                <a:schemeClr val="dk1"/>
              </a:solidFill>
            </a:endParaRPr>
          </a:p>
          <a:p>
            <a:pPr marL="457200" marR="0" lvl="0" indent="0" algn="l" rtl="0">
              <a:lnSpc>
                <a:spcPct val="112000"/>
              </a:lnSpc>
              <a:spcBef>
                <a:spcPts val="0"/>
              </a:spcBef>
              <a:spcAft>
                <a:spcPts val="0"/>
              </a:spcAft>
              <a:buNone/>
            </a:pPr>
            <a:endParaRPr>
              <a:solidFill>
                <a:schemeClr val="dk1"/>
              </a:solidFill>
            </a:endParaRPr>
          </a:p>
          <a:p>
            <a:pPr marL="457200" marR="0" lvl="0" indent="-317500" algn="l" rtl="0">
              <a:lnSpc>
                <a:spcPct val="112000"/>
              </a:lnSpc>
              <a:spcBef>
                <a:spcPts val="0"/>
              </a:spcBef>
              <a:spcAft>
                <a:spcPts val="0"/>
              </a:spcAft>
              <a:buClr>
                <a:schemeClr val="dk1"/>
              </a:buClr>
              <a:buSzPts val="1400"/>
              <a:buChar char="●"/>
            </a:pPr>
            <a:r>
              <a:rPr lang="en">
                <a:solidFill>
                  <a:schemeClr val="dk1"/>
                </a:solidFill>
              </a:rPr>
              <a:t>Technical solutions for better communication like chat, video link, pictures of colleagues. </a:t>
            </a:r>
            <a:endParaRPr>
              <a:solidFill>
                <a:schemeClr val="dk1"/>
              </a:solidFill>
            </a:endParaRPr>
          </a:p>
          <a:p>
            <a:pPr marL="457200" marR="0" lvl="0" indent="-317500" algn="l" rtl="0">
              <a:lnSpc>
                <a:spcPct val="112000"/>
              </a:lnSpc>
              <a:spcBef>
                <a:spcPts val="0"/>
              </a:spcBef>
              <a:spcAft>
                <a:spcPts val="0"/>
              </a:spcAft>
              <a:buClr>
                <a:schemeClr val="dk1"/>
              </a:buClr>
              <a:buSzPts val="1400"/>
              <a:buChar char="●"/>
            </a:pPr>
            <a:r>
              <a:rPr lang="en">
                <a:solidFill>
                  <a:schemeClr val="dk1"/>
                </a:solidFill>
              </a:rPr>
              <a:t>E-log: common logbook or links between logbooks. Copy and paste at the end of the shift? </a:t>
            </a:r>
            <a:endParaRPr>
              <a:solidFill>
                <a:schemeClr val="dk1"/>
              </a:solidFill>
            </a:endParaRPr>
          </a:p>
          <a:p>
            <a:pPr marL="457200" marR="0" lvl="0" indent="-317500" algn="l" rtl="0">
              <a:lnSpc>
                <a:spcPct val="112000"/>
              </a:lnSpc>
              <a:spcBef>
                <a:spcPts val="0"/>
              </a:spcBef>
              <a:spcAft>
                <a:spcPts val="0"/>
              </a:spcAft>
              <a:buClr>
                <a:schemeClr val="dk1"/>
              </a:buClr>
              <a:buSzPts val="1400"/>
              <a:buChar char="●"/>
            </a:pPr>
            <a:r>
              <a:rPr lang="en">
                <a:solidFill>
                  <a:schemeClr val="dk1"/>
                </a:solidFill>
              </a:rPr>
              <a:t>Improvement of “Friday-table” -&gt; clear priorities (what is most important).  </a:t>
            </a:r>
            <a:endParaRPr>
              <a:solidFill>
                <a:schemeClr val="dk1"/>
              </a:solidFill>
            </a:endParaRPr>
          </a:p>
          <a:p>
            <a:pPr marL="457200" marR="0" lvl="0" indent="0" algn="l" rtl="0">
              <a:lnSpc>
                <a:spcPct val="112000"/>
              </a:lnSpc>
              <a:spcBef>
                <a:spcPts val="0"/>
              </a:spcBef>
              <a:spcAft>
                <a:spcPts val="0"/>
              </a:spcAft>
              <a:buNone/>
            </a:pPr>
            <a:endParaRPr>
              <a:solidFill>
                <a:schemeClr val="dk1"/>
              </a:solidFill>
            </a:endParaRPr>
          </a:p>
          <a:p>
            <a:pPr marL="457200" lvl="0" indent="-317500" algn="l" rtl="0">
              <a:lnSpc>
                <a:spcPct val="112000"/>
              </a:lnSpc>
              <a:spcBef>
                <a:spcPts val="0"/>
              </a:spcBef>
              <a:spcAft>
                <a:spcPts val="0"/>
              </a:spcAft>
              <a:buClr>
                <a:schemeClr val="dk1"/>
              </a:buClr>
              <a:buSzPts val="1400"/>
              <a:buChar char="●"/>
            </a:pPr>
            <a:r>
              <a:rPr lang="en">
                <a:solidFill>
                  <a:schemeClr val="dk1"/>
                </a:solidFill>
              </a:rPr>
              <a:t>Visits between machine and experiment operators. Common trainings? Party or other social events?</a:t>
            </a:r>
            <a:endParaRPr>
              <a:solidFill>
                <a:schemeClr val="dk1"/>
              </a:solidFill>
            </a:endParaRPr>
          </a:p>
          <a:p>
            <a:pPr marL="0" marR="0" lvl="0" indent="0" algn="l" rtl="0">
              <a:lnSpc>
                <a:spcPct val="112000"/>
              </a:lnSpc>
              <a:spcBef>
                <a:spcPts val="0"/>
              </a:spcBef>
              <a:spcAft>
                <a:spcPts val="0"/>
              </a:spcAft>
              <a:buNone/>
            </a:pPr>
            <a:endParaRPr>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458392" y="226643"/>
            <a:ext cx="8217600" cy="585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dirty="0">
                <a:solidFill>
                  <a:srgbClr val="0000FF"/>
                </a:solidFill>
              </a:rPr>
              <a:t>Session 4: Communication Question 4 - </a:t>
            </a:r>
            <a:r>
              <a:rPr lang="en" sz="1800" dirty="0" err="1">
                <a:solidFill>
                  <a:srgbClr val="0000FF"/>
                </a:solidFill>
              </a:rPr>
              <a:t>RolePlay</a:t>
            </a:r>
            <a:r>
              <a:rPr lang="en" sz="1800" dirty="0">
                <a:solidFill>
                  <a:srgbClr val="0000FF"/>
                </a:solidFill>
              </a:rPr>
              <a:t> - (Dirk, Giuseppe, Sara, Nick, </a:t>
            </a:r>
            <a:r>
              <a:rPr lang="en" sz="1800" dirty="0" err="1">
                <a:solidFill>
                  <a:srgbClr val="0000FF"/>
                </a:solidFill>
              </a:rPr>
              <a:t>Siggi</a:t>
            </a:r>
            <a:r>
              <a:rPr lang="en" sz="1800" dirty="0">
                <a:solidFill>
                  <a:srgbClr val="0000FF"/>
                </a:solidFill>
              </a:rPr>
              <a:t>)</a:t>
            </a:r>
            <a:endParaRPr sz="1800" dirty="0">
              <a:solidFill>
                <a:srgbClr val="0000FF"/>
              </a:solidFill>
            </a:endParaRPr>
          </a:p>
        </p:txBody>
      </p:sp>
      <p:sp>
        <p:nvSpPr>
          <p:cNvPr id="381" name="Google Shape;381;p52"/>
          <p:cNvSpPr txBox="1"/>
          <p:nvPr/>
        </p:nvSpPr>
        <p:spPr>
          <a:xfrm>
            <a:off x="458400" y="839200"/>
            <a:ext cx="8400600" cy="37521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sz="1400" b="1" i="0" u="none" strike="noStrike" cap="none" dirty="0">
                <a:solidFill>
                  <a:schemeClr val="dk1"/>
                </a:solidFill>
                <a:latin typeface="Arial"/>
                <a:ea typeface="Arial"/>
                <a:cs typeface="Arial"/>
                <a:sym typeface="Arial"/>
              </a:rPr>
              <a:t>How can </a:t>
            </a:r>
            <a:r>
              <a:rPr lang="en" b="1" dirty="0">
                <a:solidFill>
                  <a:schemeClr val="dk1"/>
                </a:solidFill>
              </a:rPr>
              <a:t>w</a:t>
            </a:r>
            <a:r>
              <a:rPr lang="en" sz="1400" b="1" i="0" u="none" strike="noStrike" cap="none" dirty="0">
                <a:solidFill>
                  <a:schemeClr val="dk1"/>
                </a:solidFill>
                <a:latin typeface="Arial"/>
                <a:ea typeface="Arial"/>
                <a:cs typeface="Arial"/>
                <a:sym typeface="Arial"/>
              </a:rPr>
              <a:t>e improve the Friday</a:t>
            </a:r>
            <a:r>
              <a:rPr lang="en" b="1" dirty="0">
                <a:solidFill>
                  <a:schemeClr val="dk1"/>
                </a:solidFill>
              </a:rPr>
              <a:t>’s O</a:t>
            </a:r>
            <a:r>
              <a:rPr lang="en" sz="1400" b="1" i="0" u="none" strike="noStrike" cap="none" dirty="0">
                <a:solidFill>
                  <a:schemeClr val="dk1"/>
                </a:solidFill>
                <a:latin typeface="Arial"/>
                <a:ea typeface="Arial"/>
                <a:cs typeface="Arial"/>
                <a:sym typeface="Arial"/>
              </a:rPr>
              <a:t>perations </a:t>
            </a:r>
            <a:r>
              <a:rPr lang="en" b="1" dirty="0">
                <a:solidFill>
                  <a:schemeClr val="dk1"/>
                </a:solidFill>
              </a:rPr>
              <a:t>M</a:t>
            </a:r>
            <a:r>
              <a:rPr lang="en" sz="1400" b="1" i="0" u="none" strike="noStrike" cap="none" dirty="0">
                <a:solidFill>
                  <a:schemeClr val="dk1"/>
                </a:solidFill>
                <a:latin typeface="Arial"/>
                <a:ea typeface="Arial"/>
                <a:cs typeface="Arial"/>
                <a:sym typeface="Arial"/>
              </a:rPr>
              <a:t>eeting? </a:t>
            </a:r>
            <a:endParaRPr sz="1400" b="1"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None/>
            </a:pPr>
            <a:r>
              <a:rPr lang="en" dirty="0">
                <a:solidFill>
                  <a:schemeClr val="dk1"/>
                </a:solidFill>
              </a:rPr>
              <a:t>Task: Propose means to improve the Friday’s operations meeting. What info is essential, what can be shortened or omitted? Can we improve the format or the preparation of the ‘delivery requirements table’? Can we shorten the meeting to e.g. 45 or 30 minutes? </a:t>
            </a: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 </a:t>
            </a:r>
            <a:endParaRPr dirty="0">
              <a:solidFill>
                <a:schemeClr val="dk1"/>
              </a:solidFill>
            </a:endParaRPr>
          </a:p>
          <a:p>
            <a:pPr marL="0" marR="0" lvl="0" indent="0" algn="l" rtl="0">
              <a:lnSpc>
                <a:spcPct val="112000"/>
              </a:lnSpc>
              <a:spcBef>
                <a:spcPts val="0"/>
              </a:spcBef>
              <a:spcAft>
                <a:spcPts val="0"/>
              </a:spcAft>
              <a:buNone/>
            </a:pPr>
            <a:r>
              <a:rPr lang="en" b="0" i="0" u="none" strike="noStrike" cap="none" dirty="0">
                <a:solidFill>
                  <a:schemeClr val="dk1"/>
                </a:solidFill>
                <a:latin typeface="Arial"/>
                <a:ea typeface="Arial"/>
                <a:cs typeface="Arial"/>
                <a:sym typeface="Arial"/>
              </a:rPr>
              <a:t>Role Play: </a:t>
            </a:r>
            <a:r>
              <a:rPr lang="en" dirty="0">
                <a:solidFill>
                  <a:schemeClr val="dk1"/>
                </a:solidFill>
              </a:rPr>
              <a:t>‘Friday’s Operations Meeting’</a:t>
            </a:r>
            <a:r>
              <a:rPr lang="en" b="0" i="0" u="none" strike="noStrike" cap="none" dirty="0">
                <a:solidFill>
                  <a:schemeClr val="dk1"/>
                </a:solidFill>
                <a:latin typeface="Arial"/>
                <a:ea typeface="Arial"/>
                <a:cs typeface="Arial"/>
                <a:sym typeface="Arial"/>
              </a:rPr>
              <a:t>: All 32 will pa</a:t>
            </a:r>
            <a:r>
              <a:rPr lang="en" dirty="0">
                <a:solidFill>
                  <a:schemeClr val="dk1"/>
                </a:solidFill>
              </a:rPr>
              <a:t>rticipate. There will be an 1 hour preparation in a small group before the event. Total time of role play is 90 min; 30 min preparation inside groups + 45 min play + 15 min common analysis or buffer. </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The idea is to play the Friday operations meeting. The roles in the play should be complementary to the roles in real life. Several sub-groups and roles will be defined during the 1 hour preparation. Sub-groups have to prepare their role during the 30 minutes preparation time. </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Final report: Summarize your observations of the Role Play and eventually derive recommendations for enhancing the Friday’s operations meeting. Present summary in close-out session. </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3"/>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Improvements of Friday Operations Meeting</a:t>
            </a:r>
            <a:endParaRPr/>
          </a:p>
        </p:txBody>
      </p:sp>
      <p:sp>
        <p:nvSpPr>
          <p:cNvPr id="387" name="Google Shape;387;p53"/>
          <p:cNvSpPr txBox="1"/>
          <p:nvPr/>
        </p:nvSpPr>
        <p:spPr>
          <a:xfrm>
            <a:off x="480900" y="871200"/>
            <a:ext cx="8217600" cy="4140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The role play reflected the operations meeting of the last months, summarizing what usually happens. The typical overall </a:t>
            </a:r>
            <a:r>
              <a:rPr lang="en">
                <a:solidFill>
                  <a:schemeClr val="dk1"/>
                </a:solidFill>
              </a:rPr>
              <a:t>friendly</a:t>
            </a:r>
            <a:r>
              <a:rPr lang="en"/>
              <a:t> atmosphere was met in the play even with exchanged roles.</a:t>
            </a:r>
            <a:endParaRPr/>
          </a:p>
          <a:p>
            <a:pPr marL="457200" lvl="0" indent="-317500" algn="l" rtl="0">
              <a:spcBef>
                <a:spcPts val="0"/>
              </a:spcBef>
              <a:spcAft>
                <a:spcPts val="0"/>
              </a:spcAft>
              <a:buSzPts val="1400"/>
              <a:buChar char="●"/>
            </a:pPr>
            <a:r>
              <a:rPr lang="en"/>
              <a:t>The focus of the operations meeting should be on the finalization of the parameters of the  upcoming week. The quality of the Table arriving to the Friday meeting needs to be improved.</a:t>
            </a:r>
            <a:endParaRPr/>
          </a:p>
          <a:p>
            <a:pPr marL="457200" lvl="0" indent="-317500" algn="l" rtl="0">
              <a:spcBef>
                <a:spcPts val="0"/>
              </a:spcBef>
              <a:spcAft>
                <a:spcPts val="0"/>
              </a:spcAft>
              <a:buSzPts val="1400"/>
              <a:buChar char="●"/>
            </a:pPr>
            <a:r>
              <a:rPr lang="en"/>
              <a:t>Changes of the Table are driven by the Instruments.</a:t>
            </a:r>
            <a:endParaRPr/>
          </a:p>
          <a:p>
            <a:pPr marL="914400" lvl="0" indent="-317500" algn="l" rtl="0">
              <a:spcBef>
                <a:spcPts val="0"/>
              </a:spcBef>
              <a:spcAft>
                <a:spcPts val="0"/>
              </a:spcAft>
              <a:buSzPts val="1400"/>
              <a:buAutoNum type="arabicPeriod"/>
            </a:pPr>
            <a:r>
              <a:rPr lang="en"/>
              <a:t>The initial table should be coordinated and agreed with the machine </a:t>
            </a:r>
            <a:r>
              <a:rPr lang="en">
                <a:solidFill>
                  <a:schemeClr val="dk1"/>
                </a:solidFill>
              </a:rPr>
              <a:t>to ensure feasibility and effectivity</a:t>
            </a:r>
            <a:r>
              <a:rPr lang="en"/>
              <a:t>.</a:t>
            </a:r>
            <a:endParaRPr/>
          </a:p>
          <a:p>
            <a:pPr marL="914400" lvl="0" indent="-317500" algn="l" rtl="0">
              <a:spcBef>
                <a:spcPts val="0"/>
              </a:spcBef>
              <a:spcAft>
                <a:spcPts val="0"/>
              </a:spcAft>
              <a:buSzPts val="1400"/>
              <a:buAutoNum type="arabicPeriod"/>
            </a:pPr>
            <a:r>
              <a:rPr lang="en"/>
              <a:t>Instruments should present changes to the initial Table one week ahead of the Friday Meeting to XFEL Operation Group. XFEL Operation Group will check feasibility with the machine and moderate the consolidation of the Table before the Friday Meeting.</a:t>
            </a:r>
            <a:endParaRPr/>
          </a:p>
          <a:p>
            <a:pPr marL="457200" lvl="0" indent="-317500" algn="l" rtl="0">
              <a:spcBef>
                <a:spcPts val="0"/>
              </a:spcBef>
              <a:spcAft>
                <a:spcPts val="0"/>
              </a:spcAft>
              <a:buSzPts val="1400"/>
              <a:buChar char="●"/>
            </a:pPr>
            <a:r>
              <a:rPr lang="en"/>
              <a:t>Condensed report of the operation Board and the present week should be part of the Operations Meeting.</a:t>
            </a:r>
            <a:endParaRPr/>
          </a:p>
          <a:p>
            <a:pPr marL="457200" lvl="0" indent="-317500" algn="l" rtl="0">
              <a:spcBef>
                <a:spcPts val="0"/>
              </a:spcBef>
              <a:spcAft>
                <a:spcPts val="0"/>
              </a:spcAft>
              <a:buSzPts val="1400"/>
              <a:buChar char="●"/>
            </a:pPr>
            <a:r>
              <a:rPr lang="en"/>
              <a:t>Given the changes above the Operations Meetings could be limited to 30 min.</a:t>
            </a:r>
            <a:endParaRPr/>
          </a:p>
          <a:p>
            <a:pPr marL="457200" lvl="0" indent="-317500" algn="l" rtl="0">
              <a:spcBef>
                <a:spcPts val="0"/>
              </a:spcBef>
              <a:spcAft>
                <a:spcPts val="0"/>
              </a:spcAft>
              <a:buSzPts val="1400"/>
              <a:buChar char="●"/>
            </a:pPr>
            <a:r>
              <a:rPr lang="en"/>
              <a:t>The present order of Friday meetings (Operation Board, Operations, User talks) could stay as it is. An alternative more user friendly but possibly with smaller audience could be to reverse the order to the meetings (User talks at 9 am, Operations 10 am, Operations Board).</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4"/>
          <p:cNvSpPr txBox="1">
            <a:spLocks noGrp="1"/>
          </p:cNvSpPr>
          <p:nvPr>
            <p:ph type="title"/>
          </p:nvPr>
        </p:nvSpPr>
        <p:spPr>
          <a:xfrm>
            <a:off x="458392" y="302843"/>
            <a:ext cx="8217600" cy="585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dirty="0">
                <a:solidFill>
                  <a:srgbClr val="0000FF"/>
                </a:solidFill>
              </a:rPr>
              <a:t>Session 5:  Communication Question 5 - </a:t>
            </a:r>
            <a:r>
              <a:rPr lang="en" sz="1800" dirty="0" err="1">
                <a:solidFill>
                  <a:srgbClr val="0000FF"/>
                </a:solidFill>
              </a:rPr>
              <a:t>CommTool</a:t>
            </a:r>
            <a:r>
              <a:rPr lang="en" sz="1800" dirty="0">
                <a:solidFill>
                  <a:srgbClr val="0000FF"/>
                </a:solidFill>
              </a:rPr>
              <a:t> - (</a:t>
            </a:r>
            <a:r>
              <a:rPr lang="en" sz="1800" dirty="0" err="1">
                <a:solidFill>
                  <a:srgbClr val="0000FF"/>
                </a:solidFill>
              </a:rPr>
              <a:t>Riko</a:t>
            </a:r>
            <a:r>
              <a:rPr lang="en" sz="1800" dirty="0">
                <a:solidFill>
                  <a:srgbClr val="0000FF"/>
                </a:solidFill>
              </a:rPr>
              <a:t>, Jan)</a:t>
            </a:r>
            <a:endParaRPr sz="1800" dirty="0">
              <a:solidFill>
                <a:srgbClr val="0000FF"/>
              </a:solidFill>
            </a:endParaRPr>
          </a:p>
          <a:p>
            <a:pPr marL="0" lvl="0" indent="0" algn="l" rtl="0">
              <a:lnSpc>
                <a:spcPct val="100000"/>
              </a:lnSpc>
              <a:spcBef>
                <a:spcPts val="0"/>
              </a:spcBef>
              <a:spcAft>
                <a:spcPts val="0"/>
              </a:spcAft>
              <a:buClr>
                <a:schemeClr val="dk1"/>
              </a:buClr>
              <a:buSzPts val="1700"/>
              <a:buFont typeface="Arial"/>
              <a:buNone/>
            </a:pPr>
            <a:r>
              <a:rPr lang="en" sz="1400" b="0" dirty="0">
                <a:solidFill>
                  <a:srgbClr val="0000FF"/>
                </a:solidFill>
              </a:rPr>
              <a:t>Contributors: Jan G., </a:t>
            </a:r>
            <a:r>
              <a:rPr lang="en" sz="1400" b="0" dirty="0" err="1">
                <a:solidFill>
                  <a:srgbClr val="0000FF"/>
                </a:solidFill>
              </a:rPr>
              <a:t>Riko</a:t>
            </a:r>
            <a:r>
              <a:rPr lang="en" sz="1400" b="0" dirty="0">
                <a:solidFill>
                  <a:srgbClr val="0000FF"/>
                </a:solidFill>
              </a:rPr>
              <a:t> W., Harald S., Thomas W., Martin D., </a:t>
            </a:r>
            <a:r>
              <a:rPr lang="en" sz="1400" b="0" dirty="0" err="1">
                <a:solidFill>
                  <a:srgbClr val="0000FF"/>
                </a:solidFill>
              </a:rPr>
              <a:t>Svitozar</a:t>
            </a:r>
            <a:r>
              <a:rPr lang="en" sz="1400" b="0" dirty="0">
                <a:solidFill>
                  <a:srgbClr val="0000FF"/>
                </a:solidFill>
              </a:rPr>
              <a:t> S., </a:t>
            </a:r>
            <a:r>
              <a:rPr lang="en" sz="1400" b="0" dirty="0" err="1">
                <a:solidFill>
                  <a:srgbClr val="0000FF"/>
                </a:solidFill>
              </a:rPr>
              <a:t>Winni</a:t>
            </a:r>
            <a:r>
              <a:rPr lang="en" sz="1400" b="0" dirty="0">
                <a:solidFill>
                  <a:srgbClr val="0000FF"/>
                </a:solidFill>
              </a:rPr>
              <a:t> D.</a:t>
            </a:r>
            <a:endParaRPr sz="1400" b="0" dirty="0">
              <a:solidFill>
                <a:srgbClr val="0000FF"/>
              </a:solidFill>
            </a:endParaRPr>
          </a:p>
        </p:txBody>
      </p:sp>
      <p:sp>
        <p:nvSpPr>
          <p:cNvPr id="393" name="Google Shape;393;p54"/>
          <p:cNvSpPr txBox="1"/>
          <p:nvPr/>
        </p:nvSpPr>
        <p:spPr>
          <a:xfrm>
            <a:off x="458392" y="1173893"/>
            <a:ext cx="7932900" cy="37533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b="1" dirty="0">
                <a:solidFill>
                  <a:schemeClr val="dk1"/>
                </a:solidFill>
              </a:rPr>
              <a:t>Which communication software tools can improve operational aspects</a:t>
            </a:r>
            <a:r>
              <a:rPr lang="en" sz="1400" b="1" i="0" u="none" strike="noStrike" cap="none" dirty="0">
                <a:solidFill>
                  <a:schemeClr val="dk1"/>
                </a:solidFill>
                <a:latin typeface="Arial"/>
                <a:ea typeface="Arial"/>
                <a:cs typeface="Arial"/>
                <a:sym typeface="Arial"/>
              </a:rPr>
              <a:t>? </a:t>
            </a:r>
            <a:endParaRPr sz="1100" dirty="0"/>
          </a:p>
          <a:p>
            <a:pPr marL="0" marR="0" lvl="0" indent="0" algn="l" rtl="0">
              <a:lnSpc>
                <a:spcPct val="112000"/>
              </a:lnSpc>
              <a:spcBef>
                <a:spcPts val="0"/>
              </a:spcBef>
              <a:spcAft>
                <a:spcPts val="0"/>
              </a:spcAft>
              <a:buNone/>
            </a:pPr>
            <a:r>
              <a:rPr lang="en" dirty="0">
                <a:solidFill>
                  <a:schemeClr val="dk1"/>
                </a:solidFill>
              </a:rPr>
              <a:t>Task: Find out, if </a:t>
            </a:r>
            <a:r>
              <a:rPr lang="en" b="0" i="0" u="none" strike="noStrike" cap="none" dirty="0">
                <a:solidFill>
                  <a:schemeClr val="dk1"/>
                </a:solidFill>
                <a:latin typeface="Arial"/>
                <a:ea typeface="Arial"/>
                <a:cs typeface="Arial"/>
                <a:sym typeface="Arial"/>
              </a:rPr>
              <a:t>it is possible for XFEL people to access Confluence and for DESY people to access Alfresco? Which information important for operational aspects can be found there today? </a:t>
            </a:r>
            <a:endParaRPr b="0"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b="0" i="0" u="none" strike="noStrike" cap="none" dirty="0">
                <a:solidFill>
                  <a:schemeClr val="dk1"/>
                </a:solidFill>
                <a:latin typeface="Arial"/>
                <a:ea typeface="Arial"/>
                <a:cs typeface="Arial"/>
                <a:sym typeface="Arial"/>
              </a:rPr>
              <a:t>Which other tools </a:t>
            </a:r>
            <a:r>
              <a:rPr lang="en" dirty="0">
                <a:solidFill>
                  <a:schemeClr val="dk1"/>
                </a:solidFill>
              </a:rPr>
              <a:t>could be useful (e.g. request trackers) for joint usage of XFEL and DESY people? Which existing tools (e.g. </a:t>
            </a:r>
            <a:r>
              <a:rPr lang="en" dirty="0" err="1">
                <a:solidFill>
                  <a:schemeClr val="dk1"/>
                </a:solidFill>
              </a:rPr>
              <a:t>elogs</a:t>
            </a:r>
            <a:r>
              <a:rPr lang="en" dirty="0">
                <a:solidFill>
                  <a:schemeClr val="dk1"/>
                </a:solidFill>
              </a:rPr>
              <a:t> more tightly connected) could be modified / updated to better support daily operation?  </a:t>
            </a:r>
            <a:endParaRPr dirty="0"/>
          </a:p>
          <a:p>
            <a:pPr marL="0" marR="0" lvl="0" indent="0" algn="l" rtl="0">
              <a:lnSpc>
                <a:spcPct val="112000"/>
              </a:lnSpc>
              <a:spcBef>
                <a:spcPts val="0"/>
              </a:spcBef>
              <a:spcAft>
                <a:spcPts val="0"/>
              </a:spcAft>
              <a:buNone/>
            </a:pPr>
            <a:endParaRPr b="0" i="0" u="none" strike="noStrike" cap="none" dirty="0">
              <a:solidFill>
                <a:schemeClr val="dk1"/>
              </a:solidFill>
              <a:latin typeface="Arial"/>
              <a:ea typeface="Arial"/>
              <a:cs typeface="Arial"/>
              <a:sym typeface="Arial"/>
            </a:endParaRPr>
          </a:p>
          <a:p>
            <a:pPr marL="0" marR="0" lvl="0" indent="0" algn="l" rtl="0">
              <a:lnSpc>
                <a:spcPct val="112000"/>
              </a:lnSpc>
              <a:spcBef>
                <a:spcPts val="0"/>
              </a:spcBef>
              <a:spcAft>
                <a:spcPts val="0"/>
              </a:spcAft>
              <a:buNone/>
            </a:pPr>
            <a:r>
              <a:rPr lang="en" b="0" i="0" u="none" strike="noStrike" cap="none" dirty="0">
                <a:solidFill>
                  <a:schemeClr val="dk1"/>
                </a:solidFill>
                <a:latin typeface="Arial"/>
                <a:ea typeface="Arial"/>
                <a:cs typeface="Arial"/>
                <a:sym typeface="Arial"/>
              </a:rPr>
              <a:t>Group work: Participants exchange and discuss the</a:t>
            </a:r>
            <a:r>
              <a:rPr lang="en" dirty="0">
                <a:solidFill>
                  <a:schemeClr val="dk1"/>
                </a:solidFill>
              </a:rPr>
              <a:t>ir</a:t>
            </a:r>
            <a:r>
              <a:rPr lang="en" b="0" i="0" u="none" strike="noStrike" cap="none" dirty="0">
                <a:solidFill>
                  <a:schemeClr val="dk1"/>
                </a:solidFill>
                <a:latin typeface="Arial"/>
                <a:ea typeface="Arial"/>
                <a:cs typeface="Arial"/>
                <a:sym typeface="Arial"/>
              </a:rPr>
              <a:t> experience and knowhow. If computers with internet are available one can check online. The two </a:t>
            </a:r>
            <a:r>
              <a:rPr lang="en" dirty="0">
                <a:solidFill>
                  <a:schemeClr val="dk1"/>
                </a:solidFill>
              </a:rPr>
              <a:t>leaders</a:t>
            </a:r>
            <a:r>
              <a:rPr lang="en" b="0" i="0" u="none" strike="noStrike" cap="none" dirty="0">
                <a:solidFill>
                  <a:schemeClr val="dk1"/>
                </a:solidFill>
                <a:latin typeface="Arial"/>
                <a:ea typeface="Arial"/>
                <a:cs typeface="Arial"/>
                <a:sym typeface="Arial"/>
              </a:rPr>
              <a:t> will </a:t>
            </a:r>
            <a:r>
              <a:rPr lang="en" dirty="0">
                <a:solidFill>
                  <a:schemeClr val="dk1"/>
                </a:solidFill>
              </a:rPr>
              <a:t>collect and summarize the information. Take photos of the flipchart (if used) for the report writing later.</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Sum up your recommendations to improve communication and present the results in the final session (use computer, if required).  </a:t>
            </a:r>
            <a:endParaRPr dirty="0">
              <a:solidFill>
                <a:schemeClr val="dk1"/>
              </a:solidFill>
            </a:endParaRPr>
          </a:p>
          <a:p>
            <a:pPr marL="0" marR="0" lvl="0" indent="0" algn="l" rtl="0">
              <a:lnSpc>
                <a:spcPct val="112000"/>
              </a:lnSpc>
              <a:spcBef>
                <a:spcPts val="0"/>
              </a:spcBef>
              <a:spcAft>
                <a:spcPts val="0"/>
              </a:spcAft>
              <a:buNone/>
            </a:pPr>
            <a:endParaRPr sz="1100" dirty="0"/>
          </a:p>
          <a:p>
            <a:pPr marL="0" marR="0" lvl="0" indent="0" algn="l" rtl="0">
              <a:lnSpc>
                <a:spcPct val="112000"/>
              </a:lnSpc>
              <a:spcBef>
                <a:spcPts val="0"/>
              </a:spcBef>
              <a:spcAft>
                <a:spcPts val="0"/>
              </a:spcAft>
              <a:buNone/>
            </a:pPr>
            <a:endParaRPr sz="11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title"/>
          </p:nvPr>
        </p:nvSpPr>
        <p:spPr>
          <a:xfrm>
            <a:off x="458400" y="150448"/>
            <a:ext cx="8217600" cy="405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Access to Alfresco for DESY and to Confluence for XFEL People</a:t>
            </a:r>
            <a:endParaRPr/>
          </a:p>
        </p:txBody>
      </p:sp>
      <p:sp>
        <p:nvSpPr>
          <p:cNvPr id="399" name="Google Shape;399;p55"/>
          <p:cNvSpPr txBox="1"/>
          <p:nvPr/>
        </p:nvSpPr>
        <p:spPr>
          <a:xfrm>
            <a:off x="424700" y="564450"/>
            <a:ext cx="8567700" cy="3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Situation Alfresco</a:t>
            </a:r>
            <a:r>
              <a:rPr lang="en" b="1"/>
              <a:t> </a:t>
            </a:r>
            <a:r>
              <a:rPr lang="en"/>
              <a:t>(Document Management with WIKI functionality)</a:t>
            </a:r>
            <a:r>
              <a:rPr lang="en" b="1"/>
              <a:t>:</a:t>
            </a:r>
            <a:endParaRPr b="1"/>
          </a:p>
          <a:p>
            <a:pPr marL="457200" lvl="0" indent="-317500" algn="l" rtl="0">
              <a:spcBef>
                <a:spcPts val="0"/>
              </a:spcBef>
              <a:spcAft>
                <a:spcPts val="0"/>
              </a:spcAft>
              <a:buSzPts val="1400"/>
              <a:buChar char="●"/>
            </a:pPr>
            <a:r>
              <a:rPr lang="en"/>
              <a:t>Access to system with regular computer account (no special activation required but LDAP)</a:t>
            </a:r>
            <a:endParaRPr/>
          </a:p>
          <a:p>
            <a:pPr marL="457200" lvl="0" indent="-317500" algn="l" rtl="0">
              <a:spcBef>
                <a:spcPts val="0"/>
              </a:spcBef>
              <a:spcAft>
                <a:spcPts val="0"/>
              </a:spcAft>
              <a:buSzPts val="1400"/>
              <a:buChar char="●"/>
            </a:pPr>
            <a:r>
              <a:rPr lang="en"/>
              <a:t>Access to specific sites needs authentication to that site</a:t>
            </a:r>
            <a:endParaRPr/>
          </a:p>
          <a:p>
            <a:pPr marL="457200" lvl="0" indent="-317500" algn="l" rtl="0">
              <a:spcBef>
                <a:spcPts val="0"/>
              </a:spcBef>
              <a:spcAft>
                <a:spcPts val="0"/>
              </a:spcAft>
              <a:buSzPts val="1400"/>
              <a:buChar char="●"/>
            </a:pPr>
            <a:r>
              <a:rPr lang="en"/>
              <a:t>No </a:t>
            </a:r>
            <a:r>
              <a:rPr lang="en" i="1"/>
              <a:t>public</a:t>
            </a:r>
            <a:r>
              <a:rPr lang="en" b="1" i="1"/>
              <a:t> </a:t>
            </a:r>
            <a:r>
              <a:rPr lang="en"/>
              <a:t>sites</a:t>
            </a:r>
            <a:r>
              <a:rPr lang="en" baseline="30000"/>
              <a:t>*)</a:t>
            </a:r>
            <a:r>
              <a:rPr lang="en"/>
              <a:t> available: DESY users always have to be granted access, and they don’t see the main EuXFEL page (site “European XFEL”) which is the navigation entry point</a:t>
            </a:r>
            <a:endParaRPr/>
          </a:p>
          <a:p>
            <a:pPr marL="457200" lvl="0" indent="-317500" algn="l" rtl="0">
              <a:spcBef>
                <a:spcPts val="0"/>
              </a:spcBef>
              <a:spcAft>
                <a:spcPts val="0"/>
              </a:spcAft>
              <a:buSzPts val="1400"/>
              <a:buChar char="●"/>
            </a:pPr>
            <a:r>
              <a:rPr lang="en" b="1"/>
              <a:t>XFEL users have access to </a:t>
            </a:r>
            <a:r>
              <a:rPr lang="en" b="1" i="1"/>
              <a:t>public</a:t>
            </a:r>
            <a:r>
              <a:rPr lang="en" b="1"/>
              <a:t> sites independent of individual access rights</a:t>
            </a:r>
            <a:r>
              <a:rPr lang="en"/>
              <a:t> </a:t>
            </a:r>
            <a:endParaRPr/>
          </a:p>
          <a:p>
            <a:pPr marL="457200" lvl="0" indent="-317500" algn="l" rtl="0">
              <a:spcBef>
                <a:spcPts val="0"/>
              </a:spcBef>
              <a:spcAft>
                <a:spcPts val="0"/>
              </a:spcAft>
              <a:buSzPts val="1400"/>
              <a:buChar char="●"/>
            </a:pPr>
            <a:r>
              <a:rPr lang="en"/>
              <a:t>Other pages: users can be added via a “invitation mechanism”, access control available</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Operation-relevant content: emergency phone lists </a:t>
            </a:r>
            <a:br>
              <a:rPr lang="en"/>
            </a:br>
            <a:r>
              <a:rPr lang="en"/>
              <a:t>operation documents as THE xls-table (PhotonDeliveryRequirementTable), shutdown plans... </a:t>
            </a:r>
            <a:br>
              <a:rPr lang="en"/>
            </a:br>
            <a:r>
              <a:rPr lang="en"/>
              <a:t>group specific pages → portal to EuXFEL documentation like operation manuals</a:t>
            </a:r>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rgbClr val="0000FF"/>
                </a:solidFill>
              </a:rPr>
              <a:t>Situation Confluence</a:t>
            </a:r>
            <a:r>
              <a:rPr lang="en" b="1">
                <a:solidFill>
                  <a:schemeClr val="dk1"/>
                </a:solidFill>
              </a:rPr>
              <a:t> </a:t>
            </a:r>
            <a:r>
              <a:rPr lang="en">
                <a:solidFill>
                  <a:schemeClr val="dk1"/>
                </a:solidFill>
              </a:rPr>
              <a:t>(WIKI System with document storage)</a:t>
            </a:r>
            <a:r>
              <a:rPr lang="en" b="1">
                <a:solidFill>
                  <a:schemeClr val="dk1"/>
                </a:solidFill>
              </a:rPr>
              <a:t>:</a:t>
            </a:r>
            <a:endParaRPr b="1">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Access to system with regular computer account but activation (registry) is needed (licensing)</a:t>
            </a:r>
            <a:endParaRPr>
              <a:solidFill>
                <a:schemeClr val="dk1"/>
              </a:solidFill>
            </a:endParaRPr>
          </a:p>
          <a:p>
            <a:pPr marL="457200" lvl="0" indent="-317500" algn="l" rtl="0">
              <a:spcBef>
                <a:spcPts val="0"/>
              </a:spcBef>
              <a:spcAft>
                <a:spcPts val="0"/>
              </a:spcAft>
              <a:buClr>
                <a:schemeClr val="dk1"/>
              </a:buClr>
              <a:buSzPts val="1400"/>
              <a:buChar char="●"/>
            </a:pPr>
            <a:r>
              <a:rPr lang="en" i="1">
                <a:solidFill>
                  <a:schemeClr val="dk1"/>
                </a:solidFill>
              </a:rPr>
              <a:t>Public</a:t>
            </a:r>
            <a:r>
              <a:rPr lang="en">
                <a:solidFill>
                  <a:schemeClr val="dk1"/>
                </a:solidFill>
              </a:rPr>
              <a:t> sites in confluence are available even without login</a:t>
            </a:r>
            <a:endParaRPr>
              <a:solidFill>
                <a:schemeClr val="dk1"/>
              </a:solidFill>
            </a:endParaRPr>
          </a:p>
          <a:p>
            <a:pPr marL="457200" lvl="0" indent="-317500" algn="l" rtl="0">
              <a:spcBef>
                <a:spcPts val="0"/>
              </a:spcBef>
              <a:spcAft>
                <a:spcPts val="0"/>
              </a:spcAft>
              <a:buClr>
                <a:schemeClr val="dk1"/>
              </a:buClr>
              <a:buSzPts val="1400"/>
              <a:buChar char="●"/>
            </a:pPr>
            <a:r>
              <a:rPr lang="en" i="1">
                <a:solidFill>
                  <a:schemeClr val="dk1"/>
                </a:solidFill>
              </a:rPr>
              <a:t>Non-public</a:t>
            </a:r>
            <a:r>
              <a:rPr lang="en">
                <a:solidFill>
                  <a:schemeClr val="dk1"/>
                </a:solidFill>
              </a:rPr>
              <a:t> sites accessible by invitation</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Operation-relevant content: Meetings &amp; minutes, some documentation (mostly Linac), sort of internal web pages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aseline="30000">
                <a:solidFill>
                  <a:srgbClr val="999999"/>
                </a:solidFill>
              </a:rPr>
              <a:t>*)</a:t>
            </a:r>
            <a:r>
              <a:rPr lang="en">
                <a:solidFill>
                  <a:srgbClr val="999999"/>
                </a:solidFill>
              </a:rPr>
              <a:t> </a:t>
            </a:r>
            <a:r>
              <a:rPr lang="en" sz="1200" i="1">
                <a:solidFill>
                  <a:srgbClr val="999999"/>
                </a:solidFill>
              </a:rPr>
              <a:t>some sites are world wide visible</a:t>
            </a:r>
            <a:endParaRPr sz="1200" i="1">
              <a:solidFill>
                <a:srgbClr val="99999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Improvement Recommendation to Alfresco / Confluence</a:t>
            </a:r>
            <a:endParaRPr/>
          </a:p>
        </p:txBody>
      </p:sp>
      <p:sp>
        <p:nvSpPr>
          <p:cNvPr id="405" name="Google Shape;405;p56"/>
          <p:cNvSpPr txBox="1"/>
          <p:nvPr/>
        </p:nvSpPr>
        <p:spPr>
          <a:xfrm>
            <a:off x="374200" y="916175"/>
            <a:ext cx="8022000" cy="365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Improvements Alfresco</a:t>
            </a:r>
            <a:endParaRPr b="1"/>
          </a:p>
          <a:p>
            <a:pPr marL="457200" lvl="0" indent="-317500" algn="l" rtl="0">
              <a:spcBef>
                <a:spcPts val="0"/>
              </a:spcBef>
              <a:spcAft>
                <a:spcPts val="0"/>
              </a:spcAft>
              <a:buSzPts val="1400"/>
              <a:buChar char="●"/>
            </a:pPr>
            <a:r>
              <a:rPr lang="en"/>
              <a:t>Default access to all “XFEL public” pages to all </a:t>
            </a:r>
            <a:r>
              <a:rPr lang="en">
                <a:solidFill>
                  <a:schemeClr val="dk1"/>
                </a:solidFill>
              </a:rPr>
              <a:t>DESY users that are involved in </a:t>
            </a:r>
            <a:r>
              <a:rPr lang="en"/>
              <a:t>XFEL operation (e.g. via registry group or just all) </a:t>
            </a:r>
            <a:endParaRPr/>
          </a:p>
          <a:p>
            <a:pPr marL="457200" lvl="0" indent="0" algn="l" rtl="0">
              <a:spcBef>
                <a:spcPts val="0"/>
              </a:spcBef>
              <a:spcAft>
                <a:spcPts val="0"/>
              </a:spcAft>
              <a:buNone/>
            </a:pPr>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rgbClr val="0000FF"/>
                </a:solidFill>
              </a:rPr>
              <a:t>Improvements Confluence</a:t>
            </a:r>
            <a:r>
              <a:rPr lang="en" b="1">
                <a:solidFill>
                  <a:schemeClr val="dk1"/>
                </a:solidFill>
              </a:rPr>
              <a:t>:</a:t>
            </a:r>
            <a:endParaRPr b="1">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All XFEL operation involved people @XFEL.eu and @DESY should have “by default” access to the Confluence system (or just all)</a:t>
            </a: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7"/>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Communication tools</a:t>
            </a:r>
            <a:endParaRPr/>
          </a:p>
        </p:txBody>
      </p:sp>
      <p:sp>
        <p:nvSpPr>
          <p:cNvPr id="411" name="Google Shape;411;p57"/>
          <p:cNvSpPr txBox="1"/>
          <p:nvPr/>
        </p:nvSpPr>
        <p:spPr>
          <a:xfrm>
            <a:off x="424700" y="1021650"/>
            <a:ext cx="8022000" cy="3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Available tools</a:t>
            </a:r>
            <a:r>
              <a:rPr lang="en"/>
              <a:t> </a:t>
            </a:r>
            <a:r>
              <a:rPr lang="en" sz="1100"/>
              <a:t>at </a:t>
            </a:r>
            <a:r>
              <a:rPr lang="en" sz="1100">
                <a:highlight>
                  <a:srgbClr val="F9CB9C"/>
                </a:highlight>
              </a:rPr>
              <a:t>EuXFEL</a:t>
            </a:r>
            <a:r>
              <a:rPr lang="en" sz="1100"/>
              <a:t> and </a:t>
            </a:r>
            <a:r>
              <a:rPr lang="en" sz="1100">
                <a:highlight>
                  <a:srgbClr val="C9DAF8"/>
                </a:highlight>
              </a:rPr>
              <a:t>DESY</a:t>
            </a:r>
            <a:r>
              <a:rPr lang="en" sz="1100"/>
              <a:t>, sorted from highest to lowest “realtime intensity / interactivity”:</a:t>
            </a:r>
            <a:endParaRPr sz="1100"/>
          </a:p>
          <a:p>
            <a:pPr marL="457200" lvl="0" indent="-317500" algn="l" rtl="0">
              <a:spcBef>
                <a:spcPts val="0"/>
              </a:spcBef>
              <a:spcAft>
                <a:spcPts val="0"/>
              </a:spcAft>
              <a:buSzPts val="1400"/>
              <a:buChar char="●"/>
            </a:pPr>
            <a:r>
              <a:rPr lang="en"/>
              <a:t>100% live (audio &amp; </a:t>
            </a:r>
            <a:r>
              <a:rPr lang="en" b="1"/>
              <a:t>video</a:t>
            </a:r>
            <a:r>
              <a:rPr lang="en"/>
              <a:t>): CISCO meeting, skype (multiplex), (real meetings)</a:t>
            </a:r>
            <a:endParaRPr/>
          </a:p>
          <a:p>
            <a:pPr marL="457200" lvl="0" indent="-317500" algn="l" rtl="0">
              <a:spcBef>
                <a:spcPts val="0"/>
              </a:spcBef>
              <a:spcAft>
                <a:spcPts val="0"/>
              </a:spcAft>
              <a:buSzPts val="1400"/>
              <a:buChar char="●"/>
            </a:pPr>
            <a:r>
              <a:rPr lang="en"/>
              <a:t>100% live (audio): </a:t>
            </a:r>
            <a:r>
              <a:rPr lang="en" b="1"/>
              <a:t>PHONE</a:t>
            </a:r>
            <a:r>
              <a:rPr lang="en"/>
              <a:t> calls (1-to-1)</a:t>
            </a:r>
            <a:endParaRPr/>
          </a:p>
          <a:p>
            <a:pPr marL="457200" lvl="0" indent="-317500" algn="l" rtl="0">
              <a:spcBef>
                <a:spcPts val="0"/>
              </a:spcBef>
              <a:spcAft>
                <a:spcPts val="0"/>
              </a:spcAft>
              <a:buSzPts val="1400"/>
              <a:buChar char="●"/>
            </a:pPr>
            <a:r>
              <a:rPr lang="en" b="1"/>
              <a:t>Email</a:t>
            </a:r>
            <a:r>
              <a:rPr lang="en"/>
              <a:t> (zimbra/outlook), </a:t>
            </a:r>
            <a:r>
              <a:rPr lang="en" b="1"/>
              <a:t>FAX</a:t>
            </a:r>
            <a:endParaRPr b="1"/>
          </a:p>
          <a:p>
            <a:pPr marL="457200" lvl="0" indent="-317500" algn="l" rtl="0">
              <a:spcBef>
                <a:spcPts val="0"/>
              </a:spcBef>
              <a:spcAft>
                <a:spcPts val="0"/>
              </a:spcAft>
              <a:buSzPts val="1400"/>
              <a:buChar char="●"/>
            </a:pPr>
            <a:r>
              <a:rPr lang="en" b="1">
                <a:solidFill>
                  <a:schemeClr val="dk1"/>
                </a:solidFill>
              </a:rPr>
              <a:t>Electronic logbooks</a:t>
            </a:r>
            <a:r>
              <a:rPr lang="en">
                <a:solidFill>
                  <a:schemeClr val="dk1"/>
                </a:solidFill>
              </a:rPr>
              <a:t>: DESY eLOG (ttfinfo.desy.de), EuXFEL ELOG by PSI (in.xfel.eu/elog)</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Task tracker: </a:t>
            </a:r>
            <a:r>
              <a:rPr lang="en">
                <a:highlight>
                  <a:srgbClr val="F9CB9C"/>
                </a:highlight>
              </a:rPr>
              <a:t>REDMINE</a:t>
            </a:r>
            <a:r>
              <a:rPr lang="en">
                <a:solidFill>
                  <a:schemeClr val="dk1"/>
                </a:solidFill>
              </a:rPr>
              <a:t> (@EuXFEL, in testing at DESY), </a:t>
            </a:r>
            <a:r>
              <a:rPr lang="en">
                <a:highlight>
                  <a:srgbClr val="C9DAF8"/>
                </a:highlight>
              </a:rPr>
              <a:t>RT</a:t>
            </a:r>
            <a:r>
              <a:rPr lang="en">
                <a:solidFill>
                  <a:schemeClr val="dk1"/>
                </a:solidFill>
              </a:rPr>
              <a:t> (@DESY)</a:t>
            </a:r>
            <a:endParaRPr>
              <a:solidFill>
                <a:schemeClr val="dk1"/>
              </a:solidFill>
            </a:endParaRPr>
          </a:p>
          <a:p>
            <a:pPr marL="457200" lvl="0" indent="-317500" algn="l" rtl="0">
              <a:spcBef>
                <a:spcPts val="0"/>
              </a:spcBef>
              <a:spcAft>
                <a:spcPts val="0"/>
              </a:spcAft>
              <a:buSzPts val="1400"/>
              <a:buChar char="●"/>
            </a:pPr>
            <a:r>
              <a:rPr lang="en" b="1"/>
              <a:t>Document handling</a:t>
            </a:r>
            <a:r>
              <a:rPr lang="en"/>
              <a:t>, archiving, wiki, task : </a:t>
            </a:r>
            <a:br>
              <a:rPr lang="en"/>
            </a:br>
            <a:r>
              <a:rPr lang="en">
                <a:highlight>
                  <a:srgbClr val="F9CB9C"/>
                </a:highlight>
              </a:rPr>
              <a:t>ALFRESCO</a:t>
            </a:r>
            <a:r>
              <a:rPr lang="en"/>
              <a:t>, </a:t>
            </a:r>
            <a:r>
              <a:rPr lang="en">
                <a:highlight>
                  <a:srgbClr val="C9DAF8"/>
                </a:highlight>
              </a:rPr>
              <a:t>CONFLUENCE</a:t>
            </a:r>
            <a:r>
              <a:rPr lang="en"/>
              <a:t>, </a:t>
            </a:r>
            <a:r>
              <a:rPr lang="en">
                <a:highlight>
                  <a:srgbClr val="F9CB9C"/>
                </a:highlight>
              </a:rPr>
              <a:t>ReadTheDocs</a:t>
            </a:r>
            <a:r>
              <a:rPr lang="en"/>
              <a:t>, </a:t>
            </a:r>
            <a:br>
              <a:rPr lang="en"/>
            </a:br>
            <a:r>
              <a:rPr lang="en"/>
              <a:t>Sync&amp;Share (DESYcloud), EDMS, GoogleDocs</a:t>
            </a:r>
            <a:endParaRPr/>
          </a:p>
          <a:p>
            <a:pPr marL="457200" lvl="0" indent="-317500" algn="l" rtl="0">
              <a:spcBef>
                <a:spcPts val="0"/>
              </a:spcBef>
              <a:spcAft>
                <a:spcPts val="0"/>
              </a:spcAft>
              <a:buSzPts val="1400"/>
              <a:buChar char="●"/>
            </a:pPr>
            <a:r>
              <a:rPr lang="en"/>
              <a:t>Meetings&amp;presentations: </a:t>
            </a:r>
            <a:r>
              <a:rPr lang="en" b="1"/>
              <a:t>INDICO, doodle/terminplaner</a:t>
            </a:r>
            <a:endParaRPr b="1"/>
          </a:p>
          <a:p>
            <a:pPr marL="457200" lvl="0" indent="-317500" algn="l" rtl="0">
              <a:spcBef>
                <a:spcPts val="0"/>
              </a:spcBef>
              <a:spcAft>
                <a:spcPts val="0"/>
              </a:spcAft>
              <a:buSzPts val="1400"/>
              <a:buChar char="●"/>
            </a:pPr>
            <a:r>
              <a:rPr lang="en"/>
              <a:t>Inventory Manager </a:t>
            </a:r>
            <a:r>
              <a:rPr lang="en">
                <a:highlight>
                  <a:srgbClr val="F9CB9C"/>
                </a:highlight>
              </a:rPr>
              <a:t>XIM</a:t>
            </a:r>
            <a:endParaRPr b="1"/>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1800" dirty="0"/>
              <a:t>Tasks &amp; participations</a:t>
            </a:r>
            <a:endParaRPr dirty="0"/>
          </a:p>
        </p:txBody>
      </p:sp>
      <p:sp>
        <p:nvSpPr>
          <p:cNvPr id="103" name="Google Shape;103;p21"/>
          <p:cNvSpPr txBox="1"/>
          <p:nvPr/>
        </p:nvSpPr>
        <p:spPr>
          <a:xfrm>
            <a:off x="368225" y="805475"/>
            <a:ext cx="8583900" cy="408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Name  		Chair  	</a:t>
            </a:r>
            <a:r>
              <a:rPr lang="en" sz="1200">
                <a:solidFill>
                  <a:schemeClr val="dk1"/>
                </a:solidFill>
              </a:rPr>
              <a:t>	S1  	S2 	S3  	S4  	S5</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Siegfried </a:t>
            </a:r>
            <a:r>
              <a:rPr lang="en" sz="1200" dirty="0" err="1">
                <a:solidFill>
                  <a:schemeClr val="dk1"/>
                </a:solidFill>
              </a:rPr>
              <a:t>Koepke</a:t>
            </a:r>
            <a:r>
              <a:rPr lang="en" sz="1200" dirty="0">
                <a:solidFill>
                  <a:schemeClr val="dk1"/>
                </a:solidFill>
              </a:rPr>
              <a:t>:   	TT-Com,   		</a:t>
            </a:r>
            <a:r>
              <a:rPr lang="en" sz="1200" b="1" dirty="0" err="1">
                <a:solidFill>
                  <a:srgbClr val="00B050"/>
                </a:solidFill>
              </a:rPr>
              <a:t>TTcom</a:t>
            </a:r>
            <a:r>
              <a:rPr lang="en" sz="1200" dirty="0">
                <a:solidFill>
                  <a:schemeClr val="dk1"/>
                </a:solidFill>
              </a:rPr>
              <a:t>  	</a:t>
            </a:r>
            <a:r>
              <a:rPr lang="en" sz="1200" dirty="0" err="1">
                <a:solidFill>
                  <a:srgbClr val="F39200"/>
                </a:solidFill>
              </a:rPr>
              <a:t>PrepRole</a:t>
            </a:r>
            <a:r>
              <a:rPr lang="en" sz="1200" dirty="0">
                <a:solidFill>
                  <a:schemeClr val="dk1"/>
                </a:solidFill>
              </a:rPr>
              <a:t>   	</a:t>
            </a:r>
            <a:r>
              <a:rPr lang="en" sz="1200" dirty="0" err="1">
                <a:solidFill>
                  <a:srgbClr val="0070C0"/>
                </a:solidFill>
              </a:rPr>
              <a:t>ComBKR</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dirty="0">
                <a:solidFill>
                  <a:schemeClr val="dk1"/>
                </a:solidFill>
              </a:rPr>
              <a:t>Frederik</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Sara </a:t>
            </a:r>
            <a:r>
              <a:rPr lang="en" sz="1200" dirty="0" err="1">
                <a:solidFill>
                  <a:schemeClr val="dk1"/>
                </a:solidFill>
              </a:rPr>
              <a:t>Casalbuoni</a:t>
            </a:r>
            <a:r>
              <a:rPr lang="en" sz="1200" dirty="0">
                <a:solidFill>
                  <a:schemeClr val="dk1"/>
                </a:solidFill>
              </a:rPr>
              <a:t>:   	</a:t>
            </a:r>
            <a:r>
              <a:rPr lang="en" sz="1200" dirty="0" err="1">
                <a:solidFill>
                  <a:schemeClr val="dk1"/>
                </a:solidFill>
              </a:rPr>
              <a:t>RolePlay</a:t>
            </a:r>
            <a:r>
              <a:rPr lang="en" sz="1200" dirty="0">
                <a:solidFill>
                  <a:schemeClr val="dk1"/>
                </a:solidFill>
              </a:rPr>
              <a:t>    		</a:t>
            </a:r>
            <a:r>
              <a:rPr lang="en" sz="1200" dirty="0" err="1">
                <a:solidFill>
                  <a:srgbClr val="7030A0"/>
                </a:solidFill>
              </a:rPr>
              <a:t>StabInf</a:t>
            </a:r>
            <a:r>
              <a:rPr lang="en" sz="1200" dirty="0">
                <a:solidFill>
                  <a:schemeClr val="dk1"/>
                </a:solidFill>
              </a:rPr>
              <a:t>  	</a:t>
            </a:r>
            <a:r>
              <a:rPr lang="en" sz="1200" dirty="0" err="1">
                <a:solidFill>
                  <a:srgbClr val="F39200"/>
                </a:solidFill>
              </a:rPr>
              <a:t>PrepRole</a:t>
            </a:r>
            <a:r>
              <a:rPr lang="en" sz="1200" dirty="0">
                <a:solidFill>
                  <a:schemeClr val="dk1"/>
                </a:solidFill>
              </a:rPr>
              <a:t>   	</a:t>
            </a:r>
            <a:r>
              <a:rPr lang="en" sz="1200" dirty="0" err="1">
                <a:solidFill>
                  <a:srgbClr val="0070C0"/>
                </a:solidFill>
              </a:rPr>
              <a:t>ComBKR</a:t>
            </a:r>
            <a:r>
              <a:rPr lang="en" sz="1200" dirty="0">
                <a:solidFill>
                  <a:srgbClr val="0070C0"/>
                </a:solidFill>
              </a:rPr>
              <a:t> </a:t>
            </a:r>
            <a:r>
              <a:rPr lang="en" sz="1200" dirty="0">
                <a:solidFill>
                  <a:schemeClr val="dk1"/>
                </a:solidFill>
              </a:rPr>
              <a:t>  	</a:t>
            </a:r>
            <a:r>
              <a:rPr lang="en" sz="1200" b="1" dirty="0" err="1">
                <a:solidFill>
                  <a:srgbClr val="0070C0"/>
                </a:solidFill>
              </a:rPr>
              <a:t>RolePlay</a:t>
            </a:r>
            <a:r>
              <a:rPr lang="en" sz="1200" dirty="0">
                <a:solidFill>
                  <a:srgbClr val="0070C0"/>
                </a:solidFill>
              </a:rPr>
              <a:t>   	</a:t>
            </a:r>
            <a:r>
              <a:rPr lang="en" sz="1200" dirty="0" err="1">
                <a:solidFill>
                  <a:schemeClr val="dk1"/>
                </a:solidFill>
              </a:rPr>
              <a:t>Dirk+Guiseppe</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err="1">
                <a:solidFill>
                  <a:schemeClr val="dk1"/>
                </a:solidFill>
              </a:rPr>
              <a:t>Torsten</a:t>
            </a:r>
            <a:r>
              <a:rPr lang="en" sz="1200" dirty="0">
                <a:solidFill>
                  <a:schemeClr val="dk1"/>
                </a:solidFill>
              </a:rPr>
              <a:t> </a:t>
            </a:r>
            <a:r>
              <a:rPr lang="en" sz="1200" dirty="0" err="1">
                <a:solidFill>
                  <a:schemeClr val="dk1"/>
                </a:solidFill>
              </a:rPr>
              <a:t>Limberg</a:t>
            </a:r>
            <a:r>
              <a:rPr lang="en" sz="1200" dirty="0">
                <a:solidFill>
                  <a:schemeClr val="dk1"/>
                </a:solidFill>
              </a:rPr>
              <a:t>:  	</a:t>
            </a:r>
            <a:r>
              <a:rPr lang="en" sz="1200" dirty="0" err="1">
                <a:solidFill>
                  <a:schemeClr val="dk1"/>
                </a:solidFill>
              </a:rPr>
              <a:t>DailyMeeting</a:t>
            </a:r>
            <a:r>
              <a:rPr lang="en" sz="1200" dirty="0">
                <a:solidFill>
                  <a:schemeClr val="dk1"/>
                </a:solidFill>
              </a:rPr>
              <a:t>   	</a:t>
            </a:r>
            <a:r>
              <a:rPr lang="en" sz="1200" dirty="0" err="1">
                <a:solidFill>
                  <a:srgbClr val="7030A0"/>
                </a:solidFill>
              </a:rPr>
              <a:t>StabInf</a:t>
            </a:r>
            <a:r>
              <a:rPr lang="en" sz="1200" dirty="0">
                <a:solidFill>
                  <a:schemeClr val="dk1"/>
                </a:solidFill>
              </a:rPr>
              <a:t>  	Richard</a:t>
            </a:r>
            <a:r>
              <a:rPr lang="en" sz="1200" dirty="0">
                <a:solidFill>
                  <a:srgbClr val="FF0000"/>
                </a:solidFill>
              </a:rPr>
              <a:t>  	</a:t>
            </a:r>
            <a:r>
              <a:rPr lang="en" sz="1200" dirty="0" err="1">
                <a:solidFill>
                  <a:srgbClr val="0070C0"/>
                </a:solidFill>
              </a:rPr>
              <a:t>ComBKR</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b="1" dirty="0" err="1">
                <a:solidFill>
                  <a:srgbClr val="00B050"/>
                </a:solidFill>
              </a:rPr>
              <a:t>DailyMeeting</a:t>
            </a:r>
            <a:endParaRPr sz="1200" b="1" dirty="0">
              <a:solidFill>
                <a:srgbClr val="00B050"/>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Hans Weise:     	</a:t>
            </a:r>
            <a:r>
              <a:rPr lang="en" sz="1200" dirty="0" err="1">
                <a:solidFill>
                  <a:schemeClr val="dk1"/>
                </a:solidFill>
              </a:rPr>
              <a:t>PlanSTF</a:t>
            </a:r>
            <a:r>
              <a:rPr lang="en" sz="1200" dirty="0">
                <a:solidFill>
                  <a:schemeClr val="dk1"/>
                </a:solidFill>
              </a:rPr>
              <a:t>     		</a:t>
            </a:r>
            <a:r>
              <a:rPr lang="en" sz="1200" dirty="0">
                <a:solidFill>
                  <a:srgbClr val="0070C0"/>
                </a:solidFill>
              </a:rPr>
              <a:t>TT-stab </a:t>
            </a:r>
            <a:r>
              <a:rPr lang="en" sz="1200" dirty="0">
                <a:solidFill>
                  <a:schemeClr val="dk1"/>
                </a:solidFill>
              </a:rPr>
              <a:t>  	</a:t>
            </a:r>
            <a:r>
              <a:rPr lang="en" sz="1200" b="1" dirty="0" err="1">
                <a:solidFill>
                  <a:srgbClr val="00B050"/>
                </a:solidFill>
              </a:rPr>
              <a:t>PlanSTF</a:t>
            </a:r>
            <a:r>
              <a:rPr lang="en" sz="1200" dirty="0">
                <a:solidFill>
                  <a:schemeClr val="dk1"/>
                </a:solidFill>
              </a:rPr>
              <a:t>  	</a:t>
            </a:r>
            <a:r>
              <a:rPr lang="en" sz="1200" dirty="0" err="1">
                <a:solidFill>
                  <a:srgbClr val="0070C0"/>
                </a:solidFill>
              </a:rPr>
              <a:t>ComBKR</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00B050"/>
                </a:solidFill>
              </a:rPr>
              <a:t>DailyMeeting</a:t>
            </a:r>
            <a:endParaRPr sz="1200" dirty="0">
              <a:solidFill>
                <a:srgbClr val="00B050"/>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Frank Brinker: 	 </a:t>
            </a:r>
            <a:r>
              <a:rPr lang="en" sz="1200" dirty="0" err="1">
                <a:solidFill>
                  <a:schemeClr val="dk1"/>
                </a:solidFill>
              </a:rPr>
              <a:t>TTStab</a:t>
            </a:r>
            <a:r>
              <a:rPr lang="en" sz="1200" dirty="0">
                <a:solidFill>
                  <a:schemeClr val="dk1"/>
                </a:solidFill>
              </a:rPr>
              <a:t>   		</a:t>
            </a:r>
            <a:r>
              <a:rPr lang="en" sz="1200" b="1" dirty="0" err="1">
                <a:solidFill>
                  <a:srgbClr val="0070C0"/>
                </a:solidFill>
              </a:rPr>
              <a:t>TTstab</a:t>
            </a:r>
            <a:r>
              <a:rPr lang="en" sz="1200" b="1" dirty="0">
                <a:solidFill>
                  <a:srgbClr val="0070C0"/>
                </a:solidFill>
              </a:rPr>
              <a:t> </a:t>
            </a:r>
            <a:r>
              <a:rPr lang="en" sz="1200" dirty="0">
                <a:solidFill>
                  <a:schemeClr val="dk1"/>
                </a:solidFill>
              </a:rPr>
              <a:t>  	Martin</a:t>
            </a:r>
            <a:r>
              <a:rPr lang="en" sz="1200" dirty="0">
                <a:solidFill>
                  <a:srgbClr val="0070C0"/>
                </a:solidFill>
              </a:rPr>
              <a:t>  	</a:t>
            </a:r>
            <a:r>
              <a:rPr lang="en" sz="1200" dirty="0" err="1">
                <a:solidFill>
                  <a:srgbClr val="0070C0"/>
                </a:solidFill>
              </a:rPr>
              <a:t>ComBKR</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00B050"/>
                </a:solidFill>
              </a:rPr>
              <a:t>DailyMeeting</a:t>
            </a:r>
            <a:endParaRPr sz="1200" dirty="0">
              <a:solidFill>
                <a:srgbClr val="00B050"/>
              </a:solidFill>
            </a:endParaRPr>
          </a:p>
          <a:p>
            <a:pPr marL="0" lvl="0" indent="0" algn="l" rtl="0">
              <a:lnSpc>
                <a:spcPct val="115000"/>
              </a:lnSpc>
              <a:spcBef>
                <a:spcPts val="0"/>
              </a:spcBef>
              <a:spcAft>
                <a:spcPts val="0"/>
              </a:spcAft>
              <a:buClr>
                <a:schemeClr val="dk1"/>
              </a:buClr>
              <a:buSzPts val="1100"/>
              <a:buFont typeface="Arial"/>
              <a:buNone/>
            </a:pPr>
            <a:r>
              <a:rPr lang="en" sz="1200" dirty="0" err="1">
                <a:solidFill>
                  <a:schemeClr val="dk1"/>
                </a:solidFill>
              </a:rPr>
              <a:t>Bolko</a:t>
            </a:r>
            <a:r>
              <a:rPr lang="en" sz="1200" dirty="0">
                <a:solidFill>
                  <a:schemeClr val="dk1"/>
                </a:solidFill>
              </a:rPr>
              <a:t> </a:t>
            </a:r>
            <a:r>
              <a:rPr lang="en" sz="1200" dirty="0" err="1">
                <a:solidFill>
                  <a:schemeClr val="dk1"/>
                </a:solidFill>
              </a:rPr>
              <a:t>Beutner</a:t>
            </a:r>
            <a:r>
              <a:rPr lang="en" sz="1200" dirty="0">
                <a:solidFill>
                  <a:schemeClr val="dk1"/>
                </a:solidFill>
              </a:rPr>
              <a:t>:   	</a:t>
            </a:r>
            <a:r>
              <a:rPr lang="en" sz="1200" dirty="0" err="1">
                <a:solidFill>
                  <a:schemeClr val="dk1"/>
                </a:solidFill>
              </a:rPr>
              <a:t>StabInf</a:t>
            </a:r>
            <a:r>
              <a:rPr lang="en" sz="1200" dirty="0">
                <a:solidFill>
                  <a:srgbClr val="7030A0"/>
                </a:solidFill>
              </a:rPr>
              <a:t>   		</a:t>
            </a:r>
            <a:r>
              <a:rPr lang="en" sz="1200" b="1" dirty="0" err="1">
                <a:solidFill>
                  <a:srgbClr val="7030A0"/>
                </a:solidFill>
              </a:rPr>
              <a:t>StabInf</a:t>
            </a:r>
            <a:r>
              <a:rPr lang="en" sz="1200" b="1" dirty="0">
                <a:solidFill>
                  <a:schemeClr val="dk1"/>
                </a:solidFill>
              </a:rPr>
              <a:t> </a:t>
            </a:r>
            <a:r>
              <a:rPr lang="en" sz="1200" dirty="0">
                <a:solidFill>
                  <a:schemeClr val="dk1"/>
                </a:solidFill>
              </a:rPr>
              <a:t>  	</a:t>
            </a:r>
            <a:r>
              <a:rPr lang="en" sz="1200" dirty="0" err="1">
                <a:solidFill>
                  <a:srgbClr val="0070C0"/>
                </a:solidFill>
              </a:rPr>
              <a:t>WebOP</a:t>
            </a:r>
            <a:r>
              <a:rPr lang="en" sz="1200" dirty="0">
                <a:solidFill>
                  <a:srgbClr val="0070C0"/>
                </a:solidFill>
              </a:rPr>
              <a:t>   	</a:t>
            </a:r>
            <a:r>
              <a:rPr lang="en" sz="1200" dirty="0" err="1">
                <a:solidFill>
                  <a:srgbClr val="0070C0"/>
                </a:solidFill>
              </a:rPr>
              <a:t>ComBKR</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F39200"/>
                </a:solidFill>
              </a:rPr>
              <a:t>FeedbAcc</a:t>
            </a:r>
            <a:endParaRPr sz="1200" dirty="0">
              <a:solidFill>
                <a:srgbClr val="F39200"/>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Marc </a:t>
            </a:r>
            <a:r>
              <a:rPr lang="en" sz="1200" dirty="0" err="1">
                <a:solidFill>
                  <a:schemeClr val="dk1"/>
                </a:solidFill>
              </a:rPr>
              <a:t>Guetg</a:t>
            </a:r>
            <a:r>
              <a:rPr lang="en" sz="1200" dirty="0">
                <a:solidFill>
                  <a:schemeClr val="dk1"/>
                </a:solidFill>
              </a:rPr>
              <a:t>:     	</a:t>
            </a:r>
            <a:r>
              <a:rPr lang="en" sz="1200" dirty="0" err="1">
                <a:solidFill>
                  <a:schemeClr val="dk1"/>
                </a:solidFill>
              </a:rPr>
              <a:t>FeedbAcc</a:t>
            </a:r>
            <a:r>
              <a:rPr lang="en" sz="1200" dirty="0">
                <a:solidFill>
                  <a:schemeClr val="dk1"/>
                </a:solidFill>
              </a:rPr>
              <a:t>    		</a:t>
            </a:r>
            <a:r>
              <a:rPr lang="en" sz="1200" dirty="0">
                <a:solidFill>
                  <a:srgbClr val="0070C0"/>
                </a:solidFill>
              </a:rPr>
              <a:t>TT-stab </a:t>
            </a:r>
            <a:r>
              <a:rPr lang="en" sz="1200" dirty="0">
                <a:solidFill>
                  <a:schemeClr val="dk1"/>
                </a:solidFill>
              </a:rPr>
              <a:t>  	</a:t>
            </a:r>
            <a:r>
              <a:rPr lang="en" sz="1200" dirty="0" err="1">
                <a:solidFill>
                  <a:srgbClr val="0070C0"/>
                </a:solidFill>
              </a:rPr>
              <a:t>WebOP</a:t>
            </a:r>
            <a:r>
              <a:rPr lang="en" sz="1200" dirty="0">
                <a:solidFill>
                  <a:srgbClr val="FF0000"/>
                </a:solidFill>
              </a:rPr>
              <a:t>  	</a:t>
            </a:r>
            <a:r>
              <a:rPr lang="en" sz="1200" dirty="0" err="1">
                <a:solidFill>
                  <a:srgbClr val="0070C0"/>
                </a:solidFill>
              </a:rPr>
              <a:t>ComBKR</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b="1" dirty="0" err="1">
                <a:solidFill>
                  <a:srgbClr val="F39200"/>
                </a:solidFill>
              </a:rPr>
              <a:t>FeedbAcc</a:t>
            </a:r>
            <a:endParaRPr sz="1200" b="1" dirty="0">
              <a:solidFill>
                <a:srgbClr val="F39200"/>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Thomas </a:t>
            </a:r>
            <a:r>
              <a:rPr lang="en" sz="1200" dirty="0" err="1">
                <a:solidFill>
                  <a:schemeClr val="dk1"/>
                </a:solidFill>
              </a:rPr>
              <a:t>Wamsat</a:t>
            </a:r>
            <a:r>
              <a:rPr lang="en" sz="1200" dirty="0">
                <a:solidFill>
                  <a:schemeClr val="dk1"/>
                </a:solidFill>
              </a:rPr>
              <a:t>   	</a:t>
            </a:r>
            <a:r>
              <a:rPr lang="en" sz="1200" dirty="0" err="1">
                <a:solidFill>
                  <a:schemeClr val="dk1"/>
                </a:solidFill>
              </a:rPr>
              <a:t>WebOp</a:t>
            </a:r>
            <a:r>
              <a:rPr lang="en" sz="1200" dirty="0">
                <a:solidFill>
                  <a:schemeClr val="dk1"/>
                </a:solidFill>
              </a:rPr>
              <a:t>  		</a:t>
            </a:r>
            <a:r>
              <a:rPr lang="en" sz="1200" dirty="0" err="1">
                <a:solidFill>
                  <a:srgbClr val="7030A0"/>
                </a:solidFill>
              </a:rPr>
              <a:t>StabInf</a:t>
            </a:r>
            <a:r>
              <a:rPr lang="en" sz="1200" dirty="0">
                <a:solidFill>
                  <a:schemeClr val="dk1"/>
                </a:solidFill>
              </a:rPr>
              <a:t>  	</a:t>
            </a:r>
            <a:r>
              <a:rPr lang="en" sz="1200" b="1" dirty="0" err="1">
                <a:solidFill>
                  <a:srgbClr val="0070C0"/>
                </a:solidFill>
              </a:rPr>
              <a:t>WebOP</a:t>
            </a:r>
            <a:r>
              <a:rPr lang="en" sz="1200" b="1" dirty="0">
                <a:solidFill>
                  <a:srgbClr val="0070C0"/>
                </a:solidFill>
              </a:rPr>
              <a:t> </a:t>
            </a:r>
            <a:r>
              <a:rPr lang="en" sz="1200" dirty="0">
                <a:solidFill>
                  <a:srgbClr val="0070C0"/>
                </a:solidFill>
              </a:rPr>
              <a:t>  	</a:t>
            </a:r>
            <a:r>
              <a:rPr lang="en" sz="1200" dirty="0">
                <a:solidFill>
                  <a:srgbClr val="F39200"/>
                </a:solidFill>
              </a:rPr>
              <a:t>HW+SW</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0070C0"/>
                </a:solidFill>
              </a:rPr>
              <a:t>CommTool</a:t>
            </a:r>
            <a:endParaRPr sz="1200" dirty="0">
              <a:solidFill>
                <a:srgbClr val="0070C0"/>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Martin </a:t>
            </a:r>
            <a:r>
              <a:rPr lang="en" sz="1200" dirty="0" err="1">
                <a:solidFill>
                  <a:schemeClr val="dk1"/>
                </a:solidFill>
              </a:rPr>
              <a:t>Dommach</a:t>
            </a:r>
            <a:r>
              <a:rPr lang="en" sz="1200" dirty="0">
                <a:solidFill>
                  <a:schemeClr val="dk1"/>
                </a:solidFill>
              </a:rPr>
              <a:t>  	</a:t>
            </a:r>
            <a:r>
              <a:rPr lang="en" sz="1200" dirty="0" err="1">
                <a:solidFill>
                  <a:schemeClr val="dk1"/>
                </a:solidFill>
              </a:rPr>
              <a:t>TTStab</a:t>
            </a:r>
            <a:r>
              <a:rPr lang="en" sz="1200" dirty="0">
                <a:solidFill>
                  <a:schemeClr val="dk1"/>
                </a:solidFill>
              </a:rPr>
              <a:t>   		</a:t>
            </a:r>
            <a:r>
              <a:rPr lang="en" sz="1200" b="1" dirty="0">
                <a:solidFill>
                  <a:srgbClr val="0070C0"/>
                </a:solidFill>
              </a:rPr>
              <a:t>TT-stab </a:t>
            </a:r>
            <a:r>
              <a:rPr lang="en" sz="1200" dirty="0">
                <a:solidFill>
                  <a:schemeClr val="dk1"/>
                </a:solidFill>
              </a:rPr>
              <a:t>  	Frank </a:t>
            </a:r>
            <a:r>
              <a:rPr lang="en" sz="1200" dirty="0">
                <a:solidFill>
                  <a:srgbClr val="0070C0"/>
                </a:solidFill>
              </a:rPr>
              <a:t>  	</a:t>
            </a:r>
            <a:r>
              <a:rPr lang="en" sz="1200" dirty="0">
                <a:solidFill>
                  <a:srgbClr val="F39200"/>
                </a:solidFill>
              </a:rPr>
              <a:t>HW+SW </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0070C0"/>
                </a:solidFill>
              </a:rPr>
              <a:t>CommTool</a:t>
            </a:r>
            <a:endParaRPr sz="1200" dirty="0">
              <a:solidFill>
                <a:srgbClr val="0070C0"/>
              </a:solidFill>
            </a:endParaRPr>
          </a:p>
          <a:p>
            <a:pPr marL="0" lvl="0" indent="0" algn="l" rtl="0">
              <a:lnSpc>
                <a:spcPct val="115000"/>
              </a:lnSpc>
              <a:spcBef>
                <a:spcPts val="0"/>
              </a:spcBef>
              <a:spcAft>
                <a:spcPts val="0"/>
              </a:spcAft>
              <a:buClr>
                <a:schemeClr val="dk1"/>
              </a:buClr>
              <a:buSzPts val="1100"/>
              <a:buFont typeface="Arial"/>
              <a:buNone/>
            </a:pPr>
            <a:r>
              <a:rPr lang="en" sz="1200" dirty="0" err="1">
                <a:solidFill>
                  <a:schemeClr val="dk1"/>
                </a:solidFill>
              </a:rPr>
              <a:t>Winni</a:t>
            </a:r>
            <a:r>
              <a:rPr lang="en" sz="1200" dirty="0">
                <a:solidFill>
                  <a:schemeClr val="dk1"/>
                </a:solidFill>
              </a:rPr>
              <a:t> Decking    			Harald   	</a:t>
            </a:r>
            <a:r>
              <a:rPr lang="en" sz="1200" dirty="0" err="1">
                <a:solidFill>
                  <a:srgbClr val="F39200"/>
                </a:solidFill>
              </a:rPr>
              <a:t>PrepRole</a:t>
            </a:r>
            <a:r>
              <a:rPr lang="en" sz="1200" dirty="0">
                <a:solidFill>
                  <a:srgbClr val="F39200"/>
                </a:solidFill>
              </a:rPr>
              <a:t>	(</a:t>
            </a:r>
            <a:r>
              <a:rPr lang="en" sz="1200" dirty="0">
                <a:solidFill>
                  <a:schemeClr val="lt2"/>
                </a:solidFill>
              </a:rPr>
              <a:t>HW+SW)</a:t>
            </a:r>
            <a:r>
              <a:rPr lang="en" sz="1200" dirty="0">
                <a:solidFill>
                  <a:srgbClr val="F39200"/>
                </a:solidFill>
              </a:rPr>
              <a:t>	</a:t>
            </a:r>
            <a:r>
              <a:rPr lang="en" sz="1200" dirty="0" err="1">
                <a:solidFill>
                  <a:srgbClr val="0070C0"/>
                </a:solidFill>
              </a:rPr>
              <a:t>RolePlay</a:t>
            </a:r>
            <a:r>
              <a:rPr lang="en" sz="1200" dirty="0">
                <a:solidFill>
                  <a:srgbClr val="0070C0"/>
                </a:solidFill>
              </a:rPr>
              <a:t>	</a:t>
            </a:r>
            <a:r>
              <a:rPr lang="en" sz="1200" dirty="0" err="1"/>
              <a:t>tbd</a:t>
            </a:r>
            <a:endParaRPr sz="1200" dirty="0"/>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Matthias Scholz  	</a:t>
            </a:r>
            <a:r>
              <a:rPr lang="en" sz="1200" dirty="0" err="1">
                <a:solidFill>
                  <a:schemeClr val="dk1"/>
                </a:solidFill>
              </a:rPr>
              <a:t>CommBKR</a:t>
            </a:r>
            <a:r>
              <a:rPr lang="en" sz="1200" dirty="0">
                <a:solidFill>
                  <a:schemeClr val="dk1"/>
                </a:solidFill>
              </a:rPr>
              <a:t>    	</a:t>
            </a:r>
            <a:r>
              <a:rPr lang="en" sz="1200" dirty="0" err="1">
                <a:solidFill>
                  <a:srgbClr val="00B050"/>
                </a:solidFill>
              </a:rPr>
              <a:t>TTcom</a:t>
            </a:r>
            <a:r>
              <a:rPr lang="en" sz="1200" dirty="0">
                <a:solidFill>
                  <a:schemeClr val="dk1"/>
                </a:solidFill>
              </a:rPr>
              <a:t>   	</a:t>
            </a:r>
            <a:r>
              <a:rPr lang="en" sz="1200" dirty="0" err="1">
                <a:solidFill>
                  <a:srgbClr val="00B050"/>
                </a:solidFill>
              </a:rPr>
              <a:t>PlanSTF</a:t>
            </a:r>
            <a:r>
              <a:rPr lang="en" sz="1200" dirty="0">
                <a:solidFill>
                  <a:srgbClr val="FF0000"/>
                </a:solidFill>
              </a:rPr>
              <a:t> </a:t>
            </a:r>
            <a:r>
              <a:rPr lang="en" sz="1200" dirty="0">
                <a:solidFill>
                  <a:schemeClr val="dk1"/>
                </a:solidFill>
              </a:rPr>
              <a:t>  	</a:t>
            </a:r>
            <a:r>
              <a:rPr lang="en" sz="1200" b="1" dirty="0" err="1">
                <a:solidFill>
                  <a:srgbClr val="0070C0"/>
                </a:solidFill>
              </a:rPr>
              <a:t>ComBKR</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dirty="0" err="1">
                <a:solidFill>
                  <a:srgbClr val="00B050"/>
                </a:solidFill>
              </a:rPr>
              <a:t>DailyMeeting</a:t>
            </a:r>
            <a:endParaRPr sz="1200" dirty="0">
              <a:solidFill>
                <a:srgbClr val="00B050"/>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Nick Walker    	</a:t>
            </a:r>
            <a:r>
              <a:rPr lang="en" sz="1200" dirty="0" err="1">
                <a:solidFill>
                  <a:schemeClr val="dk1"/>
                </a:solidFill>
              </a:rPr>
              <a:t>DefSTF</a:t>
            </a:r>
            <a:r>
              <a:rPr lang="en" sz="1200" dirty="0">
                <a:solidFill>
                  <a:schemeClr val="dk1"/>
                </a:solidFill>
              </a:rPr>
              <a:t>  </a:t>
            </a:r>
            <a:r>
              <a:rPr lang="en" sz="1200" dirty="0">
                <a:solidFill>
                  <a:srgbClr val="7030A0"/>
                </a:solidFill>
              </a:rPr>
              <a:t>  		</a:t>
            </a:r>
            <a:r>
              <a:rPr lang="en" sz="1200" b="1" dirty="0" err="1">
                <a:solidFill>
                  <a:srgbClr val="F39200"/>
                </a:solidFill>
              </a:rPr>
              <a:t>DefSTF</a:t>
            </a:r>
            <a:r>
              <a:rPr lang="en" sz="1200" dirty="0">
                <a:solidFill>
                  <a:schemeClr val="dk1"/>
                </a:solidFill>
              </a:rPr>
              <a:t>   	</a:t>
            </a:r>
            <a:r>
              <a:rPr lang="en" sz="1200" dirty="0" err="1">
                <a:solidFill>
                  <a:srgbClr val="00B050"/>
                </a:solidFill>
              </a:rPr>
              <a:t>PlanSTF</a:t>
            </a:r>
            <a:r>
              <a:rPr lang="en" sz="1200" dirty="0">
                <a:solidFill>
                  <a:srgbClr val="FF0000"/>
                </a:solidFill>
              </a:rPr>
              <a:t> </a:t>
            </a:r>
            <a:r>
              <a:rPr lang="en" sz="1200" dirty="0">
                <a:solidFill>
                  <a:schemeClr val="dk1"/>
                </a:solidFill>
              </a:rPr>
              <a:t>  	</a:t>
            </a:r>
            <a:r>
              <a:rPr lang="en" sz="1200" dirty="0" err="1">
                <a:solidFill>
                  <a:srgbClr val="0070C0"/>
                </a:solidFill>
              </a:rPr>
              <a:t>ComBKR</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dirty="0" err="1">
                <a:solidFill>
                  <a:schemeClr val="dk1"/>
                </a:solidFill>
              </a:rPr>
              <a:t>Maurizio+Shan</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Steffen </a:t>
            </a:r>
            <a:r>
              <a:rPr lang="en" sz="1200" dirty="0" err="1">
                <a:solidFill>
                  <a:schemeClr val="dk1"/>
                </a:solidFill>
              </a:rPr>
              <a:t>Hauf</a:t>
            </a:r>
            <a:r>
              <a:rPr lang="en" sz="1200" dirty="0">
                <a:solidFill>
                  <a:schemeClr val="dk1"/>
                </a:solidFill>
              </a:rPr>
              <a:t>    	HW+SW  		</a:t>
            </a:r>
            <a:r>
              <a:rPr lang="en" sz="1200" dirty="0" err="1">
                <a:solidFill>
                  <a:srgbClr val="00B050"/>
                </a:solidFill>
              </a:rPr>
              <a:t>TTcom</a:t>
            </a:r>
            <a:r>
              <a:rPr lang="en" sz="1200" dirty="0">
                <a:solidFill>
                  <a:srgbClr val="00B050"/>
                </a:solidFill>
              </a:rPr>
              <a:t> </a:t>
            </a:r>
            <a:r>
              <a:rPr lang="en" sz="1200" dirty="0">
                <a:solidFill>
                  <a:schemeClr val="dk1"/>
                </a:solidFill>
              </a:rPr>
              <a:t>  	</a:t>
            </a:r>
            <a:r>
              <a:rPr lang="en" sz="1200" dirty="0" err="1">
                <a:solidFill>
                  <a:srgbClr val="00B050"/>
                </a:solidFill>
              </a:rPr>
              <a:t>PlanSTF</a:t>
            </a:r>
            <a:r>
              <a:rPr lang="en" sz="1200" dirty="0">
                <a:solidFill>
                  <a:srgbClr val="0070C0"/>
                </a:solidFill>
              </a:rPr>
              <a:t>   	</a:t>
            </a:r>
            <a:r>
              <a:rPr lang="en" sz="1200" b="1" dirty="0">
                <a:solidFill>
                  <a:srgbClr val="F39200"/>
                </a:solidFill>
              </a:rPr>
              <a:t>HW+SW </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chemeClr val="dk1"/>
                </a:solidFill>
              </a:rPr>
              <a:t>Liuba</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Richard Bean   	</a:t>
            </a:r>
            <a:r>
              <a:rPr lang="en" sz="1200" dirty="0" err="1">
                <a:solidFill>
                  <a:schemeClr val="dk1"/>
                </a:solidFill>
              </a:rPr>
              <a:t>DailyMeeting</a:t>
            </a:r>
            <a:r>
              <a:rPr lang="en" sz="1200" dirty="0">
                <a:solidFill>
                  <a:schemeClr val="dk1"/>
                </a:solidFill>
              </a:rPr>
              <a:t>  	 </a:t>
            </a:r>
            <a:r>
              <a:rPr lang="en" sz="1200" dirty="0" err="1">
                <a:solidFill>
                  <a:srgbClr val="7030A0"/>
                </a:solidFill>
              </a:rPr>
              <a:t>DefSTF</a:t>
            </a:r>
            <a:r>
              <a:rPr lang="en" sz="1200" dirty="0">
                <a:solidFill>
                  <a:schemeClr val="dk1"/>
                </a:solidFill>
              </a:rPr>
              <a:t>   	</a:t>
            </a:r>
            <a:r>
              <a:rPr lang="en" sz="1200" dirty="0" err="1">
                <a:solidFill>
                  <a:schemeClr val="dk1"/>
                </a:solidFill>
              </a:rPr>
              <a:t>Torsten</a:t>
            </a:r>
            <a:r>
              <a:rPr lang="en" sz="1200" dirty="0">
                <a:solidFill>
                  <a:schemeClr val="dk1"/>
                </a:solidFill>
              </a:rPr>
              <a:t>   	</a:t>
            </a:r>
            <a:r>
              <a:rPr lang="en" sz="1200" dirty="0">
                <a:solidFill>
                  <a:srgbClr val="F39200"/>
                </a:solidFill>
              </a:rPr>
              <a:t>HW+SW </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b="1" dirty="0" err="1">
                <a:solidFill>
                  <a:srgbClr val="00B050"/>
                </a:solidFill>
              </a:rPr>
              <a:t>DailyMeeting</a:t>
            </a:r>
            <a:endParaRPr sz="1200" b="1" dirty="0">
              <a:solidFill>
                <a:srgbClr val="00B050"/>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Naresh </a:t>
            </a:r>
            <a:r>
              <a:rPr lang="en" sz="1200" dirty="0" err="1">
                <a:solidFill>
                  <a:schemeClr val="dk1"/>
                </a:solidFill>
              </a:rPr>
              <a:t>Kujala</a:t>
            </a:r>
            <a:r>
              <a:rPr lang="en" sz="1200" dirty="0">
                <a:solidFill>
                  <a:schemeClr val="dk1"/>
                </a:solidFill>
              </a:rPr>
              <a:t>  	</a:t>
            </a:r>
            <a:r>
              <a:rPr lang="en" sz="1200" dirty="0" err="1">
                <a:solidFill>
                  <a:schemeClr val="dk1"/>
                </a:solidFill>
              </a:rPr>
              <a:t>TTCom</a:t>
            </a:r>
            <a:r>
              <a:rPr lang="en" sz="1200" dirty="0">
                <a:solidFill>
                  <a:schemeClr val="dk1"/>
                </a:solidFill>
              </a:rPr>
              <a:t>, </a:t>
            </a:r>
            <a:r>
              <a:rPr lang="en" sz="1200" dirty="0" err="1">
                <a:solidFill>
                  <a:schemeClr val="dk1"/>
                </a:solidFill>
              </a:rPr>
              <a:t>WebOP</a:t>
            </a:r>
            <a:r>
              <a:rPr lang="en" sz="1200" dirty="0">
                <a:solidFill>
                  <a:schemeClr val="dk1"/>
                </a:solidFill>
              </a:rPr>
              <a:t> 	</a:t>
            </a:r>
            <a:r>
              <a:rPr lang="en" sz="1200" b="1" dirty="0" err="1">
                <a:solidFill>
                  <a:srgbClr val="00B050"/>
                </a:solidFill>
              </a:rPr>
              <a:t>TTcom</a:t>
            </a:r>
            <a:r>
              <a:rPr lang="en" sz="1200" dirty="0">
                <a:solidFill>
                  <a:schemeClr val="dk1"/>
                </a:solidFill>
              </a:rPr>
              <a:t>   	</a:t>
            </a:r>
            <a:r>
              <a:rPr lang="en" sz="1200" b="1" dirty="0" err="1">
                <a:solidFill>
                  <a:srgbClr val="0070C0"/>
                </a:solidFill>
              </a:rPr>
              <a:t>WebOP</a:t>
            </a:r>
            <a:r>
              <a:rPr lang="en" sz="1200" dirty="0">
                <a:solidFill>
                  <a:srgbClr val="FF0000"/>
                </a:solidFill>
              </a:rPr>
              <a:t> </a:t>
            </a:r>
            <a:r>
              <a:rPr lang="en" sz="1200" dirty="0">
                <a:solidFill>
                  <a:schemeClr val="dk1"/>
                </a:solidFill>
              </a:rPr>
              <a:t>  	</a:t>
            </a:r>
            <a:r>
              <a:rPr lang="en" sz="1200" dirty="0" err="1">
                <a:solidFill>
                  <a:srgbClr val="0070C0"/>
                </a:solidFill>
              </a:rPr>
              <a:t>ComBKR</a:t>
            </a:r>
            <a:r>
              <a:rPr lang="en" sz="1200" dirty="0">
                <a:solidFill>
                  <a:srgbClr val="0070C0"/>
                </a:solidFill>
              </a:rPr>
              <a:t> </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00B050"/>
                </a:solidFill>
              </a:rPr>
              <a:t>DailyMeeting</a:t>
            </a:r>
            <a:r>
              <a:rPr lang="en" sz="1200" dirty="0">
                <a:solidFill>
                  <a:schemeClr val="dk1"/>
                </a:solidFill>
              </a:rPr>
              <a:t>    </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err="1">
                <a:solidFill>
                  <a:schemeClr val="dk1"/>
                </a:solidFill>
              </a:rPr>
              <a:t>Liuba</a:t>
            </a:r>
            <a:r>
              <a:rPr lang="en" sz="1200" dirty="0">
                <a:solidFill>
                  <a:schemeClr val="dk1"/>
                </a:solidFill>
              </a:rPr>
              <a:t> </a:t>
            </a:r>
            <a:r>
              <a:rPr lang="en" sz="1200" dirty="0" err="1">
                <a:solidFill>
                  <a:schemeClr val="dk1"/>
                </a:solidFill>
              </a:rPr>
              <a:t>Samoylova</a:t>
            </a:r>
            <a:r>
              <a:rPr lang="en" sz="1200" dirty="0">
                <a:solidFill>
                  <a:schemeClr val="dk1"/>
                </a:solidFill>
              </a:rPr>
              <a:t>  	</a:t>
            </a:r>
            <a:r>
              <a:rPr lang="en" sz="1200" dirty="0" err="1">
                <a:solidFill>
                  <a:schemeClr val="dk1"/>
                </a:solidFill>
              </a:rPr>
              <a:t>TTCom</a:t>
            </a:r>
            <a:r>
              <a:rPr lang="en" sz="1200" dirty="0">
                <a:solidFill>
                  <a:schemeClr val="dk1"/>
                </a:solidFill>
              </a:rPr>
              <a:t>,   		</a:t>
            </a:r>
            <a:r>
              <a:rPr lang="en" sz="1200" b="1" dirty="0" err="1">
                <a:solidFill>
                  <a:srgbClr val="00B050"/>
                </a:solidFill>
              </a:rPr>
              <a:t>TTcom</a:t>
            </a:r>
            <a:r>
              <a:rPr lang="en" sz="1200" dirty="0">
                <a:solidFill>
                  <a:srgbClr val="00B050"/>
                </a:solidFill>
              </a:rPr>
              <a:t> </a:t>
            </a:r>
            <a:r>
              <a:rPr lang="en" sz="1200" dirty="0">
                <a:solidFill>
                  <a:schemeClr val="dk1"/>
                </a:solidFill>
              </a:rPr>
              <a:t>  	</a:t>
            </a:r>
            <a:r>
              <a:rPr lang="en" sz="1200" dirty="0" err="1">
                <a:solidFill>
                  <a:srgbClr val="00B050"/>
                </a:solidFill>
              </a:rPr>
              <a:t>PlanSTF</a:t>
            </a:r>
            <a:r>
              <a:rPr lang="en" sz="1200" dirty="0">
                <a:solidFill>
                  <a:srgbClr val="FF0000"/>
                </a:solidFill>
              </a:rPr>
              <a:t> </a:t>
            </a:r>
            <a:r>
              <a:rPr lang="en" sz="1200" dirty="0">
                <a:solidFill>
                  <a:schemeClr val="dk1"/>
                </a:solidFill>
              </a:rPr>
              <a:t>  	</a:t>
            </a:r>
            <a:r>
              <a:rPr lang="en" sz="1200" dirty="0">
                <a:solidFill>
                  <a:srgbClr val="F39200"/>
                </a:solidFill>
              </a:rPr>
              <a:t>HW+SW </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a:solidFill>
                  <a:schemeClr val="dk1"/>
                </a:solidFill>
              </a:rPr>
              <a:t>Steffen</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Dirk </a:t>
            </a:r>
            <a:r>
              <a:rPr lang="en" sz="1200" dirty="0" err="1">
                <a:solidFill>
                  <a:schemeClr val="dk1"/>
                </a:solidFill>
              </a:rPr>
              <a:t>Lipka</a:t>
            </a:r>
            <a:r>
              <a:rPr lang="en" sz="1200" dirty="0">
                <a:solidFill>
                  <a:schemeClr val="dk1"/>
                </a:solidFill>
              </a:rPr>
              <a:t>    		</a:t>
            </a:r>
            <a:r>
              <a:rPr lang="en" sz="1200" dirty="0" err="1">
                <a:solidFill>
                  <a:schemeClr val="dk1"/>
                </a:solidFill>
              </a:rPr>
              <a:t>FeedbAcc</a:t>
            </a:r>
            <a:r>
              <a:rPr lang="en" sz="1200" dirty="0">
                <a:solidFill>
                  <a:schemeClr val="dk1"/>
                </a:solidFill>
              </a:rPr>
              <a:t>    		</a:t>
            </a:r>
            <a:r>
              <a:rPr lang="en" sz="1200" dirty="0" err="1">
                <a:solidFill>
                  <a:srgbClr val="7030A0"/>
                </a:solidFill>
              </a:rPr>
              <a:t>StabInf</a:t>
            </a:r>
            <a:r>
              <a:rPr lang="en" sz="1200" dirty="0">
                <a:solidFill>
                  <a:srgbClr val="7030A0"/>
                </a:solidFill>
              </a:rPr>
              <a:t> </a:t>
            </a:r>
            <a:r>
              <a:rPr lang="en" sz="1200" dirty="0">
                <a:solidFill>
                  <a:schemeClr val="dk1"/>
                </a:solidFill>
              </a:rPr>
              <a:t>  	</a:t>
            </a:r>
            <a:r>
              <a:rPr lang="en" sz="1200" dirty="0" err="1">
                <a:solidFill>
                  <a:srgbClr val="0070C0"/>
                </a:solidFill>
              </a:rPr>
              <a:t>WebOP</a:t>
            </a:r>
            <a:r>
              <a:rPr lang="en" sz="1200" dirty="0">
                <a:solidFill>
                  <a:srgbClr val="0070C0"/>
                </a:solidFill>
              </a:rPr>
              <a:t>  	</a:t>
            </a:r>
            <a:r>
              <a:rPr lang="en" sz="1200" dirty="0" err="1">
                <a:solidFill>
                  <a:srgbClr val="0070C0"/>
                </a:solidFill>
              </a:rPr>
              <a:t>ComBKR</a:t>
            </a:r>
            <a:r>
              <a:rPr lang="en" sz="1200" dirty="0">
                <a:solidFill>
                  <a:srgbClr val="0070C0"/>
                </a:solidFill>
              </a:rPr>
              <a:t> </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b="1" dirty="0" err="1">
                <a:solidFill>
                  <a:srgbClr val="F39200"/>
                </a:solidFill>
              </a:rPr>
              <a:t>FeedbAcc</a:t>
            </a:r>
            <a:endParaRPr sz="1200" b="1" dirty="0">
              <a:solidFill>
                <a:srgbClr val="F39200"/>
              </a:solidFill>
            </a:endParaRPr>
          </a:p>
          <a:p>
            <a:pPr marL="0" lvl="0" indent="0" algn="l" rtl="0">
              <a:spcBef>
                <a:spcPts val="0"/>
              </a:spcBef>
              <a:spcAft>
                <a:spcPts val="0"/>
              </a:spcAft>
              <a:buNone/>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Live Document Editing</a:t>
            </a:r>
            <a:endParaRPr/>
          </a:p>
        </p:txBody>
      </p:sp>
      <p:sp>
        <p:nvSpPr>
          <p:cNvPr id="417" name="Google Shape;417;p58"/>
          <p:cNvSpPr txBox="1"/>
          <p:nvPr/>
        </p:nvSpPr>
        <p:spPr>
          <a:xfrm>
            <a:off x="424700" y="1021650"/>
            <a:ext cx="8022000" cy="3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Situation:</a:t>
            </a:r>
            <a:endParaRPr b="1"/>
          </a:p>
          <a:p>
            <a:pPr marL="457200" lvl="0" indent="-317500" algn="l" rtl="0">
              <a:spcBef>
                <a:spcPts val="0"/>
              </a:spcBef>
              <a:spcAft>
                <a:spcPts val="0"/>
              </a:spcAft>
              <a:buSzPts val="1400"/>
              <a:buChar char="●"/>
            </a:pPr>
            <a:r>
              <a:rPr lang="en"/>
              <a:t>Joint editing of documents becomes increasingly common and popular, e.g. meeting minutes, joint reports, other docs with sections in the responsibility of different people both @DESY and @XFEL.eu</a:t>
            </a:r>
            <a:endParaRPr/>
          </a:p>
          <a:p>
            <a:pPr marL="457200" lvl="0" indent="-317500" algn="l" rtl="0">
              <a:spcBef>
                <a:spcPts val="0"/>
              </a:spcBef>
              <a:spcAft>
                <a:spcPts val="0"/>
              </a:spcAft>
              <a:buSzPts val="1400"/>
              <a:buChar char="●"/>
            </a:pPr>
            <a:r>
              <a:rPr lang="en"/>
              <a:t>Frequently is Google Docs</a:t>
            </a:r>
            <a:endParaRPr/>
          </a:p>
          <a:p>
            <a:pPr marL="914400" lvl="1" indent="-317500" algn="l" rtl="0">
              <a:spcBef>
                <a:spcPts val="0"/>
              </a:spcBef>
              <a:spcAft>
                <a:spcPts val="0"/>
              </a:spcAft>
              <a:buSzPts val="1400"/>
              <a:buChar char="○"/>
            </a:pPr>
            <a:r>
              <a:rPr lang="en"/>
              <a:t>However, it’s against DESY regulations for usage for “official documents”</a:t>
            </a:r>
            <a:endParaRPr/>
          </a:p>
          <a:p>
            <a:pPr marL="0" lvl="0" indent="0" algn="l" rtl="0">
              <a:spcBef>
                <a:spcPts val="0"/>
              </a:spcBef>
              <a:spcAft>
                <a:spcPts val="0"/>
              </a:spcAft>
              <a:buNone/>
            </a:pPr>
            <a:endParaRPr/>
          </a:p>
          <a:p>
            <a:pPr marL="0" lvl="0" indent="0" algn="l" rtl="0">
              <a:spcBef>
                <a:spcPts val="0"/>
              </a:spcBef>
              <a:spcAft>
                <a:spcPts val="0"/>
              </a:spcAft>
              <a:buNone/>
            </a:pPr>
            <a:r>
              <a:rPr lang="en" b="1"/>
              <a:t>Request</a:t>
            </a:r>
            <a:endParaRPr b="1"/>
          </a:p>
          <a:p>
            <a:pPr marL="0" lvl="0" indent="0" algn="l" rtl="0">
              <a:spcBef>
                <a:spcPts val="0"/>
              </a:spcBef>
              <a:spcAft>
                <a:spcPts val="0"/>
              </a:spcAft>
              <a:buNone/>
            </a:pPr>
            <a:r>
              <a:rPr lang="en">
                <a:solidFill>
                  <a:srgbClr val="0070C0"/>
                </a:solidFill>
              </a:rPr>
              <a:t>Have proper “plugins” for the DESY Cloud / Sync &amp; Share enabled to provide Office Functionality </a:t>
            </a:r>
            <a:endParaRPr>
              <a:solidFill>
                <a:srgbClr val="0070C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9"/>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CHATs</a:t>
            </a:r>
            <a:endParaRPr/>
          </a:p>
        </p:txBody>
      </p:sp>
      <p:sp>
        <p:nvSpPr>
          <p:cNvPr id="423" name="Google Shape;423;p59"/>
          <p:cNvSpPr txBox="1"/>
          <p:nvPr/>
        </p:nvSpPr>
        <p:spPr>
          <a:xfrm>
            <a:off x="442350" y="1002775"/>
            <a:ext cx="8249700" cy="3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Situation:</a:t>
            </a:r>
            <a:endParaRPr b="1"/>
          </a:p>
          <a:p>
            <a:pPr marL="0" lvl="0" indent="0" algn="l" rtl="0">
              <a:spcBef>
                <a:spcPts val="0"/>
              </a:spcBef>
              <a:spcAft>
                <a:spcPts val="0"/>
              </a:spcAft>
              <a:buNone/>
            </a:pPr>
            <a:r>
              <a:rPr lang="en">
                <a:solidFill>
                  <a:schemeClr val="dk1"/>
                </a:solidFill>
              </a:rPr>
              <a:t>currently only available in CISCO-meeting session, could use </a:t>
            </a:r>
            <a:r>
              <a:rPr lang="en" b="1">
                <a:solidFill>
                  <a:schemeClr val="dk1"/>
                </a:solidFill>
              </a:rPr>
              <a:t>#slack, </a:t>
            </a:r>
            <a:r>
              <a:rPr lang="en" sz="1100">
                <a:solidFill>
                  <a:schemeClr val="dk1"/>
                </a:solidFill>
              </a:rPr>
              <a:t>(Cisco chat app or Matrix as self-hosted solution)</a:t>
            </a:r>
            <a:br>
              <a:rPr lang="en">
                <a:solidFill>
                  <a:schemeClr val="dk1"/>
                </a:solidFill>
              </a:rPr>
            </a:b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benefits: documented/archived quick communication, quicker to use than elog, address directly some receiver, multiplex (in contrast to PHONE), chats can close gap between PHONE and ELOG, provides video conferencing</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negative: additional effort (e.g. for operators), needs a policy, needs a clear hierarchy among comm tools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Actions:</a:t>
            </a:r>
            <a:endParaRPr>
              <a:solidFill>
                <a:schemeClr val="dk1"/>
              </a:solidFill>
            </a:endParaRPr>
          </a:p>
          <a:p>
            <a:pPr marL="0" lvl="0" indent="0" algn="l" rtl="0">
              <a:spcBef>
                <a:spcPts val="0"/>
              </a:spcBef>
              <a:spcAft>
                <a:spcPts val="0"/>
              </a:spcAft>
              <a:buNone/>
            </a:pPr>
            <a:r>
              <a:rPr lang="en">
                <a:solidFill>
                  <a:schemeClr val="dk1"/>
                </a:solidFill>
              </a:rPr>
              <a:t>A test of a CHAT functionality could be useful.</a:t>
            </a:r>
            <a:endParaRPr>
              <a:solidFill>
                <a:schemeClr val="dk1"/>
              </a:solidFill>
            </a:endParaRPr>
          </a:p>
          <a:p>
            <a:pPr marL="0" lvl="0" indent="0" algn="l" rtl="0">
              <a:spcBef>
                <a:spcPts val="0"/>
              </a:spcBef>
              <a:spcAft>
                <a:spcPts val="0"/>
              </a:spcAft>
              <a:buNone/>
            </a:pPr>
            <a:r>
              <a:rPr lang="en">
                <a:solidFill>
                  <a:schemeClr val="dk1"/>
                </a:solidFill>
              </a:rPr>
              <a:t>WD will set up a policy and a test chat communication: BKR ←→ Experiments ←→ RC/PRC</a:t>
            </a:r>
            <a:endParaRPr>
              <a:solidFill>
                <a:schemeClr val="dk1"/>
              </a:solidFill>
            </a:endParaRPr>
          </a:p>
          <a:p>
            <a:pPr marL="0" lvl="0" indent="0" algn="l" rtl="0">
              <a:spcBef>
                <a:spcPts val="0"/>
              </a:spcBef>
              <a:spcAft>
                <a:spcPts val="0"/>
              </a:spcAft>
              <a:buNone/>
            </a:pPr>
            <a:r>
              <a:rPr lang="en">
                <a:solidFill>
                  <a:schemeClr val="dk1"/>
                </a:solidFill>
              </a:rPr>
              <a:t>Evaluation after a few months, if this mode of communication is beneficial for operation.</a:t>
            </a:r>
            <a:endParaRPr>
              <a:solidFill>
                <a:srgbClr val="0070C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0"/>
          <p:cNvSpPr txBox="1">
            <a:spLocks noGrp="1"/>
          </p:cNvSpPr>
          <p:nvPr>
            <p:ph type="title"/>
          </p:nvPr>
        </p:nvSpPr>
        <p:spPr>
          <a:xfrm>
            <a:off x="458392" y="150443"/>
            <a:ext cx="8217600" cy="585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700"/>
              <a:buFont typeface="Arial"/>
              <a:buNone/>
            </a:pPr>
            <a:r>
              <a:rPr lang="en" sz="1800" dirty="0">
                <a:solidFill>
                  <a:srgbClr val="6AA84F"/>
                </a:solidFill>
              </a:rPr>
              <a:t>Session 5:  Communication Question 6 - </a:t>
            </a:r>
            <a:r>
              <a:rPr lang="en" sz="1800" dirty="0" err="1">
                <a:solidFill>
                  <a:srgbClr val="6AA84F"/>
                </a:solidFill>
              </a:rPr>
              <a:t>DailyMeeting</a:t>
            </a:r>
            <a:r>
              <a:rPr lang="en" sz="1800" dirty="0">
                <a:solidFill>
                  <a:srgbClr val="6AA84F"/>
                </a:solidFill>
              </a:rPr>
              <a:t> - (</a:t>
            </a:r>
            <a:r>
              <a:rPr lang="en" sz="1800" dirty="0" err="1">
                <a:solidFill>
                  <a:srgbClr val="6AA84F"/>
                </a:solidFill>
              </a:rPr>
              <a:t>Torsten</a:t>
            </a:r>
            <a:r>
              <a:rPr lang="en" sz="1800" dirty="0">
                <a:solidFill>
                  <a:srgbClr val="6AA84F"/>
                </a:solidFill>
              </a:rPr>
              <a:t>, Richard)</a:t>
            </a:r>
            <a:endParaRPr sz="1800" dirty="0">
              <a:solidFill>
                <a:srgbClr val="6AA84F"/>
              </a:solidFill>
            </a:endParaRPr>
          </a:p>
        </p:txBody>
      </p:sp>
      <p:sp>
        <p:nvSpPr>
          <p:cNvPr id="429" name="Google Shape;429;p60"/>
          <p:cNvSpPr txBox="1"/>
          <p:nvPr/>
        </p:nvSpPr>
        <p:spPr>
          <a:xfrm>
            <a:off x="471025" y="818750"/>
            <a:ext cx="7932900" cy="3968100"/>
          </a:xfrm>
          <a:prstGeom prst="rect">
            <a:avLst/>
          </a:prstGeom>
          <a:noFill/>
          <a:ln>
            <a:noFill/>
          </a:ln>
        </p:spPr>
        <p:txBody>
          <a:bodyPr spcFirstLastPara="1" wrap="square" lIns="68575" tIns="34275" rIns="68575" bIns="34275" anchor="t" anchorCtr="0">
            <a:noAutofit/>
          </a:bodyPr>
          <a:lstStyle/>
          <a:p>
            <a:pPr marL="0" marR="0" lvl="0" indent="0" algn="l" rtl="0">
              <a:lnSpc>
                <a:spcPct val="112000"/>
              </a:lnSpc>
              <a:spcBef>
                <a:spcPts val="0"/>
              </a:spcBef>
              <a:spcAft>
                <a:spcPts val="0"/>
              </a:spcAft>
              <a:buNone/>
            </a:pPr>
            <a:r>
              <a:rPr lang="en" b="1" dirty="0">
                <a:solidFill>
                  <a:schemeClr val="dk1"/>
                </a:solidFill>
              </a:rPr>
              <a:t>Is a daily operations meeting feasible</a:t>
            </a:r>
            <a:r>
              <a:rPr lang="en" sz="1400" b="1" i="0" u="none" strike="noStrike" cap="none" dirty="0">
                <a:solidFill>
                  <a:schemeClr val="dk1"/>
                </a:solidFill>
                <a:latin typeface="Arial"/>
                <a:ea typeface="Arial"/>
                <a:cs typeface="Arial"/>
                <a:sym typeface="Arial"/>
              </a:rPr>
              <a:t>? </a:t>
            </a:r>
            <a:endParaRPr sz="1100" dirty="0"/>
          </a:p>
          <a:p>
            <a:pPr marL="0" marR="0" lvl="0" indent="0" algn="l" rtl="0">
              <a:lnSpc>
                <a:spcPct val="112000"/>
              </a:lnSpc>
              <a:spcBef>
                <a:spcPts val="0"/>
              </a:spcBef>
              <a:spcAft>
                <a:spcPts val="0"/>
              </a:spcAft>
              <a:buNone/>
            </a:pPr>
            <a:r>
              <a:rPr lang="en" dirty="0">
                <a:solidFill>
                  <a:schemeClr val="dk1"/>
                </a:solidFill>
              </a:rPr>
              <a:t>Task: Find out, if a daily operations meeting could be useful.</a:t>
            </a:r>
            <a:r>
              <a:rPr lang="en" b="0" i="0" u="none" strike="noStrike" cap="none" dirty="0">
                <a:solidFill>
                  <a:schemeClr val="dk1"/>
                </a:solidFill>
                <a:latin typeface="Arial"/>
                <a:ea typeface="Arial"/>
                <a:cs typeface="Arial"/>
                <a:sym typeface="Arial"/>
              </a:rPr>
              <a:t> </a:t>
            </a:r>
            <a:endParaRPr b="0" i="0" u="none" strike="noStrike" cap="none" dirty="0">
              <a:solidFill>
                <a:schemeClr val="dk1"/>
              </a:solidFill>
              <a:latin typeface="Arial"/>
              <a:ea typeface="Arial"/>
              <a:cs typeface="Arial"/>
              <a:sym typeface="Aria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An excerpt from the last SAC report: </a:t>
            </a:r>
            <a:endParaRPr dirty="0">
              <a:solidFill>
                <a:schemeClr val="dk1"/>
              </a:solidFill>
            </a:endParaRPr>
          </a:p>
          <a:p>
            <a:pPr marL="0" lvl="0" indent="0" algn="l" rtl="0">
              <a:lnSpc>
                <a:spcPct val="115000"/>
              </a:lnSpc>
              <a:spcBef>
                <a:spcPts val="0"/>
              </a:spcBef>
              <a:spcAft>
                <a:spcPts val="0"/>
              </a:spcAft>
              <a:buSzPts val="1100"/>
              <a:buNone/>
            </a:pPr>
            <a:r>
              <a:rPr lang="en" sz="1200" i="1" dirty="0">
                <a:solidFill>
                  <a:schemeClr val="dk1"/>
                </a:solidFill>
              </a:rPr>
              <a:t>To enhance communications, SAC considered the advantage of daily mandatory meeting between the users and accelerator staff to exchange information about success or failure and needs for the coming days.  At other facilities such meetings have proven to be extremely effective. But on discussion, we learned about the role of a floor coordinator, responsible for the task of coordinating the three running instruments with the accelerator, already in place. SAC considers this should be sufficient communication, but requests that the system be announced to the users.</a:t>
            </a:r>
            <a:endParaRPr sz="1200" i="1" dirty="0">
              <a:solidFill>
                <a:schemeClr val="dk1"/>
              </a:solidFill>
            </a:endParaRPr>
          </a:p>
          <a:p>
            <a:pPr marL="0" lvl="0" indent="0" algn="l" rtl="0">
              <a:lnSpc>
                <a:spcPct val="115000"/>
              </a:lnSpc>
              <a:spcBef>
                <a:spcPts val="0"/>
              </a:spcBef>
              <a:spcAft>
                <a:spcPts val="0"/>
              </a:spcAft>
              <a:buSzPts val="1100"/>
              <a:buNone/>
            </a:pPr>
            <a:endParaRPr sz="1200" dirty="0">
              <a:solidFill>
                <a:schemeClr val="dk1"/>
              </a:solidFill>
            </a:endParaRPr>
          </a:p>
          <a:p>
            <a:pPr marL="0" marR="0" lvl="0" indent="0" algn="l" rtl="0">
              <a:lnSpc>
                <a:spcPct val="112000"/>
              </a:lnSpc>
              <a:spcBef>
                <a:spcPts val="0"/>
              </a:spcBef>
              <a:spcAft>
                <a:spcPts val="0"/>
              </a:spcAft>
              <a:buNone/>
            </a:pPr>
            <a:r>
              <a:rPr lang="en" b="0" i="0" u="none" strike="noStrike" cap="none" dirty="0">
                <a:solidFill>
                  <a:schemeClr val="dk1"/>
                </a:solidFill>
                <a:latin typeface="Arial"/>
                <a:ea typeface="Arial"/>
                <a:cs typeface="Arial"/>
                <a:sym typeface="Arial"/>
              </a:rPr>
              <a:t>Group work: Discuss the state</a:t>
            </a:r>
            <a:r>
              <a:rPr lang="en" dirty="0">
                <a:solidFill>
                  <a:schemeClr val="dk1"/>
                </a:solidFill>
              </a:rPr>
              <a:t>ment of the SAC in the group. Could a daily meeting and under which boundary conditions? What shall Robert answer reply to this recommendation in the next SAC meeting?  Take photos of the flipchart (if used) for the report writing later.</a:t>
            </a:r>
            <a:endParaRPr dirty="0">
              <a:solidFill>
                <a:schemeClr val="dk1"/>
              </a:solidFill>
            </a:endParaRPr>
          </a:p>
          <a:p>
            <a:pPr marL="0" marR="0" lvl="0" indent="0" algn="l" rtl="0">
              <a:lnSpc>
                <a:spcPct val="112000"/>
              </a:lnSpc>
              <a:spcBef>
                <a:spcPts val="0"/>
              </a:spcBef>
              <a:spcAft>
                <a:spcPts val="0"/>
              </a:spcAft>
              <a:buNone/>
            </a:pPr>
            <a:endParaRPr dirty="0">
              <a:solidFill>
                <a:schemeClr val="dk1"/>
              </a:solidFill>
            </a:endParaRPr>
          </a:p>
          <a:p>
            <a:pPr marL="0" marR="0" lvl="0" indent="0" algn="l" rtl="0">
              <a:lnSpc>
                <a:spcPct val="112000"/>
              </a:lnSpc>
              <a:spcBef>
                <a:spcPts val="0"/>
              </a:spcBef>
              <a:spcAft>
                <a:spcPts val="0"/>
              </a:spcAft>
              <a:buNone/>
            </a:pPr>
            <a:r>
              <a:rPr lang="en" dirty="0">
                <a:solidFill>
                  <a:schemeClr val="dk1"/>
                </a:solidFill>
              </a:rPr>
              <a:t>Report writing: Sum up your recommendations concerning the proposed meeting and present it in the closeout.</a:t>
            </a:r>
            <a:endParaRPr sz="1100" dirty="0"/>
          </a:p>
          <a:p>
            <a:pPr marL="0" marR="0" lvl="0" indent="0" algn="l" rtl="0">
              <a:lnSpc>
                <a:spcPct val="112000"/>
              </a:lnSpc>
              <a:spcBef>
                <a:spcPts val="0"/>
              </a:spcBef>
              <a:spcAft>
                <a:spcPts val="0"/>
              </a:spcAft>
              <a:buNone/>
            </a:pPr>
            <a:endParaRPr sz="11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1"/>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Daily Meeting accelerator / photons?</a:t>
            </a:r>
            <a:endParaRPr/>
          </a:p>
        </p:txBody>
      </p:sp>
      <p:sp>
        <p:nvSpPr>
          <p:cNvPr id="435" name="Google Shape;435;p61"/>
          <p:cNvSpPr txBox="1"/>
          <p:nvPr/>
        </p:nvSpPr>
        <p:spPr>
          <a:xfrm>
            <a:off x="463200" y="799500"/>
            <a:ext cx="8217600" cy="24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 from the SAC was somewhat vague but we extracted the following points:</a:t>
            </a:r>
            <a:endParaRPr/>
          </a:p>
          <a:p>
            <a:pPr marL="914400" lvl="1" indent="-317500" algn="l" rtl="0">
              <a:spcBef>
                <a:spcPts val="0"/>
              </a:spcBef>
              <a:spcAft>
                <a:spcPts val="0"/>
              </a:spcAft>
              <a:buSzPts val="1400"/>
              <a:buChar char="-"/>
            </a:pPr>
            <a:r>
              <a:rPr lang="en"/>
              <a:t>Daily meetings at other facilities considered 'extremely effective'</a:t>
            </a:r>
            <a:endParaRPr/>
          </a:p>
          <a:p>
            <a:pPr marL="1371600" lvl="2" indent="-317500" algn="l" rtl="0">
              <a:spcBef>
                <a:spcPts val="0"/>
              </a:spcBef>
              <a:spcAft>
                <a:spcPts val="0"/>
              </a:spcAft>
              <a:buClr>
                <a:srgbClr val="38761D"/>
              </a:buClr>
              <a:buSzPts val="1400"/>
              <a:buChar char="-"/>
            </a:pPr>
            <a:r>
              <a:rPr lang="en">
                <a:solidFill>
                  <a:srgbClr val="38761D"/>
                </a:solidFill>
              </a:rPr>
              <a:t>Noted that in some facilities there is no direct user to accelerator contact and that where those meetings exist, the primary benefit is to give the machine coordinators, operators, instrument scientists and users some 'buy in' to the user experiment</a:t>
            </a:r>
            <a:endParaRPr>
              <a:solidFill>
                <a:srgbClr val="38761D"/>
              </a:solidFill>
            </a:endParaRPr>
          </a:p>
          <a:p>
            <a:pPr marL="914400" lvl="1" indent="-317500" algn="l" rtl="0">
              <a:spcBef>
                <a:spcPts val="0"/>
              </a:spcBef>
              <a:spcAft>
                <a:spcPts val="0"/>
              </a:spcAft>
              <a:buSzPts val="1400"/>
              <a:buChar char="-"/>
            </a:pPr>
            <a:r>
              <a:rPr lang="en"/>
              <a:t>Role of 'floor coordinator' already fulfills the role of coordinating the three concurrently operating instruments with the accelerator</a:t>
            </a:r>
            <a:endParaRPr/>
          </a:p>
          <a:p>
            <a:pPr marL="1371600" lvl="2" indent="-317500" algn="l" rtl="0">
              <a:spcBef>
                <a:spcPts val="0"/>
              </a:spcBef>
              <a:spcAft>
                <a:spcPts val="0"/>
              </a:spcAft>
              <a:buClr>
                <a:srgbClr val="38761D"/>
              </a:buClr>
              <a:buSzPts val="1400"/>
              <a:buChar char="-"/>
            </a:pPr>
            <a:r>
              <a:rPr lang="en">
                <a:solidFill>
                  <a:srgbClr val="38761D"/>
                </a:solidFill>
              </a:rPr>
              <a:t>This role is known as the Photon Run Coordinator (PRC) at XFEL</a:t>
            </a:r>
            <a:endParaRPr>
              <a:solidFill>
                <a:srgbClr val="38761D"/>
              </a:solidFill>
            </a:endParaRPr>
          </a:p>
          <a:p>
            <a:pPr marL="914400" lvl="1" indent="-317500" algn="l" rtl="0">
              <a:spcBef>
                <a:spcPts val="0"/>
              </a:spcBef>
              <a:spcAft>
                <a:spcPts val="0"/>
              </a:spcAft>
              <a:buSzPts val="1400"/>
              <a:buChar char="-"/>
            </a:pPr>
            <a:r>
              <a:rPr lang="en"/>
              <a:t>That users are informed of the existence of the PRC and their role</a:t>
            </a:r>
            <a:endParaRPr/>
          </a:p>
          <a:p>
            <a:pPr marL="1371600" lvl="2" indent="-317500" algn="l" rtl="0">
              <a:spcBef>
                <a:spcPts val="0"/>
              </a:spcBef>
              <a:spcAft>
                <a:spcPts val="0"/>
              </a:spcAft>
              <a:buClr>
                <a:srgbClr val="38761D"/>
              </a:buClr>
              <a:buSzPts val="1400"/>
              <a:buChar char="-"/>
            </a:pPr>
            <a:r>
              <a:rPr lang="en">
                <a:solidFill>
                  <a:srgbClr val="38761D"/>
                </a:solidFill>
              </a:rPr>
              <a:t>Currently XFEL users are generally not aware of who is the current PRC and their role in the communication channel between the instruments and accelerator</a:t>
            </a:r>
            <a:endParaRPr>
              <a:solidFill>
                <a:srgbClr val="38761D"/>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2"/>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Daily meeting accelerator / photons?</a:t>
            </a:r>
            <a:endParaRPr/>
          </a:p>
        </p:txBody>
      </p:sp>
      <p:sp>
        <p:nvSpPr>
          <p:cNvPr id="441" name="Google Shape;441;p62"/>
          <p:cNvSpPr txBox="1"/>
          <p:nvPr/>
        </p:nvSpPr>
        <p:spPr>
          <a:xfrm>
            <a:off x="509100" y="843650"/>
            <a:ext cx="8116200" cy="21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We decided on a </a:t>
            </a:r>
            <a:r>
              <a:rPr lang="en" b="1"/>
              <a:t>trial run of a daily meeting</a:t>
            </a:r>
            <a:r>
              <a:rPr lang="en"/>
              <a:t> to evaluate its usefulness in enhancing communication</a:t>
            </a:r>
            <a:endParaRPr/>
          </a:p>
          <a:p>
            <a:pPr marL="457200" lvl="0" indent="-317500" algn="l" rtl="0">
              <a:spcBef>
                <a:spcPts val="0"/>
              </a:spcBef>
              <a:spcAft>
                <a:spcPts val="0"/>
              </a:spcAft>
              <a:buSzPts val="1400"/>
              <a:buChar char="-"/>
            </a:pPr>
            <a:r>
              <a:rPr lang="en"/>
              <a:t>A meeting takes place at 8:30, DESY room 246, XFEL via cisco </a:t>
            </a:r>
            <a:r>
              <a:rPr lang="en">
                <a:solidFill>
                  <a:srgbClr val="38761D"/>
                </a:solidFill>
              </a:rPr>
              <a:t>Due to potentially long travel times BKR-XFEL</a:t>
            </a:r>
            <a:r>
              <a:rPr lang="en"/>
              <a:t> </a:t>
            </a:r>
            <a:endParaRPr/>
          </a:p>
          <a:p>
            <a:pPr marL="457200" lvl="0" indent="-317500" algn="l" rtl="0">
              <a:spcBef>
                <a:spcPts val="0"/>
              </a:spcBef>
              <a:spcAft>
                <a:spcPts val="0"/>
              </a:spcAft>
              <a:buSzPts val="1400"/>
              <a:buChar char="-"/>
            </a:pPr>
            <a:r>
              <a:rPr lang="en"/>
              <a:t>Discussion primarily between PRC &amp; RC. PRC can bring in instrument contacts where necessary for more complicated issues and also involve the experiment PIs if desired or requested. </a:t>
            </a:r>
            <a:r>
              <a:rPr lang="en">
                <a:solidFill>
                  <a:srgbClr val="38761D"/>
                </a:solidFill>
              </a:rPr>
              <a:t>The meeting will always be open to any of the instrument contacts or PIs</a:t>
            </a:r>
            <a:endParaRPr>
              <a:solidFill>
                <a:srgbClr val="38761D"/>
              </a:solidFill>
            </a:endParaRPr>
          </a:p>
          <a:p>
            <a:pPr marL="457200" lvl="0" indent="-317500" algn="l" rtl="0">
              <a:spcBef>
                <a:spcPts val="0"/>
              </a:spcBef>
              <a:spcAft>
                <a:spcPts val="0"/>
              </a:spcAft>
              <a:buSzPts val="1400"/>
              <a:buChar char="-"/>
            </a:pPr>
            <a:r>
              <a:rPr lang="en"/>
              <a:t>Meeting does not take place on Fridays </a:t>
            </a:r>
            <a:r>
              <a:rPr lang="en">
                <a:solidFill>
                  <a:srgbClr val="38761D"/>
                </a:solidFill>
              </a:rPr>
              <a:t>Due to overlap of contents with the already existing presentation of user experiments and operations meetings at XFEL</a:t>
            </a:r>
            <a:endParaRPr>
              <a:solidFill>
                <a:srgbClr val="38761D"/>
              </a:solidFill>
            </a:endParaRPr>
          </a:p>
        </p:txBody>
      </p:sp>
      <p:sp>
        <p:nvSpPr>
          <p:cNvPr id="442" name="Google Shape;442;p62"/>
          <p:cNvSpPr txBox="1"/>
          <p:nvPr/>
        </p:nvSpPr>
        <p:spPr>
          <a:xfrm>
            <a:off x="559900" y="3057250"/>
            <a:ext cx="8116200" cy="15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We also discussed a get together to enhance the team spirit between users, instrument scientists, accelerator run coordinators and operators</a:t>
            </a:r>
            <a:endParaRPr/>
          </a:p>
          <a:p>
            <a:pPr marL="457200" lvl="0" indent="-317500" algn="l" rtl="0">
              <a:spcBef>
                <a:spcPts val="0"/>
              </a:spcBef>
              <a:spcAft>
                <a:spcPts val="0"/>
              </a:spcAft>
              <a:buSzPts val="1400"/>
              <a:buChar char="-"/>
            </a:pPr>
            <a:r>
              <a:rPr lang="en"/>
              <a:t>To take place at the XFEL campus at the beginning of the 'beam week'</a:t>
            </a:r>
            <a:endParaRPr/>
          </a:p>
          <a:p>
            <a:pPr marL="457200" lvl="0" indent="-317500" algn="l" rtl="0">
              <a:spcBef>
                <a:spcPts val="0"/>
              </a:spcBef>
              <a:spcAft>
                <a:spcPts val="0"/>
              </a:spcAft>
              <a:buSzPts val="1400"/>
              <a:buChar char="-"/>
            </a:pPr>
            <a:r>
              <a:rPr lang="en"/>
              <a:t>Suggested time: Tuesday 4pm</a:t>
            </a:r>
            <a:endParaRPr/>
          </a:p>
          <a:p>
            <a:pPr marL="457200" lvl="0" indent="-317500" algn="l" rtl="0">
              <a:spcBef>
                <a:spcPts val="0"/>
              </a:spcBef>
              <a:spcAft>
                <a:spcPts val="0"/>
              </a:spcAft>
              <a:buSzPts val="1400"/>
              <a:buChar char="-"/>
            </a:pPr>
            <a:r>
              <a:rPr lang="en"/>
              <a:t>Invited:  Users (PIs +), Instrument Scientists, PRC, RC (From early shift), operators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3"/>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Daily meeting accelerator / photons?</a:t>
            </a:r>
            <a:endParaRPr/>
          </a:p>
        </p:txBody>
      </p:sp>
      <p:sp>
        <p:nvSpPr>
          <p:cNvPr id="448" name="Google Shape;448;p63"/>
          <p:cNvSpPr txBox="1"/>
          <p:nvPr/>
        </p:nvSpPr>
        <p:spPr>
          <a:xfrm>
            <a:off x="509100" y="843650"/>
            <a:ext cx="8116200" cy="21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Additional discussion notes:</a:t>
            </a:r>
            <a:endParaRPr/>
          </a:p>
          <a:p>
            <a:pPr marL="457200" lvl="0" indent="-317500" algn="l" rtl="0">
              <a:spcBef>
                <a:spcPts val="0"/>
              </a:spcBef>
              <a:spcAft>
                <a:spcPts val="0"/>
              </a:spcAft>
              <a:buSzPts val="1400"/>
              <a:buChar char="-"/>
            </a:pPr>
            <a:r>
              <a:rPr lang="en"/>
              <a:t>In order for the XFEL Photon Run Coordinator to effectively take on these new suggested communications efforts it would be beneficial for the role to be 'well defined'</a:t>
            </a:r>
            <a:endParaRPr/>
          </a:p>
          <a:p>
            <a:pPr marL="457200" lvl="0" indent="-317500" algn="l" rtl="0">
              <a:spcBef>
                <a:spcPts val="0"/>
              </a:spcBef>
              <a:spcAft>
                <a:spcPts val="0"/>
              </a:spcAft>
              <a:buSzPts val="1400"/>
              <a:buChar char="-"/>
            </a:pPr>
            <a:r>
              <a:rPr lang="en"/>
              <a:t>People acting as PRCs should be given sufficient time for communication with the accelerator during the week whenever needed, both in person and digesting written material (elog etc.)</a:t>
            </a:r>
            <a:endParaRPr/>
          </a:p>
          <a:p>
            <a:pPr marL="457200" lvl="0" indent="-317500" algn="l" rtl="0">
              <a:spcBef>
                <a:spcPts val="0"/>
              </a:spcBef>
              <a:spcAft>
                <a:spcPts val="0"/>
              </a:spcAft>
              <a:buSzPts val="1400"/>
              <a:buChar char="-"/>
            </a:pPr>
            <a:r>
              <a:rPr lang="en"/>
              <a:t>PRC also needs to have time available to keep an eye out on the activities at the instruments, initiating contact if needed</a:t>
            </a:r>
            <a:endParaRPr/>
          </a:p>
          <a:p>
            <a:pPr marL="457200" lvl="0" indent="-317500" algn="l" rtl="0">
              <a:spcBef>
                <a:spcPts val="0"/>
              </a:spcBef>
              <a:spcAft>
                <a:spcPts val="0"/>
              </a:spcAft>
              <a:buSzPts val="1400"/>
              <a:buChar char="-"/>
            </a:pPr>
            <a:r>
              <a:rPr lang="en"/>
              <a:t>Instrument contacts (and PIs) are encouraged to visit BKR to meet the RCs and operators and to see what's going 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1800"/>
              <a:t>Tasks &amp;  participations</a:t>
            </a:r>
            <a:endParaRPr/>
          </a:p>
        </p:txBody>
      </p:sp>
      <p:sp>
        <p:nvSpPr>
          <p:cNvPr id="109" name="Google Shape;109;p22"/>
          <p:cNvSpPr txBox="1"/>
          <p:nvPr/>
        </p:nvSpPr>
        <p:spPr>
          <a:xfrm>
            <a:off x="375115" y="764476"/>
            <a:ext cx="8384153" cy="411059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Name  		Chair  	S1  	S2  	S3  	S4  	S5</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Lars Fröhlich  	</a:t>
            </a:r>
            <a:r>
              <a:rPr lang="en" sz="1200" dirty="0" err="1">
                <a:solidFill>
                  <a:schemeClr val="dk1"/>
                </a:solidFill>
              </a:rPr>
              <a:t>FeedbAcc</a:t>
            </a:r>
            <a:r>
              <a:rPr lang="en" sz="1200" b="1" dirty="0">
                <a:solidFill>
                  <a:schemeClr val="dk1"/>
                </a:solidFill>
              </a:rPr>
              <a:t>    	</a:t>
            </a:r>
            <a:r>
              <a:rPr lang="en" sz="1200" dirty="0">
                <a:solidFill>
                  <a:srgbClr val="0070C0"/>
                </a:solidFill>
              </a:rPr>
              <a:t>TT-stab </a:t>
            </a:r>
            <a:r>
              <a:rPr lang="en" sz="1200" dirty="0">
                <a:solidFill>
                  <a:schemeClr val="dk1"/>
                </a:solidFill>
              </a:rPr>
              <a:t>  	</a:t>
            </a:r>
            <a:r>
              <a:rPr lang="en" sz="1200" dirty="0" err="1">
                <a:solidFill>
                  <a:srgbClr val="0070C0"/>
                </a:solidFill>
              </a:rPr>
              <a:t>WebOP</a:t>
            </a:r>
            <a:r>
              <a:rPr lang="en" sz="1200" dirty="0">
                <a:solidFill>
                  <a:srgbClr val="0070C0"/>
                </a:solidFill>
              </a:rPr>
              <a:t>   	</a:t>
            </a:r>
            <a:r>
              <a:rPr lang="en" sz="1200" dirty="0">
                <a:solidFill>
                  <a:srgbClr val="F39200"/>
                </a:solidFill>
              </a:rPr>
              <a:t>HW+SW   	</a:t>
            </a:r>
            <a:r>
              <a:rPr lang="en" sz="1200" dirty="0" err="1">
                <a:solidFill>
                  <a:srgbClr val="0070C0"/>
                </a:solidFill>
              </a:rPr>
              <a:t>RolePlay</a:t>
            </a:r>
            <a:r>
              <a:rPr lang="en" sz="1200" dirty="0">
                <a:solidFill>
                  <a:schemeClr val="dk1"/>
                </a:solidFill>
              </a:rPr>
              <a:t>  	</a:t>
            </a:r>
            <a:r>
              <a:rPr lang="en" sz="1200" b="1" dirty="0" err="1">
                <a:solidFill>
                  <a:srgbClr val="F39200"/>
                </a:solidFill>
              </a:rPr>
              <a:t>FeedbAcc</a:t>
            </a:r>
            <a:endParaRPr sz="1200" b="1" dirty="0">
              <a:solidFill>
                <a:srgbClr val="F3920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Dirk Nölle    		</a:t>
            </a:r>
            <a:r>
              <a:rPr lang="en" sz="1200" dirty="0" err="1">
                <a:solidFill>
                  <a:schemeClr val="dk1"/>
                </a:solidFill>
              </a:rPr>
              <a:t>RolePlay</a:t>
            </a:r>
            <a:r>
              <a:rPr lang="en" sz="1200" dirty="0">
                <a:solidFill>
                  <a:schemeClr val="dk1"/>
                </a:solidFill>
              </a:rPr>
              <a:t>    	</a:t>
            </a:r>
            <a:r>
              <a:rPr lang="en" sz="1200" dirty="0">
                <a:solidFill>
                  <a:srgbClr val="00B050"/>
                </a:solidFill>
              </a:rPr>
              <a:t>TT-com </a:t>
            </a:r>
            <a:r>
              <a:rPr lang="en" sz="1200" dirty="0">
                <a:solidFill>
                  <a:schemeClr val="dk1"/>
                </a:solidFill>
              </a:rPr>
              <a:t>  	</a:t>
            </a:r>
            <a:r>
              <a:rPr lang="en" sz="1200" dirty="0" err="1">
                <a:solidFill>
                  <a:srgbClr val="F39200"/>
                </a:solidFill>
              </a:rPr>
              <a:t>PrepRole</a:t>
            </a:r>
            <a:r>
              <a:rPr lang="en" sz="1200" dirty="0">
                <a:solidFill>
                  <a:srgbClr val="FF0000"/>
                </a:solidFill>
              </a:rPr>
              <a:t> </a:t>
            </a:r>
            <a:r>
              <a:rPr lang="en" sz="1200" dirty="0">
                <a:solidFill>
                  <a:schemeClr val="dk1"/>
                </a:solidFill>
              </a:rPr>
              <a:t>  	</a:t>
            </a:r>
            <a:r>
              <a:rPr lang="en" sz="1200" dirty="0">
                <a:solidFill>
                  <a:srgbClr val="F39200"/>
                </a:solidFill>
              </a:rPr>
              <a:t>HW+SW </a:t>
            </a:r>
            <a:r>
              <a:rPr lang="en" sz="1200" dirty="0">
                <a:solidFill>
                  <a:schemeClr val="dk1"/>
                </a:solidFill>
              </a:rPr>
              <a:t>  	</a:t>
            </a:r>
            <a:r>
              <a:rPr lang="en" sz="1200" b="1" dirty="0" err="1">
                <a:solidFill>
                  <a:srgbClr val="0070C0"/>
                </a:solidFill>
              </a:rPr>
              <a:t>RolePlay</a:t>
            </a:r>
            <a:r>
              <a:rPr lang="en" sz="1200" dirty="0">
                <a:solidFill>
                  <a:srgbClr val="0070C0"/>
                </a:solidFill>
              </a:rPr>
              <a:t>   	</a:t>
            </a:r>
            <a:r>
              <a:rPr lang="en" sz="1200" dirty="0" err="1">
                <a:solidFill>
                  <a:schemeClr val="dk1"/>
                </a:solidFill>
              </a:rPr>
              <a:t>Guiseppe+Sara</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Shan Liu   		</a:t>
            </a:r>
            <a:r>
              <a:rPr lang="en" sz="1200" dirty="0" err="1">
                <a:solidFill>
                  <a:schemeClr val="dk1"/>
                </a:solidFill>
              </a:rPr>
              <a:t>DefSTF</a:t>
            </a:r>
            <a:r>
              <a:rPr lang="en" sz="1200" b="1" dirty="0">
                <a:solidFill>
                  <a:schemeClr val="dk1"/>
                </a:solidFill>
              </a:rPr>
              <a:t>    	</a:t>
            </a:r>
            <a:r>
              <a:rPr lang="en" sz="1200" b="1" dirty="0" err="1">
                <a:solidFill>
                  <a:srgbClr val="F39200"/>
                </a:solidFill>
              </a:rPr>
              <a:t>DefSTF</a:t>
            </a:r>
            <a:r>
              <a:rPr lang="en" sz="1200" dirty="0">
                <a:solidFill>
                  <a:schemeClr val="dk1"/>
                </a:solidFill>
              </a:rPr>
              <a:t>  	</a:t>
            </a:r>
            <a:r>
              <a:rPr lang="en" sz="1200" dirty="0" err="1">
                <a:solidFill>
                  <a:srgbClr val="00B050"/>
                </a:solidFill>
              </a:rPr>
              <a:t>PlanSTF</a:t>
            </a:r>
            <a:r>
              <a:rPr lang="en" sz="1200" dirty="0">
                <a:solidFill>
                  <a:srgbClr val="FF0000"/>
                </a:solidFill>
              </a:rPr>
              <a:t> </a:t>
            </a:r>
            <a:r>
              <a:rPr lang="en" sz="1200" dirty="0">
                <a:solidFill>
                  <a:schemeClr val="dk1"/>
                </a:solidFill>
              </a:rPr>
              <a:t>  	</a:t>
            </a:r>
            <a:r>
              <a:rPr lang="en" sz="1200" dirty="0" err="1">
                <a:solidFill>
                  <a:srgbClr val="0070C0"/>
                </a:solidFill>
              </a:rPr>
              <a:t>ComBKR</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dirty="0" err="1">
                <a:solidFill>
                  <a:schemeClr val="dk1"/>
                </a:solidFill>
              </a:rPr>
              <a:t>Maurizio+Nick</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err="1">
                <a:solidFill>
                  <a:schemeClr val="dk1"/>
                </a:solidFill>
              </a:rPr>
              <a:t>Svitozar</a:t>
            </a:r>
            <a:r>
              <a:rPr lang="en" sz="1200" dirty="0">
                <a:solidFill>
                  <a:schemeClr val="dk1"/>
                </a:solidFill>
              </a:rPr>
              <a:t>    		</a:t>
            </a:r>
            <a:r>
              <a:rPr lang="en" sz="1200" dirty="0" err="1">
                <a:solidFill>
                  <a:schemeClr val="dk1"/>
                </a:solidFill>
              </a:rPr>
              <a:t>PlanSTF</a:t>
            </a:r>
            <a:r>
              <a:rPr lang="en" sz="1200" b="1" dirty="0">
                <a:solidFill>
                  <a:schemeClr val="dk1"/>
                </a:solidFill>
              </a:rPr>
              <a:t>     	</a:t>
            </a:r>
            <a:r>
              <a:rPr lang="en" sz="1200" dirty="0" err="1">
                <a:solidFill>
                  <a:srgbClr val="F39200"/>
                </a:solidFill>
              </a:rPr>
              <a:t>DefSTF</a:t>
            </a:r>
            <a:r>
              <a:rPr lang="en" sz="1200" dirty="0">
                <a:solidFill>
                  <a:srgbClr val="7030A0"/>
                </a:solidFill>
              </a:rPr>
              <a:t> </a:t>
            </a:r>
            <a:r>
              <a:rPr lang="en" sz="1200" dirty="0">
                <a:solidFill>
                  <a:schemeClr val="dk1"/>
                </a:solidFill>
              </a:rPr>
              <a:t>  	</a:t>
            </a:r>
            <a:r>
              <a:rPr lang="en" sz="1200" b="1" dirty="0" err="1">
                <a:solidFill>
                  <a:srgbClr val="00B050"/>
                </a:solidFill>
              </a:rPr>
              <a:t>PlanSTF</a:t>
            </a:r>
            <a:r>
              <a:rPr lang="en" sz="1200" b="1" dirty="0">
                <a:solidFill>
                  <a:schemeClr val="dk1"/>
                </a:solidFill>
              </a:rPr>
              <a:t> </a:t>
            </a:r>
            <a:r>
              <a:rPr lang="en" sz="1200" dirty="0">
                <a:solidFill>
                  <a:schemeClr val="dk1"/>
                </a:solidFill>
              </a:rPr>
              <a:t>  	</a:t>
            </a:r>
            <a:r>
              <a:rPr lang="en" sz="1200" dirty="0" err="1">
                <a:solidFill>
                  <a:srgbClr val="0070C0"/>
                </a:solidFill>
              </a:rPr>
              <a:t>ComBKR</a:t>
            </a:r>
            <a:r>
              <a:rPr lang="en" sz="1200" dirty="0">
                <a:solidFill>
                  <a:srgbClr val="0070C0"/>
                </a:solidFill>
              </a:rPr>
              <a:t> </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F39200"/>
                </a:solidFill>
              </a:rPr>
              <a:t>FeedbAcc</a:t>
            </a:r>
            <a:endParaRPr sz="1200" dirty="0">
              <a:solidFill>
                <a:srgbClr val="F39200"/>
              </a:solidFill>
            </a:endParaRPr>
          </a:p>
          <a:p>
            <a:pPr marL="12700" lvl="0" indent="0" algn="l" rtl="0">
              <a:lnSpc>
                <a:spcPct val="115000"/>
              </a:lnSpc>
              <a:spcBef>
                <a:spcPts val="0"/>
              </a:spcBef>
              <a:spcAft>
                <a:spcPts val="0"/>
              </a:spcAft>
              <a:buClr>
                <a:schemeClr val="dk1"/>
              </a:buClr>
              <a:buSzPts val="1100"/>
              <a:buFont typeface="Arial"/>
              <a:buNone/>
            </a:pPr>
            <a:r>
              <a:rPr lang="en" sz="1200" dirty="0" err="1">
                <a:solidFill>
                  <a:schemeClr val="dk1"/>
                </a:solidFill>
              </a:rPr>
              <a:t>Raimund</a:t>
            </a:r>
            <a:r>
              <a:rPr lang="en" sz="1200" dirty="0">
                <a:solidFill>
                  <a:schemeClr val="dk1"/>
                </a:solidFill>
              </a:rPr>
              <a:t>  </a:t>
            </a:r>
            <a:r>
              <a:rPr lang="en" sz="1200" dirty="0">
                <a:solidFill>
                  <a:srgbClr val="0070C0"/>
                </a:solidFill>
              </a:rPr>
              <a:t>    						 	</a:t>
            </a:r>
            <a:r>
              <a:rPr lang="en" sz="1200" dirty="0" err="1">
                <a:solidFill>
                  <a:srgbClr val="F39200"/>
                </a:solidFill>
              </a:rPr>
              <a:t>FeedbAcc</a:t>
            </a:r>
            <a:endParaRPr sz="1200" dirty="0">
              <a:solidFill>
                <a:srgbClr val="F3920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Zuzana    		</a:t>
            </a:r>
            <a:r>
              <a:rPr lang="en" sz="1200" dirty="0" err="1">
                <a:solidFill>
                  <a:schemeClr val="dk1"/>
                </a:solidFill>
              </a:rPr>
              <a:t>PlanSTF</a:t>
            </a:r>
            <a:r>
              <a:rPr lang="en" sz="1200" b="1" dirty="0">
                <a:solidFill>
                  <a:schemeClr val="dk1"/>
                </a:solidFill>
              </a:rPr>
              <a:t>     	</a:t>
            </a:r>
            <a:r>
              <a:rPr lang="en" sz="1200" dirty="0">
                <a:solidFill>
                  <a:srgbClr val="0070C0"/>
                </a:solidFill>
              </a:rPr>
              <a:t>TT-stab </a:t>
            </a:r>
            <a:r>
              <a:rPr lang="en" sz="1200" dirty="0">
                <a:solidFill>
                  <a:schemeClr val="dk1"/>
                </a:solidFill>
              </a:rPr>
              <a:t>  	</a:t>
            </a:r>
            <a:r>
              <a:rPr lang="en" sz="1200" b="1" dirty="0" err="1">
                <a:solidFill>
                  <a:srgbClr val="00B050"/>
                </a:solidFill>
              </a:rPr>
              <a:t>PlanSTF</a:t>
            </a:r>
            <a:r>
              <a:rPr lang="en" sz="1200" b="1" dirty="0">
                <a:solidFill>
                  <a:schemeClr val="dk1"/>
                </a:solidFill>
              </a:rPr>
              <a:t> </a:t>
            </a:r>
            <a:r>
              <a:rPr lang="en" sz="1200" dirty="0">
                <a:solidFill>
                  <a:schemeClr val="dk1"/>
                </a:solidFill>
              </a:rPr>
              <a:t>  	</a:t>
            </a:r>
            <a:r>
              <a:rPr lang="en" sz="1200" dirty="0">
                <a:solidFill>
                  <a:srgbClr val="F39200"/>
                </a:solidFill>
              </a:rPr>
              <a:t>HW+SW </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00B050"/>
                </a:solidFill>
              </a:rPr>
              <a:t>DailyMeeting</a:t>
            </a:r>
            <a:endParaRPr sz="1200" dirty="0">
              <a:solidFill>
                <a:srgbClr val="00B05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Giuseppe    		</a:t>
            </a:r>
            <a:r>
              <a:rPr lang="en" sz="1200" dirty="0" err="1">
                <a:solidFill>
                  <a:schemeClr val="dk1"/>
                </a:solidFill>
              </a:rPr>
              <a:t>RolePlay</a:t>
            </a:r>
            <a:r>
              <a:rPr lang="en" sz="1200" dirty="0">
                <a:solidFill>
                  <a:schemeClr val="dk1"/>
                </a:solidFill>
              </a:rPr>
              <a:t>    	</a:t>
            </a:r>
            <a:r>
              <a:rPr lang="en" sz="1200" dirty="0" err="1">
                <a:solidFill>
                  <a:srgbClr val="F39200"/>
                </a:solidFill>
              </a:rPr>
              <a:t>DefSTF</a:t>
            </a:r>
            <a:r>
              <a:rPr lang="en" sz="1200" dirty="0">
                <a:solidFill>
                  <a:srgbClr val="7030A0"/>
                </a:solidFill>
              </a:rPr>
              <a:t> </a:t>
            </a:r>
            <a:r>
              <a:rPr lang="en" sz="1200" dirty="0">
                <a:solidFill>
                  <a:schemeClr val="dk1"/>
                </a:solidFill>
              </a:rPr>
              <a:t>  	</a:t>
            </a:r>
            <a:r>
              <a:rPr lang="en" sz="1200" dirty="0" err="1">
                <a:solidFill>
                  <a:srgbClr val="F39200"/>
                </a:solidFill>
              </a:rPr>
              <a:t>PrepRole</a:t>
            </a:r>
            <a:r>
              <a:rPr lang="en" sz="1200" dirty="0">
                <a:solidFill>
                  <a:srgbClr val="FF0000"/>
                </a:solidFill>
              </a:rPr>
              <a:t> </a:t>
            </a:r>
            <a:r>
              <a:rPr lang="en" sz="1200" dirty="0">
                <a:solidFill>
                  <a:schemeClr val="dk1"/>
                </a:solidFill>
              </a:rPr>
              <a:t>  	</a:t>
            </a:r>
            <a:r>
              <a:rPr lang="en" sz="1200" dirty="0">
                <a:solidFill>
                  <a:srgbClr val="F39200"/>
                </a:solidFill>
              </a:rPr>
              <a:t>HW+SW </a:t>
            </a:r>
            <a:r>
              <a:rPr lang="en" sz="1200" dirty="0">
                <a:solidFill>
                  <a:schemeClr val="dk1"/>
                </a:solidFill>
              </a:rPr>
              <a:t>  	</a:t>
            </a:r>
            <a:r>
              <a:rPr lang="en" sz="1200" b="1" dirty="0" err="1">
                <a:solidFill>
                  <a:srgbClr val="0070C0"/>
                </a:solidFill>
              </a:rPr>
              <a:t>RolePlay</a:t>
            </a:r>
            <a:r>
              <a:rPr lang="en" sz="1200" dirty="0">
                <a:solidFill>
                  <a:srgbClr val="0070C0"/>
                </a:solidFill>
              </a:rPr>
              <a:t>   	</a:t>
            </a:r>
            <a:r>
              <a:rPr lang="en" sz="1200" dirty="0" err="1">
                <a:solidFill>
                  <a:schemeClr val="dk1"/>
                </a:solidFill>
              </a:rPr>
              <a:t>Dirk+Sara</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err="1">
                <a:solidFill>
                  <a:schemeClr val="dk1"/>
                </a:solidFill>
              </a:rPr>
              <a:t>Riko</a:t>
            </a:r>
            <a:r>
              <a:rPr lang="en" sz="1200" dirty="0">
                <a:solidFill>
                  <a:schemeClr val="dk1"/>
                </a:solidFill>
              </a:rPr>
              <a:t> Wichmann</a:t>
            </a:r>
            <a:r>
              <a:rPr lang="en" sz="1200" b="1" dirty="0">
                <a:solidFill>
                  <a:schemeClr val="dk1"/>
                </a:solidFill>
              </a:rPr>
              <a:t>       	</a:t>
            </a:r>
            <a:r>
              <a:rPr lang="en" sz="1200" dirty="0" err="1">
                <a:solidFill>
                  <a:schemeClr val="dk1"/>
                </a:solidFill>
              </a:rPr>
              <a:t>CommTool</a:t>
            </a:r>
            <a:r>
              <a:rPr lang="en" sz="1200" b="1" dirty="0">
                <a:solidFill>
                  <a:schemeClr val="dk1"/>
                </a:solidFill>
              </a:rPr>
              <a:t>    </a:t>
            </a:r>
            <a:r>
              <a:rPr lang="en" sz="1200" dirty="0">
                <a:solidFill>
                  <a:srgbClr val="00B050"/>
                </a:solidFill>
              </a:rPr>
              <a:t>TT-com </a:t>
            </a:r>
            <a:r>
              <a:rPr lang="en" sz="1200" dirty="0">
                <a:solidFill>
                  <a:schemeClr val="dk1"/>
                </a:solidFill>
              </a:rPr>
              <a:t>  	</a:t>
            </a:r>
            <a:r>
              <a:rPr lang="en" sz="1200" dirty="0" err="1">
                <a:solidFill>
                  <a:srgbClr val="F39200"/>
                </a:solidFill>
              </a:rPr>
              <a:t>PrepRole</a:t>
            </a:r>
            <a:r>
              <a:rPr lang="en" sz="1200" dirty="0">
                <a:solidFill>
                  <a:srgbClr val="0070C0"/>
                </a:solidFill>
              </a:rPr>
              <a:t> </a:t>
            </a:r>
            <a:r>
              <a:rPr lang="en" sz="1200" dirty="0">
                <a:solidFill>
                  <a:schemeClr val="dk1"/>
                </a:solidFill>
              </a:rPr>
              <a:t>  	</a:t>
            </a:r>
            <a:r>
              <a:rPr lang="en" sz="1200" dirty="0" err="1">
                <a:solidFill>
                  <a:schemeClr val="dk1"/>
                </a:solidFill>
              </a:rPr>
              <a:t>tbd</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b="1" dirty="0" err="1">
                <a:solidFill>
                  <a:srgbClr val="0070C0"/>
                </a:solidFill>
              </a:rPr>
              <a:t>CommTool</a:t>
            </a:r>
            <a:endParaRPr sz="1200" b="1" dirty="0">
              <a:solidFill>
                <a:srgbClr val="0070C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Andreas </a:t>
            </a:r>
            <a:r>
              <a:rPr lang="en" sz="1200" dirty="0" err="1">
                <a:solidFill>
                  <a:schemeClr val="dk1"/>
                </a:solidFill>
              </a:rPr>
              <a:t>Galler</a:t>
            </a:r>
            <a:r>
              <a:rPr lang="en" sz="1200" dirty="0">
                <a:solidFill>
                  <a:schemeClr val="dk1"/>
                </a:solidFill>
              </a:rPr>
              <a:t>  </a:t>
            </a:r>
            <a:r>
              <a:rPr lang="en" sz="1200" b="1" dirty="0">
                <a:solidFill>
                  <a:schemeClr val="dk1"/>
                </a:solidFill>
              </a:rPr>
              <a:t>    		</a:t>
            </a:r>
            <a:r>
              <a:rPr lang="en" sz="1200" dirty="0" err="1">
                <a:solidFill>
                  <a:srgbClr val="F39200"/>
                </a:solidFill>
              </a:rPr>
              <a:t>DefSTF</a:t>
            </a:r>
            <a:r>
              <a:rPr lang="en" sz="1200" dirty="0">
                <a:solidFill>
                  <a:srgbClr val="7030A0"/>
                </a:solidFill>
              </a:rPr>
              <a:t> </a:t>
            </a:r>
            <a:r>
              <a:rPr lang="en" sz="1200" dirty="0">
                <a:solidFill>
                  <a:schemeClr val="dk1"/>
                </a:solidFill>
              </a:rPr>
              <a:t>  	</a:t>
            </a:r>
            <a:r>
              <a:rPr lang="en" sz="1200" dirty="0" err="1">
                <a:solidFill>
                  <a:srgbClr val="F39200"/>
                </a:solidFill>
              </a:rPr>
              <a:t>PrepRole</a:t>
            </a:r>
            <a:r>
              <a:rPr lang="en" sz="1200" dirty="0">
                <a:solidFill>
                  <a:srgbClr val="0070C0"/>
                </a:solidFill>
              </a:rPr>
              <a:t>   	</a:t>
            </a:r>
            <a:r>
              <a:rPr lang="en" sz="1200" dirty="0" err="1">
                <a:solidFill>
                  <a:srgbClr val="0070C0"/>
                </a:solidFill>
              </a:rPr>
              <a:t>ComBKR</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dirty="0" err="1">
                <a:solidFill>
                  <a:srgbClr val="0070C0"/>
                </a:solidFill>
              </a:rPr>
              <a:t>CommTool</a:t>
            </a:r>
            <a:endParaRPr sz="1200" dirty="0">
              <a:solidFill>
                <a:srgbClr val="0070C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Markus Scholz  	HW+SW</a:t>
            </a:r>
            <a:r>
              <a:rPr lang="en" sz="1200" b="1" dirty="0">
                <a:solidFill>
                  <a:schemeClr val="dk1"/>
                </a:solidFill>
              </a:rPr>
              <a:t>    	</a:t>
            </a:r>
            <a:r>
              <a:rPr lang="en" sz="1200" dirty="0">
                <a:solidFill>
                  <a:srgbClr val="00B050"/>
                </a:solidFill>
              </a:rPr>
              <a:t>TT-com </a:t>
            </a:r>
            <a:r>
              <a:rPr lang="en" sz="1200" dirty="0">
                <a:solidFill>
                  <a:schemeClr val="dk1"/>
                </a:solidFill>
              </a:rPr>
              <a:t>  	</a:t>
            </a:r>
            <a:r>
              <a:rPr lang="en" sz="1200" dirty="0" err="1">
                <a:solidFill>
                  <a:srgbClr val="00B050"/>
                </a:solidFill>
              </a:rPr>
              <a:t>PlanSTF</a:t>
            </a:r>
            <a:r>
              <a:rPr lang="en" sz="1200" dirty="0">
                <a:solidFill>
                  <a:srgbClr val="00B050"/>
                </a:solidFill>
              </a:rPr>
              <a:t> </a:t>
            </a:r>
            <a:r>
              <a:rPr lang="en" sz="1200" dirty="0">
                <a:solidFill>
                  <a:srgbClr val="0070C0"/>
                </a:solidFill>
              </a:rPr>
              <a:t>  	</a:t>
            </a:r>
            <a:r>
              <a:rPr lang="en" sz="1200" b="1" dirty="0">
                <a:solidFill>
                  <a:srgbClr val="F39200"/>
                </a:solidFill>
              </a:rPr>
              <a:t>HW+SW </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err="1">
                <a:solidFill>
                  <a:srgbClr val="00B050"/>
                </a:solidFill>
              </a:rPr>
              <a:t>DailyMeeting</a:t>
            </a:r>
            <a:endParaRPr sz="1200" dirty="0">
              <a:solidFill>
                <a:srgbClr val="00B05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Frederik     		</a:t>
            </a:r>
            <a:r>
              <a:rPr lang="en" sz="1200" dirty="0" err="1">
                <a:solidFill>
                  <a:schemeClr val="dk1"/>
                </a:solidFill>
              </a:rPr>
              <a:t>StabInf</a:t>
            </a:r>
            <a:r>
              <a:rPr lang="en" sz="1200" dirty="0">
                <a:solidFill>
                  <a:srgbClr val="7030A0"/>
                </a:solidFill>
              </a:rPr>
              <a:t>     	</a:t>
            </a:r>
            <a:r>
              <a:rPr lang="en" sz="1200" b="1" dirty="0" err="1">
                <a:solidFill>
                  <a:srgbClr val="7030A0"/>
                </a:solidFill>
              </a:rPr>
              <a:t>StabInf</a:t>
            </a:r>
            <a:r>
              <a:rPr lang="en" sz="1200" dirty="0">
                <a:solidFill>
                  <a:schemeClr val="dk1"/>
                </a:solidFill>
              </a:rPr>
              <a:t>   	</a:t>
            </a:r>
            <a:r>
              <a:rPr lang="en" sz="1200" dirty="0" err="1">
                <a:solidFill>
                  <a:srgbClr val="0070C0"/>
                </a:solidFill>
              </a:rPr>
              <a:t>WebOP</a:t>
            </a:r>
            <a:r>
              <a:rPr lang="en" sz="1200" dirty="0">
                <a:solidFill>
                  <a:srgbClr val="FF0000"/>
                </a:solidFill>
              </a:rPr>
              <a:t> </a:t>
            </a:r>
            <a:r>
              <a:rPr lang="en" sz="1200" dirty="0">
                <a:solidFill>
                  <a:srgbClr val="0070C0"/>
                </a:solidFill>
              </a:rPr>
              <a:t>  	</a:t>
            </a:r>
            <a:r>
              <a:rPr lang="en" sz="1200" dirty="0" err="1">
                <a:solidFill>
                  <a:srgbClr val="0070C0"/>
                </a:solidFill>
              </a:rPr>
              <a:t>ComBKR</a:t>
            </a:r>
            <a:r>
              <a:rPr lang="en" sz="1200" dirty="0">
                <a:solidFill>
                  <a:schemeClr val="dk1"/>
                </a:solidFill>
              </a:rPr>
              <a:t>  	</a:t>
            </a:r>
            <a:r>
              <a:rPr lang="en" sz="1200" dirty="0" err="1">
                <a:solidFill>
                  <a:srgbClr val="0070C0"/>
                </a:solidFill>
              </a:rPr>
              <a:t>RolePlay</a:t>
            </a:r>
            <a:r>
              <a:rPr lang="en" sz="1200" dirty="0">
                <a:solidFill>
                  <a:srgbClr val="0070C0"/>
                </a:solidFill>
              </a:rPr>
              <a:t>   	</a:t>
            </a:r>
            <a:r>
              <a:rPr lang="en" sz="1200" dirty="0">
                <a:solidFill>
                  <a:schemeClr val="dk1"/>
                </a:solidFill>
              </a:rPr>
              <a:t>Siegfried</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Peter </a:t>
            </a:r>
            <a:r>
              <a:rPr lang="en" sz="1200" dirty="0" err="1">
                <a:solidFill>
                  <a:schemeClr val="dk1"/>
                </a:solidFill>
              </a:rPr>
              <a:t>Zalden</a:t>
            </a:r>
            <a:r>
              <a:rPr lang="en" sz="1200" dirty="0">
                <a:solidFill>
                  <a:schemeClr val="dk1"/>
                </a:solidFill>
              </a:rPr>
              <a:t>    	HW+SW</a:t>
            </a:r>
            <a:r>
              <a:rPr lang="en" sz="1200" b="1" dirty="0">
                <a:solidFill>
                  <a:schemeClr val="dk1"/>
                </a:solidFill>
              </a:rPr>
              <a:t>    	</a:t>
            </a:r>
            <a:r>
              <a:rPr lang="en" sz="1200" dirty="0" err="1">
                <a:solidFill>
                  <a:srgbClr val="F39200"/>
                </a:solidFill>
              </a:rPr>
              <a:t>DefSTF</a:t>
            </a:r>
            <a:r>
              <a:rPr lang="en" sz="1200" dirty="0">
                <a:solidFill>
                  <a:srgbClr val="7030A0"/>
                </a:solidFill>
              </a:rPr>
              <a:t>   	</a:t>
            </a:r>
            <a:r>
              <a:rPr lang="en" sz="1200" dirty="0" err="1">
                <a:solidFill>
                  <a:srgbClr val="0070C0"/>
                </a:solidFill>
              </a:rPr>
              <a:t>WebOP</a:t>
            </a:r>
            <a:r>
              <a:rPr lang="en" sz="1200" dirty="0">
                <a:solidFill>
                  <a:srgbClr val="FF0000"/>
                </a:solidFill>
              </a:rPr>
              <a:t> </a:t>
            </a:r>
            <a:r>
              <a:rPr lang="en" sz="1200" dirty="0">
                <a:solidFill>
                  <a:srgbClr val="0070C0"/>
                </a:solidFill>
              </a:rPr>
              <a:t>  	</a:t>
            </a:r>
            <a:r>
              <a:rPr lang="en" sz="1200" b="1" dirty="0">
                <a:solidFill>
                  <a:srgbClr val="F39200"/>
                </a:solidFill>
              </a:rPr>
              <a:t>HW+SW </a:t>
            </a:r>
            <a:r>
              <a:rPr lang="en" sz="1200" b="1" dirty="0">
                <a:solidFill>
                  <a:srgbClr val="0070C0"/>
                </a:solidFill>
              </a:rPr>
              <a:t>  	</a:t>
            </a:r>
            <a:r>
              <a:rPr lang="en" sz="1200" dirty="0" err="1">
                <a:solidFill>
                  <a:srgbClr val="0070C0"/>
                </a:solidFill>
              </a:rPr>
              <a:t>RolePlay</a:t>
            </a:r>
            <a:r>
              <a:rPr lang="en" sz="1200" dirty="0">
                <a:solidFill>
                  <a:srgbClr val="0070C0"/>
                </a:solidFill>
              </a:rPr>
              <a:t>   	</a:t>
            </a:r>
            <a:r>
              <a:rPr lang="en" sz="1200" dirty="0" err="1">
                <a:solidFill>
                  <a:srgbClr val="F39200"/>
                </a:solidFill>
              </a:rPr>
              <a:t>FeedbAcc</a:t>
            </a:r>
            <a:endParaRPr sz="1200" dirty="0">
              <a:solidFill>
                <a:srgbClr val="F3920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Maurizio    		</a:t>
            </a:r>
            <a:r>
              <a:rPr lang="en" sz="1200" dirty="0" err="1">
                <a:solidFill>
                  <a:schemeClr val="dk1"/>
                </a:solidFill>
              </a:rPr>
              <a:t>DefSTF</a:t>
            </a:r>
            <a:r>
              <a:rPr lang="en" sz="1200" b="1" dirty="0">
                <a:solidFill>
                  <a:schemeClr val="dk1"/>
                </a:solidFill>
              </a:rPr>
              <a:t>   	</a:t>
            </a:r>
            <a:r>
              <a:rPr lang="en" sz="1200" b="1" dirty="0" err="1">
                <a:solidFill>
                  <a:srgbClr val="F39200"/>
                </a:solidFill>
              </a:rPr>
              <a:t>DefSTF</a:t>
            </a:r>
            <a:r>
              <a:rPr lang="en" sz="1200" dirty="0">
                <a:solidFill>
                  <a:schemeClr val="dk1"/>
                </a:solidFill>
              </a:rPr>
              <a:t>   	</a:t>
            </a:r>
            <a:r>
              <a:rPr lang="en" sz="1200" dirty="0" err="1">
                <a:solidFill>
                  <a:srgbClr val="00B050"/>
                </a:solidFill>
              </a:rPr>
              <a:t>PlanSTF</a:t>
            </a:r>
            <a:r>
              <a:rPr lang="en" sz="1200" dirty="0">
                <a:solidFill>
                  <a:srgbClr val="FF0000"/>
                </a:solidFill>
              </a:rPr>
              <a:t> </a:t>
            </a:r>
            <a:r>
              <a:rPr lang="en" sz="1200" dirty="0">
                <a:solidFill>
                  <a:schemeClr val="dk1"/>
                </a:solidFill>
              </a:rPr>
              <a:t>  	</a:t>
            </a:r>
            <a:r>
              <a:rPr lang="en" sz="1200" dirty="0">
                <a:solidFill>
                  <a:srgbClr val="F39200"/>
                </a:solidFill>
              </a:rPr>
              <a:t>HW+SW </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dirty="0" err="1">
                <a:solidFill>
                  <a:schemeClr val="dk1"/>
                </a:solidFill>
              </a:rPr>
              <a:t>Shan+Nick</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Thomas Baumann  	</a:t>
            </a:r>
            <a:r>
              <a:rPr lang="en" sz="1200" dirty="0" err="1">
                <a:solidFill>
                  <a:schemeClr val="dk1"/>
                </a:solidFill>
              </a:rPr>
              <a:t>CommBKR</a:t>
            </a:r>
            <a:r>
              <a:rPr lang="en" sz="1200" b="1" dirty="0">
                <a:solidFill>
                  <a:schemeClr val="dk1"/>
                </a:solidFill>
              </a:rPr>
              <a:t>    </a:t>
            </a:r>
            <a:r>
              <a:rPr lang="en" sz="1200" dirty="0" err="1">
                <a:solidFill>
                  <a:srgbClr val="F39200"/>
                </a:solidFill>
              </a:rPr>
              <a:t>DefSTF</a:t>
            </a:r>
            <a:r>
              <a:rPr lang="en" sz="1200" dirty="0">
                <a:solidFill>
                  <a:srgbClr val="7030A0"/>
                </a:solidFill>
              </a:rPr>
              <a:t> </a:t>
            </a:r>
            <a:r>
              <a:rPr lang="en" sz="1200" dirty="0">
                <a:solidFill>
                  <a:schemeClr val="dk1"/>
                </a:solidFill>
              </a:rPr>
              <a:t>  	</a:t>
            </a:r>
            <a:r>
              <a:rPr lang="en" sz="1200" dirty="0" err="1">
                <a:solidFill>
                  <a:srgbClr val="00B050"/>
                </a:solidFill>
              </a:rPr>
              <a:t>PlanSTF</a:t>
            </a:r>
            <a:r>
              <a:rPr lang="en" sz="1200" dirty="0">
                <a:solidFill>
                  <a:srgbClr val="FF0000"/>
                </a:solidFill>
              </a:rPr>
              <a:t> </a:t>
            </a:r>
            <a:r>
              <a:rPr lang="en" sz="1200" dirty="0">
                <a:solidFill>
                  <a:schemeClr val="dk1"/>
                </a:solidFill>
              </a:rPr>
              <a:t>  	</a:t>
            </a:r>
            <a:r>
              <a:rPr lang="en" sz="1200" b="1" dirty="0" err="1">
                <a:solidFill>
                  <a:srgbClr val="0070C0"/>
                </a:solidFill>
              </a:rPr>
              <a:t>ComBKR</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dirty="0" err="1">
                <a:solidFill>
                  <a:srgbClr val="F39200"/>
                </a:solidFill>
              </a:rPr>
              <a:t>FeedbAcc</a:t>
            </a:r>
            <a:endParaRPr sz="1200" dirty="0">
              <a:solidFill>
                <a:srgbClr val="F3920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Jan Grünert    	</a:t>
            </a:r>
            <a:r>
              <a:rPr lang="en" sz="1200" dirty="0" err="1">
                <a:solidFill>
                  <a:schemeClr val="dk1"/>
                </a:solidFill>
              </a:rPr>
              <a:t>CommTool</a:t>
            </a:r>
            <a:r>
              <a:rPr lang="en" sz="1200" b="1" dirty="0">
                <a:solidFill>
                  <a:schemeClr val="dk1"/>
                </a:solidFill>
              </a:rPr>
              <a:t>    </a:t>
            </a:r>
            <a:r>
              <a:rPr lang="en" sz="1200" dirty="0" err="1">
                <a:solidFill>
                  <a:srgbClr val="F39200"/>
                </a:solidFill>
              </a:rPr>
              <a:t>DefSTF</a:t>
            </a:r>
            <a:r>
              <a:rPr lang="en" sz="1200" dirty="0">
                <a:solidFill>
                  <a:srgbClr val="7030A0"/>
                </a:solidFill>
              </a:rPr>
              <a:t> </a:t>
            </a:r>
            <a:r>
              <a:rPr lang="en" sz="1200" dirty="0">
                <a:solidFill>
                  <a:schemeClr val="dk1"/>
                </a:solidFill>
              </a:rPr>
              <a:t>  	</a:t>
            </a:r>
            <a:r>
              <a:rPr lang="en" sz="1200" dirty="0" err="1">
                <a:solidFill>
                  <a:srgbClr val="0070C0"/>
                </a:solidFill>
              </a:rPr>
              <a:t>WebOP</a:t>
            </a:r>
            <a:r>
              <a:rPr lang="en" sz="1200" dirty="0">
                <a:solidFill>
                  <a:srgbClr val="0070C0"/>
                </a:solidFill>
              </a:rPr>
              <a:t> </a:t>
            </a:r>
            <a:r>
              <a:rPr lang="en" sz="1200" dirty="0">
                <a:solidFill>
                  <a:schemeClr val="dk1"/>
                </a:solidFill>
              </a:rPr>
              <a:t>  	</a:t>
            </a:r>
            <a:r>
              <a:rPr lang="en" sz="1200" dirty="0">
                <a:solidFill>
                  <a:srgbClr val="F39200"/>
                </a:solidFill>
              </a:rPr>
              <a:t>HW+SW </a:t>
            </a:r>
            <a:r>
              <a:rPr lang="en" sz="1200" dirty="0">
                <a:solidFill>
                  <a:srgbClr val="0070C0"/>
                </a:solidFill>
              </a:rPr>
              <a:t>   	</a:t>
            </a:r>
            <a:r>
              <a:rPr lang="en" sz="1200" dirty="0" err="1">
                <a:solidFill>
                  <a:srgbClr val="0070C0"/>
                </a:solidFill>
              </a:rPr>
              <a:t>RolePlay</a:t>
            </a:r>
            <a:r>
              <a:rPr lang="en" sz="1200" dirty="0">
                <a:solidFill>
                  <a:srgbClr val="0070C0"/>
                </a:solidFill>
              </a:rPr>
              <a:t>   	</a:t>
            </a:r>
            <a:r>
              <a:rPr lang="en" sz="1200" b="1" dirty="0" err="1">
                <a:solidFill>
                  <a:srgbClr val="0070C0"/>
                </a:solidFill>
              </a:rPr>
              <a:t>CommTool</a:t>
            </a:r>
            <a:endParaRPr sz="1200" b="1" dirty="0">
              <a:solidFill>
                <a:srgbClr val="0070C0"/>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Harald Sinn      	</a:t>
            </a:r>
            <a:r>
              <a:rPr lang="en" sz="1200" dirty="0" err="1">
                <a:solidFill>
                  <a:schemeClr val="dk1"/>
                </a:solidFill>
              </a:rPr>
              <a:t>Winni</a:t>
            </a:r>
            <a:r>
              <a:rPr lang="en" sz="1200" dirty="0">
                <a:solidFill>
                  <a:schemeClr val="dk1"/>
                </a:solidFill>
              </a:rPr>
              <a:t> 		</a:t>
            </a:r>
            <a:r>
              <a:rPr lang="en" sz="1200" dirty="0" err="1">
                <a:solidFill>
                  <a:srgbClr val="F39200"/>
                </a:solidFill>
              </a:rPr>
              <a:t>PrepRole</a:t>
            </a:r>
            <a:r>
              <a:rPr lang="en" sz="1200" dirty="0">
                <a:solidFill>
                  <a:srgbClr val="FF0000"/>
                </a:solidFill>
              </a:rPr>
              <a:t>  	</a:t>
            </a:r>
            <a:r>
              <a:rPr lang="en" sz="1200" dirty="0" err="1">
                <a:solidFill>
                  <a:srgbClr val="0000FF"/>
                </a:solidFill>
              </a:rPr>
              <a:t>ComBKR</a:t>
            </a:r>
            <a:r>
              <a:rPr lang="en" sz="1200" dirty="0">
                <a:solidFill>
                  <a:srgbClr val="FF0000"/>
                </a:solidFill>
              </a:rPr>
              <a:t>	</a:t>
            </a:r>
            <a:r>
              <a:rPr lang="en" sz="1200" dirty="0" err="1">
                <a:solidFill>
                  <a:srgbClr val="0070C0"/>
                </a:solidFill>
              </a:rPr>
              <a:t>RolePlay</a:t>
            </a:r>
            <a:r>
              <a:rPr lang="en" sz="1200" dirty="0">
                <a:solidFill>
                  <a:srgbClr val="0070C0"/>
                </a:solidFill>
              </a:rPr>
              <a:t>   	</a:t>
            </a:r>
            <a:r>
              <a:rPr lang="en" sz="1200" dirty="0" err="1">
                <a:solidFill>
                  <a:srgbClr val="0070C0"/>
                </a:solidFill>
              </a:rPr>
              <a:t>CommTool</a:t>
            </a:r>
            <a:endParaRPr sz="1200" dirty="0">
              <a:solidFill>
                <a:srgbClr val="0070C0"/>
              </a:solidFill>
            </a:endParaRPr>
          </a:p>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180F-0C19-1F4C-AC38-A153D0CC67BE}"/>
              </a:ext>
            </a:extLst>
          </p:cNvPr>
          <p:cNvSpPr>
            <a:spLocks noGrp="1"/>
          </p:cNvSpPr>
          <p:nvPr>
            <p:ph type="title"/>
          </p:nvPr>
        </p:nvSpPr>
        <p:spPr/>
        <p:txBody>
          <a:bodyPr/>
          <a:lstStyle/>
          <a:p>
            <a:endParaRPr lang="en-GB"/>
          </a:p>
        </p:txBody>
      </p:sp>
      <p:sp>
        <p:nvSpPr>
          <p:cNvPr id="3" name="TextBox 2">
            <a:extLst>
              <a:ext uri="{FF2B5EF4-FFF2-40B4-BE49-F238E27FC236}">
                <a16:creationId xmlns:a16="http://schemas.microsoft.com/office/drawing/2014/main" id="{8CC6FDF8-AA2A-3344-A337-B183F87BD9DE}"/>
              </a:ext>
            </a:extLst>
          </p:cNvPr>
          <p:cNvSpPr txBox="1"/>
          <p:nvPr/>
        </p:nvSpPr>
        <p:spPr>
          <a:xfrm>
            <a:off x="0" y="0"/>
            <a:ext cx="9004852" cy="5078313"/>
          </a:xfrm>
          <a:prstGeom prst="rect">
            <a:avLst/>
          </a:prstGeom>
          <a:solidFill>
            <a:schemeClr val="bg1"/>
          </a:solidFill>
        </p:spPr>
        <p:txBody>
          <a:bodyPr wrap="square" rtlCol="0">
            <a:spAutoFit/>
          </a:bodyPr>
          <a:lstStyle/>
          <a:p>
            <a:r>
              <a:rPr lang="en" sz="1200" b="1" dirty="0">
                <a:solidFill>
                  <a:schemeClr val="tx1"/>
                </a:solidFill>
              </a:rPr>
              <a:t>Stability </a:t>
            </a:r>
          </a:p>
          <a:p>
            <a:r>
              <a:rPr lang="en" sz="1200" dirty="0">
                <a:solidFill>
                  <a:srgbClr val="0000FF"/>
                </a:solidFill>
              </a:rPr>
              <a:t>Question 1 - TT-Stab (Frank, Martin): </a:t>
            </a:r>
          </a:p>
          <a:p>
            <a:r>
              <a:rPr lang="en" sz="1200" dirty="0">
                <a:solidFill>
                  <a:srgbClr val="0000FF"/>
                </a:solidFill>
              </a:rPr>
              <a:t>	</a:t>
            </a:r>
            <a:r>
              <a:rPr lang="de-DE" sz="1200" dirty="0" err="1">
                <a:solidFill>
                  <a:schemeClr val="dk1"/>
                </a:solidFill>
              </a:rPr>
              <a:t>What</a:t>
            </a:r>
            <a:r>
              <a:rPr lang="de-DE" sz="1200" dirty="0">
                <a:solidFill>
                  <a:schemeClr val="dk1"/>
                </a:solidFill>
              </a:rPr>
              <a:t> </a:t>
            </a:r>
            <a:r>
              <a:rPr lang="de-DE" sz="1200" dirty="0" err="1">
                <a:solidFill>
                  <a:schemeClr val="dk1"/>
                </a:solidFill>
              </a:rPr>
              <a:t>are</a:t>
            </a:r>
            <a:r>
              <a:rPr lang="de-DE" sz="1200" dirty="0">
                <a:solidFill>
                  <a:schemeClr val="dk1"/>
                </a:solidFill>
              </a:rPr>
              <a:t> </a:t>
            </a:r>
            <a:r>
              <a:rPr lang="de-DE" sz="1200" dirty="0" err="1">
                <a:solidFill>
                  <a:schemeClr val="dk1"/>
                </a:solidFill>
              </a:rPr>
              <a:t>the</a:t>
            </a:r>
            <a:r>
              <a:rPr lang="de-DE" sz="1200" dirty="0">
                <a:solidFill>
                  <a:schemeClr val="dk1"/>
                </a:solidFill>
              </a:rPr>
              <a:t> Top </a:t>
            </a:r>
            <a:r>
              <a:rPr lang="de-DE" sz="1200" dirty="0" err="1">
                <a:solidFill>
                  <a:schemeClr val="dk1"/>
                </a:solidFill>
              </a:rPr>
              <a:t>Ten</a:t>
            </a:r>
            <a:r>
              <a:rPr lang="de-DE" sz="1200" dirty="0">
                <a:solidFill>
                  <a:schemeClr val="dk1"/>
                </a:solidFill>
              </a:rPr>
              <a:t> </a:t>
            </a:r>
            <a:r>
              <a:rPr lang="de-DE" sz="1200" dirty="0" err="1">
                <a:solidFill>
                  <a:schemeClr val="dk1"/>
                </a:solidFill>
              </a:rPr>
              <a:t>issues</a:t>
            </a:r>
            <a:r>
              <a:rPr lang="de-DE" sz="1200" dirty="0">
                <a:solidFill>
                  <a:schemeClr val="dk1"/>
                </a:solidFill>
              </a:rPr>
              <a:t> </a:t>
            </a:r>
            <a:r>
              <a:rPr lang="de-DE" sz="1200" dirty="0" err="1">
                <a:solidFill>
                  <a:schemeClr val="dk1"/>
                </a:solidFill>
              </a:rPr>
              <a:t>concerning</a:t>
            </a:r>
            <a:r>
              <a:rPr lang="de-DE" sz="1200" dirty="0">
                <a:solidFill>
                  <a:schemeClr val="dk1"/>
                </a:solidFill>
              </a:rPr>
              <a:t> beam </a:t>
            </a:r>
            <a:r>
              <a:rPr lang="de-DE" sz="1200" dirty="0" err="1">
                <a:solidFill>
                  <a:schemeClr val="dk1"/>
                </a:solidFill>
              </a:rPr>
              <a:t>stability</a:t>
            </a:r>
            <a:r>
              <a:rPr lang="de-DE" sz="1200" dirty="0">
                <a:solidFill>
                  <a:schemeClr val="dk1"/>
                </a:solidFill>
              </a:rPr>
              <a:t> at European XFEL? </a:t>
            </a:r>
          </a:p>
          <a:p>
            <a:r>
              <a:rPr lang="en" sz="1200" dirty="0">
                <a:solidFill>
                  <a:srgbClr val="9900FF"/>
                </a:solidFill>
              </a:rPr>
              <a:t>Question 2 - </a:t>
            </a:r>
            <a:r>
              <a:rPr lang="en" sz="1200" dirty="0" err="1">
                <a:solidFill>
                  <a:srgbClr val="9900FF"/>
                </a:solidFill>
              </a:rPr>
              <a:t>StabInf</a:t>
            </a:r>
            <a:r>
              <a:rPr lang="en" sz="1200" dirty="0">
                <a:solidFill>
                  <a:srgbClr val="9900FF"/>
                </a:solidFill>
              </a:rPr>
              <a:t> (</a:t>
            </a:r>
            <a:r>
              <a:rPr lang="en" sz="1200" dirty="0" err="1">
                <a:solidFill>
                  <a:srgbClr val="9900FF"/>
                </a:solidFill>
              </a:rPr>
              <a:t>Bolko</a:t>
            </a:r>
            <a:r>
              <a:rPr lang="en" sz="1200" dirty="0">
                <a:solidFill>
                  <a:srgbClr val="9900FF"/>
                </a:solidFill>
              </a:rPr>
              <a:t> </a:t>
            </a:r>
            <a:r>
              <a:rPr lang="en" sz="1200" dirty="0" err="1">
                <a:solidFill>
                  <a:srgbClr val="9900FF"/>
                </a:solidFill>
              </a:rPr>
              <a:t>Beutner</a:t>
            </a:r>
            <a:r>
              <a:rPr lang="en" sz="1200" dirty="0">
                <a:solidFill>
                  <a:srgbClr val="9900FF"/>
                </a:solidFill>
              </a:rPr>
              <a:t>, Frederik Wolf-</a:t>
            </a:r>
            <a:r>
              <a:rPr lang="en" sz="1200" dirty="0" err="1">
                <a:solidFill>
                  <a:srgbClr val="9900FF"/>
                </a:solidFill>
              </a:rPr>
              <a:t>Fabris</a:t>
            </a:r>
            <a:r>
              <a:rPr lang="en" sz="1200" dirty="0">
                <a:solidFill>
                  <a:srgbClr val="9900FF"/>
                </a:solidFill>
              </a:rPr>
              <a:t>): </a:t>
            </a:r>
          </a:p>
          <a:p>
            <a:r>
              <a:rPr lang="en" sz="1200" dirty="0">
                <a:solidFill>
                  <a:srgbClr val="9900FF"/>
                </a:solidFill>
              </a:rPr>
              <a:t>	</a:t>
            </a:r>
            <a:r>
              <a:rPr lang="de-DE" sz="1200" dirty="0" err="1">
                <a:solidFill>
                  <a:schemeClr val="dk1"/>
                </a:solidFill>
              </a:rPr>
              <a:t>Which</a:t>
            </a:r>
            <a:r>
              <a:rPr lang="de-DE" sz="1200" dirty="0">
                <a:solidFill>
                  <a:schemeClr val="dk1"/>
                </a:solidFill>
              </a:rPr>
              <a:t> </a:t>
            </a:r>
            <a:r>
              <a:rPr lang="de-DE" sz="1200" dirty="0" err="1">
                <a:solidFill>
                  <a:schemeClr val="dk1"/>
                </a:solidFill>
              </a:rPr>
              <a:t>information</a:t>
            </a:r>
            <a:r>
              <a:rPr lang="de-DE" sz="1200" dirty="0">
                <a:solidFill>
                  <a:schemeClr val="dk1"/>
                </a:solidFill>
              </a:rPr>
              <a:t> </a:t>
            </a:r>
            <a:r>
              <a:rPr lang="de-DE" sz="1200" dirty="0" err="1">
                <a:solidFill>
                  <a:schemeClr val="dk1"/>
                </a:solidFill>
              </a:rPr>
              <a:t>should</a:t>
            </a:r>
            <a:r>
              <a:rPr lang="de-DE" sz="1200" dirty="0">
                <a:solidFill>
                  <a:schemeClr val="dk1"/>
                </a:solidFill>
              </a:rPr>
              <a:t> </a:t>
            </a:r>
            <a:r>
              <a:rPr lang="de-DE" sz="1200" dirty="0" err="1">
                <a:solidFill>
                  <a:schemeClr val="dk1"/>
                </a:solidFill>
              </a:rPr>
              <a:t>be</a:t>
            </a:r>
            <a:r>
              <a:rPr lang="de-DE" sz="1200" dirty="0">
                <a:solidFill>
                  <a:schemeClr val="dk1"/>
                </a:solidFill>
              </a:rPr>
              <a:t> on internal </a:t>
            </a:r>
            <a:r>
              <a:rPr lang="de-DE" sz="1200" dirty="0" err="1">
                <a:solidFill>
                  <a:schemeClr val="dk1"/>
                </a:solidFill>
              </a:rPr>
              <a:t>communication</a:t>
            </a:r>
            <a:r>
              <a:rPr lang="de-DE" sz="1200" dirty="0">
                <a:solidFill>
                  <a:schemeClr val="dk1"/>
                </a:solidFill>
              </a:rPr>
              <a:t> </a:t>
            </a:r>
            <a:r>
              <a:rPr lang="de-DE" sz="1200" dirty="0" err="1">
                <a:solidFill>
                  <a:schemeClr val="dk1"/>
                </a:solidFill>
              </a:rPr>
              <a:t>channels</a:t>
            </a:r>
            <a:r>
              <a:rPr lang="de-DE" sz="1200" dirty="0">
                <a:solidFill>
                  <a:schemeClr val="dk1"/>
                </a:solidFill>
              </a:rPr>
              <a:t> </a:t>
            </a:r>
            <a:r>
              <a:rPr lang="de-DE" sz="1200" dirty="0" err="1">
                <a:solidFill>
                  <a:schemeClr val="dk1"/>
                </a:solidFill>
              </a:rPr>
              <a:t>concerning</a:t>
            </a:r>
            <a:r>
              <a:rPr lang="de-DE" sz="1200" dirty="0">
                <a:solidFill>
                  <a:schemeClr val="dk1"/>
                </a:solidFill>
              </a:rPr>
              <a:t> </a:t>
            </a:r>
            <a:r>
              <a:rPr lang="de-DE" sz="1200" dirty="0" err="1">
                <a:solidFill>
                  <a:schemeClr val="dk1"/>
                </a:solidFill>
              </a:rPr>
              <a:t>stability</a:t>
            </a:r>
            <a:r>
              <a:rPr lang="de-DE" sz="1200" dirty="0">
                <a:solidFill>
                  <a:schemeClr val="dk1"/>
                </a:solidFill>
              </a:rPr>
              <a:t>? </a:t>
            </a:r>
          </a:p>
          <a:p>
            <a:r>
              <a:rPr lang="en" sz="1200" dirty="0">
                <a:solidFill>
                  <a:schemeClr val="lt2"/>
                </a:solidFill>
              </a:rPr>
              <a:t>Question 3 - </a:t>
            </a:r>
            <a:r>
              <a:rPr lang="en" sz="1200" dirty="0" err="1">
                <a:solidFill>
                  <a:schemeClr val="lt2"/>
                </a:solidFill>
              </a:rPr>
              <a:t>DefSTF</a:t>
            </a:r>
            <a:r>
              <a:rPr lang="en" sz="1200" dirty="0">
                <a:solidFill>
                  <a:schemeClr val="lt2"/>
                </a:solidFill>
              </a:rPr>
              <a:t> (Shan, Maurizio, Nick): 	</a:t>
            </a:r>
          </a:p>
          <a:p>
            <a:r>
              <a:rPr lang="en" sz="1200" dirty="0">
                <a:solidFill>
                  <a:schemeClr val="lt2"/>
                </a:solidFill>
              </a:rPr>
              <a:t>	</a:t>
            </a:r>
            <a:r>
              <a:rPr lang="de-DE" sz="1200" dirty="0" err="1">
                <a:solidFill>
                  <a:schemeClr val="dk1"/>
                </a:solidFill>
              </a:rPr>
              <a:t>How</a:t>
            </a:r>
            <a:r>
              <a:rPr lang="de-DE" sz="1200" dirty="0">
                <a:solidFill>
                  <a:schemeClr val="dk1"/>
                </a:solidFill>
              </a:rPr>
              <a:t> </a:t>
            </a:r>
            <a:r>
              <a:rPr lang="de-DE" sz="1200" dirty="0" err="1">
                <a:solidFill>
                  <a:schemeClr val="dk1"/>
                </a:solidFill>
              </a:rPr>
              <a:t>could</a:t>
            </a:r>
            <a:r>
              <a:rPr lang="de-DE" sz="1200" dirty="0">
                <a:solidFill>
                  <a:schemeClr val="dk1"/>
                </a:solidFill>
              </a:rPr>
              <a:t> a beam </a:t>
            </a:r>
            <a:r>
              <a:rPr lang="de-DE" sz="1200" dirty="0" err="1">
                <a:solidFill>
                  <a:schemeClr val="dk1"/>
                </a:solidFill>
              </a:rPr>
              <a:t>stability</a:t>
            </a:r>
            <a:r>
              <a:rPr lang="de-DE" sz="1200" dirty="0">
                <a:solidFill>
                  <a:schemeClr val="dk1"/>
                </a:solidFill>
              </a:rPr>
              <a:t> </a:t>
            </a:r>
            <a:r>
              <a:rPr lang="de-DE" sz="1200" dirty="0" err="1">
                <a:solidFill>
                  <a:schemeClr val="dk1"/>
                </a:solidFill>
              </a:rPr>
              <a:t>task</a:t>
            </a:r>
            <a:r>
              <a:rPr lang="de-DE" sz="1200" dirty="0">
                <a:solidFill>
                  <a:schemeClr val="dk1"/>
                </a:solidFill>
              </a:rPr>
              <a:t> </a:t>
            </a:r>
            <a:r>
              <a:rPr lang="de-DE" sz="1200" dirty="0" err="1">
                <a:solidFill>
                  <a:schemeClr val="dk1"/>
                </a:solidFill>
              </a:rPr>
              <a:t>force</a:t>
            </a:r>
            <a:r>
              <a:rPr lang="de-DE" sz="1200" dirty="0">
                <a:solidFill>
                  <a:schemeClr val="dk1"/>
                </a:solidFill>
              </a:rPr>
              <a:t> </a:t>
            </a:r>
            <a:r>
              <a:rPr lang="de-DE" sz="1200" dirty="0" err="1">
                <a:solidFill>
                  <a:schemeClr val="dk1"/>
                </a:solidFill>
              </a:rPr>
              <a:t>be</a:t>
            </a:r>
            <a:r>
              <a:rPr lang="de-DE" sz="1200" dirty="0">
                <a:solidFill>
                  <a:schemeClr val="dk1"/>
                </a:solidFill>
              </a:rPr>
              <a:t> </a:t>
            </a:r>
            <a:r>
              <a:rPr lang="de-DE" sz="1200" dirty="0" err="1">
                <a:solidFill>
                  <a:schemeClr val="dk1"/>
                </a:solidFill>
              </a:rPr>
              <a:t>defined</a:t>
            </a:r>
            <a:r>
              <a:rPr lang="de-DE" sz="1200" dirty="0">
                <a:solidFill>
                  <a:schemeClr val="dk1"/>
                </a:solidFill>
              </a:rPr>
              <a:t>? </a:t>
            </a:r>
            <a:endParaRPr lang="de-DE" sz="1200" dirty="0"/>
          </a:p>
          <a:p>
            <a:r>
              <a:rPr lang="en" sz="1200" dirty="0">
                <a:solidFill>
                  <a:srgbClr val="6AA84F"/>
                </a:solidFill>
              </a:rPr>
              <a:t>Question 4 - Plan STF (Hans, </a:t>
            </a:r>
            <a:r>
              <a:rPr lang="en" sz="1200" dirty="0" err="1">
                <a:solidFill>
                  <a:srgbClr val="6AA84F"/>
                </a:solidFill>
              </a:rPr>
              <a:t>Svitozar</a:t>
            </a:r>
            <a:r>
              <a:rPr lang="en" sz="1200" dirty="0">
                <a:solidFill>
                  <a:srgbClr val="6AA84F"/>
                </a:solidFill>
              </a:rPr>
              <a:t>, Zuzana): </a:t>
            </a:r>
          </a:p>
          <a:p>
            <a:r>
              <a:rPr lang="en" sz="1200" dirty="0">
                <a:solidFill>
                  <a:srgbClr val="6AA84F"/>
                </a:solidFill>
              </a:rPr>
              <a:t>	</a:t>
            </a:r>
            <a:r>
              <a:rPr lang="en" sz="1200" dirty="0">
                <a:solidFill>
                  <a:schemeClr val="dk1"/>
                </a:solidFill>
              </a:rPr>
              <a:t>What could be a time plan for a stability task force?</a:t>
            </a:r>
          </a:p>
          <a:p>
            <a:r>
              <a:rPr lang="en" sz="1200" dirty="0">
                <a:solidFill>
                  <a:schemeClr val="lt2"/>
                </a:solidFill>
              </a:rPr>
              <a:t>Question 5 - HW+SW - (Markus, Peter, Steffen): </a:t>
            </a:r>
          </a:p>
          <a:p>
            <a:r>
              <a:rPr lang="en" sz="1200" dirty="0">
                <a:solidFill>
                  <a:schemeClr val="lt2"/>
                </a:solidFill>
              </a:rPr>
              <a:t>	</a:t>
            </a:r>
            <a:r>
              <a:rPr lang="de-DE" sz="1200" dirty="0" err="1">
                <a:solidFill>
                  <a:schemeClr val="dk1"/>
                </a:solidFill>
              </a:rPr>
              <a:t>What</a:t>
            </a:r>
            <a:r>
              <a:rPr lang="de-DE" sz="1200" dirty="0">
                <a:solidFill>
                  <a:schemeClr val="dk1"/>
                </a:solidFill>
              </a:rPr>
              <a:t> </a:t>
            </a:r>
            <a:r>
              <a:rPr lang="de-DE" sz="1200" dirty="0" err="1">
                <a:solidFill>
                  <a:schemeClr val="dk1"/>
                </a:solidFill>
              </a:rPr>
              <a:t>new</a:t>
            </a:r>
            <a:r>
              <a:rPr lang="de-DE" sz="1200" dirty="0">
                <a:solidFill>
                  <a:schemeClr val="dk1"/>
                </a:solidFill>
              </a:rPr>
              <a:t> </a:t>
            </a:r>
            <a:r>
              <a:rPr lang="de-DE" sz="1200" dirty="0" err="1">
                <a:solidFill>
                  <a:schemeClr val="dk1"/>
                </a:solidFill>
              </a:rPr>
              <a:t>hardware</a:t>
            </a:r>
            <a:r>
              <a:rPr lang="de-DE" sz="1200" dirty="0">
                <a:solidFill>
                  <a:schemeClr val="dk1"/>
                </a:solidFill>
              </a:rPr>
              <a:t> </a:t>
            </a:r>
            <a:r>
              <a:rPr lang="de-DE" sz="1200" dirty="0" err="1">
                <a:solidFill>
                  <a:schemeClr val="dk1"/>
                </a:solidFill>
              </a:rPr>
              <a:t>and</a:t>
            </a:r>
            <a:r>
              <a:rPr lang="de-DE" sz="1200" dirty="0">
                <a:solidFill>
                  <a:schemeClr val="dk1"/>
                </a:solidFill>
              </a:rPr>
              <a:t> </a:t>
            </a:r>
            <a:r>
              <a:rPr lang="de-DE" sz="1200" dirty="0" err="1">
                <a:solidFill>
                  <a:schemeClr val="dk1"/>
                </a:solidFill>
              </a:rPr>
              <a:t>software</a:t>
            </a:r>
            <a:r>
              <a:rPr lang="de-DE" sz="1200" dirty="0">
                <a:solidFill>
                  <a:schemeClr val="dk1"/>
                </a:solidFill>
              </a:rPr>
              <a:t> </a:t>
            </a:r>
            <a:r>
              <a:rPr lang="de-DE" sz="1200" dirty="0" err="1">
                <a:solidFill>
                  <a:schemeClr val="dk1"/>
                </a:solidFill>
              </a:rPr>
              <a:t>should</a:t>
            </a:r>
            <a:r>
              <a:rPr lang="de-DE" sz="1200" dirty="0">
                <a:solidFill>
                  <a:schemeClr val="dk1"/>
                </a:solidFill>
              </a:rPr>
              <a:t> </a:t>
            </a:r>
            <a:r>
              <a:rPr lang="de-DE" sz="1200" dirty="0" err="1">
                <a:solidFill>
                  <a:schemeClr val="dk1"/>
                </a:solidFill>
              </a:rPr>
              <a:t>be</a:t>
            </a:r>
            <a:r>
              <a:rPr lang="de-DE" sz="1200" dirty="0">
                <a:solidFill>
                  <a:schemeClr val="dk1"/>
                </a:solidFill>
              </a:rPr>
              <a:t> </a:t>
            </a:r>
            <a:r>
              <a:rPr lang="de-DE" sz="1200" dirty="0" err="1">
                <a:solidFill>
                  <a:schemeClr val="dk1"/>
                </a:solidFill>
              </a:rPr>
              <a:t>installed</a:t>
            </a:r>
            <a:r>
              <a:rPr lang="de-DE" sz="1200" dirty="0">
                <a:solidFill>
                  <a:schemeClr val="dk1"/>
                </a:solidFill>
              </a:rPr>
              <a:t> in </a:t>
            </a:r>
            <a:r>
              <a:rPr lang="de-DE" sz="1200" dirty="0" err="1">
                <a:solidFill>
                  <a:schemeClr val="dk1"/>
                </a:solidFill>
              </a:rPr>
              <a:t>the</a:t>
            </a:r>
            <a:r>
              <a:rPr lang="de-DE" sz="1200" dirty="0">
                <a:solidFill>
                  <a:schemeClr val="dk1"/>
                </a:solidFill>
              </a:rPr>
              <a:t> beam </a:t>
            </a:r>
            <a:r>
              <a:rPr lang="de-DE" sz="1200" dirty="0" err="1">
                <a:solidFill>
                  <a:schemeClr val="dk1"/>
                </a:solidFill>
              </a:rPr>
              <a:t>transport</a:t>
            </a:r>
            <a:r>
              <a:rPr lang="de-DE" sz="1200" dirty="0">
                <a:solidFill>
                  <a:schemeClr val="dk1"/>
                </a:solidFill>
              </a:rPr>
              <a:t> </a:t>
            </a:r>
            <a:r>
              <a:rPr lang="de-DE" sz="1200" dirty="0" err="1">
                <a:solidFill>
                  <a:schemeClr val="dk1"/>
                </a:solidFill>
              </a:rPr>
              <a:t>to</a:t>
            </a:r>
            <a:r>
              <a:rPr lang="de-DE" sz="1200" dirty="0">
                <a:solidFill>
                  <a:schemeClr val="dk1"/>
                </a:solidFill>
              </a:rPr>
              <a:t> </a:t>
            </a:r>
            <a:r>
              <a:rPr lang="de-DE" sz="1200" dirty="0" err="1">
                <a:solidFill>
                  <a:schemeClr val="dk1"/>
                </a:solidFill>
              </a:rPr>
              <a:t>improve</a:t>
            </a:r>
            <a:r>
              <a:rPr lang="de-DE" sz="1200" dirty="0">
                <a:solidFill>
                  <a:schemeClr val="dk1"/>
                </a:solidFill>
              </a:rPr>
              <a:t> beam </a:t>
            </a:r>
            <a:r>
              <a:rPr lang="de-DE" sz="1200" dirty="0" err="1">
                <a:solidFill>
                  <a:schemeClr val="dk1"/>
                </a:solidFill>
              </a:rPr>
              <a:t>stability</a:t>
            </a:r>
            <a:r>
              <a:rPr lang="de-DE" sz="1200" dirty="0">
                <a:solidFill>
                  <a:schemeClr val="dk1"/>
                </a:solidFill>
              </a:rPr>
              <a:t>? </a:t>
            </a:r>
          </a:p>
          <a:p>
            <a:r>
              <a:rPr lang="en" sz="1200" dirty="0">
                <a:solidFill>
                  <a:schemeClr val="lt2"/>
                </a:solidFill>
              </a:rPr>
              <a:t>Question 6 - </a:t>
            </a:r>
            <a:r>
              <a:rPr lang="en" sz="1200" dirty="0" err="1">
                <a:solidFill>
                  <a:schemeClr val="lt2"/>
                </a:solidFill>
              </a:rPr>
              <a:t>FeedbAcc</a:t>
            </a:r>
            <a:r>
              <a:rPr lang="en" sz="1200" dirty="0">
                <a:solidFill>
                  <a:schemeClr val="lt2"/>
                </a:solidFill>
              </a:rPr>
              <a:t> (Lars, Marc, Dirk): </a:t>
            </a:r>
          </a:p>
          <a:p>
            <a:r>
              <a:rPr lang="en" sz="1200" dirty="0">
                <a:solidFill>
                  <a:schemeClr val="lt2"/>
                </a:solidFill>
              </a:rPr>
              <a:t>	</a:t>
            </a:r>
            <a:r>
              <a:rPr lang="de-DE" sz="1200" dirty="0">
                <a:solidFill>
                  <a:schemeClr val="dk1"/>
                </a:solidFill>
              </a:rPr>
              <a:t>Can </a:t>
            </a:r>
            <a:r>
              <a:rPr lang="de-DE" sz="1200" dirty="0" err="1">
                <a:solidFill>
                  <a:schemeClr val="dk1"/>
                </a:solidFill>
              </a:rPr>
              <a:t>one</a:t>
            </a:r>
            <a:r>
              <a:rPr lang="de-DE" sz="1200" dirty="0">
                <a:solidFill>
                  <a:schemeClr val="dk1"/>
                </a:solidFill>
              </a:rPr>
              <a:t> </a:t>
            </a:r>
            <a:r>
              <a:rPr lang="de-DE" sz="1200" dirty="0" err="1">
                <a:solidFill>
                  <a:schemeClr val="dk1"/>
                </a:solidFill>
              </a:rPr>
              <a:t>use</a:t>
            </a:r>
            <a:r>
              <a:rPr lang="de-DE" sz="1200" dirty="0">
                <a:solidFill>
                  <a:schemeClr val="dk1"/>
                </a:solidFill>
              </a:rPr>
              <a:t> </a:t>
            </a:r>
            <a:r>
              <a:rPr lang="de-DE" sz="1200" dirty="0" err="1">
                <a:solidFill>
                  <a:schemeClr val="dk1"/>
                </a:solidFill>
              </a:rPr>
              <a:t>signals</a:t>
            </a:r>
            <a:r>
              <a:rPr lang="de-DE" sz="1200" dirty="0">
                <a:solidFill>
                  <a:schemeClr val="dk1"/>
                </a:solidFill>
              </a:rPr>
              <a:t> </a:t>
            </a:r>
            <a:r>
              <a:rPr lang="de-DE" sz="1200" dirty="0" err="1">
                <a:solidFill>
                  <a:schemeClr val="dk1"/>
                </a:solidFill>
              </a:rPr>
              <a:t>derived</a:t>
            </a:r>
            <a:r>
              <a:rPr lang="de-DE" sz="1200" dirty="0">
                <a:solidFill>
                  <a:schemeClr val="dk1"/>
                </a:solidFill>
              </a:rPr>
              <a:t> </a:t>
            </a:r>
            <a:r>
              <a:rPr lang="de-DE" sz="1200" dirty="0" err="1">
                <a:solidFill>
                  <a:schemeClr val="dk1"/>
                </a:solidFill>
              </a:rPr>
              <a:t>from</a:t>
            </a:r>
            <a:r>
              <a:rPr lang="de-DE" sz="1200" dirty="0">
                <a:solidFill>
                  <a:schemeClr val="dk1"/>
                </a:solidFill>
              </a:rPr>
              <a:t> </a:t>
            </a:r>
            <a:r>
              <a:rPr lang="de-DE" sz="1200" dirty="0" err="1">
                <a:solidFill>
                  <a:schemeClr val="dk1"/>
                </a:solidFill>
              </a:rPr>
              <a:t>photon</a:t>
            </a:r>
            <a:r>
              <a:rPr lang="de-DE" sz="1200" dirty="0">
                <a:solidFill>
                  <a:schemeClr val="dk1"/>
                </a:solidFill>
              </a:rPr>
              <a:t> </a:t>
            </a:r>
            <a:r>
              <a:rPr lang="de-DE" sz="1200" dirty="0" err="1">
                <a:solidFill>
                  <a:schemeClr val="dk1"/>
                </a:solidFill>
              </a:rPr>
              <a:t>diagnostics</a:t>
            </a:r>
            <a:r>
              <a:rPr lang="de-DE" sz="1200" dirty="0">
                <a:solidFill>
                  <a:schemeClr val="dk1"/>
                </a:solidFill>
              </a:rPr>
              <a:t> </a:t>
            </a:r>
            <a:r>
              <a:rPr lang="de-DE" sz="1200" dirty="0" err="1">
                <a:solidFill>
                  <a:schemeClr val="dk1"/>
                </a:solidFill>
              </a:rPr>
              <a:t>to</a:t>
            </a:r>
            <a:r>
              <a:rPr lang="de-DE" sz="1200" dirty="0">
                <a:solidFill>
                  <a:schemeClr val="dk1"/>
                </a:solidFill>
              </a:rPr>
              <a:t> </a:t>
            </a:r>
            <a:r>
              <a:rPr lang="de-DE" sz="1200" dirty="0" err="1">
                <a:solidFill>
                  <a:schemeClr val="dk1"/>
                </a:solidFill>
              </a:rPr>
              <a:t>feedback</a:t>
            </a:r>
            <a:r>
              <a:rPr lang="de-DE" sz="1200" dirty="0">
                <a:solidFill>
                  <a:schemeClr val="dk1"/>
                </a:solidFill>
              </a:rPr>
              <a:t> </a:t>
            </a:r>
            <a:r>
              <a:rPr lang="de-DE" sz="1200" dirty="0" err="1">
                <a:solidFill>
                  <a:schemeClr val="dk1"/>
                </a:solidFill>
              </a:rPr>
              <a:t>to</a:t>
            </a:r>
            <a:r>
              <a:rPr lang="de-DE" sz="1200" dirty="0">
                <a:solidFill>
                  <a:schemeClr val="dk1"/>
                </a:solidFill>
              </a:rPr>
              <a:t> </a:t>
            </a:r>
            <a:r>
              <a:rPr lang="de-DE" sz="1200" dirty="0" err="1">
                <a:solidFill>
                  <a:schemeClr val="dk1"/>
                </a:solidFill>
              </a:rPr>
              <a:t>the</a:t>
            </a:r>
            <a:r>
              <a:rPr lang="de-DE" sz="1200" dirty="0">
                <a:solidFill>
                  <a:schemeClr val="dk1"/>
                </a:solidFill>
              </a:rPr>
              <a:t> </a:t>
            </a:r>
            <a:r>
              <a:rPr lang="de-DE" sz="1200" dirty="0" err="1">
                <a:solidFill>
                  <a:schemeClr val="dk1"/>
                </a:solidFill>
              </a:rPr>
              <a:t>accelerator</a:t>
            </a:r>
            <a:r>
              <a:rPr lang="de-DE" sz="1200" dirty="0">
                <a:solidFill>
                  <a:schemeClr val="dk1"/>
                </a:solidFill>
              </a:rPr>
              <a:t>? </a:t>
            </a:r>
          </a:p>
          <a:p>
            <a:endParaRPr lang="de-DE" sz="1200" dirty="0">
              <a:solidFill>
                <a:schemeClr val="dk1"/>
              </a:solidFill>
            </a:endParaRPr>
          </a:p>
          <a:p>
            <a:r>
              <a:rPr lang="en" sz="1200" b="1" dirty="0">
                <a:solidFill>
                  <a:schemeClr val="tx1"/>
                </a:solidFill>
              </a:rPr>
              <a:t>Communication</a:t>
            </a:r>
            <a:r>
              <a:rPr lang="en" sz="1200" dirty="0">
                <a:solidFill>
                  <a:schemeClr val="tx1"/>
                </a:solidFill>
              </a:rPr>
              <a:t> </a:t>
            </a:r>
          </a:p>
          <a:p>
            <a:r>
              <a:rPr lang="en" sz="1200" dirty="0">
                <a:solidFill>
                  <a:srgbClr val="38761D"/>
                </a:solidFill>
              </a:rPr>
              <a:t>Question 1 - </a:t>
            </a:r>
            <a:r>
              <a:rPr lang="en" sz="1200" dirty="0" err="1">
                <a:solidFill>
                  <a:srgbClr val="38761D"/>
                </a:solidFill>
              </a:rPr>
              <a:t>TTcom</a:t>
            </a:r>
            <a:r>
              <a:rPr lang="en" sz="1200" dirty="0">
                <a:solidFill>
                  <a:srgbClr val="38761D"/>
                </a:solidFill>
              </a:rPr>
              <a:t> - (Siegfried, Naresh, </a:t>
            </a:r>
            <a:r>
              <a:rPr lang="en" sz="1200" dirty="0" err="1">
                <a:solidFill>
                  <a:srgbClr val="38761D"/>
                </a:solidFill>
              </a:rPr>
              <a:t>Liuba</a:t>
            </a:r>
            <a:r>
              <a:rPr lang="en" sz="1200" dirty="0">
                <a:solidFill>
                  <a:srgbClr val="38761D"/>
                </a:solidFill>
              </a:rPr>
              <a:t>): </a:t>
            </a:r>
          </a:p>
          <a:p>
            <a:r>
              <a:rPr lang="de-DE" sz="1200" dirty="0">
                <a:solidFill>
                  <a:schemeClr val="dk1"/>
                </a:solidFill>
              </a:rPr>
              <a:t>	</a:t>
            </a:r>
            <a:r>
              <a:rPr lang="de-DE" sz="1200" dirty="0" err="1">
                <a:solidFill>
                  <a:schemeClr val="dk1"/>
                </a:solidFill>
              </a:rPr>
              <a:t>What</a:t>
            </a:r>
            <a:r>
              <a:rPr lang="de-DE" sz="1200" dirty="0">
                <a:solidFill>
                  <a:schemeClr val="dk1"/>
                </a:solidFill>
              </a:rPr>
              <a:t> </a:t>
            </a:r>
            <a:r>
              <a:rPr lang="de-DE" sz="1200" dirty="0" err="1">
                <a:solidFill>
                  <a:schemeClr val="dk1"/>
                </a:solidFill>
              </a:rPr>
              <a:t>are</a:t>
            </a:r>
            <a:r>
              <a:rPr lang="de-DE" sz="1200" dirty="0">
                <a:solidFill>
                  <a:schemeClr val="dk1"/>
                </a:solidFill>
              </a:rPr>
              <a:t> </a:t>
            </a:r>
            <a:r>
              <a:rPr lang="de-DE" sz="1200" dirty="0" err="1">
                <a:solidFill>
                  <a:schemeClr val="dk1"/>
                </a:solidFill>
              </a:rPr>
              <a:t>the</a:t>
            </a:r>
            <a:r>
              <a:rPr lang="de-DE" sz="1200" dirty="0">
                <a:solidFill>
                  <a:schemeClr val="dk1"/>
                </a:solidFill>
              </a:rPr>
              <a:t> Top </a:t>
            </a:r>
            <a:r>
              <a:rPr lang="de-DE" sz="1200" dirty="0" err="1">
                <a:solidFill>
                  <a:schemeClr val="dk1"/>
                </a:solidFill>
              </a:rPr>
              <a:t>Ten</a:t>
            </a:r>
            <a:r>
              <a:rPr lang="de-DE" sz="1200" dirty="0">
                <a:solidFill>
                  <a:schemeClr val="dk1"/>
                </a:solidFill>
              </a:rPr>
              <a:t> </a:t>
            </a:r>
            <a:r>
              <a:rPr lang="de-DE" sz="1200" dirty="0" err="1">
                <a:solidFill>
                  <a:schemeClr val="dk1"/>
                </a:solidFill>
              </a:rPr>
              <a:t>issues</a:t>
            </a:r>
            <a:r>
              <a:rPr lang="de-DE" sz="1200" dirty="0">
                <a:solidFill>
                  <a:schemeClr val="dk1"/>
                </a:solidFill>
              </a:rPr>
              <a:t> </a:t>
            </a:r>
            <a:r>
              <a:rPr lang="de-DE" sz="1200" dirty="0" err="1">
                <a:solidFill>
                  <a:schemeClr val="dk1"/>
                </a:solidFill>
              </a:rPr>
              <a:t>concerning</a:t>
            </a:r>
            <a:r>
              <a:rPr lang="de-DE" sz="1200" dirty="0">
                <a:solidFill>
                  <a:schemeClr val="dk1"/>
                </a:solidFill>
              </a:rPr>
              <a:t> </a:t>
            </a:r>
            <a:r>
              <a:rPr lang="de-DE" sz="1200" dirty="0" err="1">
                <a:solidFill>
                  <a:schemeClr val="dk1"/>
                </a:solidFill>
              </a:rPr>
              <a:t>communication</a:t>
            </a:r>
            <a:r>
              <a:rPr lang="de-DE" sz="1200" dirty="0">
                <a:solidFill>
                  <a:schemeClr val="dk1"/>
                </a:solidFill>
              </a:rPr>
              <a:t> at European XFEL? </a:t>
            </a:r>
          </a:p>
          <a:p>
            <a:r>
              <a:rPr lang="en" sz="1200" dirty="0">
                <a:solidFill>
                  <a:srgbClr val="0000FF"/>
                </a:solidFill>
              </a:rPr>
              <a:t>Question 2 - </a:t>
            </a:r>
            <a:r>
              <a:rPr lang="en" sz="1200" dirty="0" err="1">
                <a:solidFill>
                  <a:srgbClr val="0000FF"/>
                </a:solidFill>
              </a:rPr>
              <a:t>WebOP</a:t>
            </a:r>
            <a:r>
              <a:rPr lang="en" sz="1200" dirty="0">
                <a:solidFill>
                  <a:srgbClr val="0000FF"/>
                </a:solidFill>
              </a:rPr>
              <a:t> - (Thomas, Naresh): </a:t>
            </a:r>
          </a:p>
          <a:p>
            <a:r>
              <a:rPr lang="de-DE" sz="1200" dirty="0">
                <a:solidFill>
                  <a:schemeClr val="dk1"/>
                </a:solidFill>
              </a:rPr>
              <a:t>	</a:t>
            </a:r>
            <a:r>
              <a:rPr lang="de-DE" sz="1200" dirty="0" err="1">
                <a:solidFill>
                  <a:schemeClr val="dk1"/>
                </a:solidFill>
              </a:rPr>
              <a:t>What</a:t>
            </a:r>
            <a:r>
              <a:rPr lang="de-DE" sz="1200" dirty="0">
                <a:solidFill>
                  <a:schemeClr val="dk1"/>
                </a:solidFill>
              </a:rPr>
              <a:t> </a:t>
            </a:r>
            <a:r>
              <a:rPr lang="de-DE" sz="1200" dirty="0" err="1">
                <a:solidFill>
                  <a:schemeClr val="dk1"/>
                </a:solidFill>
              </a:rPr>
              <a:t>should</a:t>
            </a:r>
            <a:r>
              <a:rPr lang="de-DE" sz="1200" dirty="0">
                <a:solidFill>
                  <a:schemeClr val="dk1"/>
                </a:solidFill>
              </a:rPr>
              <a:t> </a:t>
            </a:r>
            <a:r>
              <a:rPr lang="de-DE" sz="1200" dirty="0" err="1">
                <a:solidFill>
                  <a:schemeClr val="dk1"/>
                </a:solidFill>
              </a:rPr>
              <a:t>be</a:t>
            </a:r>
            <a:r>
              <a:rPr lang="de-DE" sz="1200" dirty="0">
                <a:solidFill>
                  <a:schemeClr val="dk1"/>
                </a:solidFill>
              </a:rPr>
              <a:t> on </a:t>
            </a:r>
            <a:r>
              <a:rPr lang="de-DE" sz="1200" dirty="0" err="1">
                <a:solidFill>
                  <a:schemeClr val="dk1"/>
                </a:solidFill>
              </a:rPr>
              <a:t>the</a:t>
            </a:r>
            <a:r>
              <a:rPr lang="de-DE" sz="1200" dirty="0">
                <a:solidFill>
                  <a:schemeClr val="dk1"/>
                </a:solidFill>
              </a:rPr>
              <a:t> European XFEL web </a:t>
            </a:r>
            <a:r>
              <a:rPr lang="de-DE" sz="1200" dirty="0" err="1">
                <a:solidFill>
                  <a:schemeClr val="dk1"/>
                </a:solidFill>
              </a:rPr>
              <a:t>page</a:t>
            </a:r>
            <a:r>
              <a:rPr lang="de-DE" sz="1200" dirty="0">
                <a:solidFill>
                  <a:schemeClr val="dk1"/>
                </a:solidFill>
              </a:rPr>
              <a:t> </a:t>
            </a:r>
            <a:r>
              <a:rPr lang="de-DE" sz="1200" dirty="0" err="1">
                <a:solidFill>
                  <a:schemeClr val="dk1"/>
                </a:solidFill>
              </a:rPr>
              <a:t>concerning</a:t>
            </a:r>
            <a:r>
              <a:rPr lang="de-DE" sz="1200" dirty="0">
                <a:solidFill>
                  <a:schemeClr val="dk1"/>
                </a:solidFill>
              </a:rPr>
              <a:t> </a:t>
            </a:r>
            <a:r>
              <a:rPr lang="de-DE" sz="1200" dirty="0" err="1">
                <a:solidFill>
                  <a:schemeClr val="dk1"/>
                </a:solidFill>
              </a:rPr>
              <a:t>operation</a:t>
            </a:r>
            <a:r>
              <a:rPr lang="de-DE" sz="1200" dirty="0">
                <a:solidFill>
                  <a:schemeClr val="dk1"/>
                </a:solidFill>
              </a:rPr>
              <a:t>? </a:t>
            </a:r>
            <a:endParaRPr lang="en" sz="1200" dirty="0">
              <a:solidFill>
                <a:srgbClr val="0000FF"/>
              </a:solidFill>
            </a:endParaRPr>
          </a:p>
          <a:p>
            <a:r>
              <a:rPr lang="en" sz="1200" dirty="0">
                <a:solidFill>
                  <a:srgbClr val="0000FF"/>
                </a:solidFill>
              </a:rPr>
              <a:t>Question 3 - </a:t>
            </a:r>
            <a:r>
              <a:rPr lang="en" sz="1200" dirty="0" err="1">
                <a:solidFill>
                  <a:srgbClr val="0000FF"/>
                </a:solidFill>
              </a:rPr>
              <a:t>ComBKR</a:t>
            </a:r>
            <a:r>
              <a:rPr lang="en" sz="1200" dirty="0">
                <a:solidFill>
                  <a:srgbClr val="0000FF"/>
                </a:solidFill>
              </a:rPr>
              <a:t> - (Matthias, Thomas): </a:t>
            </a:r>
          </a:p>
          <a:p>
            <a:r>
              <a:rPr lang="de-DE" sz="1200" dirty="0">
                <a:solidFill>
                  <a:schemeClr val="dk1"/>
                </a:solidFill>
              </a:rPr>
              <a:t>	</a:t>
            </a:r>
            <a:r>
              <a:rPr lang="de-DE" sz="1200" dirty="0" err="1">
                <a:solidFill>
                  <a:schemeClr val="dk1"/>
                </a:solidFill>
              </a:rPr>
              <a:t>How</a:t>
            </a:r>
            <a:r>
              <a:rPr lang="de-DE" sz="1200" dirty="0">
                <a:solidFill>
                  <a:schemeClr val="dk1"/>
                </a:solidFill>
              </a:rPr>
              <a:t> </a:t>
            </a:r>
            <a:r>
              <a:rPr lang="de-DE" sz="1200" dirty="0" err="1">
                <a:solidFill>
                  <a:schemeClr val="dk1"/>
                </a:solidFill>
              </a:rPr>
              <a:t>can</a:t>
            </a:r>
            <a:r>
              <a:rPr lang="de-DE" sz="1200" dirty="0">
                <a:solidFill>
                  <a:schemeClr val="dk1"/>
                </a:solidFill>
              </a:rPr>
              <a:t> </a:t>
            </a:r>
            <a:r>
              <a:rPr lang="de-DE" sz="1200" dirty="0" err="1">
                <a:solidFill>
                  <a:schemeClr val="dk1"/>
                </a:solidFill>
              </a:rPr>
              <a:t>we</a:t>
            </a:r>
            <a:r>
              <a:rPr lang="de-DE" sz="1200" dirty="0">
                <a:solidFill>
                  <a:schemeClr val="dk1"/>
                </a:solidFill>
              </a:rPr>
              <a:t> </a:t>
            </a:r>
            <a:r>
              <a:rPr lang="de-DE" sz="1200" dirty="0" err="1">
                <a:solidFill>
                  <a:schemeClr val="dk1"/>
                </a:solidFill>
              </a:rPr>
              <a:t>improve</a:t>
            </a:r>
            <a:r>
              <a:rPr lang="de-DE" sz="1200" dirty="0">
                <a:solidFill>
                  <a:schemeClr val="dk1"/>
                </a:solidFill>
              </a:rPr>
              <a:t> </a:t>
            </a:r>
            <a:r>
              <a:rPr lang="de-DE" sz="1200" dirty="0" err="1">
                <a:solidFill>
                  <a:schemeClr val="dk1"/>
                </a:solidFill>
              </a:rPr>
              <a:t>the</a:t>
            </a:r>
            <a:r>
              <a:rPr lang="de-DE" sz="1200" dirty="0">
                <a:solidFill>
                  <a:schemeClr val="dk1"/>
                </a:solidFill>
              </a:rPr>
              <a:t> </a:t>
            </a:r>
            <a:r>
              <a:rPr lang="de-DE" sz="1200" dirty="0" err="1">
                <a:solidFill>
                  <a:schemeClr val="dk1"/>
                </a:solidFill>
              </a:rPr>
              <a:t>communication</a:t>
            </a:r>
            <a:r>
              <a:rPr lang="de-DE" sz="1200" dirty="0">
                <a:solidFill>
                  <a:schemeClr val="dk1"/>
                </a:solidFill>
              </a:rPr>
              <a:t> </a:t>
            </a:r>
            <a:r>
              <a:rPr lang="de-DE" sz="1200" dirty="0" err="1">
                <a:solidFill>
                  <a:schemeClr val="dk1"/>
                </a:solidFill>
              </a:rPr>
              <a:t>between</a:t>
            </a:r>
            <a:r>
              <a:rPr lang="de-DE" sz="1200" dirty="0">
                <a:solidFill>
                  <a:schemeClr val="dk1"/>
                </a:solidFill>
              </a:rPr>
              <a:t> </a:t>
            </a:r>
            <a:r>
              <a:rPr lang="de-DE" sz="1200" dirty="0" err="1">
                <a:solidFill>
                  <a:schemeClr val="dk1"/>
                </a:solidFill>
              </a:rPr>
              <a:t>experiments</a:t>
            </a:r>
            <a:r>
              <a:rPr lang="de-DE" sz="1200" dirty="0">
                <a:solidFill>
                  <a:schemeClr val="dk1"/>
                </a:solidFill>
              </a:rPr>
              <a:t> </a:t>
            </a:r>
            <a:r>
              <a:rPr lang="de-DE" sz="1200" dirty="0" err="1">
                <a:solidFill>
                  <a:schemeClr val="dk1"/>
                </a:solidFill>
              </a:rPr>
              <a:t>and</a:t>
            </a:r>
            <a:r>
              <a:rPr lang="de-DE" sz="1200" dirty="0">
                <a:solidFill>
                  <a:schemeClr val="dk1"/>
                </a:solidFill>
              </a:rPr>
              <a:t> BKR? </a:t>
            </a:r>
          </a:p>
          <a:p>
            <a:r>
              <a:rPr lang="en" sz="1200" dirty="0">
                <a:solidFill>
                  <a:srgbClr val="0000FF"/>
                </a:solidFill>
              </a:rPr>
              <a:t>Question 4 - </a:t>
            </a:r>
            <a:r>
              <a:rPr lang="en" sz="1200" dirty="0" err="1">
                <a:solidFill>
                  <a:srgbClr val="0000FF"/>
                </a:solidFill>
              </a:rPr>
              <a:t>RolePlay</a:t>
            </a:r>
            <a:r>
              <a:rPr lang="en" sz="1200" dirty="0">
                <a:solidFill>
                  <a:srgbClr val="0000FF"/>
                </a:solidFill>
              </a:rPr>
              <a:t> - (Dirk, Giuseppe, Sara, Nick, </a:t>
            </a:r>
            <a:r>
              <a:rPr lang="en" sz="1200" dirty="0" err="1">
                <a:solidFill>
                  <a:srgbClr val="0000FF"/>
                </a:solidFill>
              </a:rPr>
              <a:t>Siggi</a:t>
            </a:r>
            <a:r>
              <a:rPr lang="en" sz="1200" dirty="0">
                <a:solidFill>
                  <a:srgbClr val="0000FF"/>
                </a:solidFill>
              </a:rPr>
              <a:t>):</a:t>
            </a:r>
          </a:p>
          <a:p>
            <a:r>
              <a:rPr lang="en" sz="1200" dirty="0">
                <a:solidFill>
                  <a:srgbClr val="0000FF"/>
                </a:solidFill>
              </a:rPr>
              <a:t>	</a:t>
            </a:r>
            <a:r>
              <a:rPr lang="de-DE" sz="1200" dirty="0" err="1">
                <a:solidFill>
                  <a:schemeClr val="dk1"/>
                </a:solidFill>
              </a:rPr>
              <a:t>How</a:t>
            </a:r>
            <a:r>
              <a:rPr lang="de-DE" sz="1200" dirty="0">
                <a:solidFill>
                  <a:schemeClr val="dk1"/>
                </a:solidFill>
              </a:rPr>
              <a:t> </a:t>
            </a:r>
            <a:r>
              <a:rPr lang="de-DE" sz="1200" dirty="0" err="1">
                <a:solidFill>
                  <a:schemeClr val="dk1"/>
                </a:solidFill>
              </a:rPr>
              <a:t>can</a:t>
            </a:r>
            <a:r>
              <a:rPr lang="de-DE" sz="1200" dirty="0">
                <a:solidFill>
                  <a:schemeClr val="dk1"/>
                </a:solidFill>
              </a:rPr>
              <a:t> </a:t>
            </a:r>
            <a:r>
              <a:rPr lang="de-DE" sz="1200" dirty="0" err="1">
                <a:solidFill>
                  <a:schemeClr val="dk1"/>
                </a:solidFill>
              </a:rPr>
              <a:t>we</a:t>
            </a:r>
            <a:r>
              <a:rPr lang="de-DE" sz="1200" dirty="0">
                <a:solidFill>
                  <a:schemeClr val="dk1"/>
                </a:solidFill>
              </a:rPr>
              <a:t> </a:t>
            </a:r>
            <a:r>
              <a:rPr lang="de-DE" sz="1200" dirty="0" err="1">
                <a:solidFill>
                  <a:schemeClr val="dk1"/>
                </a:solidFill>
              </a:rPr>
              <a:t>improve</a:t>
            </a:r>
            <a:r>
              <a:rPr lang="de-DE" sz="1200" dirty="0">
                <a:solidFill>
                  <a:schemeClr val="dk1"/>
                </a:solidFill>
              </a:rPr>
              <a:t> </a:t>
            </a:r>
            <a:r>
              <a:rPr lang="de-DE" sz="1200" dirty="0" err="1">
                <a:solidFill>
                  <a:schemeClr val="dk1"/>
                </a:solidFill>
              </a:rPr>
              <a:t>the</a:t>
            </a:r>
            <a:r>
              <a:rPr lang="de-DE" sz="1200" dirty="0">
                <a:solidFill>
                  <a:schemeClr val="dk1"/>
                </a:solidFill>
              </a:rPr>
              <a:t> </a:t>
            </a:r>
            <a:r>
              <a:rPr lang="de-DE" sz="1200" dirty="0" err="1">
                <a:solidFill>
                  <a:schemeClr val="dk1"/>
                </a:solidFill>
              </a:rPr>
              <a:t>Friday’s</a:t>
            </a:r>
            <a:r>
              <a:rPr lang="de-DE" sz="1200" dirty="0">
                <a:solidFill>
                  <a:schemeClr val="dk1"/>
                </a:solidFill>
              </a:rPr>
              <a:t> </a:t>
            </a:r>
            <a:r>
              <a:rPr lang="de-DE" sz="1200" dirty="0" err="1">
                <a:solidFill>
                  <a:schemeClr val="dk1"/>
                </a:solidFill>
              </a:rPr>
              <a:t>Operations</a:t>
            </a:r>
            <a:r>
              <a:rPr lang="de-DE" sz="1200" dirty="0">
                <a:solidFill>
                  <a:schemeClr val="dk1"/>
                </a:solidFill>
              </a:rPr>
              <a:t> Meeting? </a:t>
            </a:r>
          </a:p>
          <a:p>
            <a:pPr lvl="0">
              <a:buClr>
                <a:schemeClr val="dk1"/>
              </a:buClr>
              <a:buSzPts val="1700"/>
            </a:pPr>
            <a:r>
              <a:rPr lang="de-DE" sz="1200" dirty="0" err="1">
                <a:solidFill>
                  <a:srgbClr val="0000FF"/>
                </a:solidFill>
              </a:rPr>
              <a:t>Question</a:t>
            </a:r>
            <a:r>
              <a:rPr lang="de-DE" sz="1200" dirty="0">
                <a:solidFill>
                  <a:srgbClr val="0000FF"/>
                </a:solidFill>
              </a:rPr>
              <a:t> 5 - </a:t>
            </a:r>
            <a:r>
              <a:rPr lang="de-DE" sz="1200" dirty="0" err="1">
                <a:solidFill>
                  <a:srgbClr val="0000FF"/>
                </a:solidFill>
              </a:rPr>
              <a:t>CommTool</a:t>
            </a:r>
            <a:r>
              <a:rPr lang="de-DE" sz="1200" dirty="0">
                <a:solidFill>
                  <a:srgbClr val="0000FF"/>
                </a:solidFill>
              </a:rPr>
              <a:t> - (Riko, Jan) </a:t>
            </a:r>
          </a:p>
          <a:p>
            <a:pPr lvl="0">
              <a:buClr>
                <a:schemeClr val="dk1"/>
              </a:buClr>
              <a:buSzPts val="1700"/>
            </a:pPr>
            <a:r>
              <a:rPr lang="de-DE" sz="1200" dirty="0">
                <a:solidFill>
                  <a:srgbClr val="0000FF"/>
                </a:solidFill>
              </a:rPr>
              <a:t>	</a:t>
            </a:r>
            <a:r>
              <a:rPr lang="de-DE" sz="1200" dirty="0" err="1">
                <a:solidFill>
                  <a:schemeClr val="dk1"/>
                </a:solidFill>
              </a:rPr>
              <a:t>Which</a:t>
            </a:r>
            <a:r>
              <a:rPr lang="de-DE" sz="1200" dirty="0">
                <a:solidFill>
                  <a:schemeClr val="dk1"/>
                </a:solidFill>
              </a:rPr>
              <a:t> </a:t>
            </a:r>
            <a:r>
              <a:rPr lang="de-DE" sz="1200" dirty="0" err="1">
                <a:solidFill>
                  <a:schemeClr val="dk1"/>
                </a:solidFill>
              </a:rPr>
              <a:t>communication</a:t>
            </a:r>
            <a:r>
              <a:rPr lang="de-DE" sz="1200" dirty="0">
                <a:solidFill>
                  <a:schemeClr val="dk1"/>
                </a:solidFill>
              </a:rPr>
              <a:t> </a:t>
            </a:r>
            <a:r>
              <a:rPr lang="de-DE" sz="1200" dirty="0" err="1">
                <a:solidFill>
                  <a:schemeClr val="dk1"/>
                </a:solidFill>
              </a:rPr>
              <a:t>software</a:t>
            </a:r>
            <a:r>
              <a:rPr lang="de-DE" sz="1200" dirty="0">
                <a:solidFill>
                  <a:schemeClr val="dk1"/>
                </a:solidFill>
              </a:rPr>
              <a:t> </a:t>
            </a:r>
            <a:r>
              <a:rPr lang="de-DE" sz="1200" dirty="0" err="1">
                <a:solidFill>
                  <a:schemeClr val="dk1"/>
                </a:solidFill>
              </a:rPr>
              <a:t>tools</a:t>
            </a:r>
            <a:r>
              <a:rPr lang="de-DE" sz="1200" dirty="0">
                <a:solidFill>
                  <a:schemeClr val="dk1"/>
                </a:solidFill>
              </a:rPr>
              <a:t> </a:t>
            </a:r>
            <a:r>
              <a:rPr lang="de-DE" sz="1200" dirty="0" err="1">
                <a:solidFill>
                  <a:schemeClr val="dk1"/>
                </a:solidFill>
              </a:rPr>
              <a:t>can</a:t>
            </a:r>
            <a:r>
              <a:rPr lang="de-DE" sz="1200" dirty="0">
                <a:solidFill>
                  <a:schemeClr val="dk1"/>
                </a:solidFill>
              </a:rPr>
              <a:t> </a:t>
            </a:r>
            <a:r>
              <a:rPr lang="de-DE" sz="1200" dirty="0" err="1">
                <a:solidFill>
                  <a:schemeClr val="dk1"/>
                </a:solidFill>
              </a:rPr>
              <a:t>improve</a:t>
            </a:r>
            <a:r>
              <a:rPr lang="de-DE" sz="1200" dirty="0">
                <a:solidFill>
                  <a:schemeClr val="dk1"/>
                </a:solidFill>
              </a:rPr>
              <a:t> operational </a:t>
            </a:r>
            <a:r>
              <a:rPr lang="de-DE" sz="1200" dirty="0" err="1">
                <a:solidFill>
                  <a:schemeClr val="dk1"/>
                </a:solidFill>
              </a:rPr>
              <a:t>aspects</a:t>
            </a:r>
            <a:r>
              <a:rPr lang="de-DE" sz="1200" dirty="0">
                <a:solidFill>
                  <a:schemeClr val="dk1"/>
                </a:solidFill>
              </a:rPr>
              <a:t>? </a:t>
            </a:r>
            <a:endParaRPr lang="de-DE" sz="1200" dirty="0"/>
          </a:p>
          <a:p>
            <a:r>
              <a:rPr lang="en" sz="1200" dirty="0">
                <a:solidFill>
                  <a:srgbClr val="6AA84F"/>
                </a:solidFill>
              </a:rPr>
              <a:t>Question 6 - </a:t>
            </a:r>
            <a:r>
              <a:rPr lang="en" sz="1200" dirty="0" err="1">
                <a:solidFill>
                  <a:srgbClr val="6AA84F"/>
                </a:solidFill>
              </a:rPr>
              <a:t>DailyMeeting</a:t>
            </a:r>
            <a:r>
              <a:rPr lang="en" sz="1200" dirty="0">
                <a:solidFill>
                  <a:srgbClr val="6AA84F"/>
                </a:solidFill>
              </a:rPr>
              <a:t> - (</a:t>
            </a:r>
            <a:r>
              <a:rPr lang="en" sz="1200" dirty="0" err="1">
                <a:solidFill>
                  <a:srgbClr val="6AA84F"/>
                </a:solidFill>
              </a:rPr>
              <a:t>Torsten</a:t>
            </a:r>
            <a:r>
              <a:rPr lang="en" sz="1200" dirty="0">
                <a:solidFill>
                  <a:srgbClr val="6AA84F"/>
                </a:solidFill>
              </a:rPr>
              <a:t>, Richard): </a:t>
            </a:r>
          </a:p>
          <a:p>
            <a:r>
              <a:rPr lang="en" sz="1200" dirty="0">
                <a:solidFill>
                  <a:srgbClr val="6AA84F"/>
                </a:solidFill>
              </a:rPr>
              <a:t>	</a:t>
            </a:r>
            <a:r>
              <a:rPr lang="en" sz="1200" dirty="0">
                <a:solidFill>
                  <a:schemeClr val="dk1"/>
                </a:solidFill>
              </a:rPr>
              <a:t>Is a daily operations meeting feasible?</a:t>
            </a:r>
            <a:endParaRPr lang="de-DE" sz="1200" dirty="0"/>
          </a:p>
        </p:txBody>
      </p:sp>
    </p:spTree>
    <p:extLst>
      <p:ext uri="{BB962C8B-B14F-4D97-AF65-F5344CB8AC3E}">
        <p14:creationId xmlns:p14="http://schemas.microsoft.com/office/powerpoint/2010/main" val="133735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458392" y="150443"/>
            <a:ext cx="8217600" cy="585300"/>
          </a:xfrm>
          <a:prstGeom prst="rect">
            <a:avLst/>
          </a:prstGeom>
        </p:spPr>
        <p:txBody>
          <a:bodyPr spcFirstLastPara="1" wrap="square" lIns="0" tIns="0" rIns="0" bIns="0" anchor="b" anchorCtr="0">
            <a:noAutofit/>
          </a:bodyPr>
          <a:lstStyle/>
          <a:p>
            <a:pPr marL="0" lvl="0" indent="0" algn="l" rtl="0">
              <a:lnSpc>
                <a:spcPct val="112000"/>
              </a:lnSpc>
              <a:spcBef>
                <a:spcPts val="0"/>
              </a:spcBef>
              <a:spcAft>
                <a:spcPts val="0"/>
              </a:spcAft>
              <a:buClr>
                <a:schemeClr val="dk1"/>
              </a:buClr>
              <a:buFont typeface="Arial"/>
              <a:buNone/>
            </a:pPr>
            <a:r>
              <a:rPr lang="en" sz="1800">
                <a:solidFill>
                  <a:srgbClr val="0000FF"/>
                </a:solidFill>
              </a:rPr>
              <a:t>Top Nine issues concerning beam stability (1)</a:t>
            </a:r>
            <a:endParaRPr sz="1800">
              <a:solidFill>
                <a:srgbClr val="0000FF"/>
              </a:solidFill>
            </a:endParaRPr>
          </a:p>
        </p:txBody>
      </p:sp>
      <p:sp>
        <p:nvSpPr>
          <p:cNvPr id="121" name="Google Shape;121;p24"/>
          <p:cNvSpPr txBox="1"/>
          <p:nvPr/>
        </p:nvSpPr>
        <p:spPr>
          <a:xfrm>
            <a:off x="542500" y="899400"/>
            <a:ext cx="8009100" cy="3833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Photon beam pointing drifts (over minutes)</a:t>
            </a:r>
            <a:endParaRPr/>
          </a:p>
          <a:p>
            <a:pPr marL="914400" lvl="0" indent="0" algn="l" rtl="0">
              <a:spcBef>
                <a:spcPts val="0"/>
              </a:spcBef>
              <a:spcAft>
                <a:spcPts val="0"/>
              </a:spcAft>
              <a:buNone/>
            </a:pPr>
            <a:r>
              <a:rPr lang="en"/>
              <a:t>Improve diagnostics to identify the source</a:t>
            </a:r>
            <a:endParaRPr/>
          </a:p>
          <a:p>
            <a:pPr marL="457200" lvl="0" indent="-317500" algn="l" rtl="0">
              <a:spcBef>
                <a:spcPts val="0"/>
              </a:spcBef>
              <a:spcAft>
                <a:spcPts val="0"/>
              </a:spcAft>
              <a:buSzPts val="1400"/>
              <a:buAutoNum type="arabicPeriod"/>
            </a:pPr>
            <a:r>
              <a:rPr lang="en"/>
              <a:t>Photon beam </a:t>
            </a:r>
            <a:r>
              <a:rPr lang="en">
                <a:solidFill>
                  <a:schemeClr val="dk1"/>
                </a:solidFill>
              </a:rPr>
              <a:t>pointing </a:t>
            </a:r>
            <a:r>
              <a:rPr lang="en"/>
              <a:t>and electron orbit jitter (shot to shot)</a:t>
            </a:r>
            <a:endParaRPr/>
          </a:p>
          <a:p>
            <a:pPr marL="914400" lvl="0" indent="0" algn="l" rtl="0">
              <a:spcBef>
                <a:spcPts val="0"/>
              </a:spcBef>
              <a:spcAft>
                <a:spcPts val="0"/>
              </a:spcAft>
              <a:buNone/>
            </a:pPr>
            <a:r>
              <a:rPr lang="en">
                <a:solidFill>
                  <a:schemeClr val="dk1"/>
                </a:solidFill>
              </a:rPr>
              <a:t>Improve diagnostics to identify the source</a:t>
            </a:r>
            <a:endParaRPr/>
          </a:p>
          <a:p>
            <a:pPr marL="457200" lvl="0" indent="-317500" algn="l" rtl="0">
              <a:spcBef>
                <a:spcPts val="0"/>
              </a:spcBef>
              <a:spcAft>
                <a:spcPts val="0"/>
              </a:spcAft>
              <a:buSzPts val="1400"/>
              <a:buAutoNum type="arabicPeriod"/>
            </a:pPr>
            <a:r>
              <a:rPr lang="en"/>
              <a:t>Photon Intensity jitter (train to train)</a:t>
            </a:r>
            <a:endParaRPr/>
          </a:p>
          <a:p>
            <a:pPr marL="914400" lvl="0" indent="0" algn="l" rtl="0">
              <a:spcBef>
                <a:spcPts val="0"/>
              </a:spcBef>
              <a:spcAft>
                <a:spcPts val="0"/>
              </a:spcAft>
              <a:buNone/>
            </a:pPr>
            <a:r>
              <a:rPr lang="en"/>
              <a:t>For example: Detuning of 3.9 GHz module</a:t>
            </a:r>
            <a:endParaRPr/>
          </a:p>
          <a:p>
            <a:pPr marL="914400" lvl="0" indent="0" algn="l" rtl="0">
              <a:spcBef>
                <a:spcPts val="0"/>
              </a:spcBef>
              <a:spcAft>
                <a:spcPts val="0"/>
              </a:spcAft>
              <a:buNone/>
            </a:pPr>
            <a:r>
              <a:rPr lang="en"/>
              <a:t>Electron orbit / SASE2 kicker</a:t>
            </a:r>
            <a:endParaRPr/>
          </a:p>
          <a:p>
            <a:pPr marL="457200" lvl="0" indent="-317500" algn="l" rtl="0">
              <a:spcBef>
                <a:spcPts val="0"/>
              </a:spcBef>
              <a:spcAft>
                <a:spcPts val="0"/>
              </a:spcAft>
              <a:buSzPts val="1400"/>
              <a:buAutoNum type="arabicPeriod"/>
            </a:pPr>
            <a:r>
              <a:rPr lang="en"/>
              <a:t>Photon intensity variation over train </a:t>
            </a:r>
            <a:endParaRPr/>
          </a:p>
          <a:p>
            <a:pPr marL="914400" lvl="1" indent="-317500" algn="l" rtl="0">
              <a:spcBef>
                <a:spcPts val="0"/>
              </a:spcBef>
              <a:spcAft>
                <a:spcPts val="0"/>
              </a:spcAft>
              <a:buSzPts val="1400"/>
              <a:buAutoNum type="alphaLcPeriod"/>
            </a:pPr>
            <a:r>
              <a:rPr lang="en">
                <a:solidFill>
                  <a:schemeClr val="dk1"/>
                </a:solidFill>
              </a:rPr>
              <a:t>Electron orbit</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Electron charge</a:t>
            </a:r>
            <a:endParaRPr>
              <a:solidFill>
                <a:schemeClr val="dk1"/>
              </a:solidFill>
            </a:endParaRPr>
          </a:p>
          <a:p>
            <a:pPr marL="914400" lvl="1" indent="-317500" algn="l" rtl="0">
              <a:spcBef>
                <a:spcPts val="0"/>
              </a:spcBef>
              <a:spcAft>
                <a:spcPts val="0"/>
              </a:spcAft>
              <a:buClr>
                <a:schemeClr val="dk1"/>
              </a:buClr>
              <a:buSzPts val="1400"/>
              <a:buAutoNum type="alphaLcPeriod"/>
            </a:pPr>
            <a:r>
              <a:rPr lang="en">
                <a:solidFill>
                  <a:schemeClr val="dk1"/>
                </a:solidFill>
              </a:rPr>
              <a:t>Compression</a:t>
            </a:r>
            <a:endParaRPr>
              <a:solidFill>
                <a:schemeClr val="dk1"/>
              </a:solidFill>
            </a:endParaRPr>
          </a:p>
          <a:p>
            <a:pPr marL="457200" lvl="0" indent="-317500" algn="l" rtl="0">
              <a:spcBef>
                <a:spcPts val="0"/>
              </a:spcBef>
              <a:spcAft>
                <a:spcPts val="0"/>
              </a:spcAft>
              <a:buSzPts val="1400"/>
              <a:buAutoNum type="arabicPeriod"/>
            </a:pPr>
            <a:r>
              <a:rPr lang="en"/>
              <a:t>Variation of photon energy (over train)</a:t>
            </a:r>
            <a:endParaRPr/>
          </a:p>
          <a:p>
            <a:pPr marL="914400" lvl="0" indent="0" algn="l" rtl="0">
              <a:spcBef>
                <a:spcPts val="0"/>
              </a:spcBef>
              <a:spcAft>
                <a:spcPts val="0"/>
              </a:spcAft>
              <a:buNone/>
            </a:pPr>
            <a:r>
              <a:rPr lang="en"/>
              <a:t>Correlate photon energy with electron energy</a:t>
            </a:r>
            <a:endParaRPr/>
          </a:p>
          <a:p>
            <a:pPr marL="914400" lvl="0" indent="0" algn="l" rtl="0">
              <a:spcBef>
                <a:spcPts val="0"/>
              </a:spcBef>
              <a:spcAft>
                <a:spcPts val="0"/>
              </a:spcAft>
              <a:buNone/>
            </a:pPr>
            <a:r>
              <a:rPr lang="en"/>
              <a:t>Improve availability of spectrometers</a:t>
            </a:r>
            <a:endParaRPr/>
          </a:p>
          <a:p>
            <a:pPr marL="0" lvl="0" indent="0" algn="l" rtl="0">
              <a:spcBef>
                <a:spcPts val="0"/>
              </a:spcBef>
              <a:spcAft>
                <a:spcPts val="0"/>
              </a:spcAft>
              <a:buNone/>
            </a:pPr>
            <a:endParaRPr/>
          </a:p>
        </p:txBody>
      </p:sp>
      <p:pic>
        <p:nvPicPr>
          <p:cNvPr id="122" name="Google Shape;122;p24"/>
          <p:cNvPicPr preferRelativeResize="0"/>
          <p:nvPr/>
        </p:nvPicPr>
        <p:blipFill>
          <a:blip r:embed="rId3">
            <a:alphaModFix/>
          </a:blip>
          <a:stretch>
            <a:fillRect/>
          </a:stretch>
        </p:blipFill>
        <p:spPr>
          <a:xfrm>
            <a:off x="5164725" y="1671450"/>
            <a:ext cx="3853624" cy="2668551"/>
          </a:xfrm>
          <a:prstGeom prst="rect">
            <a:avLst/>
          </a:prstGeom>
          <a:noFill/>
          <a:ln>
            <a:noFill/>
          </a:ln>
        </p:spPr>
      </p:pic>
    </p:spTree>
    <p:extLst>
      <p:ext uri="{BB962C8B-B14F-4D97-AF65-F5344CB8AC3E}">
        <p14:creationId xmlns:p14="http://schemas.microsoft.com/office/powerpoint/2010/main" val="39362073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FEL_PowerPoint_16x9_v3">
  <a:themeElements>
    <a:clrScheme name="Benutzerdefiniert 59">
      <a:dk1>
        <a:srgbClr val="000000"/>
      </a:dk1>
      <a:lt1>
        <a:srgbClr val="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8022</Words>
  <Application>Microsoft Macintosh PowerPoint</Application>
  <PresentationFormat>On-screen Show (16:9)</PresentationFormat>
  <Paragraphs>923</Paragraphs>
  <Slides>65</Slides>
  <Notes>63</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65</vt:i4>
      </vt:variant>
    </vt:vector>
  </HeadingPairs>
  <TitlesOfParts>
    <vt:vector size="68" baseType="lpstr">
      <vt:lpstr>Arial</vt:lpstr>
      <vt:lpstr>Simple Light</vt:lpstr>
      <vt:lpstr>XFEL_PowerPoint_16x9_v3</vt:lpstr>
      <vt:lpstr>  Joint Operations Workshop 2020 Stability and Communication</vt:lpstr>
      <vt:lpstr>Program</vt:lpstr>
      <vt:lpstr>Program </vt:lpstr>
      <vt:lpstr>Activities</vt:lpstr>
      <vt:lpstr>33 Participants, 12 questions, 15 activities, 7 sessions  </vt:lpstr>
      <vt:lpstr>Tasks &amp; participations</vt:lpstr>
      <vt:lpstr>Tasks &amp;  participations</vt:lpstr>
      <vt:lpstr>PowerPoint Presentation</vt:lpstr>
      <vt:lpstr>Top Nine issues concerning beam stability (1)</vt:lpstr>
      <vt:lpstr>Top Nine issues concerning beam stability (2)</vt:lpstr>
      <vt:lpstr>Composition of STF</vt:lpstr>
      <vt:lpstr>Timeline</vt:lpstr>
      <vt:lpstr>Hard+Software to improve beam stability </vt:lpstr>
      <vt:lpstr>Hard+Software to improve beam stability: Effort vs. Impact</vt:lpstr>
      <vt:lpstr>Can one use signals derived from photon diagnostics to feedback to the accelerator? - Yes  </vt:lpstr>
      <vt:lpstr>Session 1: Communication Question 1 - TTcom Members: Siegfried, Naresh, Liuba, Matthias, Steffen, Dirk, Rico, Markus </vt:lpstr>
      <vt:lpstr>Session 3: Communication Question 3 - ComBKR - (Matthias, Thomas) </vt:lpstr>
      <vt:lpstr> S1 TTcom: New projects for communication improvement </vt:lpstr>
      <vt:lpstr>Improvements of Friday Operations Meeting</vt:lpstr>
      <vt:lpstr>Access to Alfresco for DESY and to Confluence for XFEL People</vt:lpstr>
      <vt:lpstr>Contents for webpage XFEL.EU/operations</vt:lpstr>
      <vt:lpstr>Improvement Recommendation to Alfresco / Confluence</vt:lpstr>
      <vt:lpstr>PowerPoint Presentation</vt:lpstr>
      <vt:lpstr>Session 1: Stability Question 1 - TT-Stab (Frank, Martin)</vt:lpstr>
      <vt:lpstr>Top Nine issues concerning beam stability (1)</vt:lpstr>
      <vt:lpstr>Top Nine issues concerning beam stability (2)</vt:lpstr>
      <vt:lpstr>Session 1: Stability Question 2 - StabInf (Bolko Beutner, Frederik Wolf-Fabris)</vt:lpstr>
      <vt:lpstr>Session 1: Stability Question 2 - Required Data</vt:lpstr>
      <vt:lpstr>Session 1: Stability Question 2 - Communication </vt:lpstr>
      <vt:lpstr>Session 1: Stability Question 3 - DefSTF (Shan, Maurizio, Nick)</vt:lpstr>
      <vt:lpstr>Mandate (possible themes/concepts) [1 / 2]</vt:lpstr>
      <vt:lpstr>Mandate (possible themes/concepts) [2 / 2]</vt:lpstr>
      <vt:lpstr>Timeline</vt:lpstr>
      <vt:lpstr>Webpages of other facilities </vt:lpstr>
      <vt:lpstr>Meetings  / Other issues</vt:lpstr>
      <vt:lpstr>Session 2: Stability Question 4 - Plan STF (Hans, Svitozar, Zuzana)</vt:lpstr>
      <vt:lpstr>Timeline</vt:lpstr>
      <vt:lpstr>Session 3: Stability Question 5 - HW+SW - (Markus, Peter, Steffen)</vt:lpstr>
      <vt:lpstr>Hard+Software to improve beam stability </vt:lpstr>
      <vt:lpstr>Hard+Software to improve beam stability: Effort vs. Impact</vt:lpstr>
      <vt:lpstr>Session 5:  Stability Question 6 - FeedbAcc (Lars, Marc, Dirk)</vt:lpstr>
      <vt:lpstr>Can one use signals derived from photon diagnostics to feedback to the accelerator? - Yes  </vt:lpstr>
      <vt:lpstr>Session 1: Communication Question 1 - TTcom - (Siegfried, Naresh, Liuba)</vt:lpstr>
      <vt:lpstr>Session 1: Communication Question 1 - TTcom Members: Siegfried, Naresh, Liuba, Matthias, Steffen, Dirk, Rico, Markus </vt:lpstr>
      <vt:lpstr> S1 TTcom: emergency / event-driven communication issues</vt:lpstr>
      <vt:lpstr> S1 TTcom: Daily and regular communication issues </vt:lpstr>
      <vt:lpstr> S1 TTcom: New projects for communication improvement </vt:lpstr>
      <vt:lpstr>Session 2: Communication Question 2 - WebOP - (Thomas, Naresh)</vt:lpstr>
      <vt:lpstr>Contents for webpage XFEL.EU/operations</vt:lpstr>
      <vt:lpstr>Webpages of other facilities </vt:lpstr>
      <vt:lpstr>PowerPoint Presentation</vt:lpstr>
      <vt:lpstr>Session 3: Communication Question 3 - ComBKR - (Matthias, Thomas)</vt:lpstr>
      <vt:lpstr>Session 3: Communication Question 3 - ComBKR - (Matthias, Thomas) </vt:lpstr>
      <vt:lpstr>Session 4: Communication Question 4 - RolePlay - (Dirk, Giuseppe, Sara, Nick, Siggi)</vt:lpstr>
      <vt:lpstr>Improvements of Friday Operations Meeting</vt:lpstr>
      <vt:lpstr>Session 5:  Communication Question 5 - CommTool - (Riko, Jan) Contributors: Jan G., Riko W., Harald S., Thomas W., Martin D., Svitozar S., Winni D.</vt:lpstr>
      <vt:lpstr>Access to Alfresco for DESY and to Confluence for XFEL People</vt:lpstr>
      <vt:lpstr>Improvement Recommendation to Alfresco / Confluence</vt:lpstr>
      <vt:lpstr>Communication tools</vt:lpstr>
      <vt:lpstr>Live Document Editing</vt:lpstr>
      <vt:lpstr>CHATs</vt:lpstr>
      <vt:lpstr>Session 5:  Communication Question 6 - DailyMeeting - (Torsten, Richard)</vt:lpstr>
      <vt:lpstr>Daily Meeting accelerator / photons?</vt:lpstr>
      <vt:lpstr>Daily meeting accelerator / photons?</vt:lpstr>
      <vt:lpstr>Daily meeting accelerator / photons?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Joint Operations Workshop 2020 Stability and Communication</dc:title>
  <cp:lastModifiedBy>harald.sinn@xfel.eu</cp:lastModifiedBy>
  <cp:revision>8</cp:revision>
  <dcterms:modified xsi:type="dcterms:W3CDTF">2020-01-06T13:35:30Z</dcterms:modified>
</cp:coreProperties>
</file>