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comments+xml" PartName="/ppt/comments/comment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45.xml"/>
  <Override ContentType="application/vnd.openxmlformats-officedocument.presentationml.notesSlide+xml" PartName="/ppt/notesSlides/notesSlide3.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48.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8.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47.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61" r:id="rId5"/>
    <p:sldMasterId id="2147483662"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Author clrIdx="0" id="0" initials="" lastIdx="1" name="Steffen Hauf"/>
  <p:cmAuthor clrIdx="1" id="1" initials="" lastIdx="1" name="Anonymous"/>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42" Type="http://schemas.openxmlformats.org/officeDocument/2006/relationships/slide" Target="slides/slide35.xml"/><Relationship Id="rId41" Type="http://schemas.openxmlformats.org/officeDocument/2006/relationships/slide" Target="slides/slide34.xml"/><Relationship Id="rId44" Type="http://schemas.openxmlformats.org/officeDocument/2006/relationships/slide" Target="slides/slide37.xml"/><Relationship Id="rId43" Type="http://schemas.openxmlformats.org/officeDocument/2006/relationships/slide" Target="slides/slide36.xml"/><Relationship Id="rId46" Type="http://schemas.openxmlformats.org/officeDocument/2006/relationships/slide" Target="slides/slide39.xml"/><Relationship Id="rId45" Type="http://schemas.openxmlformats.org/officeDocument/2006/relationships/slide" Target="slides/slide38.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commentAuthors" Target="commentAuthors.xml"/><Relationship Id="rId9" Type="http://schemas.openxmlformats.org/officeDocument/2006/relationships/slide" Target="slides/slide2.xml"/><Relationship Id="rId48" Type="http://schemas.openxmlformats.org/officeDocument/2006/relationships/slide" Target="slides/slide41.xml"/><Relationship Id="rId47" Type="http://schemas.openxmlformats.org/officeDocument/2006/relationships/slide" Target="slides/slide40.xml"/><Relationship Id="rId49" Type="http://schemas.openxmlformats.org/officeDocument/2006/relationships/slide" Target="slides/slide42.xml"/><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33" Type="http://schemas.openxmlformats.org/officeDocument/2006/relationships/slide" Target="slides/slide26.xml"/><Relationship Id="rId32" Type="http://schemas.openxmlformats.org/officeDocument/2006/relationships/slide" Target="slides/slide25.xml"/><Relationship Id="rId35" Type="http://schemas.openxmlformats.org/officeDocument/2006/relationships/slide" Target="slides/slide28.xml"/><Relationship Id="rId34" Type="http://schemas.openxmlformats.org/officeDocument/2006/relationships/slide" Target="slides/slide27.xml"/><Relationship Id="rId37" Type="http://schemas.openxmlformats.org/officeDocument/2006/relationships/slide" Target="slides/slide30.xml"/><Relationship Id="rId36" Type="http://schemas.openxmlformats.org/officeDocument/2006/relationships/slide" Target="slides/slide29.xml"/><Relationship Id="rId39" Type="http://schemas.openxmlformats.org/officeDocument/2006/relationships/slide" Target="slides/slide32.xml"/><Relationship Id="rId38" Type="http://schemas.openxmlformats.org/officeDocument/2006/relationships/slide" Target="slides/slide31.xml"/><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51" Type="http://schemas.openxmlformats.org/officeDocument/2006/relationships/slide" Target="slides/slide44.xml"/><Relationship Id="rId50" Type="http://schemas.openxmlformats.org/officeDocument/2006/relationships/slide" Target="slides/slide43.xml"/><Relationship Id="rId53" Type="http://schemas.openxmlformats.org/officeDocument/2006/relationships/slide" Target="slides/slide46.xml"/><Relationship Id="rId52" Type="http://schemas.openxmlformats.org/officeDocument/2006/relationships/slide" Target="slides/slide45.xml"/><Relationship Id="rId11" Type="http://schemas.openxmlformats.org/officeDocument/2006/relationships/slide" Target="slides/slide4.xml"/><Relationship Id="rId55" Type="http://schemas.openxmlformats.org/officeDocument/2006/relationships/slide" Target="slides/slide48.xml"/><Relationship Id="rId10" Type="http://schemas.openxmlformats.org/officeDocument/2006/relationships/slide" Target="slides/slide3.xml"/><Relationship Id="rId54" Type="http://schemas.openxmlformats.org/officeDocument/2006/relationships/slide" Target="slides/slide47.xml"/><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 authorId="0" idx="1" dt="2019-12-05T14:18:12.776">
    <p:pos x="6000" y="0"/>
    <p:text>I adjusted wording a bit on the DAQ policy, as the wording conflicted with established meanings between ITDM and Controls group</p:text>
  </p:cm>
</p:cmLst>
</file>

<file path=ppt/comments/comment2.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 authorId="1" idx="1" dt="2019-12-05T11:02:37.174">
    <p:pos x="2260" y="521"/>
    <p:text>yes!</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 name="Shape 65"/>
        <p:cNvGrpSpPr/>
        <p:nvPr/>
      </p:nvGrpSpPr>
      <p:grpSpPr>
        <a:xfrm>
          <a:off x="0" y="0"/>
          <a:ext cx="0" cy="0"/>
          <a:chOff x="0" y="0"/>
          <a:chExt cx="0" cy="0"/>
        </a:xfrm>
      </p:grpSpPr>
      <p:sp>
        <p:nvSpPr>
          <p:cNvPr id="66" name="Google Shape;66;g6bbcb60e53_2_15: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g6bbcb60e53_2_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3" name="Shape 123"/>
        <p:cNvGrpSpPr/>
        <p:nvPr/>
      </p:nvGrpSpPr>
      <p:grpSpPr>
        <a:xfrm>
          <a:off x="0" y="0"/>
          <a:ext cx="0" cy="0"/>
          <a:chOff x="0" y="0"/>
          <a:chExt cx="0" cy="0"/>
        </a:xfrm>
      </p:grpSpPr>
      <p:sp>
        <p:nvSpPr>
          <p:cNvPr id="124" name="Google Shape;124;g6bfd4248bf_3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6bfd4248bf_3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9" name="Shape 129"/>
        <p:cNvGrpSpPr/>
        <p:nvPr/>
      </p:nvGrpSpPr>
      <p:grpSpPr>
        <a:xfrm>
          <a:off x="0" y="0"/>
          <a:ext cx="0" cy="0"/>
          <a:chOff x="0" y="0"/>
          <a:chExt cx="0" cy="0"/>
        </a:xfrm>
      </p:grpSpPr>
      <p:sp>
        <p:nvSpPr>
          <p:cNvPr id="130" name="Google Shape;130;g6bbcb60e53_2_43: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g6bbcb60e53_2_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5" name="Shape 135"/>
        <p:cNvGrpSpPr/>
        <p:nvPr/>
      </p:nvGrpSpPr>
      <p:grpSpPr>
        <a:xfrm>
          <a:off x="0" y="0"/>
          <a:ext cx="0" cy="0"/>
          <a:chOff x="0" y="0"/>
          <a:chExt cx="0" cy="0"/>
        </a:xfrm>
      </p:grpSpPr>
      <p:sp>
        <p:nvSpPr>
          <p:cNvPr id="136" name="Google Shape;136;g6bfd4248bf_1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6bfd4248bf_1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1" name="Shape 141"/>
        <p:cNvGrpSpPr/>
        <p:nvPr/>
      </p:nvGrpSpPr>
      <p:grpSpPr>
        <a:xfrm>
          <a:off x="0" y="0"/>
          <a:ext cx="0" cy="0"/>
          <a:chOff x="0" y="0"/>
          <a:chExt cx="0" cy="0"/>
        </a:xfrm>
      </p:grpSpPr>
      <p:sp>
        <p:nvSpPr>
          <p:cNvPr id="142" name="Google Shape;142;g6bfd4248bf_24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6bfd4248bf_24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7" name="Shape 147"/>
        <p:cNvGrpSpPr/>
        <p:nvPr/>
      </p:nvGrpSpPr>
      <p:grpSpPr>
        <a:xfrm>
          <a:off x="0" y="0"/>
          <a:ext cx="0" cy="0"/>
          <a:chOff x="0" y="0"/>
          <a:chExt cx="0" cy="0"/>
        </a:xfrm>
      </p:grpSpPr>
      <p:sp>
        <p:nvSpPr>
          <p:cNvPr id="148" name="Google Shape;148;g6bf058dd92_0_10: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g6bf058dd92_0_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3" name="Shape 153"/>
        <p:cNvGrpSpPr/>
        <p:nvPr/>
      </p:nvGrpSpPr>
      <p:grpSpPr>
        <a:xfrm>
          <a:off x="0" y="0"/>
          <a:ext cx="0" cy="0"/>
          <a:chOff x="0" y="0"/>
          <a:chExt cx="0" cy="0"/>
        </a:xfrm>
      </p:grpSpPr>
      <p:sp>
        <p:nvSpPr>
          <p:cNvPr id="154" name="Google Shape;154;g6bfd4248bf_3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6bfd4248bf_3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9" name="Shape 159"/>
        <p:cNvGrpSpPr/>
        <p:nvPr/>
      </p:nvGrpSpPr>
      <p:grpSpPr>
        <a:xfrm>
          <a:off x="0" y="0"/>
          <a:ext cx="0" cy="0"/>
          <a:chOff x="0" y="0"/>
          <a:chExt cx="0" cy="0"/>
        </a:xfrm>
      </p:grpSpPr>
      <p:sp>
        <p:nvSpPr>
          <p:cNvPr id="160" name="Google Shape;160;g6bfd4248bf_32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6bfd4248bf_32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5" name="Shape 165"/>
        <p:cNvGrpSpPr/>
        <p:nvPr/>
      </p:nvGrpSpPr>
      <p:grpSpPr>
        <a:xfrm>
          <a:off x="0" y="0"/>
          <a:ext cx="0" cy="0"/>
          <a:chOff x="0" y="0"/>
          <a:chExt cx="0" cy="0"/>
        </a:xfrm>
      </p:grpSpPr>
      <p:sp>
        <p:nvSpPr>
          <p:cNvPr id="166" name="Google Shape;166;g6bfd4248bf_32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6bfd4248bf_32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9" name="Shape 189"/>
        <p:cNvGrpSpPr/>
        <p:nvPr/>
      </p:nvGrpSpPr>
      <p:grpSpPr>
        <a:xfrm>
          <a:off x="0" y="0"/>
          <a:ext cx="0" cy="0"/>
          <a:chOff x="0" y="0"/>
          <a:chExt cx="0" cy="0"/>
        </a:xfrm>
      </p:grpSpPr>
      <p:sp>
        <p:nvSpPr>
          <p:cNvPr id="190" name="Google Shape;190;g6bfd4248bf_32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6bfd4248bf_32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5" name="Shape 195"/>
        <p:cNvGrpSpPr/>
        <p:nvPr/>
      </p:nvGrpSpPr>
      <p:grpSpPr>
        <a:xfrm>
          <a:off x="0" y="0"/>
          <a:ext cx="0" cy="0"/>
          <a:chOff x="0" y="0"/>
          <a:chExt cx="0" cy="0"/>
        </a:xfrm>
      </p:grpSpPr>
      <p:sp>
        <p:nvSpPr>
          <p:cNvPr id="196" name="Google Shape;196;g6bf058dd92_0_15: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g6bf058dd92_0_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2" name="Shape 72"/>
        <p:cNvGrpSpPr/>
        <p:nvPr/>
      </p:nvGrpSpPr>
      <p:grpSpPr>
        <a:xfrm>
          <a:off x="0" y="0"/>
          <a:ext cx="0" cy="0"/>
          <a:chOff x="0" y="0"/>
          <a:chExt cx="0" cy="0"/>
        </a:xfrm>
      </p:grpSpPr>
      <p:sp>
        <p:nvSpPr>
          <p:cNvPr id="73" name="Google Shape;73;g6bd31d9f4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6bd31d9f4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1" name="Shape 201"/>
        <p:cNvGrpSpPr/>
        <p:nvPr/>
      </p:nvGrpSpPr>
      <p:grpSpPr>
        <a:xfrm>
          <a:off x="0" y="0"/>
          <a:ext cx="0" cy="0"/>
          <a:chOff x="0" y="0"/>
          <a:chExt cx="0" cy="0"/>
        </a:xfrm>
      </p:grpSpPr>
      <p:sp>
        <p:nvSpPr>
          <p:cNvPr id="202" name="Google Shape;202;g6bfd4248bf_2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6bfd4248bf_2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7" name="Shape 207"/>
        <p:cNvGrpSpPr/>
        <p:nvPr/>
      </p:nvGrpSpPr>
      <p:grpSpPr>
        <a:xfrm>
          <a:off x="0" y="0"/>
          <a:ext cx="0" cy="0"/>
          <a:chOff x="0" y="0"/>
          <a:chExt cx="0" cy="0"/>
        </a:xfrm>
      </p:grpSpPr>
      <p:sp>
        <p:nvSpPr>
          <p:cNvPr id="208" name="Google Shape;208;g6bbcb60e53_2_73: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g6bbcb60e53_2_7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3" name="Shape 213"/>
        <p:cNvGrpSpPr/>
        <p:nvPr/>
      </p:nvGrpSpPr>
      <p:grpSpPr>
        <a:xfrm>
          <a:off x="0" y="0"/>
          <a:ext cx="0" cy="0"/>
          <a:chOff x="0" y="0"/>
          <a:chExt cx="0" cy="0"/>
        </a:xfrm>
      </p:grpSpPr>
      <p:sp>
        <p:nvSpPr>
          <p:cNvPr id="214" name="Google Shape;214;g6bfd4248bf_1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6bfd4248bf_1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1" name="Shape 221"/>
        <p:cNvGrpSpPr/>
        <p:nvPr/>
      </p:nvGrpSpPr>
      <p:grpSpPr>
        <a:xfrm>
          <a:off x="0" y="0"/>
          <a:ext cx="0" cy="0"/>
          <a:chOff x="0" y="0"/>
          <a:chExt cx="0" cy="0"/>
        </a:xfrm>
      </p:grpSpPr>
      <p:sp>
        <p:nvSpPr>
          <p:cNvPr id="222" name="Google Shape;222;g6bfd4248bf_1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3" name="Google Shape;223;g6bfd4248bf_1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3" name="Shape 293"/>
        <p:cNvGrpSpPr/>
        <p:nvPr/>
      </p:nvGrpSpPr>
      <p:grpSpPr>
        <a:xfrm>
          <a:off x="0" y="0"/>
          <a:ext cx="0" cy="0"/>
          <a:chOff x="0" y="0"/>
          <a:chExt cx="0" cy="0"/>
        </a:xfrm>
      </p:grpSpPr>
      <p:sp>
        <p:nvSpPr>
          <p:cNvPr id="294" name="Google Shape;294;g6bf058dd92_0_30: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g6bf058dd92_0_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9" name="Shape 299"/>
        <p:cNvGrpSpPr/>
        <p:nvPr/>
      </p:nvGrpSpPr>
      <p:grpSpPr>
        <a:xfrm>
          <a:off x="0" y="0"/>
          <a:ext cx="0" cy="0"/>
          <a:chOff x="0" y="0"/>
          <a:chExt cx="0" cy="0"/>
        </a:xfrm>
      </p:grpSpPr>
      <p:sp>
        <p:nvSpPr>
          <p:cNvPr id="300" name="Google Shape;300;g6bfd4248bf_1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1" name="Google Shape;301;g6bfd4248bf_1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6" name="Shape 306"/>
        <p:cNvGrpSpPr/>
        <p:nvPr/>
      </p:nvGrpSpPr>
      <p:grpSpPr>
        <a:xfrm>
          <a:off x="0" y="0"/>
          <a:ext cx="0" cy="0"/>
          <a:chOff x="0" y="0"/>
          <a:chExt cx="0" cy="0"/>
        </a:xfrm>
      </p:grpSpPr>
      <p:sp>
        <p:nvSpPr>
          <p:cNvPr id="307" name="Google Shape;307;g6bbcb60e53_2_38: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g6bbcb60e53_2_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2" name="Shape 312"/>
        <p:cNvGrpSpPr/>
        <p:nvPr/>
      </p:nvGrpSpPr>
      <p:grpSpPr>
        <a:xfrm>
          <a:off x="0" y="0"/>
          <a:ext cx="0" cy="0"/>
          <a:chOff x="0" y="0"/>
          <a:chExt cx="0" cy="0"/>
        </a:xfrm>
      </p:grpSpPr>
      <p:sp>
        <p:nvSpPr>
          <p:cNvPr id="313" name="Google Shape;313;g6bfd4248bf_1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4" name="Google Shape;314;g6bfd4248bf_1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0" name="Shape 320"/>
        <p:cNvGrpSpPr/>
        <p:nvPr/>
      </p:nvGrpSpPr>
      <p:grpSpPr>
        <a:xfrm>
          <a:off x="0" y="0"/>
          <a:ext cx="0" cy="0"/>
          <a:chOff x="0" y="0"/>
          <a:chExt cx="0" cy="0"/>
        </a:xfrm>
      </p:grpSpPr>
      <p:sp>
        <p:nvSpPr>
          <p:cNvPr id="321" name="Google Shape;321;g6bfd4248bf_4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2" name="Google Shape;322;g6bfd4248bf_4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6" name="Shape 326"/>
        <p:cNvGrpSpPr/>
        <p:nvPr/>
      </p:nvGrpSpPr>
      <p:grpSpPr>
        <a:xfrm>
          <a:off x="0" y="0"/>
          <a:ext cx="0" cy="0"/>
          <a:chOff x="0" y="0"/>
          <a:chExt cx="0" cy="0"/>
        </a:xfrm>
      </p:grpSpPr>
      <p:sp>
        <p:nvSpPr>
          <p:cNvPr id="327" name="Google Shape;327;g6bfd4248bf_4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8" name="Google Shape;328;g6bfd4248bf_4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8" name="Shape 78"/>
        <p:cNvGrpSpPr/>
        <p:nvPr/>
      </p:nvGrpSpPr>
      <p:grpSpPr>
        <a:xfrm>
          <a:off x="0" y="0"/>
          <a:ext cx="0" cy="0"/>
          <a:chOff x="0" y="0"/>
          <a:chExt cx="0" cy="0"/>
        </a:xfrm>
      </p:grpSpPr>
      <p:sp>
        <p:nvSpPr>
          <p:cNvPr id="79" name="Google Shape;79;g6bd31d9f42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6bd31d9f42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2" name="Shape 332"/>
        <p:cNvGrpSpPr/>
        <p:nvPr/>
      </p:nvGrpSpPr>
      <p:grpSpPr>
        <a:xfrm>
          <a:off x="0" y="0"/>
          <a:ext cx="0" cy="0"/>
          <a:chOff x="0" y="0"/>
          <a:chExt cx="0" cy="0"/>
        </a:xfrm>
      </p:grpSpPr>
      <p:sp>
        <p:nvSpPr>
          <p:cNvPr id="333" name="Google Shape;333;g6bfd4248bf_4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4" name="Google Shape;334;g6bfd4248bf_4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8" name="Shape 338"/>
        <p:cNvGrpSpPr/>
        <p:nvPr/>
      </p:nvGrpSpPr>
      <p:grpSpPr>
        <a:xfrm>
          <a:off x="0" y="0"/>
          <a:ext cx="0" cy="0"/>
          <a:chOff x="0" y="0"/>
          <a:chExt cx="0" cy="0"/>
        </a:xfrm>
      </p:grpSpPr>
      <p:sp>
        <p:nvSpPr>
          <p:cNvPr id="339" name="Google Shape;339;g6bf058dd92_0_5: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g6bf058dd92_0_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4" name="Shape 344"/>
        <p:cNvGrpSpPr/>
        <p:nvPr/>
      </p:nvGrpSpPr>
      <p:grpSpPr>
        <a:xfrm>
          <a:off x="0" y="0"/>
          <a:ext cx="0" cy="0"/>
          <a:chOff x="0" y="0"/>
          <a:chExt cx="0" cy="0"/>
        </a:xfrm>
      </p:grpSpPr>
      <p:sp>
        <p:nvSpPr>
          <p:cNvPr id="345" name="Google Shape;345;g6bfd4248bf_1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6" name="Google Shape;346;g6bfd4248bf_1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1" name="Shape 351"/>
        <p:cNvGrpSpPr/>
        <p:nvPr/>
      </p:nvGrpSpPr>
      <p:grpSpPr>
        <a:xfrm>
          <a:off x="0" y="0"/>
          <a:ext cx="0" cy="0"/>
          <a:chOff x="0" y="0"/>
          <a:chExt cx="0" cy="0"/>
        </a:xfrm>
      </p:grpSpPr>
      <p:sp>
        <p:nvSpPr>
          <p:cNvPr id="352" name="Google Shape;352;g6bfd4248bf_19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3" name="Google Shape;353;g6bfd4248bf_19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8" name="Shape 358"/>
        <p:cNvGrpSpPr/>
        <p:nvPr/>
      </p:nvGrpSpPr>
      <p:grpSpPr>
        <a:xfrm>
          <a:off x="0" y="0"/>
          <a:ext cx="0" cy="0"/>
          <a:chOff x="0" y="0"/>
          <a:chExt cx="0" cy="0"/>
        </a:xfrm>
      </p:grpSpPr>
      <p:sp>
        <p:nvSpPr>
          <p:cNvPr id="359" name="Google Shape;359;g6bfd4248bf_25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0" name="Google Shape;360;g6bfd4248bf_25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4" name="Shape 364"/>
        <p:cNvGrpSpPr/>
        <p:nvPr/>
      </p:nvGrpSpPr>
      <p:grpSpPr>
        <a:xfrm>
          <a:off x="0" y="0"/>
          <a:ext cx="0" cy="0"/>
          <a:chOff x="0" y="0"/>
          <a:chExt cx="0" cy="0"/>
        </a:xfrm>
      </p:grpSpPr>
      <p:sp>
        <p:nvSpPr>
          <p:cNvPr id="365" name="Google Shape;365;g6bf058dd92_0_25: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g6bf058dd92_0_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0" name="Shape 370"/>
        <p:cNvGrpSpPr/>
        <p:nvPr/>
      </p:nvGrpSpPr>
      <p:grpSpPr>
        <a:xfrm>
          <a:off x="0" y="0"/>
          <a:ext cx="0" cy="0"/>
          <a:chOff x="0" y="0"/>
          <a:chExt cx="0" cy="0"/>
        </a:xfrm>
      </p:grpSpPr>
      <p:sp>
        <p:nvSpPr>
          <p:cNvPr id="371" name="Google Shape;371;g6bfd4248bf_1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2" name="Google Shape;372;g6bfd4248bf_1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6" name="Shape 376"/>
        <p:cNvGrpSpPr/>
        <p:nvPr/>
      </p:nvGrpSpPr>
      <p:grpSpPr>
        <a:xfrm>
          <a:off x="0" y="0"/>
          <a:ext cx="0" cy="0"/>
          <a:chOff x="0" y="0"/>
          <a:chExt cx="0" cy="0"/>
        </a:xfrm>
      </p:grpSpPr>
      <p:sp>
        <p:nvSpPr>
          <p:cNvPr id="377" name="Google Shape;377;g6bbcb60e53_2_48: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g6bbcb60e53_2_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2" name="Shape 382"/>
        <p:cNvGrpSpPr/>
        <p:nvPr/>
      </p:nvGrpSpPr>
      <p:grpSpPr>
        <a:xfrm>
          <a:off x="0" y="0"/>
          <a:ext cx="0" cy="0"/>
          <a:chOff x="0" y="0"/>
          <a:chExt cx="0" cy="0"/>
        </a:xfrm>
      </p:grpSpPr>
      <p:sp>
        <p:nvSpPr>
          <p:cNvPr id="383" name="Google Shape;383;g6bfd4248bf_1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4" name="Google Shape;384;g6bfd4248bf_1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8" name="Shape 388"/>
        <p:cNvGrpSpPr/>
        <p:nvPr/>
      </p:nvGrpSpPr>
      <p:grpSpPr>
        <a:xfrm>
          <a:off x="0" y="0"/>
          <a:ext cx="0" cy="0"/>
          <a:chOff x="0" y="0"/>
          <a:chExt cx="0" cy="0"/>
        </a:xfrm>
      </p:grpSpPr>
      <p:sp>
        <p:nvSpPr>
          <p:cNvPr id="389" name="Google Shape;389;g6bbcb60e53_2_53: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g6bbcb60e53_2_5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4" name="Shape 84"/>
        <p:cNvGrpSpPr/>
        <p:nvPr/>
      </p:nvGrpSpPr>
      <p:grpSpPr>
        <a:xfrm>
          <a:off x="0" y="0"/>
          <a:ext cx="0" cy="0"/>
          <a:chOff x="0" y="0"/>
          <a:chExt cx="0" cy="0"/>
        </a:xfrm>
      </p:grpSpPr>
      <p:sp>
        <p:nvSpPr>
          <p:cNvPr id="85" name="Google Shape;85;g6bbcb60e53_2_28: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g6bbcb60e53_2_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4" name="Shape 394"/>
        <p:cNvGrpSpPr/>
        <p:nvPr/>
      </p:nvGrpSpPr>
      <p:grpSpPr>
        <a:xfrm>
          <a:off x="0" y="0"/>
          <a:ext cx="0" cy="0"/>
          <a:chOff x="0" y="0"/>
          <a:chExt cx="0" cy="0"/>
        </a:xfrm>
      </p:grpSpPr>
      <p:sp>
        <p:nvSpPr>
          <p:cNvPr id="395" name="Google Shape;395;g6bfd4248bf_1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6" name="Google Shape;396;g6bfd4248bf_1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0" name="Shape 400"/>
        <p:cNvGrpSpPr/>
        <p:nvPr/>
      </p:nvGrpSpPr>
      <p:grpSpPr>
        <a:xfrm>
          <a:off x="0" y="0"/>
          <a:ext cx="0" cy="0"/>
          <a:chOff x="0" y="0"/>
          <a:chExt cx="0" cy="0"/>
        </a:xfrm>
      </p:grpSpPr>
      <p:sp>
        <p:nvSpPr>
          <p:cNvPr id="401" name="Google Shape;401;g6bfd4248bf_15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2" name="Google Shape;402;g6bfd4248bf_15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6" name="Shape 406"/>
        <p:cNvGrpSpPr/>
        <p:nvPr/>
      </p:nvGrpSpPr>
      <p:grpSpPr>
        <a:xfrm>
          <a:off x="0" y="0"/>
          <a:ext cx="0" cy="0"/>
          <a:chOff x="0" y="0"/>
          <a:chExt cx="0" cy="0"/>
        </a:xfrm>
      </p:grpSpPr>
      <p:sp>
        <p:nvSpPr>
          <p:cNvPr id="407" name="Google Shape;407;g6bfd4248bf_1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8" name="Google Shape;408;g6bfd4248bf_1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2" name="Shape 412"/>
        <p:cNvGrpSpPr/>
        <p:nvPr/>
      </p:nvGrpSpPr>
      <p:grpSpPr>
        <a:xfrm>
          <a:off x="0" y="0"/>
          <a:ext cx="0" cy="0"/>
          <a:chOff x="0" y="0"/>
          <a:chExt cx="0" cy="0"/>
        </a:xfrm>
      </p:grpSpPr>
      <p:sp>
        <p:nvSpPr>
          <p:cNvPr id="413" name="Google Shape;413;g6bfd4248bf_11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4" name="Google Shape;414;g6bfd4248bf_11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8" name="Shape 418"/>
        <p:cNvGrpSpPr/>
        <p:nvPr/>
      </p:nvGrpSpPr>
      <p:grpSpPr>
        <a:xfrm>
          <a:off x="0" y="0"/>
          <a:ext cx="0" cy="0"/>
          <a:chOff x="0" y="0"/>
          <a:chExt cx="0" cy="0"/>
        </a:xfrm>
      </p:grpSpPr>
      <p:sp>
        <p:nvSpPr>
          <p:cNvPr id="419" name="Google Shape;419;g6bfd4248bf_15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0" name="Google Shape;420;g6bfd4248bf_15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4" name="Shape 424"/>
        <p:cNvGrpSpPr/>
        <p:nvPr/>
      </p:nvGrpSpPr>
      <p:grpSpPr>
        <a:xfrm>
          <a:off x="0" y="0"/>
          <a:ext cx="0" cy="0"/>
          <a:chOff x="0" y="0"/>
          <a:chExt cx="0" cy="0"/>
        </a:xfrm>
      </p:grpSpPr>
      <p:sp>
        <p:nvSpPr>
          <p:cNvPr id="425" name="Google Shape;425;g6bf058dd92_0_35: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g6bf058dd92_0_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0" name="Shape 430"/>
        <p:cNvGrpSpPr/>
        <p:nvPr/>
      </p:nvGrpSpPr>
      <p:grpSpPr>
        <a:xfrm>
          <a:off x="0" y="0"/>
          <a:ext cx="0" cy="0"/>
          <a:chOff x="0" y="0"/>
          <a:chExt cx="0" cy="0"/>
        </a:xfrm>
      </p:grpSpPr>
      <p:sp>
        <p:nvSpPr>
          <p:cNvPr id="431" name="Google Shape;431;g6bfd4248bf_1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2" name="Google Shape;432;g6bfd4248bf_1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6" name="Shape 436"/>
        <p:cNvGrpSpPr/>
        <p:nvPr/>
      </p:nvGrpSpPr>
      <p:grpSpPr>
        <a:xfrm>
          <a:off x="0" y="0"/>
          <a:ext cx="0" cy="0"/>
          <a:chOff x="0" y="0"/>
          <a:chExt cx="0" cy="0"/>
        </a:xfrm>
      </p:grpSpPr>
      <p:sp>
        <p:nvSpPr>
          <p:cNvPr id="437" name="Google Shape;437;g6bfd4248bf_18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8" name="Google Shape;438;g6bfd4248bf_18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3" name="Shape 443"/>
        <p:cNvGrpSpPr/>
        <p:nvPr/>
      </p:nvGrpSpPr>
      <p:grpSpPr>
        <a:xfrm>
          <a:off x="0" y="0"/>
          <a:ext cx="0" cy="0"/>
          <a:chOff x="0" y="0"/>
          <a:chExt cx="0" cy="0"/>
        </a:xfrm>
      </p:grpSpPr>
      <p:sp>
        <p:nvSpPr>
          <p:cNvPr id="444" name="Google Shape;444;g6bfd4248bf_18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5" name="Google Shape;445;g6bfd4248bf_18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0" name="Shape 90"/>
        <p:cNvGrpSpPr/>
        <p:nvPr/>
      </p:nvGrpSpPr>
      <p:grpSpPr>
        <a:xfrm>
          <a:off x="0" y="0"/>
          <a:ext cx="0" cy="0"/>
          <a:chOff x="0" y="0"/>
          <a:chExt cx="0" cy="0"/>
        </a:xfrm>
      </p:grpSpPr>
      <p:sp>
        <p:nvSpPr>
          <p:cNvPr id="91" name="Google Shape;91;g6bbcb60e53_2_21: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g6bbcb60e53_2_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8" name="Shape 98"/>
        <p:cNvGrpSpPr/>
        <p:nvPr/>
      </p:nvGrpSpPr>
      <p:grpSpPr>
        <a:xfrm>
          <a:off x="0" y="0"/>
          <a:ext cx="0" cy="0"/>
          <a:chOff x="0" y="0"/>
          <a:chExt cx="0" cy="0"/>
        </a:xfrm>
      </p:grpSpPr>
      <p:sp>
        <p:nvSpPr>
          <p:cNvPr id="99" name="Google Shape;99;g6bf76407a3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6bf76407a3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4" name="Shape 104"/>
        <p:cNvGrpSpPr/>
        <p:nvPr/>
      </p:nvGrpSpPr>
      <p:grpSpPr>
        <a:xfrm>
          <a:off x="0" y="0"/>
          <a:ext cx="0" cy="0"/>
          <a:chOff x="0" y="0"/>
          <a:chExt cx="0" cy="0"/>
        </a:xfrm>
      </p:grpSpPr>
      <p:sp>
        <p:nvSpPr>
          <p:cNvPr id="105" name="Google Shape;105;g6bf76407a3_1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6bf76407a3_1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0" name="Shape 110"/>
        <p:cNvGrpSpPr/>
        <p:nvPr/>
      </p:nvGrpSpPr>
      <p:grpSpPr>
        <a:xfrm>
          <a:off x="0" y="0"/>
          <a:ext cx="0" cy="0"/>
          <a:chOff x="0" y="0"/>
          <a:chExt cx="0" cy="0"/>
        </a:xfrm>
      </p:grpSpPr>
      <p:sp>
        <p:nvSpPr>
          <p:cNvPr id="111" name="Google Shape;111;g6bf058dd92_0_0: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g6bf058dd92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6" name="Shape 116"/>
        <p:cNvGrpSpPr/>
        <p:nvPr/>
      </p:nvGrpSpPr>
      <p:grpSpPr>
        <a:xfrm>
          <a:off x="0" y="0"/>
          <a:ext cx="0" cy="0"/>
          <a:chOff x="0" y="0"/>
          <a:chExt cx="0" cy="0"/>
        </a:xfrm>
      </p:grpSpPr>
      <p:sp>
        <p:nvSpPr>
          <p:cNvPr id="117" name="Google Shape;117;g6bfd4248bf_1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6bfd4248bf_1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showMasterSp="0" type="title">
  <p:cSld name="TITLE">
    <p:spTree>
      <p:nvGrpSpPr>
        <p:cNvPr id="58" name="Shape 58"/>
        <p:cNvGrpSpPr/>
        <p:nvPr/>
      </p:nvGrpSpPr>
      <p:grpSpPr>
        <a:xfrm>
          <a:off x="0" y="0"/>
          <a:ext cx="0" cy="0"/>
          <a:chOff x="0" y="0"/>
          <a:chExt cx="0" cy="0"/>
        </a:xfrm>
      </p:grpSpPr>
      <p:sp>
        <p:nvSpPr>
          <p:cNvPr id="59" name="Google Shape;59;p14"/>
          <p:cNvSpPr txBox="1"/>
          <p:nvPr>
            <p:ph type="ctrTitle"/>
          </p:nvPr>
        </p:nvSpPr>
        <p:spPr>
          <a:xfrm>
            <a:off x="459000" y="840582"/>
            <a:ext cx="6029718" cy="788194"/>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Clr>
                <a:schemeClr val="dk1"/>
              </a:buClr>
              <a:buSzPts val="2100"/>
              <a:buFont typeface="Arial"/>
              <a:buNone/>
              <a:defRPr sz="21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60" name="Google Shape;60;p14"/>
          <p:cNvSpPr txBox="1"/>
          <p:nvPr>
            <p:ph idx="1" type="subTitle"/>
          </p:nvPr>
        </p:nvSpPr>
        <p:spPr>
          <a:xfrm>
            <a:off x="467917" y="1937385"/>
            <a:ext cx="6029718" cy="2497693"/>
          </a:xfrm>
          <a:prstGeom prst="rect">
            <a:avLst/>
          </a:prstGeom>
          <a:noFill/>
          <a:ln>
            <a:noFill/>
          </a:ln>
        </p:spPr>
        <p:txBody>
          <a:bodyPr anchorCtr="0" anchor="t" bIns="0" lIns="0" spcFirstLastPara="1" rIns="0" wrap="square" tIns="0">
            <a:noAutofit/>
          </a:bodyPr>
          <a:lstStyle>
            <a:lvl1pPr lvl="0" algn="l">
              <a:lnSpc>
                <a:spcPct val="114000"/>
              </a:lnSpc>
              <a:spcBef>
                <a:spcPts val="0"/>
              </a:spcBef>
              <a:spcAft>
                <a:spcPts val="0"/>
              </a:spcAft>
              <a:buSzPts val="1500"/>
              <a:buFont typeface="Arial"/>
              <a:buNone/>
              <a:defRPr sz="1500"/>
            </a:lvl1pPr>
            <a:lvl2pPr lvl="1" algn="ctr">
              <a:lnSpc>
                <a:spcPct val="114000"/>
              </a:lnSpc>
              <a:spcBef>
                <a:spcPts val="0"/>
              </a:spcBef>
              <a:spcAft>
                <a:spcPts val="0"/>
              </a:spcAft>
              <a:buSzPts val="1500"/>
              <a:buFont typeface="Arial"/>
              <a:buNone/>
              <a:defRPr sz="1500"/>
            </a:lvl2pPr>
            <a:lvl3pPr lvl="2" algn="ctr">
              <a:lnSpc>
                <a:spcPct val="114000"/>
              </a:lnSpc>
              <a:spcBef>
                <a:spcPts val="0"/>
              </a:spcBef>
              <a:spcAft>
                <a:spcPts val="0"/>
              </a:spcAft>
              <a:buClr>
                <a:schemeClr val="dk1"/>
              </a:buClr>
              <a:buSzPts val="1400"/>
              <a:buNone/>
              <a:defRPr sz="1400"/>
            </a:lvl3pPr>
            <a:lvl4pPr lvl="3" algn="ctr">
              <a:lnSpc>
                <a:spcPct val="114000"/>
              </a:lnSpc>
              <a:spcBef>
                <a:spcPts val="0"/>
              </a:spcBef>
              <a:spcAft>
                <a:spcPts val="0"/>
              </a:spcAft>
              <a:buClr>
                <a:schemeClr val="dk1"/>
              </a:buClr>
              <a:buSzPts val="1200"/>
              <a:buNone/>
              <a:defRPr sz="1200"/>
            </a:lvl4pPr>
            <a:lvl5pPr lvl="4" algn="ctr">
              <a:lnSpc>
                <a:spcPct val="114000"/>
              </a:lnSpc>
              <a:spcBef>
                <a:spcPts val="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pic>
        <p:nvPicPr>
          <p:cNvPr id="61" name="Google Shape;61;p14"/>
          <p:cNvPicPr preferRelativeResize="0"/>
          <p:nvPr/>
        </p:nvPicPr>
        <p:blipFill rotWithShape="1">
          <a:blip r:embed="rId2">
            <a:alphaModFix/>
          </a:blip>
          <a:srcRect b="0" l="0" r="0" t="0"/>
          <a:stretch/>
        </p:blipFill>
        <p:spPr>
          <a:xfrm>
            <a:off x="7608094" y="578645"/>
            <a:ext cx="1067991" cy="1066756"/>
          </a:xfrm>
          <a:prstGeom prst="rect">
            <a:avLst/>
          </a:prstGeom>
          <a:noFill/>
          <a:ln>
            <a:noFill/>
          </a:ln>
        </p:spPr>
      </p:pic>
      <p:pic>
        <p:nvPicPr>
          <p:cNvPr id="62" name="Google Shape;62;p14"/>
          <p:cNvPicPr preferRelativeResize="0"/>
          <p:nvPr/>
        </p:nvPicPr>
        <p:blipFill rotWithShape="1">
          <a:blip r:embed="rId3">
            <a:alphaModFix/>
          </a:blip>
          <a:srcRect b="0" l="0" r="0" t="0"/>
          <a:stretch/>
        </p:blipFill>
        <p:spPr>
          <a:xfrm>
            <a:off x="467916" y="4810467"/>
            <a:ext cx="1706400" cy="90336"/>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63" name="Shape 63"/>
        <p:cNvGrpSpPr/>
        <p:nvPr/>
      </p:nvGrpSpPr>
      <p:grpSpPr>
        <a:xfrm>
          <a:off x="0" y="0"/>
          <a:ext cx="0" cy="0"/>
          <a:chOff x="0" y="0"/>
          <a:chExt cx="0" cy="0"/>
        </a:xfrm>
      </p:grpSpPr>
      <p:sp>
        <p:nvSpPr>
          <p:cNvPr id="64" name="Google Shape;64;p15"/>
          <p:cNvSpPr txBox="1"/>
          <p:nvPr>
            <p:ph type="title"/>
          </p:nvPr>
        </p:nvSpPr>
        <p:spPr>
          <a:xfrm>
            <a:off x="458392" y="150443"/>
            <a:ext cx="8217693" cy="585405"/>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458392" y="150443"/>
            <a:ext cx="8217693" cy="585405"/>
          </a:xfrm>
          <a:prstGeom prst="rect">
            <a:avLst/>
          </a:prstGeom>
          <a:noFill/>
          <a:ln>
            <a:noFill/>
          </a:ln>
        </p:spPr>
        <p:txBody>
          <a:bodyPr anchorCtr="0" anchor="b" bIns="0" lIns="0" spcFirstLastPara="1" rIns="0" wrap="square" tIns="0">
            <a:noAutofit/>
          </a:bodyPr>
          <a:lstStyle>
            <a:lvl1pPr lvl="0" marR="0" rtl="0" algn="l">
              <a:lnSpc>
                <a:spcPct val="100000"/>
              </a:lnSpc>
              <a:spcBef>
                <a:spcPts val="0"/>
              </a:spcBef>
              <a:spcAft>
                <a:spcPts val="0"/>
              </a:spcAft>
              <a:buClr>
                <a:schemeClr val="dk1"/>
              </a:buClr>
              <a:buSzPts val="1700"/>
              <a:buFont typeface="Arial"/>
              <a:buNone/>
              <a:defRPr b="1" i="0" sz="1700" u="none" cap="none" strike="noStrike">
                <a:solidFill>
                  <a:schemeClr val="dk1"/>
                </a:solidFill>
                <a:latin typeface="Arial"/>
                <a:ea typeface="Arial"/>
                <a:cs typeface="Arial"/>
                <a:sym typeface="Arial"/>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sp>
        <p:nvSpPr>
          <p:cNvPr id="52" name="Google Shape;52;p13"/>
          <p:cNvSpPr txBox="1"/>
          <p:nvPr>
            <p:ph idx="1" type="body"/>
          </p:nvPr>
        </p:nvSpPr>
        <p:spPr>
          <a:xfrm>
            <a:off x="467917" y="1518048"/>
            <a:ext cx="8208168" cy="2917031"/>
          </a:xfrm>
          <a:prstGeom prst="rect">
            <a:avLst/>
          </a:prstGeom>
          <a:noFill/>
          <a:ln>
            <a:noFill/>
          </a:ln>
        </p:spPr>
        <p:txBody>
          <a:bodyPr anchorCtr="0" anchor="t" bIns="0" lIns="0" spcFirstLastPara="1" rIns="0" wrap="square" tIns="0">
            <a:noAutofit/>
          </a:bodyPr>
          <a:lstStyle>
            <a:lvl1pPr indent="-317500" lvl="0" marL="457200" marR="0" rtl="0" algn="l">
              <a:lnSpc>
                <a:spcPct val="114000"/>
              </a:lnSpc>
              <a:spcBef>
                <a:spcPts val="1400"/>
              </a:spcBef>
              <a:spcAft>
                <a:spcPts val="0"/>
              </a:spcAft>
              <a:buClr>
                <a:schemeClr val="lt2"/>
              </a:buClr>
              <a:buSzPts val="1400"/>
              <a:buFont typeface="Arial"/>
              <a:buChar char="•"/>
              <a:defRPr b="0" i="0" sz="1400" u="none" cap="none" strike="noStrike">
                <a:solidFill>
                  <a:schemeClr val="dk1"/>
                </a:solidFill>
                <a:latin typeface="Arial"/>
                <a:ea typeface="Arial"/>
                <a:cs typeface="Arial"/>
                <a:sym typeface="Arial"/>
              </a:defRPr>
            </a:lvl1pPr>
            <a:lvl2pPr indent="-317500" lvl="1" marL="914400" marR="0" rtl="0" algn="l">
              <a:lnSpc>
                <a:spcPct val="114000"/>
              </a:lnSpc>
              <a:spcBef>
                <a:spcPts val="0"/>
              </a:spcBef>
              <a:spcAft>
                <a:spcPts val="0"/>
              </a:spcAft>
              <a:buClr>
                <a:schemeClr val="accent2"/>
              </a:buClr>
              <a:buSzPts val="1400"/>
              <a:buFont typeface="Arial"/>
              <a:buChar char="•"/>
              <a:defRPr b="0" i="0" sz="1400" u="none" cap="none" strike="noStrike">
                <a:solidFill>
                  <a:schemeClr val="dk1"/>
                </a:solidFill>
                <a:latin typeface="Arial"/>
                <a:ea typeface="Arial"/>
                <a:cs typeface="Arial"/>
                <a:sym typeface="Arial"/>
              </a:defRPr>
            </a:lvl2pPr>
            <a:lvl3pPr indent="-317500" lvl="2" marL="1371600" marR="0" rtl="0" algn="l">
              <a:lnSpc>
                <a:spcPct val="114000"/>
              </a:lnSpc>
              <a:spcBef>
                <a:spcPts val="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3pPr>
            <a:lvl4pPr indent="-317500" lvl="3" marL="1828800" marR="0" rtl="0" algn="l">
              <a:lnSpc>
                <a:spcPct val="114000"/>
              </a:lnSpc>
              <a:spcBef>
                <a:spcPts val="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4pPr>
            <a:lvl5pPr indent="-317500" lvl="4" marL="2286000" marR="0" rtl="0" algn="l">
              <a:lnSpc>
                <a:spcPct val="114000"/>
              </a:lnSpc>
              <a:spcBef>
                <a:spcPts val="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cxnSp>
        <p:nvCxnSpPr>
          <p:cNvPr id="53" name="Google Shape;53;p13"/>
          <p:cNvCxnSpPr/>
          <p:nvPr/>
        </p:nvCxnSpPr>
        <p:spPr>
          <a:xfrm>
            <a:off x="467917" y="254473"/>
            <a:ext cx="3969543" cy="0"/>
          </a:xfrm>
          <a:prstGeom prst="straightConnector1">
            <a:avLst/>
          </a:prstGeom>
          <a:noFill/>
          <a:ln cap="flat" cmpd="sng" w="9525">
            <a:solidFill>
              <a:schemeClr val="accent1"/>
            </a:solidFill>
            <a:prstDash val="solid"/>
            <a:miter lim="800000"/>
            <a:headEnd len="sm" w="sm" type="none"/>
            <a:tailEnd len="sm" w="sm" type="none"/>
          </a:ln>
        </p:spPr>
      </p:cxnSp>
      <p:cxnSp>
        <p:nvCxnSpPr>
          <p:cNvPr id="54" name="Google Shape;54;p13"/>
          <p:cNvCxnSpPr/>
          <p:nvPr/>
        </p:nvCxnSpPr>
        <p:spPr>
          <a:xfrm>
            <a:off x="4706542" y="254473"/>
            <a:ext cx="3969545" cy="0"/>
          </a:xfrm>
          <a:prstGeom prst="straightConnector1">
            <a:avLst/>
          </a:prstGeom>
          <a:noFill/>
          <a:ln cap="flat" cmpd="sng" w="9525">
            <a:solidFill>
              <a:schemeClr val="accent1"/>
            </a:solidFill>
            <a:prstDash val="solid"/>
            <a:miter lim="800000"/>
            <a:headEnd len="sm" w="sm" type="none"/>
            <a:tailEnd len="sm" w="sm" type="none"/>
          </a:ln>
        </p:spPr>
      </p:cxnSp>
      <p:pic>
        <p:nvPicPr>
          <p:cNvPr id="55" name="Google Shape;55;p13"/>
          <p:cNvPicPr preferRelativeResize="0"/>
          <p:nvPr/>
        </p:nvPicPr>
        <p:blipFill rotWithShape="1">
          <a:blip r:embed="rId1">
            <a:alphaModFix/>
          </a:blip>
          <a:srcRect b="0" l="0" r="0" t="0"/>
          <a:stretch/>
        </p:blipFill>
        <p:spPr>
          <a:xfrm>
            <a:off x="467916" y="4810467"/>
            <a:ext cx="1706400" cy="90336"/>
          </a:xfrm>
          <a:prstGeom prst="rect">
            <a:avLst/>
          </a:prstGeom>
          <a:noFill/>
          <a:ln>
            <a:noFill/>
          </a:ln>
        </p:spPr>
      </p:pic>
      <p:sp>
        <p:nvSpPr>
          <p:cNvPr id="56" name="Google Shape;56;p13"/>
          <p:cNvSpPr/>
          <p:nvPr/>
        </p:nvSpPr>
        <p:spPr>
          <a:xfrm>
            <a:off x="467916" y="285751"/>
            <a:ext cx="3969544" cy="162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700" u="none" cap="none" strike="noStrike">
              <a:solidFill>
                <a:schemeClr val="dk1"/>
              </a:solidFill>
              <a:latin typeface="Arial"/>
              <a:ea typeface="Arial"/>
              <a:cs typeface="Arial"/>
              <a:sym typeface="Arial"/>
            </a:endParaRPr>
          </a:p>
        </p:txBody>
      </p:sp>
      <p:sp>
        <p:nvSpPr>
          <p:cNvPr id="57" name="Google Shape;57;p13"/>
          <p:cNvSpPr/>
          <p:nvPr/>
        </p:nvSpPr>
        <p:spPr>
          <a:xfrm>
            <a:off x="4706542" y="285751"/>
            <a:ext cx="3969543" cy="162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0" i="0" sz="7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59" r:id="rId2"/>
    <p:sldLayoutId id="2147483660"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956">
          <p15:clr>
            <a:srgbClr val="F26B43"/>
          </p15:clr>
        </p15:guide>
        <p15:guide id="2" pos="2795">
          <p15:clr>
            <a:srgbClr val="F26B43"/>
          </p15:clr>
        </p15:guide>
        <p15:guide id="3" pos="2965">
          <p15:clr>
            <a:srgbClr val="F26B43"/>
          </p15:clr>
        </p15:guide>
        <p15:guide id="4" pos="295">
          <p15:clr>
            <a:srgbClr val="F26B43"/>
          </p15:clr>
        </p15:guide>
        <p15:guide id="5" pos="5465">
          <p15:clr>
            <a:srgbClr val="F26B43"/>
          </p15:clr>
        </p15:guide>
        <p15:guide id="6" orient="horz" pos="279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hyperlink" Target="https://indico.desy.de/indico/event/24880/timetable/#20191204" TargetMode="Externa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2.xml"/><Relationship Id="rId3" Type="http://schemas.openxmlformats.org/officeDocument/2006/relationships/comments" Target="../comments/commen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3.xml"/><Relationship Id="rId3" Type="http://schemas.openxmlformats.org/officeDocument/2006/relationships/comments" Target="../comments/commen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7.xml"/><Relationship Id="rId3" Type="http://schemas.openxmlformats.org/officeDocument/2006/relationships/image" Target="../media/image3.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4.xml"/><Relationship Id="rId3" Type="http://schemas.openxmlformats.org/officeDocument/2006/relationships/image" Target="../media/image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 Id="rId3"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8" name="Shape 68"/>
        <p:cNvGrpSpPr/>
        <p:nvPr/>
      </p:nvGrpSpPr>
      <p:grpSpPr>
        <a:xfrm>
          <a:off x="0" y="0"/>
          <a:ext cx="0" cy="0"/>
          <a:chOff x="0" y="0"/>
          <a:chExt cx="0" cy="0"/>
        </a:xfrm>
      </p:grpSpPr>
      <p:sp>
        <p:nvSpPr>
          <p:cNvPr id="69" name="Google Shape;69;p16"/>
          <p:cNvSpPr txBox="1"/>
          <p:nvPr>
            <p:ph type="ctrTitle"/>
          </p:nvPr>
        </p:nvSpPr>
        <p:spPr>
          <a:xfrm>
            <a:off x="459000" y="840582"/>
            <a:ext cx="6029718" cy="788194"/>
          </a:xfrm>
          <a:prstGeom prst="rect">
            <a:avLst/>
          </a:prstGeom>
          <a:noFill/>
          <a:ln>
            <a:noFill/>
          </a:ln>
        </p:spPr>
        <p:txBody>
          <a:bodyPr anchorCtr="0" anchor="b" bIns="0" lIns="0" spcFirstLastPara="1" rIns="0" wrap="square" tIns="0">
            <a:noAutofit/>
          </a:bodyPr>
          <a:lstStyle/>
          <a:p>
            <a:pPr indent="0" lvl="0" marL="0" rtl="0" algn="l">
              <a:lnSpc>
                <a:spcPct val="100000"/>
              </a:lnSpc>
              <a:spcBef>
                <a:spcPts val="0"/>
              </a:spcBef>
              <a:spcAft>
                <a:spcPts val="0"/>
              </a:spcAft>
              <a:buClr>
                <a:schemeClr val="dk1"/>
              </a:buClr>
              <a:buSzPts val="2100"/>
              <a:buFont typeface="Arial"/>
              <a:buNone/>
            </a:pPr>
            <a:br>
              <a:rPr lang="en" sz="1100"/>
            </a:br>
            <a:br>
              <a:rPr lang="en" sz="1100"/>
            </a:br>
            <a:r>
              <a:rPr lang="en" sz="2400"/>
              <a:t>Joint Operations Workshop 2020</a:t>
            </a:r>
            <a:br>
              <a:rPr lang="en" sz="2400"/>
            </a:br>
            <a:r>
              <a:rPr lang="en" sz="2400"/>
              <a:t>Stability and Communication</a:t>
            </a:r>
            <a:endParaRPr sz="2400"/>
          </a:p>
        </p:txBody>
      </p:sp>
      <p:sp>
        <p:nvSpPr>
          <p:cNvPr id="70" name="Google Shape;70;p16"/>
          <p:cNvSpPr txBox="1"/>
          <p:nvPr>
            <p:ph idx="1" type="subTitle"/>
          </p:nvPr>
        </p:nvSpPr>
        <p:spPr>
          <a:xfrm>
            <a:off x="467925" y="1955700"/>
            <a:ext cx="8035500" cy="2757600"/>
          </a:xfrm>
          <a:prstGeom prst="rect">
            <a:avLst/>
          </a:prstGeom>
          <a:noFill/>
          <a:ln>
            <a:noFill/>
          </a:ln>
        </p:spPr>
        <p:txBody>
          <a:bodyPr anchorCtr="0" anchor="t" bIns="0" lIns="0" spcFirstLastPara="1" rIns="0" wrap="square" tIns="0">
            <a:noAutofit/>
          </a:bodyPr>
          <a:lstStyle/>
          <a:p>
            <a:pPr indent="0" lvl="0" marL="0" rtl="0" algn="l">
              <a:lnSpc>
                <a:spcPct val="114000"/>
              </a:lnSpc>
              <a:spcBef>
                <a:spcPts val="0"/>
              </a:spcBef>
              <a:spcAft>
                <a:spcPts val="0"/>
              </a:spcAft>
              <a:buSzPts val="1500"/>
              <a:buFont typeface="Arial"/>
              <a:buNone/>
            </a:pPr>
            <a:r>
              <a:rPr lang="en" sz="1800"/>
              <a:t>Hotel Altes Land</a:t>
            </a:r>
            <a:endParaRPr sz="1800"/>
          </a:p>
          <a:p>
            <a:pPr indent="0" lvl="0" marL="0" rtl="0" algn="l">
              <a:lnSpc>
                <a:spcPct val="114000"/>
              </a:lnSpc>
              <a:spcBef>
                <a:spcPts val="0"/>
              </a:spcBef>
              <a:spcAft>
                <a:spcPts val="0"/>
              </a:spcAft>
              <a:buSzPts val="1500"/>
              <a:buFont typeface="Arial"/>
              <a:buNone/>
            </a:pPr>
            <a:r>
              <a:rPr lang="en" sz="1800"/>
              <a:t>Jork</a:t>
            </a:r>
            <a:endParaRPr sz="1800"/>
          </a:p>
          <a:p>
            <a:pPr indent="0" lvl="0" marL="0" rtl="0" algn="l">
              <a:lnSpc>
                <a:spcPct val="114000"/>
              </a:lnSpc>
              <a:spcBef>
                <a:spcPts val="0"/>
              </a:spcBef>
              <a:spcAft>
                <a:spcPts val="0"/>
              </a:spcAft>
              <a:buSzPts val="1500"/>
              <a:buFont typeface="Arial"/>
              <a:buNone/>
            </a:pPr>
            <a:r>
              <a:rPr lang="en" sz="1800"/>
              <a:t>Dec 4 + 5 2019</a:t>
            </a:r>
            <a:endParaRPr sz="1800"/>
          </a:p>
          <a:p>
            <a:pPr indent="0" lvl="0" marL="0" rtl="0" algn="l">
              <a:lnSpc>
                <a:spcPct val="114000"/>
              </a:lnSpc>
              <a:spcBef>
                <a:spcPts val="0"/>
              </a:spcBef>
              <a:spcAft>
                <a:spcPts val="0"/>
              </a:spcAft>
              <a:buSzPts val="1500"/>
              <a:buFont typeface="Arial"/>
              <a:buNone/>
            </a:pPr>
            <a:r>
              <a:t/>
            </a:r>
            <a:endParaRPr sz="1800"/>
          </a:p>
          <a:p>
            <a:pPr indent="0" lvl="0" marL="0" rtl="0" algn="l">
              <a:lnSpc>
                <a:spcPct val="114000"/>
              </a:lnSpc>
              <a:spcBef>
                <a:spcPts val="0"/>
              </a:spcBef>
              <a:spcAft>
                <a:spcPts val="0"/>
              </a:spcAft>
              <a:buSzPts val="1500"/>
              <a:buFont typeface="Arial"/>
              <a:buNone/>
            </a:pPr>
            <a:r>
              <a:t/>
            </a:r>
            <a:endParaRPr sz="1200"/>
          </a:p>
          <a:p>
            <a:pPr indent="0" lvl="0" marL="0" rtl="0" algn="l">
              <a:lnSpc>
                <a:spcPct val="114000"/>
              </a:lnSpc>
              <a:spcBef>
                <a:spcPts val="0"/>
              </a:spcBef>
              <a:spcAft>
                <a:spcPts val="0"/>
              </a:spcAft>
              <a:buSzPts val="1500"/>
              <a:buFont typeface="Arial"/>
              <a:buNone/>
            </a:pPr>
            <a:r>
              <a:t/>
            </a:r>
            <a:endParaRPr sz="1200"/>
          </a:p>
          <a:p>
            <a:pPr indent="0" lvl="0" marL="0" rtl="0" algn="l">
              <a:lnSpc>
                <a:spcPct val="114000"/>
              </a:lnSpc>
              <a:spcBef>
                <a:spcPts val="0"/>
              </a:spcBef>
              <a:spcAft>
                <a:spcPts val="0"/>
              </a:spcAft>
              <a:buSzPts val="1500"/>
              <a:buFont typeface="Arial"/>
              <a:buNone/>
            </a:pPr>
            <a:r>
              <a:t/>
            </a:r>
            <a:endParaRPr sz="1200"/>
          </a:p>
          <a:p>
            <a:pPr indent="0" lvl="0" marL="0" rtl="0" algn="l">
              <a:lnSpc>
                <a:spcPct val="114000"/>
              </a:lnSpc>
              <a:spcBef>
                <a:spcPts val="0"/>
              </a:spcBef>
              <a:spcAft>
                <a:spcPts val="0"/>
              </a:spcAft>
              <a:buSzPts val="1500"/>
              <a:buFont typeface="Arial"/>
              <a:buNone/>
            </a:pPr>
            <a:r>
              <a:t/>
            </a:r>
            <a:endParaRPr sz="1200"/>
          </a:p>
          <a:p>
            <a:pPr indent="0" lvl="0" marL="0" rtl="0" algn="l">
              <a:lnSpc>
                <a:spcPct val="114000"/>
              </a:lnSpc>
              <a:spcBef>
                <a:spcPts val="0"/>
              </a:spcBef>
              <a:spcAft>
                <a:spcPts val="0"/>
              </a:spcAft>
              <a:buSzPts val="1500"/>
              <a:buFont typeface="Arial"/>
              <a:buNone/>
            </a:pPr>
            <a:r>
              <a:t/>
            </a:r>
            <a:endParaRPr sz="1200"/>
          </a:p>
          <a:p>
            <a:pPr indent="0" lvl="0" marL="0" rtl="0" algn="l">
              <a:lnSpc>
                <a:spcPct val="114000"/>
              </a:lnSpc>
              <a:spcBef>
                <a:spcPts val="0"/>
              </a:spcBef>
              <a:spcAft>
                <a:spcPts val="0"/>
              </a:spcAft>
              <a:buSzPts val="1500"/>
              <a:buFont typeface="Arial"/>
              <a:buNone/>
            </a:pPr>
            <a:r>
              <a:rPr lang="en" sz="1200"/>
              <a:t>Link to Indico site: </a:t>
            </a:r>
            <a:endParaRPr sz="1200"/>
          </a:p>
          <a:p>
            <a:pPr indent="0" lvl="0" marL="0" rtl="0" algn="l">
              <a:lnSpc>
                <a:spcPct val="114000"/>
              </a:lnSpc>
              <a:spcBef>
                <a:spcPts val="0"/>
              </a:spcBef>
              <a:spcAft>
                <a:spcPts val="0"/>
              </a:spcAft>
              <a:buSzPts val="1500"/>
              <a:buFont typeface="Arial"/>
              <a:buNone/>
            </a:pPr>
            <a:r>
              <a:rPr lang="en" sz="1200" u="sng">
                <a:solidFill>
                  <a:schemeClr val="hlink"/>
                </a:solidFill>
                <a:hlinkClick r:id="rId3"/>
              </a:rPr>
              <a:t>https://indico.desy.de/indico/event/24880/timetable/#20191204</a:t>
            </a:r>
            <a:endParaRPr sz="1200"/>
          </a:p>
          <a:p>
            <a:pPr indent="0" lvl="0" marL="0" rtl="0" algn="l">
              <a:lnSpc>
                <a:spcPct val="114000"/>
              </a:lnSpc>
              <a:spcBef>
                <a:spcPts val="0"/>
              </a:spcBef>
              <a:spcAft>
                <a:spcPts val="0"/>
              </a:spcAft>
              <a:buSzPts val="1500"/>
              <a:buFont typeface="Arial"/>
              <a:buNone/>
            </a:pPr>
            <a:r>
              <a:t/>
            </a:r>
            <a:endParaRPr sz="1100"/>
          </a:p>
        </p:txBody>
      </p:sp>
      <p:pic>
        <p:nvPicPr>
          <p:cNvPr id="71" name="Google Shape;71;p16"/>
          <p:cNvPicPr preferRelativeResize="0"/>
          <p:nvPr/>
        </p:nvPicPr>
        <p:blipFill>
          <a:blip r:embed="rId4">
            <a:alphaModFix/>
          </a:blip>
          <a:stretch>
            <a:fillRect/>
          </a:stretch>
        </p:blipFill>
        <p:spPr>
          <a:xfrm>
            <a:off x="6196475" y="1815900"/>
            <a:ext cx="2774649" cy="3182029"/>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6" name="Shape 126"/>
        <p:cNvGrpSpPr/>
        <p:nvPr/>
      </p:nvGrpSpPr>
      <p:grpSpPr>
        <a:xfrm>
          <a:off x="0" y="0"/>
          <a:ext cx="0" cy="0"/>
          <a:chOff x="0" y="0"/>
          <a:chExt cx="0" cy="0"/>
        </a:xfrm>
      </p:grpSpPr>
      <p:sp>
        <p:nvSpPr>
          <p:cNvPr id="127" name="Google Shape;127;p25"/>
          <p:cNvSpPr txBox="1"/>
          <p:nvPr>
            <p:ph type="title"/>
          </p:nvPr>
        </p:nvSpPr>
        <p:spPr>
          <a:xfrm>
            <a:off x="458392" y="150443"/>
            <a:ext cx="8217600" cy="585300"/>
          </a:xfrm>
          <a:prstGeom prst="rect">
            <a:avLst/>
          </a:prstGeom>
        </p:spPr>
        <p:txBody>
          <a:bodyPr anchorCtr="0" anchor="b" bIns="0" lIns="0" spcFirstLastPara="1" rIns="0" wrap="square" tIns="0">
            <a:noAutofit/>
          </a:bodyPr>
          <a:lstStyle/>
          <a:p>
            <a:pPr indent="0" lvl="0" marL="0" rtl="0" algn="l">
              <a:lnSpc>
                <a:spcPct val="112000"/>
              </a:lnSpc>
              <a:spcBef>
                <a:spcPts val="0"/>
              </a:spcBef>
              <a:spcAft>
                <a:spcPts val="0"/>
              </a:spcAft>
              <a:buClr>
                <a:schemeClr val="dk1"/>
              </a:buClr>
              <a:buSzPts val="1100"/>
              <a:buFont typeface="Arial"/>
              <a:buNone/>
            </a:pPr>
            <a:r>
              <a:rPr lang="en" sz="1800">
                <a:solidFill>
                  <a:srgbClr val="0000FF"/>
                </a:solidFill>
              </a:rPr>
              <a:t>T</a:t>
            </a:r>
            <a:r>
              <a:rPr lang="en" sz="1800">
                <a:solidFill>
                  <a:srgbClr val="0000FF"/>
                </a:solidFill>
              </a:rPr>
              <a:t>op Nine issues concerning beam stability (2)</a:t>
            </a:r>
            <a:endParaRPr sz="1800">
              <a:solidFill>
                <a:srgbClr val="0000FF"/>
              </a:solidFill>
            </a:endParaRPr>
          </a:p>
        </p:txBody>
      </p:sp>
      <p:sp>
        <p:nvSpPr>
          <p:cNvPr id="128" name="Google Shape;128;p25" title="6."/>
          <p:cNvSpPr txBox="1"/>
          <p:nvPr/>
        </p:nvSpPr>
        <p:spPr>
          <a:xfrm>
            <a:off x="542500" y="899400"/>
            <a:ext cx="8009100" cy="3833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6.	</a:t>
            </a:r>
            <a:r>
              <a:rPr lang="en"/>
              <a:t>Pulse on demand stability</a:t>
            </a:r>
            <a:endParaRPr/>
          </a:p>
          <a:p>
            <a:pPr indent="0" lvl="0" marL="914400" rtl="0" algn="l">
              <a:spcBef>
                <a:spcPts val="0"/>
              </a:spcBef>
              <a:spcAft>
                <a:spcPts val="0"/>
              </a:spcAft>
              <a:buNone/>
            </a:pPr>
            <a:r>
              <a:rPr lang="en"/>
              <a:t>Use of pulse-picker to keep feedbacks running and heat-load constant </a:t>
            </a:r>
            <a:endParaRPr/>
          </a:p>
          <a:p>
            <a:pPr indent="0" lvl="0" marL="914400" rtl="0" algn="l">
              <a:spcBef>
                <a:spcPts val="0"/>
              </a:spcBef>
              <a:spcAft>
                <a:spcPts val="0"/>
              </a:spcAft>
              <a:buNone/>
            </a:pPr>
            <a:r>
              <a:rPr lang="en"/>
              <a:t>Disable automatic attenuation of BPMs</a:t>
            </a:r>
            <a:endParaRPr/>
          </a:p>
          <a:p>
            <a:pPr indent="0" lvl="0" marL="0" rtl="0" algn="l">
              <a:spcBef>
                <a:spcPts val="0"/>
              </a:spcBef>
              <a:spcAft>
                <a:spcPts val="0"/>
              </a:spcAft>
              <a:buNone/>
            </a:pPr>
            <a:r>
              <a:rPr lang="en"/>
              <a:t>7.	Injector laser pointing drift</a:t>
            </a:r>
            <a:endParaRPr/>
          </a:p>
          <a:p>
            <a:pPr indent="0" lvl="0" marL="0" rtl="0" algn="l">
              <a:spcBef>
                <a:spcPts val="0"/>
              </a:spcBef>
              <a:spcAft>
                <a:spcPts val="0"/>
              </a:spcAft>
              <a:buNone/>
            </a:pPr>
            <a:r>
              <a:rPr lang="en"/>
              <a:t>		Work in progress </a:t>
            </a:r>
            <a:endParaRPr/>
          </a:p>
          <a:p>
            <a:pPr indent="0" lvl="0" marL="0" rtl="0" algn="l">
              <a:spcBef>
                <a:spcPts val="0"/>
              </a:spcBef>
              <a:spcAft>
                <a:spcPts val="0"/>
              </a:spcAft>
              <a:buNone/>
            </a:pPr>
            <a:r>
              <a:rPr lang="en"/>
              <a:t>8.	Long term alignment drifts (SASE sections)</a:t>
            </a:r>
            <a:endParaRPr/>
          </a:p>
          <a:p>
            <a:pPr indent="0" lvl="0" marL="0" rtl="0" algn="l">
              <a:spcBef>
                <a:spcPts val="0"/>
              </a:spcBef>
              <a:spcAft>
                <a:spcPts val="0"/>
              </a:spcAft>
              <a:buNone/>
            </a:pPr>
            <a:r>
              <a:rPr lang="en"/>
              <a:t>		</a:t>
            </a:r>
            <a:r>
              <a:rPr lang="en"/>
              <a:t>Realignment</a:t>
            </a:r>
            <a:r>
              <a:rPr lang="en"/>
              <a:t> of undulator sections (BBA) </a:t>
            </a:r>
            <a:endParaRPr/>
          </a:p>
          <a:p>
            <a:pPr indent="457200" lvl="0" marL="457200" rtl="0" algn="l">
              <a:spcBef>
                <a:spcPts val="0"/>
              </a:spcBef>
              <a:spcAft>
                <a:spcPts val="0"/>
              </a:spcAft>
              <a:buNone/>
            </a:pPr>
            <a:r>
              <a:rPr lang="en"/>
              <a:t>Realignment of photon beamline by MEA and correlate data with seasons</a:t>
            </a:r>
            <a:endParaRPr/>
          </a:p>
          <a:p>
            <a:pPr indent="0" lvl="0" marL="0" rtl="0" algn="l">
              <a:spcBef>
                <a:spcPts val="0"/>
              </a:spcBef>
              <a:spcAft>
                <a:spcPts val="0"/>
              </a:spcAft>
              <a:buNone/>
            </a:pPr>
            <a:r>
              <a:rPr lang="en"/>
              <a:t>9.	Electron charge jitter</a:t>
            </a:r>
            <a:endParaRPr/>
          </a:p>
          <a:p>
            <a:pPr indent="0" lvl="0" marL="914400" rtl="0" algn="l">
              <a:spcBef>
                <a:spcPts val="0"/>
              </a:spcBef>
              <a:spcAft>
                <a:spcPts val="0"/>
              </a:spcAft>
              <a:buNone/>
            </a:pPr>
            <a:r>
              <a:rPr lang="en"/>
              <a:t>Correlation with SASE to examine the relevance</a:t>
            </a:r>
            <a:endParaRPr/>
          </a:p>
          <a:p>
            <a:pPr indent="0" lvl="0" marL="0" rtl="0" algn="l">
              <a:spcBef>
                <a:spcPts val="0"/>
              </a:spcBef>
              <a:spcAft>
                <a:spcPts val="0"/>
              </a:spcAft>
              <a:buNone/>
            </a:pPr>
            <a:r>
              <a:rPr lang="en"/>
              <a:t>10. 	12 hour </a:t>
            </a:r>
            <a:r>
              <a:rPr lang="en"/>
              <a:t>reproducibility of SASE properties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General</a:t>
            </a:r>
            <a:r>
              <a:rPr lang="en"/>
              <a:t> remarks:</a:t>
            </a:r>
            <a:endParaRPr/>
          </a:p>
          <a:p>
            <a:pPr indent="-317500" lvl="0" marL="457200" rtl="0" algn="l">
              <a:spcBef>
                <a:spcPts val="0"/>
              </a:spcBef>
              <a:spcAft>
                <a:spcPts val="0"/>
              </a:spcAft>
              <a:buSzPts val="1400"/>
              <a:buChar char="-"/>
            </a:pPr>
            <a:r>
              <a:rPr lang="en"/>
              <a:t>Continuous</a:t>
            </a:r>
            <a:r>
              <a:rPr lang="en"/>
              <a:t> monitoring of tunnel conditions (air pressure, humidity, temperature, cooling water) to </a:t>
            </a:r>
            <a:r>
              <a:rPr lang="en"/>
              <a:t>enable</a:t>
            </a:r>
            <a:r>
              <a:rPr lang="en"/>
              <a:t> follow up on long term drifts will be beneficial (data partly available in Epics).</a:t>
            </a:r>
            <a:endParaRPr/>
          </a:p>
          <a:p>
            <a:pPr indent="-317500" lvl="0" marL="457200" rtl="0" algn="l">
              <a:spcBef>
                <a:spcPts val="0"/>
              </a:spcBef>
              <a:spcAft>
                <a:spcPts val="0"/>
              </a:spcAft>
              <a:buSzPts val="1400"/>
              <a:buChar char="-"/>
            </a:pPr>
            <a:r>
              <a:rPr lang="en"/>
              <a:t>Proposed study:</a:t>
            </a:r>
            <a:endParaRPr/>
          </a:p>
          <a:p>
            <a:pPr indent="457200" lvl="0" marL="0" rtl="0" algn="l">
              <a:spcBef>
                <a:spcPts val="0"/>
              </a:spcBef>
              <a:spcAft>
                <a:spcPts val="0"/>
              </a:spcAft>
              <a:buNone/>
            </a:pPr>
            <a:r>
              <a:rPr lang="en"/>
              <a:t>Observe the influence of typical tuning activities on the  relevant photon properties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2" name="Shape 132"/>
        <p:cNvGrpSpPr/>
        <p:nvPr/>
      </p:nvGrpSpPr>
      <p:grpSpPr>
        <a:xfrm>
          <a:off x="0" y="0"/>
          <a:ext cx="0" cy="0"/>
          <a:chOff x="0" y="0"/>
          <a:chExt cx="0" cy="0"/>
        </a:xfrm>
      </p:grpSpPr>
      <p:sp>
        <p:nvSpPr>
          <p:cNvPr id="133" name="Google Shape;133;p26"/>
          <p:cNvSpPr txBox="1"/>
          <p:nvPr>
            <p:ph type="title"/>
          </p:nvPr>
        </p:nvSpPr>
        <p:spPr>
          <a:xfrm>
            <a:off x="458400" y="150450"/>
            <a:ext cx="8462100" cy="585300"/>
          </a:xfrm>
          <a:prstGeom prst="rect">
            <a:avLst/>
          </a:prstGeom>
          <a:noFill/>
          <a:ln>
            <a:noFill/>
          </a:ln>
        </p:spPr>
        <p:txBody>
          <a:bodyPr anchorCtr="0" anchor="b" bIns="0" lIns="0" spcFirstLastPara="1" rIns="0" wrap="square" tIns="0">
            <a:noAutofit/>
          </a:bodyPr>
          <a:lstStyle/>
          <a:p>
            <a:pPr indent="0" lvl="0" marL="0" rtl="0" algn="l">
              <a:spcBef>
                <a:spcPts val="0"/>
              </a:spcBef>
              <a:spcAft>
                <a:spcPts val="0"/>
              </a:spcAft>
              <a:buClr>
                <a:schemeClr val="dk1"/>
              </a:buClr>
              <a:buSzPts val="1700"/>
              <a:buFont typeface="Arial"/>
              <a:buNone/>
            </a:pPr>
            <a:r>
              <a:rPr lang="en" sz="1800">
                <a:solidFill>
                  <a:srgbClr val="9900FF"/>
                </a:solidFill>
              </a:rPr>
              <a:t>Session 1: Stability</a:t>
            </a:r>
            <a:r>
              <a:rPr lang="en" sz="1800">
                <a:solidFill>
                  <a:srgbClr val="9900FF"/>
                </a:solidFill>
              </a:rPr>
              <a:t> Question 2 - StabInf (Bolko Beutner, Frederik Wolf-Fabris)</a:t>
            </a:r>
            <a:endParaRPr sz="1100">
              <a:solidFill>
                <a:srgbClr val="9900FF"/>
              </a:solidFill>
            </a:endParaRPr>
          </a:p>
        </p:txBody>
      </p:sp>
      <p:sp>
        <p:nvSpPr>
          <p:cNvPr id="134" name="Google Shape;134;p26"/>
          <p:cNvSpPr txBox="1"/>
          <p:nvPr/>
        </p:nvSpPr>
        <p:spPr>
          <a:xfrm>
            <a:off x="431400" y="825025"/>
            <a:ext cx="8281200" cy="3753300"/>
          </a:xfrm>
          <a:prstGeom prst="rect">
            <a:avLst/>
          </a:prstGeom>
          <a:noFill/>
          <a:ln>
            <a:noFill/>
          </a:ln>
        </p:spPr>
        <p:txBody>
          <a:bodyPr anchorCtr="0" anchor="t" bIns="34275" lIns="68575" spcFirstLastPara="1" rIns="68575" wrap="square" tIns="34275">
            <a:noAutofit/>
          </a:bodyPr>
          <a:lstStyle/>
          <a:p>
            <a:pPr indent="0" lvl="0" marL="0" marR="0" rtl="0" algn="l">
              <a:lnSpc>
                <a:spcPct val="112000"/>
              </a:lnSpc>
              <a:spcBef>
                <a:spcPts val="0"/>
              </a:spcBef>
              <a:spcAft>
                <a:spcPts val="0"/>
              </a:spcAft>
              <a:buNone/>
            </a:pPr>
            <a:r>
              <a:rPr b="1" i="0" lang="en" sz="1400" u="none" cap="none" strike="noStrike">
                <a:solidFill>
                  <a:schemeClr val="dk1"/>
                </a:solidFill>
                <a:latin typeface="Arial"/>
                <a:ea typeface="Arial"/>
                <a:cs typeface="Arial"/>
                <a:sym typeface="Arial"/>
              </a:rPr>
              <a:t>Wh</a:t>
            </a:r>
            <a:r>
              <a:rPr b="1" lang="en">
                <a:solidFill>
                  <a:schemeClr val="dk1"/>
                </a:solidFill>
              </a:rPr>
              <a:t>ich information</a:t>
            </a:r>
            <a:r>
              <a:rPr b="1" i="0" lang="en" sz="1400" u="none" cap="none" strike="noStrike">
                <a:solidFill>
                  <a:schemeClr val="dk1"/>
                </a:solidFill>
                <a:latin typeface="Arial"/>
                <a:ea typeface="Arial"/>
                <a:cs typeface="Arial"/>
                <a:sym typeface="Arial"/>
              </a:rPr>
              <a:t> should be on </a:t>
            </a:r>
            <a:r>
              <a:rPr b="1" lang="en">
                <a:solidFill>
                  <a:schemeClr val="dk1"/>
                </a:solidFill>
              </a:rPr>
              <a:t>internal communication channels </a:t>
            </a:r>
            <a:r>
              <a:rPr b="1" i="0" lang="en" sz="1400" u="none" cap="none" strike="noStrike">
                <a:solidFill>
                  <a:schemeClr val="dk1"/>
                </a:solidFill>
                <a:latin typeface="Arial"/>
                <a:ea typeface="Arial"/>
                <a:cs typeface="Arial"/>
                <a:sym typeface="Arial"/>
              </a:rPr>
              <a:t>concerning </a:t>
            </a:r>
            <a:r>
              <a:rPr b="1" lang="en">
                <a:solidFill>
                  <a:schemeClr val="dk1"/>
                </a:solidFill>
              </a:rPr>
              <a:t>stability</a:t>
            </a:r>
            <a:r>
              <a:rPr b="1" i="0" lang="en" sz="1400" u="none" cap="none" strike="noStrike">
                <a:solidFill>
                  <a:schemeClr val="dk1"/>
                </a:solidFill>
                <a:latin typeface="Arial"/>
                <a:ea typeface="Arial"/>
                <a:cs typeface="Arial"/>
                <a:sym typeface="Arial"/>
              </a:rPr>
              <a:t>? </a:t>
            </a:r>
            <a:endParaRPr sz="1100"/>
          </a:p>
          <a:p>
            <a:pPr indent="0" lvl="0" marL="0" marR="0" rtl="0" algn="l">
              <a:lnSpc>
                <a:spcPct val="112000"/>
              </a:lnSpc>
              <a:spcBef>
                <a:spcPts val="0"/>
              </a:spcBef>
              <a:spcAft>
                <a:spcPts val="0"/>
              </a:spcAft>
              <a:buNone/>
            </a:pPr>
            <a:r>
              <a:t/>
            </a:r>
            <a:endParaRPr>
              <a:solidFill>
                <a:schemeClr val="dk1"/>
              </a:solidFill>
            </a:endParaRPr>
          </a:p>
          <a:p>
            <a:pPr indent="0" lvl="0" marL="0" marR="0" rtl="0" algn="l">
              <a:lnSpc>
                <a:spcPct val="112000"/>
              </a:lnSpc>
              <a:spcBef>
                <a:spcPts val="0"/>
              </a:spcBef>
              <a:spcAft>
                <a:spcPts val="0"/>
              </a:spcAft>
              <a:buNone/>
            </a:pPr>
            <a:r>
              <a:rPr lang="en">
                <a:solidFill>
                  <a:schemeClr val="dk1"/>
                </a:solidFill>
              </a:rPr>
              <a:t>Task: </a:t>
            </a:r>
            <a:r>
              <a:rPr b="0" i="0" lang="en" u="none" cap="none" strike="noStrike">
                <a:solidFill>
                  <a:schemeClr val="dk1"/>
                </a:solidFill>
                <a:latin typeface="Arial"/>
                <a:ea typeface="Arial"/>
                <a:cs typeface="Arial"/>
                <a:sym typeface="Arial"/>
              </a:rPr>
              <a:t>Sketch out a proposal what </a:t>
            </a:r>
            <a:r>
              <a:rPr lang="en">
                <a:solidFill>
                  <a:schemeClr val="dk1"/>
                </a:solidFill>
              </a:rPr>
              <a:t>you</a:t>
            </a:r>
            <a:r>
              <a:rPr b="0" i="0" lang="en" u="none" cap="none" strike="noStrike">
                <a:solidFill>
                  <a:schemeClr val="dk1"/>
                </a:solidFill>
                <a:latin typeface="Arial"/>
                <a:ea typeface="Arial"/>
                <a:cs typeface="Arial"/>
                <a:sym typeface="Arial"/>
              </a:rPr>
              <a:t> would like to see on </a:t>
            </a:r>
            <a:r>
              <a:rPr lang="en">
                <a:solidFill>
                  <a:schemeClr val="dk1"/>
                </a:solidFill>
              </a:rPr>
              <a:t>internal communication channels concerning the stability of the electron/photon beam, the overall facility, etc. </a:t>
            </a:r>
            <a:endParaRPr>
              <a:solidFill>
                <a:schemeClr val="dk1"/>
              </a:solidFill>
            </a:endParaRPr>
          </a:p>
          <a:p>
            <a:pPr indent="0" lvl="0" marL="0" marR="0" rtl="0" algn="l">
              <a:lnSpc>
                <a:spcPct val="112000"/>
              </a:lnSpc>
              <a:spcBef>
                <a:spcPts val="0"/>
              </a:spcBef>
              <a:spcAft>
                <a:spcPts val="0"/>
              </a:spcAft>
              <a:buNone/>
            </a:pPr>
            <a:r>
              <a:rPr b="0" i="0" lang="en" u="none" cap="none" strike="noStrike">
                <a:solidFill>
                  <a:schemeClr val="dk1"/>
                </a:solidFill>
                <a:latin typeface="Arial"/>
                <a:ea typeface="Arial"/>
                <a:cs typeface="Arial"/>
                <a:sym typeface="Arial"/>
              </a:rPr>
              <a:t>I</a:t>
            </a:r>
            <a:r>
              <a:rPr lang="en">
                <a:solidFill>
                  <a:schemeClr val="dk1"/>
                </a:solidFill>
              </a:rPr>
              <a:t>nternal communication channels are logbooks, Alfresco/Confluence, displays on software, status screen, white board in BKR etc … Focus on the most important topics. Which are the best suited communication channels?</a:t>
            </a:r>
            <a:endParaRPr b="0" i="0" u="none" cap="none" strike="noStrike">
              <a:solidFill>
                <a:schemeClr val="dk1"/>
              </a:solidFill>
              <a:latin typeface="Arial"/>
              <a:ea typeface="Arial"/>
              <a:cs typeface="Arial"/>
              <a:sym typeface="Arial"/>
            </a:endParaRPr>
          </a:p>
          <a:p>
            <a:pPr indent="0" lvl="0" marL="0" marR="0" rtl="0" algn="l">
              <a:lnSpc>
                <a:spcPct val="112000"/>
              </a:lnSpc>
              <a:spcBef>
                <a:spcPts val="0"/>
              </a:spcBef>
              <a:spcAft>
                <a:spcPts val="0"/>
              </a:spcAft>
              <a:buNone/>
            </a:pPr>
            <a:r>
              <a:t/>
            </a:r>
            <a:endParaRPr>
              <a:solidFill>
                <a:schemeClr val="dk1"/>
              </a:solidFill>
            </a:endParaRPr>
          </a:p>
          <a:p>
            <a:pPr indent="0" lvl="0" marL="0" marR="0" rtl="0" algn="l">
              <a:lnSpc>
                <a:spcPct val="112000"/>
              </a:lnSpc>
              <a:spcBef>
                <a:spcPts val="0"/>
              </a:spcBef>
              <a:spcAft>
                <a:spcPts val="0"/>
              </a:spcAft>
              <a:buNone/>
            </a:pPr>
            <a:r>
              <a:rPr lang="en">
                <a:solidFill>
                  <a:schemeClr val="dk1"/>
                </a:solidFill>
              </a:rPr>
              <a:t>Group work: Collect ideas from participants with flipchart or in any other way. If computers with internet are available, check out the current status. What are most urgent upgrades? </a:t>
            </a:r>
            <a:endParaRPr>
              <a:solidFill>
                <a:schemeClr val="dk1"/>
              </a:solidFill>
            </a:endParaRPr>
          </a:p>
          <a:p>
            <a:pPr indent="0" lvl="0" marL="0" rtl="0" algn="l">
              <a:lnSpc>
                <a:spcPct val="112000"/>
              </a:lnSpc>
              <a:spcBef>
                <a:spcPts val="0"/>
              </a:spcBef>
              <a:spcAft>
                <a:spcPts val="0"/>
              </a:spcAft>
              <a:buClr>
                <a:schemeClr val="dk1"/>
              </a:buClr>
              <a:buFont typeface="Arial"/>
              <a:buNone/>
            </a:pPr>
            <a:r>
              <a:rPr lang="en">
                <a:solidFill>
                  <a:schemeClr val="dk1"/>
                </a:solidFill>
              </a:rPr>
              <a:t>Take photos of the flipchart for the report writing later.</a:t>
            </a:r>
            <a:endParaRPr>
              <a:solidFill>
                <a:schemeClr val="dk1"/>
              </a:solidFill>
            </a:endParaRPr>
          </a:p>
          <a:p>
            <a:pPr indent="0" lvl="0" marL="0" marR="0" rtl="0" algn="l">
              <a:lnSpc>
                <a:spcPct val="112000"/>
              </a:lnSpc>
              <a:spcBef>
                <a:spcPts val="0"/>
              </a:spcBef>
              <a:spcAft>
                <a:spcPts val="0"/>
              </a:spcAft>
              <a:buNone/>
            </a:pPr>
            <a:r>
              <a:t/>
            </a:r>
            <a:endParaRPr>
              <a:solidFill>
                <a:schemeClr val="dk1"/>
              </a:solidFill>
            </a:endParaRPr>
          </a:p>
          <a:p>
            <a:pPr indent="0" lvl="0" marL="0" marR="0" rtl="0" algn="l">
              <a:lnSpc>
                <a:spcPct val="112000"/>
              </a:lnSpc>
              <a:spcBef>
                <a:spcPts val="0"/>
              </a:spcBef>
              <a:spcAft>
                <a:spcPts val="0"/>
              </a:spcAft>
              <a:buNone/>
            </a:pPr>
            <a:r>
              <a:rPr lang="en">
                <a:solidFill>
                  <a:schemeClr val="dk1"/>
                </a:solidFill>
              </a:rPr>
              <a:t>Report writing: Sum up your recommendations for enhancing the information on stability at the facility. What is most urgent to be implemented?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8" name="Shape 138"/>
        <p:cNvGrpSpPr/>
        <p:nvPr/>
      </p:nvGrpSpPr>
      <p:grpSpPr>
        <a:xfrm>
          <a:off x="0" y="0"/>
          <a:ext cx="0" cy="0"/>
          <a:chOff x="0" y="0"/>
          <a:chExt cx="0" cy="0"/>
        </a:xfrm>
      </p:grpSpPr>
      <p:sp>
        <p:nvSpPr>
          <p:cNvPr id="139" name="Google Shape;139;p27"/>
          <p:cNvSpPr txBox="1"/>
          <p:nvPr>
            <p:ph type="title"/>
          </p:nvPr>
        </p:nvSpPr>
        <p:spPr>
          <a:xfrm>
            <a:off x="458392" y="150443"/>
            <a:ext cx="8217600" cy="585300"/>
          </a:xfrm>
          <a:prstGeom prst="rect">
            <a:avLst/>
          </a:prstGeom>
        </p:spPr>
        <p:txBody>
          <a:bodyPr anchorCtr="0" anchor="b" bIns="0" lIns="0" spcFirstLastPara="1" rIns="0" wrap="square" tIns="0">
            <a:noAutofit/>
          </a:bodyPr>
          <a:lstStyle/>
          <a:p>
            <a:pPr indent="0" lvl="0" marL="0" rtl="0" algn="l">
              <a:spcBef>
                <a:spcPts val="0"/>
              </a:spcBef>
              <a:spcAft>
                <a:spcPts val="0"/>
              </a:spcAft>
              <a:buClr>
                <a:schemeClr val="dk1"/>
              </a:buClr>
              <a:buSzPts val="1700"/>
              <a:buFont typeface="Arial"/>
              <a:buNone/>
            </a:pPr>
            <a:r>
              <a:rPr lang="en" sz="1800">
                <a:solidFill>
                  <a:srgbClr val="9900FF"/>
                </a:solidFill>
              </a:rPr>
              <a:t>Session 1: Stability Question 2 - Required Data</a:t>
            </a:r>
            <a:endParaRPr/>
          </a:p>
        </p:txBody>
      </p:sp>
      <p:sp>
        <p:nvSpPr>
          <p:cNvPr id="140" name="Google Shape;140;p27"/>
          <p:cNvSpPr txBox="1"/>
          <p:nvPr/>
        </p:nvSpPr>
        <p:spPr>
          <a:xfrm>
            <a:off x="467925" y="821900"/>
            <a:ext cx="8217600" cy="3805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lang="en" sz="1200">
                <a:solidFill>
                  <a:schemeClr val="dk1"/>
                </a:solidFill>
              </a:rPr>
              <a:t>Members: Bolko B.; F. Wolff-Fabris; Sara C.; Torsten L.; Thomas W.; Dirk L.;</a:t>
            </a:r>
            <a:endParaRPr sz="1200">
              <a:solidFill>
                <a:schemeClr val="dk1"/>
              </a:solidFill>
            </a:endParaRPr>
          </a:p>
          <a:p>
            <a:pPr indent="-317500" lvl="0" marL="457200" rtl="0" algn="l">
              <a:lnSpc>
                <a:spcPct val="115000"/>
              </a:lnSpc>
              <a:spcBef>
                <a:spcPts val="1200"/>
              </a:spcBef>
              <a:spcAft>
                <a:spcPts val="0"/>
              </a:spcAft>
              <a:buClr>
                <a:schemeClr val="dk1"/>
              </a:buClr>
              <a:buSzPts val="1400"/>
              <a:buChar char="●"/>
            </a:pPr>
            <a:r>
              <a:rPr lang="en" sz="1200">
                <a:solidFill>
                  <a:schemeClr val="dk1"/>
                </a:solidFill>
              </a:rPr>
              <a:t>We need to define in common agreement between accelerator and beamline groups what are the </a:t>
            </a:r>
            <a:r>
              <a:rPr b="1" lang="en" sz="1200">
                <a:solidFill>
                  <a:schemeClr val="dk1"/>
                </a:solidFill>
              </a:rPr>
              <a:t>photon parameters defining stability</a:t>
            </a:r>
            <a:r>
              <a:rPr lang="en" sz="1200">
                <a:solidFill>
                  <a:schemeClr val="dk1"/>
                </a:solidFill>
              </a:rPr>
              <a:t>, beam position (XGM, transmissive imager, ...), intensity, arrival time (?). These parameters should be </a:t>
            </a:r>
            <a:r>
              <a:rPr lang="en" sz="1200">
                <a:solidFill>
                  <a:schemeClr val="dk1"/>
                </a:solidFill>
              </a:rPr>
              <a:t>available</a:t>
            </a:r>
            <a:r>
              <a:rPr lang="en" sz="1200">
                <a:solidFill>
                  <a:schemeClr val="dk1"/>
                </a:solidFill>
              </a:rPr>
              <a:t> in the control </a:t>
            </a:r>
            <a:r>
              <a:rPr i="1" lang="en" sz="1200">
                <a:solidFill>
                  <a:schemeClr val="dk1"/>
                </a:solidFill>
              </a:rPr>
              <a:t>system(s)</a:t>
            </a:r>
            <a:r>
              <a:rPr lang="en" sz="1200">
                <a:solidFill>
                  <a:schemeClr val="dk1"/>
                </a:solidFill>
              </a:rPr>
              <a:t> including rolling averages and standard deviations (e.g. Doocs ML</a:t>
            </a:r>
            <a:r>
              <a:rPr lang="en" sz="1200">
                <a:solidFill>
                  <a:schemeClr val="dk1"/>
                </a:solidFill>
              </a:rPr>
              <a:t>). This a prerequisite for possible photon- &amp; e-beam slow feedbacks.(10</a:t>
            </a:r>
            <a:r>
              <a:rPr lang="en" sz="1200">
                <a:solidFill>
                  <a:schemeClr val="dk1"/>
                </a:solidFill>
              </a:rPr>
              <a:t>Hz)</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lang="en" sz="1200">
                <a:solidFill>
                  <a:schemeClr val="dk1"/>
                </a:solidFill>
              </a:rPr>
              <a:t>Parameters </a:t>
            </a:r>
            <a:r>
              <a:rPr b="1" lang="en" sz="1200">
                <a:solidFill>
                  <a:schemeClr val="dk1"/>
                </a:solidFill>
              </a:rPr>
              <a:t>not directly </a:t>
            </a:r>
            <a:r>
              <a:rPr b="1" lang="en" sz="1200">
                <a:solidFill>
                  <a:schemeClr val="dk1"/>
                </a:solidFill>
              </a:rPr>
              <a:t>measurable</a:t>
            </a:r>
            <a:r>
              <a:rPr lang="en" sz="1200">
                <a:solidFill>
                  <a:schemeClr val="dk1"/>
                </a:solidFill>
              </a:rPr>
              <a:t>, like a radiation source point, </a:t>
            </a:r>
            <a:r>
              <a:rPr lang="en" sz="1200">
                <a:solidFill>
                  <a:schemeClr val="dk1"/>
                </a:solidFill>
              </a:rPr>
              <a:t>beam angle, focus</a:t>
            </a:r>
            <a:r>
              <a:rPr lang="en" sz="1200">
                <a:solidFill>
                  <a:schemeClr val="dk1"/>
                </a:solidFill>
              </a:rPr>
              <a:t>, ... </a:t>
            </a:r>
            <a:r>
              <a:rPr lang="en" sz="1200">
                <a:solidFill>
                  <a:schemeClr val="dk1"/>
                </a:solidFill>
              </a:rPr>
              <a:t>might</a:t>
            </a:r>
            <a:r>
              <a:rPr lang="en" sz="1200">
                <a:solidFill>
                  <a:schemeClr val="dk1"/>
                </a:solidFill>
              </a:rPr>
              <a:t> be defined and provided by a control system server to be directly </a:t>
            </a:r>
            <a:r>
              <a:rPr lang="en" sz="1200">
                <a:solidFill>
                  <a:schemeClr val="dk1"/>
                </a:solidFill>
              </a:rPr>
              <a:t>available</a:t>
            </a:r>
            <a:r>
              <a:rPr lang="en" sz="1200">
                <a:solidFill>
                  <a:schemeClr val="dk1"/>
                </a:solidFill>
              </a:rPr>
              <a:t> for BKR monitoring and tuning. (10Hz)</a:t>
            </a:r>
            <a:endParaRPr sz="1200">
              <a:solidFill>
                <a:schemeClr val="dk1"/>
              </a:solidFill>
            </a:endParaRPr>
          </a:p>
          <a:p>
            <a:pPr indent="-317500" lvl="0" marL="457200" rtl="0" algn="l">
              <a:lnSpc>
                <a:spcPct val="115000"/>
              </a:lnSpc>
              <a:spcBef>
                <a:spcPts val="0"/>
              </a:spcBef>
              <a:spcAft>
                <a:spcPts val="0"/>
              </a:spcAft>
              <a:buClr>
                <a:schemeClr val="dk1"/>
              </a:buClr>
              <a:buSzPts val="1400"/>
              <a:buChar char="●"/>
            </a:pPr>
            <a:r>
              <a:rPr lang="en" sz="1200">
                <a:solidFill>
                  <a:schemeClr val="dk1"/>
                </a:solidFill>
              </a:rPr>
              <a:t>An urgent task is for the beamlines to define </a:t>
            </a:r>
            <a:r>
              <a:rPr b="1" lang="en" sz="1200">
                <a:solidFill>
                  <a:schemeClr val="dk1"/>
                </a:solidFill>
              </a:rPr>
              <a:t>requirements for stability/instability </a:t>
            </a:r>
            <a:r>
              <a:rPr lang="en" sz="1200">
                <a:solidFill>
                  <a:schemeClr val="dk1"/>
                </a:solidFill>
              </a:rPr>
              <a:t>on the above properties</a:t>
            </a:r>
            <a:r>
              <a:rPr lang="en" sz="1200">
                <a:solidFill>
                  <a:schemeClr val="dk1"/>
                </a:solidFill>
              </a:rPr>
              <a:t>. We believe the beamlines have the tool to provide BKR with quantification for a threshold on stability issues: the BKR needs to have “values” that define stability from the beamlines. (</a:t>
            </a:r>
            <a:r>
              <a:rPr lang="en" sz="1200">
                <a:solidFill>
                  <a:schemeClr val="dk1"/>
                </a:solidFill>
              </a:rPr>
              <a:t>available</a:t>
            </a:r>
            <a:r>
              <a:rPr lang="en" sz="1200">
                <a:solidFill>
                  <a:schemeClr val="dk1"/>
                </a:solidFill>
              </a:rPr>
              <a:t> in control system for visualisation)</a:t>
            </a:r>
            <a:endParaRPr sz="1200">
              <a:solidFill>
                <a:schemeClr val="dk1"/>
              </a:solidFill>
            </a:endParaRPr>
          </a:p>
          <a:p>
            <a:pPr indent="-317500" lvl="0" marL="457200" rtl="0" algn="l">
              <a:lnSpc>
                <a:spcPct val="115000"/>
              </a:lnSpc>
              <a:spcBef>
                <a:spcPts val="0"/>
              </a:spcBef>
              <a:spcAft>
                <a:spcPts val="0"/>
              </a:spcAft>
              <a:buClr>
                <a:schemeClr val="dk1"/>
              </a:buClr>
              <a:buSzPts val="1400"/>
              <a:buChar char="●"/>
            </a:pPr>
            <a:r>
              <a:rPr lang="en" sz="1200">
                <a:solidFill>
                  <a:schemeClr val="dk1"/>
                </a:solidFill>
              </a:rPr>
              <a:t>The accelerator/machine group can provide an expected “rock bottom” values for the </a:t>
            </a:r>
            <a:r>
              <a:rPr b="1" lang="en" sz="1200">
                <a:solidFill>
                  <a:schemeClr val="dk1"/>
                </a:solidFill>
              </a:rPr>
              <a:t>optimum/best possible stability fluctuations</a:t>
            </a:r>
            <a:r>
              <a:rPr lang="en" sz="1200">
                <a:solidFill>
                  <a:schemeClr val="dk1"/>
                </a:solidFill>
              </a:rPr>
              <a:t> – this should be well communicated to the beamlines.</a:t>
            </a:r>
            <a:endParaRPr sz="1200">
              <a:solidFill>
                <a:schemeClr val="dk1"/>
              </a:solidFill>
            </a:endParaRPr>
          </a:p>
          <a:p>
            <a:pPr indent="-317500" lvl="0" marL="457200" rtl="0" algn="l">
              <a:lnSpc>
                <a:spcPct val="115000"/>
              </a:lnSpc>
              <a:spcBef>
                <a:spcPts val="0"/>
              </a:spcBef>
              <a:spcAft>
                <a:spcPts val="0"/>
              </a:spcAft>
              <a:buClr>
                <a:schemeClr val="dk1"/>
              </a:buClr>
              <a:buSzPts val="1400"/>
              <a:buChar char="●"/>
            </a:pPr>
            <a:r>
              <a:rPr lang="en" sz="1200">
                <a:solidFill>
                  <a:schemeClr val="dk1"/>
                </a:solidFill>
              </a:rPr>
              <a:t>Long term: A Task group on the instability has to address and define the </a:t>
            </a:r>
            <a:r>
              <a:rPr b="1" lang="en" sz="1200">
                <a:solidFill>
                  <a:schemeClr val="dk1"/>
                </a:solidFill>
              </a:rPr>
              <a:t>correlation between e-beam and ph</a:t>
            </a:r>
            <a:r>
              <a:rPr b="1" lang="en" sz="1200">
                <a:solidFill>
                  <a:schemeClr val="dk1"/>
                </a:solidFill>
              </a:rPr>
              <a:t>oton-beam stabilities</a:t>
            </a:r>
            <a:r>
              <a:rPr lang="en" sz="1200">
                <a:solidFill>
                  <a:schemeClr val="dk1"/>
                </a:solidFill>
              </a:rPr>
              <a:t> in order to access the origin of the instabilities and offer mitigation strategies.</a:t>
            </a:r>
            <a:endParaRPr sz="1200">
              <a:solidFill>
                <a:schemeClr val="dk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4" name="Shape 144"/>
        <p:cNvGrpSpPr/>
        <p:nvPr/>
      </p:nvGrpSpPr>
      <p:grpSpPr>
        <a:xfrm>
          <a:off x="0" y="0"/>
          <a:ext cx="0" cy="0"/>
          <a:chOff x="0" y="0"/>
          <a:chExt cx="0" cy="0"/>
        </a:xfrm>
      </p:grpSpPr>
      <p:sp>
        <p:nvSpPr>
          <p:cNvPr id="145" name="Google Shape;145;p28"/>
          <p:cNvSpPr txBox="1"/>
          <p:nvPr>
            <p:ph type="title"/>
          </p:nvPr>
        </p:nvSpPr>
        <p:spPr>
          <a:xfrm>
            <a:off x="458392" y="150443"/>
            <a:ext cx="8217600" cy="585300"/>
          </a:xfrm>
          <a:prstGeom prst="rect">
            <a:avLst/>
          </a:prstGeom>
        </p:spPr>
        <p:txBody>
          <a:bodyPr anchorCtr="0" anchor="b" bIns="0" lIns="0" spcFirstLastPara="1" rIns="0" wrap="square" tIns="0">
            <a:noAutofit/>
          </a:bodyPr>
          <a:lstStyle/>
          <a:p>
            <a:pPr indent="0" lvl="0" marL="0" rtl="0" algn="l">
              <a:spcBef>
                <a:spcPts val="0"/>
              </a:spcBef>
              <a:spcAft>
                <a:spcPts val="0"/>
              </a:spcAft>
              <a:buClr>
                <a:schemeClr val="dk1"/>
              </a:buClr>
              <a:buSzPts val="1700"/>
              <a:buFont typeface="Arial"/>
              <a:buNone/>
            </a:pPr>
            <a:r>
              <a:rPr lang="en" sz="1800">
                <a:solidFill>
                  <a:srgbClr val="9900FF"/>
                </a:solidFill>
              </a:rPr>
              <a:t>Session 1: Stability Question 2 - Communication </a:t>
            </a:r>
            <a:endParaRPr/>
          </a:p>
        </p:txBody>
      </p:sp>
      <p:sp>
        <p:nvSpPr>
          <p:cNvPr id="146" name="Google Shape;146;p28"/>
          <p:cNvSpPr txBox="1"/>
          <p:nvPr/>
        </p:nvSpPr>
        <p:spPr>
          <a:xfrm>
            <a:off x="467925" y="892600"/>
            <a:ext cx="8208000" cy="3743400"/>
          </a:xfrm>
          <a:prstGeom prst="rect">
            <a:avLst/>
          </a:prstGeom>
          <a:noFill/>
          <a:ln>
            <a:noFill/>
          </a:ln>
        </p:spPr>
        <p:txBody>
          <a:bodyPr anchorCtr="0" anchor="t" bIns="91425" lIns="91425" spcFirstLastPara="1" rIns="91425" wrap="square" tIns="91425">
            <a:noAutofit/>
          </a:bodyPr>
          <a:lstStyle/>
          <a:p>
            <a:pPr indent="-304800" lvl="0" marL="457200" rtl="0" algn="l">
              <a:lnSpc>
                <a:spcPct val="115000"/>
              </a:lnSpc>
              <a:spcBef>
                <a:spcPts val="1200"/>
              </a:spcBef>
              <a:spcAft>
                <a:spcPts val="0"/>
              </a:spcAft>
              <a:buClr>
                <a:schemeClr val="dk1"/>
              </a:buClr>
              <a:buSzPts val="1200"/>
              <a:buChar char="●"/>
            </a:pPr>
            <a:r>
              <a:rPr b="1" lang="en" sz="1200">
                <a:solidFill>
                  <a:schemeClr val="dk1"/>
                </a:solidFill>
              </a:rPr>
              <a:t>Stability requirement definition</a:t>
            </a:r>
            <a:r>
              <a:rPr b="1" lang="en" sz="1200">
                <a:solidFill>
                  <a:schemeClr val="dk1"/>
                </a:solidFill>
              </a:rPr>
              <a:t>:</a:t>
            </a:r>
            <a:r>
              <a:rPr lang="en" sz="1200">
                <a:solidFill>
                  <a:schemeClr val="dk1"/>
                </a:solidFill>
              </a:rPr>
              <a:t> The stability thresholds for the individual experiments have to be communicated to RC/Operators well in advance, for example during the Friday meeting. A good planning helps on setting up the machine for operational/user weeks – this information has to be available prior the start of the experiments.</a:t>
            </a:r>
            <a:endParaRPr sz="1200">
              <a:solidFill>
                <a:schemeClr val="dk1"/>
              </a:solidFill>
            </a:endParaRPr>
          </a:p>
          <a:p>
            <a:pPr indent="-317500" lvl="0" marL="457200" rtl="0" algn="l">
              <a:lnSpc>
                <a:spcPct val="115000"/>
              </a:lnSpc>
              <a:spcBef>
                <a:spcPts val="0"/>
              </a:spcBef>
              <a:spcAft>
                <a:spcPts val="0"/>
              </a:spcAft>
              <a:buClr>
                <a:schemeClr val="dk1"/>
              </a:buClr>
              <a:buSzPts val="1400"/>
              <a:buChar char="●"/>
            </a:pPr>
            <a:r>
              <a:rPr b="1" lang="en" sz="1200">
                <a:solidFill>
                  <a:schemeClr val="dk1"/>
                </a:solidFill>
              </a:rPr>
              <a:t>Stability status screen in BKR</a:t>
            </a:r>
            <a:r>
              <a:rPr b="1" lang="en" sz="1200">
                <a:solidFill>
                  <a:schemeClr val="dk1"/>
                </a:solidFill>
              </a:rPr>
              <a:t>:</a:t>
            </a:r>
            <a:r>
              <a:rPr lang="en" sz="1200">
                <a:solidFill>
                  <a:schemeClr val="dk1"/>
                </a:solidFill>
              </a:rPr>
              <a:t> A live screen shall be available at the BKR with the current stability parameters from all the beamlines, displaying for example the beam position, focus and jitter from the experiments together with the actual requirements. This will help operators to visualize the current beam position as well as access effects to a beamline while tuning positions in other SASE beamlines. </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b="1" lang="en" sz="1200">
                <a:solidFill>
                  <a:schemeClr val="dk1"/>
                </a:solidFill>
              </a:rPr>
              <a:t>Fast detection of instability source</a:t>
            </a:r>
            <a:r>
              <a:rPr lang="en" sz="1200">
                <a:solidFill>
                  <a:schemeClr val="dk1"/>
                </a:solidFill>
              </a:rPr>
              <a:t> by </a:t>
            </a:r>
            <a:r>
              <a:rPr lang="en" sz="1200">
                <a:solidFill>
                  <a:schemeClr val="dk1"/>
                </a:solidFill>
              </a:rPr>
              <a:t>operators</a:t>
            </a:r>
            <a:r>
              <a:rPr lang="en" sz="1200">
                <a:solidFill>
                  <a:schemeClr val="dk1"/>
                </a:solidFill>
              </a:rPr>
              <a:t> (e.g. mirrors or electron orbit) can be improved by </a:t>
            </a:r>
            <a:r>
              <a:rPr lang="en" sz="1200">
                <a:solidFill>
                  <a:schemeClr val="dk1"/>
                </a:solidFill>
              </a:rPr>
              <a:t>stability</a:t>
            </a:r>
            <a:r>
              <a:rPr lang="en" sz="1200">
                <a:solidFill>
                  <a:schemeClr val="dk1"/>
                </a:solidFill>
              </a:rPr>
              <a:t> status screen</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b="1" lang="en" sz="1200">
                <a:solidFill>
                  <a:schemeClr val="dk1"/>
                </a:solidFill>
              </a:rPr>
              <a:t>Meeting between Beamline and Accelerator operators:</a:t>
            </a:r>
            <a:r>
              <a:rPr lang="en" sz="1200">
                <a:solidFill>
                  <a:schemeClr val="dk1"/>
                </a:solidFill>
              </a:rPr>
              <a:t> One has to communicate the actions and correlation between e-beam and photon-measurement between BKR and beamlines. For example, machine group can make a tutorial for the beamlines scientists on how “tough” is to tune the machine for changing the beam position (at least showing that there is no magical button to improve stability). </a:t>
            </a:r>
            <a:endParaRPr sz="1200">
              <a:solidFill>
                <a:schemeClr val="dk1"/>
              </a:solidFill>
            </a:endParaRPr>
          </a:p>
          <a:p>
            <a:pPr indent="0" lvl="0" marL="457200" rtl="0" algn="l">
              <a:lnSpc>
                <a:spcPct val="115000"/>
              </a:lnSpc>
              <a:spcBef>
                <a:spcPts val="1200"/>
              </a:spcBef>
              <a:spcAft>
                <a:spcPts val="1200"/>
              </a:spcAft>
              <a:buNone/>
            </a:pPr>
            <a:r>
              <a:t/>
            </a:r>
            <a:endParaRPr sz="1200">
              <a:solidFill>
                <a:schemeClr val="dk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0" name="Shape 150"/>
        <p:cNvGrpSpPr/>
        <p:nvPr/>
      </p:nvGrpSpPr>
      <p:grpSpPr>
        <a:xfrm>
          <a:off x="0" y="0"/>
          <a:ext cx="0" cy="0"/>
          <a:chOff x="0" y="0"/>
          <a:chExt cx="0" cy="0"/>
        </a:xfrm>
      </p:grpSpPr>
      <p:sp>
        <p:nvSpPr>
          <p:cNvPr id="151" name="Google Shape;151;p29"/>
          <p:cNvSpPr txBox="1"/>
          <p:nvPr>
            <p:ph type="title"/>
          </p:nvPr>
        </p:nvSpPr>
        <p:spPr>
          <a:xfrm>
            <a:off x="458392" y="150443"/>
            <a:ext cx="8217600" cy="585300"/>
          </a:xfrm>
          <a:prstGeom prst="rect">
            <a:avLst/>
          </a:prstGeom>
          <a:noFill/>
          <a:ln>
            <a:noFill/>
          </a:ln>
        </p:spPr>
        <p:txBody>
          <a:bodyPr anchorCtr="0" anchor="b" bIns="0" lIns="0" spcFirstLastPara="1" rIns="0" wrap="square" tIns="0">
            <a:noAutofit/>
          </a:bodyPr>
          <a:lstStyle/>
          <a:p>
            <a:pPr indent="0" lvl="0" marL="0" rtl="0" algn="l">
              <a:spcBef>
                <a:spcPts val="0"/>
              </a:spcBef>
              <a:spcAft>
                <a:spcPts val="0"/>
              </a:spcAft>
              <a:buClr>
                <a:schemeClr val="dk1"/>
              </a:buClr>
              <a:buSzPts val="1700"/>
              <a:buFont typeface="Arial"/>
              <a:buNone/>
            </a:pPr>
            <a:r>
              <a:rPr lang="en" sz="1800">
                <a:solidFill>
                  <a:schemeClr val="lt2"/>
                </a:solidFill>
              </a:rPr>
              <a:t>Session 1: </a:t>
            </a:r>
            <a:r>
              <a:rPr lang="en" sz="1800">
                <a:solidFill>
                  <a:schemeClr val="lt2"/>
                </a:solidFill>
              </a:rPr>
              <a:t>Stability Question 3 - DefSTF (Shan, Maurizio, Nick)</a:t>
            </a:r>
            <a:endParaRPr sz="1100">
              <a:solidFill>
                <a:schemeClr val="lt2"/>
              </a:solidFill>
            </a:endParaRPr>
          </a:p>
        </p:txBody>
      </p:sp>
      <p:sp>
        <p:nvSpPr>
          <p:cNvPr id="152" name="Google Shape;152;p29"/>
          <p:cNvSpPr txBox="1"/>
          <p:nvPr/>
        </p:nvSpPr>
        <p:spPr>
          <a:xfrm>
            <a:off x="431400" y="825025"/>
            <a:ext cx="8281200" cy="3753300"/>
          </a:xfrm>
          <a:prstGeom prst="rect">
            <a:avLst/>
          </a:prstGeom>
          <a:noFill/>
          <a:ln>
            <a:noFill/>
          </a:ln>
        </p:spPr>
        <p:txBody>
          <a:bodyPr anchorCtr="0" anchor="t" bIns="34275" lIns="68575" spcFirstLastPara="1" rIns="68575" wrap="square" tIns="34275">
            <a:noAutofit/>
          </a:bodyPr>
          <a:lstStyle/>
          <a:p>
            <a:pPr indent="0" lvl="0" marL="0" marR="0" rtl="0" algn="l">
              <a:lnSpc>
                <a:spcPct val="112000"/>
              </a:lnSpc>
              <a:spcBef>
                <a:spcPts val="0"/>
              </a:spcBef>
              <a:spcAft>
                <a:spcPts val="0"/>
              </a:spcAft>
              <a:buNone/>
            </a:pPr>
            <a:r>
              <a:rPr b="1" lang="en">
                <a:solidFill>
                  <a:schemeClr val="dk1"/>
                </a:solidFill>
              </a:rPr>
              <a:t>How could a beam stability task force be defined</a:t>
            </a:r>
            <a:r>
              <a:rPr b="1" i="0" lang="en" sz="1400" u="none" cap="none" strike="noStrike">
                <a:solidFill>
                  <a:schemeClr val="dk1"/>
                </a:solidFill>
                <a:latin typeface="Arial"/>
                <a:ea typeface="Arial"/>
                <a:cs typeface="Arial"/>
                <a:sym typeface="Arial"/>
              </a:rPr>
              <a:t>? </a:t>
            </a:r>
            <a:endParaRPr sz="1100"/>
          </a:p>
          <a:p>
            <a:pPr indent="0" lvl="0" marL="0" marR="0" rtl="0" algn="l">
              <a:lnSpc>
                <a:spcPct val="112000"/>
              </a:lnSpc>
              <a:spcBef>
                <a:spcPts val="0"/>
              </a:spcBef>
              <a:spcAft>
                <a:spcPts val="0"/>
              </a:spcAft>
              <a:buNone/>
            </a:pPr>
            <a:r>
              <a:t/>
            </a:r>
            <a:endParaRPr>
              <a:solidFill>
                <a:schemeClr val="dk1"/>
              </a:solidFill>
            </a:endParaRPr>
          </a:p>
          <a:p>
            <a:pPr indent="0" lvl="0" marL="0" marR="0" rtl="0" algn="l">
              <a:lnSpc>
                <a:spcPct val="112000"/>
              </a:lnSpc>
              <a:spcBef>
                <a:spcPts val="0"/>
              </a:spcBef>
              <a:spcAft>
                <a:spcPts val="0"/>
              </a:spcAft>
              <a:buNone/>
            </a:pPr>
            <a:r>
              <a:rPr lang="en">
                <a:solidFill>
                  <a:schemeClr val="dk1"/>
                </a:solidFill>
              </a:rPr>
              <a:t>Task: </a:t>
            </a:r>
            <a:r>
              <a:rPr b="0" i="0" lang="en" u="none" cap="none" strike="noStrike">
                <a:solidFill>
                  <a:schemeClr val="dk1"/>
                </a:solidFill>
                <a:latin typeface="Arial"/>
                <a:ea typeface="Arial"/>
                <a:cs typeface="Arial"/>
                <a:sym typeface="Arial"/>
              </a:rPr>
              <a:t>Sketch out a proposal </a:t>
            </a:r>
            <a:r>
              <a:rPr lang="en">
                <a:solidFill>
                  <a:schemeClr val="dk1"/>
                </a:solidFill>
              </a:rPr>
              <a:t>for creation of a beam stability task force that would run about 1 year with the goal to analyze and improve the photon beam stability. </a:t>
            </a:r>
            <a:endParaRPr>
              <a:solidFill>
                <a:schemeClr val="dk1"/>
              </a:solidFill>
            </a:endParaRPr>
          </a:p>
          <a:p>
            <a:pPr indent="0" lvl="0" marL="0" marR="0" rtl="0" algn="l">
              <a:lnSpc>
                <a:spcPct val="112000"/>
              </a:lnSpc>
              <a:spcBef>
                <a:spcPts val="0"/>
              </a:spcBef>
              <a:spcAft>
                <a:spcPts val="0"/>
              </a:spcAft>
              <a:buNone/>
            </a:pPr>
            <a:r>
              <a:rPr lang="en">
                <a:solidFill>
                  <a:schemeClr val="dk1"/>
                </a:solidFill>
              </a:rPr>
              <a:t>What should be the composition of this group? What should be (roughly) the mandate? Which meetings are required? What are other important aspects to consider? </a:t>
            </a:r>
            <a:endParaRPr b="0" i="0" u="none" cap="none" strike="noStrike">
              <a:solidFill>
                <a:schemeClr val="dk1"/>
              </a:solidFill>
              <a:latin typeface="Arial"/>
              <a:ea typeface="Arial"/>
              <a:cs typeface="Arial"/>
              <a:sym typeface="Arial"/>
            </a:endParaRPr>
          </a:p>
          <a:p>
            <a:pPr indent="0" lvl="0" marL="0" marR="0" rtl="0" algn="l">
              <a:lnSpc>
                <a:spcPct val="112000"/>
              </a:lnSpc>
              <a:spcBef>
                <a:spcPts val="0"/>
              </a:spcBef>
              <a:spcAft>
                <a:spcPts val="0"/>
              </a:spcAft>
              <a:buNone/>
            </a:pPr>
            <a:r>
              <a:t/>
            </a:r>
            <a:endParaRPr>
              <a:solidFill>
                <a:schemeClr val="dk1"/>
              </a:solidFill>
            </a:endParaRPr>
          </a:p>
          <a:p>
            <a:pPr indent="0" lvl="0" marL="0" marR="0" rtl="0" algn="l">
              <a:lnSpc>
                <a:spcPct val="112000"/>
              </a:lnSpc>
              <a:spcBef>
                <a:spcPts val="0"/>
              </a:spcBef>
              <a:spcAft>
                <a:spcPts val="0"/>
              </a:spcAft>
              <a:buNone/>
            </a:pPr>
            <a:r>
              <a:rPr lang="en">
                <a:solidFill>
                  <a:schemeClr val="dk1"/>
                </a:solidFill>
              </a:rPr>
              <a:t>Group work: Collect ideas from participants with flipchart or in any other way. </a:t>
            </a:r>
            <a:endParaRPr>
              <a:solidFill>
                <a:schemeClr val="dk1"/>
              </a:solidFill>
            </a:endParaRPr>
          </a:p>
          <a:p>
            <a:pPr indent="0" lvl="0" marL="0" rtl="0" algn="l">
              <a:lnSpc>
                <a:spcPct val="112000"/>
              </a:lnSpc>
              <a:spcBef>
                <a:spcPts val="0"/>
              </a:spcBef>
              <a:spcAft>
                <a:spcPts val="0"/>
              </a:spcAft>
              <a:buNone/>
            </a:pPr>
            <a:r>
              <a:rPr lang="en">
                <a:solidFill>
                  <a:schemeClr val="dk1"/>
                </a:solidFill>
              </a:rPr>
              <a:t>Take photos of the flipchart for the report writing later.</a:t>
            </a:r>
            <a:endParaRPr>
              <a:solidFill>
                <a:schemeClr val="dk1"/>
              </a:solidFill>
            </a:endParaRPr>
          </a:p>
          <a:p>
            <a:pPr indent="0" lvl="0" marL="0" marR="0" rtl="0" algn="l">
              <a:lnSpc>
                <a:spcPct val="112000"/>
              </a:lnSpc>
              <a:spcBef>
                <a:spcPts val="0"/>
              </a:spcBef>
              <a:spcAft>
                <a:spcPts val="0"/>
              </a:spcAft>
              <a:buNone/>
            </a:pPr>
            <a:r>
              <a:t/>
            </a:r>
            <a:endParaRPr>
              <a:solidFill>
                <a:schemeClr val="dk1"/>
              </a:solidFill>
            </a:endParaRPr>
          </a:p>
          <a:p>
            <a:pPr indent="0" lvl="0" marL="0" marR="0" rtl="0" algn="l">
              <a:lnSpc>
                <a:spcPct val="112000"/>
              </a:lnSpc>
              <a:spcBef>
                <a:spcPts val="0"/>
              </a:spcBef>
              <a:spcAft>
                <a:spcPts val="0"/>
              </a:spcAft>
              <a:buNone/>
            </a:pPr>
            <a:r>
              <a:rPr lang="en">
                <a:solidFill>
                  <a:schemeClr val="dk1"/>
                </a:solidFill>
              </a:rPr>
              <a:t>Report writing: Sum up your recommendations (e.g. to management) for creation of beam stability task force. Present your findings later in the meeting.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6" name="Shape 156"/>
        <p:cNvGrpSpPr/>
        <p:nvPr/>
      </p:nvGrpSpPr>
      <p:grpSpPr>
        <a:xfrm>
          <a:off x="0" y="0"/>
          <a:ext cx="0" cy="0"/>
          <a:chOff x="0" y="0"/>
          <a:chExt cx="0" cy="0"/>
        </a:xfrm>
      </p:grpSpPr>
      <p:sp>
        <p:nvSpPr>
          <p:cNvPr id="157" name="Google Shape;157;p30"/>
          <p:cNvSpPr txBox="1"/>
          <p:nvPr>
            <p:ph type="title"/>
          </p:nvPr>
        </p:nvSpPr>
        <p:spPr>
          <a:xfrm>
            <a:off x="458392" y="150443"/>
            <a:ext cx="8217600" cy="5853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Mandate (possible themes/concepts) [1 / 2]</a:t>
            </a:r>
            <a:endParaRPr/>
          </a:p>
        </p:txBody>
      </p:sp>
      <p:sp>
        <p:nvSpPr>
          <p:cNvPr id="158" name="Google Shape;158;p30"/>
          <p:cNvSpPr txBox="1"/>
          <p:nvPr/>
        </p:nvSpPr>
        <p:spPr>
          <a:xfrm>
            <a:off x="535375" y="917850"/>
            <a:ext cx="7804200" cy="33078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b="1" lang="en"/>
              <a:t>Identify</a:t>
            </a:r>
            <a:r>
              <a:rPr lang="en"/>
              <a:t>, </a:t>
            </a:r>
            <a:r>
              <a:rPr b="1" lang="en"/>
              <a:t>categorise</a:t>
            </a:r>
            <a:r>
              <a:rPr lang="en"/>
              <a:t> and </a:t>
            </a:r>
            <a:r>
              <a:rPr b="1" lang="en"/>
              <a:t>prioritise</a:t>
            </a:r>
            <a:r>
              <a:rPr lang="en"/>
              <a:t> identified instabilities</a:t>
            </a:r>
            <a:endParaRPr/>
          </a:p>
          <a:p>
            <a:pPr indent="-317500" lvl="0" marL="457200" rtl="0" algn="l">
              <a:spcBef>
                <a:spcPts val="0"/>
              </a:spcBef>
              <a:spcAft>
                <a:spcPts val="0"/>
              </a:spcAft>
              <a:buSzPts val="1400"/>
              <a:buChar char="●"/>
            </a:pPr>
            <a:r>
              <a:rPr lang="en"/>
              <a:t>Identify </a:t>
            </a:r>
            <a:r>
              <a:rPr b="1" lang="en"/>
              <a:t>Figures of Merit</a:t>
            </a:r>
            <a:r>
              <a:rPr lang="en"/>
              <a:t> / </a:t>
            </a:r>
            <a:r>
              <a:rPr b="1" lang="en"/>
              <a:t>metrics</a:t>
            </a:r>
            <a:r>
              <a:rPr lang="en"/>
              <a:t> to be used to </a:t>
            </a:r>
            <a:r>
              <a:rPr b="1" lang="en"/>
              <a:t>clearly</a:t>
            </a:r>
            <a:r>
              <a:rPr lang="en"/>
              <a:t> and </a:t>
            </a:r>
            <a:r>
              <a:rPr b="1" lang="en"/>
              <a:t>unambiguously quantify</a:t>
            </a:r>
            <a:r>
              <a:rPr lang="en"/>
              <a:t> the instabilities.</a:t>
            </a:r>
            <a:endParaRPr/>
          </a:p>
          <a:p>
            <a:pPr indent="-317500" lvl="0" marL="457200" rtl="0" algn="l">
              <a:spcBef>
                <a:spcPts val="0"/>
              </a:spcBef>
              <a:spcAft>
                <a:spcPts val="0"/>
              </a:spcAft>
              <a:buSzPts val="1400"/>
              <a:buChar char="●"/>
            </a:pPr>
            <a:r>
              <a:rPr lang="en"/>
              <a:t>Identify means to </a:t>
            </a:r>
            <a:r>
              <a:rPr b="1" lang="en"/>
              <a:t>measure</a:t>
            </a:r>
            <a:r>
              <a:rPr lang="en"/>
              <a:t> metrics; in particular identify where </a:t>
            </a:r>
            <a:r>
              <a:rPr b="1" lang="en"/>
              <a:t>additional monitoring</a:t>
            </a:r>
            <a:r>
              <a:rPr lang="en"/>
              <a:t> (diagnostics, controls etc) are needed [-&gt; HW+Sw].</a:t>
            </a:r>
            <a:endParaRPr/>
          </a:p>
          <a:p>
            <a:pPr indent="-317500" lvl="0" marL="457200" rtl="0" algn="l">
              <a:spcBef>
                <a:spcPts val="0"/>
              </a:spcBef>
              <a:spcAft>
                <a:spcPts val="0"/>
              </a:spcAft>
              <a:buSzPts val="1400"/>
              <a:buChar char="●"/>
            </a:pPr>
            <a:r>
              <a:rPr lang="en"/>
              <a:t>Develop a </a:t>
            </a:r>
            <a:r>
              <a:rPr b="1" lang="en"/>
              <a:t>mitigation strategy</a:t>
            </a:r>
            <a:r>
              <a:rPr lang="en"/>
              <a:t> (</a:t>
            </a:r>
            <a:r>
              <a:rPr b="1" lang="en"/>
              <a:t>plan</a:t>
            </a:r>
            <a:r>
              <a:rPr lang="en"/>
              <a:t>) for the </a:t>
            </a:r>
            <a:r>
              <a:rPr b="1" lang="en"/>
              <a:t>top-ranked instabilities </a:t>
            </a:r>
            <a:r>
              <a:rPr lang="en"/>
              <a:t>[-&gt;TT-Stab] (identifying </a:t>
            </a:r>
            <a:r>
              <a:rPr b="1" lang="en"/>
              <a:t>root cause</a:t>
            </a:r>
            <a:r>
              <a:rPr lang="en"/>
              <a:t>, proposing </a:t>
            </a:r>
            <a:r>
              <a:rPr b="1" lang="en"/>
              <a:t>corrective measures</a:t>
            </a:r>
            <a:r>
              <a:rPr lang="en"/>
              <a:t>). These should include:</a:t>
            </a:r>
            <a:endParaRPr/>
          </a:p>
          <a:p>
            <a:pPr indent="-317500" lvl="1" marL="914400" rtl="0" algn="l">
              <a:spcBef>
                <a:spcPts val="0"/>
              </a:spcBef>
              <a:spcAft>
                <a:spcPts val="0"/>
              </a:spcAft>
              <a:buSzPts val="1400"/>
              <a:buChar char="○"/>
            </a:pPr>
            <a:r>
              <a:rPr lang="en"/>
              <a:t>Most critical</a:t>
            </a:r>
            <a:endParaRPr/>
          </a:p>
          <a:p>
            <a:pPr indent="-317500" lvl="1" marL="914400" rtl="0" algn="l">
              <a:spcBef>
                <a:spcPts val="0"/>
              </a:spcBef>
              <a:spcAft>
                <a:spcPts val="0"/>
              </a:spcAft>
              <a:buSzPts val="1400"/>
              <a:buChar char="○"/>
            </a:pPr>
            <a:r>
              <a:rPr lang="en"/>
              <a:t>Lowest lying fruit (i.e. possibly easier to get result)</a:t>
            </a:r>
            <a:endParaRPr/>
          </a:p>
          <a:p>
            <a:pPr indent="-317500" lvl="1" marL="914400" rtl="0" algn="l">
              <a:spcBef>
                <a:spcPts val="0"/>
              </a:spcBef>
              <a:spcAft>
                <a:spcPts val="0"/>
              </a:spcAft>
              <a:buSzPts val="1400"/>
              <a:buChar char="○"/>
            </a:pPr>
            <a:r>
              <a:rPr lang="en"/>
              <a:t>Realistic</a:t>
            </a:r>
            <a:endParaRPr/>
          </a:p>
          <a:p>
            <a:pPr indent="-317500" lvl="0" marL="457200" rtl="0" algn="l">
              <a:spcBef>
                <a:spcPts val="0"/>
              </a:spcBef>
              <a:spcAft>
                <a:spcPts val="0"/>
              </a:spcAft>
              <a:buSzPts val="1400"/>
              <a:buChar char="●"/>
            </a:pPr>
            <a:r>
              <a:rPr lang="en"/>
              <a:t>Provide forum for </a:t>
            </a:r>
            <a:r>
              <a:rPr b="1" lang="en"/>
              <a:t>feedback</a:t>
            </a:r>
            <a:r>
              <a:rPr lang="en"/>
              <a:t> from </a:t>
            </a:r>
            <a:r>
              <a:rPr b="1" lang="en"/>
              <a:t>experiments </a:t>
            </a:r>
            <a:r>
              <a:rPr lang="en"/>
              <a:t>[-&gt; StabInf]</a:t>
            </a:r>
            <a:endParaRPr/>
          </a:p>
          <a:p>
            <a:pPr indent="-317500" lvl="1" marL="914400" rtl="0" algn="l">
              <a:spcBef>
                <a:spcPts val="0"/>
              </a:spcBef>
              <a:spcAft>
                <a:spcPts val="0"/>
              </a:spcAft>
              <a:buSzPts val="1400"/>
              <a:buChar char="○"/>
            </a:pPr>
            <a:r>
              <a:rPr lang="en"/>
              <a:t>day-to-day experience</a:t>
            </a:r>
            <a:endParaRPr/>
          </a:p>
          <a:p>
            <a:pPr indent="0" lvl="0" marL="0" rtl="0" algn="l">
              <a:spcBef>
                <a:spcPts val="0"/>
              </a:spcBef>
              <a:spcAft>
                <a:spcPts val="0"/>
              </a:spcAft>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2" name="Shape 162"/>
        <p:cNvGrpSpPr/>
        <p:nvPr/>
      </p:nvGrpSpPr>
      <p:grpSpPr>
        <a:xfrm>
          <a:off x="0" y="0"/>
          <a:ext cx="0" cy="0"/>
          <a:chOff x="0" y="0"/>
          <a:chExt cx="0" cy="0"/>
        </a:xfrm>
      </p:grpSpPr>
      <p:sp>
        <p:nvSpPr>
          <p:cNvPr id="163" name="Google Shape;163;p31"/>
          <p:cNvSpPr txBox="1"/>
          <p:nvPr>
            <p:ph type="title"/>
          </p:nvPr>
        </p:nvSpPr>
        <p:spPr>
          <a:xfrm>
            <a:off x="458392" y="150443"/>
            <a:ext cx="8217600" cy="585300"/>
          </a:xfrm>
          <a:prstGeom prst="rect">
            <a:avLst/>
          </a:prstGeom>
        </p:spPr>
        <p:txBody>
          <a:bodyPr anchorCtr="0" anchor="b" bIns="0" lIns="0" spcFirstLastPara="1" rIns="0" wrap="square" tIns="0">
            <a:noAutofit/>
          </a:bodyPr>
          <a:lstStyle/>
          <a:p>
            <a:pPr indent="0" lvl="0" marL="0" rtl="0" algn="l">
              <a:spcBef>
                <a:spcPts val="0"/>
              </a:spcBef>
              <a:spcAft>
                <a:spcPts val="0"/>
              </a:spcAft>
              <a:buClr>
                <a:schemeClr val="dk1"/>
              </a:buClr>
              <a:buSzPts val="1100"/>
              <a:buFont typeface="Arial"/>
              <a:buNone/>
            </a:pPr>
            <a:r>
              <a:rPr lang="en"/>
              <a:t>Mandate (possible themes/concepts) [2 / 2]</a:t>
            </a:r>
            <a:endParaRPr/>
          </a:p>
        </p:txBody>
      </p:sp>
      <p:sp>
        <p:nvSpPr>
          <p:cNvPr id="164" name="Google Shape;164;p31"/>
          <p:cNvSpPr txBox="1"/>
          <p:nvPr/>
        </p:nvSpPr>
        <p:spPr>
          <a:xfrm>
            <a:off x="490525" y="932000"/>
            <a:ext cx="8051700" cy="35808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Clr>
                <a:schemeClr val="dk1"/>
              </a:buClr>
              <a:buSzPts val="1400"/>
              <a:buChar char="●"/>
            </a:pPr>
            <a:r>
              <a:rPr b="1" lang="en">
                <a:solidFill>
                  <a:schemeClr val="dk1"/>
                </a:solidFill>
              </a:rPr>
              <a:t>Plan</a:t>
            </a:r>
            <a:r>
              <a:rPr lang="en">
                <a:solidFill>
                  <a:schemeClr val="dk1"/>
                </a:solidFill>
              </a:rPr>
              <a:t>, propose and </a:t>
            </a:r>
            <a:r>
              <a:rPr b="1" lang="en">
                <a:solidFill>
                  <a:schemeClr val="dk1"/>
                </a:solidFill>
              </a:rPr>
              <a:t>organise</a:t>
            </a:r>
            <a:r>
              <a:rPr lang="en">
                <a:solidFill>
                  <a:schemeClr val="dk1"/>
                </a:solidFill>
              </a:rPr>
              <a:t> use of </a:t>
            </a:r>
            <a:r>
              <a:rPr b="1" lang="en">
                <a:solidFill>
                  <a:schemeClr val="dk1"/>
                </a:solidFill>
              </a:rPr>
              <a:t>dedicated beam time</a:t>
            </a:r>
            <a:r>
              <a:rPr lang="en">
                <a:solidFill>
                  <a:schemeClr val="dk1"/>
                </a:solidFill>
              </a:rPr>
              <a:t> for stability studies.</a:t>
            </a:r>
            <a:endParaRPr>
              <a:solidFill>
                <a:schemeClr val="dk1"/>
              </a:solidFill>
            </a:endParaRPr>
          </a:p>
          <a:p>
            <a:pPr indent="-317500" lvl="0" marL="457200" rtl="0" algn="l">
              <a:spcBef>
                <a:spcPts val="0"/>
              </a:spcBef>
              <a:spcAft>
                <a:spcPts val="0"/>
              </a:spcAft>
              <a:buClr>
                <a:schemeClr val="dk1"/>
              </a:buClr>
              <a:buSzPts val="1400"/>
              <a:buChar char="●"/>
            </a:pPr>
            <a:r>
              <a:rPr lang="en">
                <a:solidFill>
                  <a:schemeClr val="dk1"/>
                </a:solidFill>
              </a:rPr>
              <a:t>Produce a </a:t>
            </a:r>
            <a:r>
              <a:rPr b="1" lang="en">
                <a:solidFill>
                  <a:schemeClr val="dk1"/>
                </a:solidFill>
              </a:rPr>
              <a:t>written plan of action</a:t>
            </a:r>
            <a:r>
              <a:rPr lang="en">
                <a:solidFill>
                  <a:schemeClr val="dk1"/>
                </a:solidFill>
              </a:rPr>
              <a:t> for review after initial org phase.</a:t>
            </a:r>
            <a:endParaRPr>
              <a:solidFill>
                <a:schemeClr val="dk1"/>
              </a:solidFill>
            </a:endParaRPr>
          </a:p>
          <a:p>
            <a:pPr indent="-317500" lvl="0" marL="457200" rtl="0" algn="l">
              <a:spcBef>
                <a:spcPts val="0"/>
              </a:spcBef>
              <a:spcAft>
                <a:spcPts val="0"/>
              </a:spcAft>
              <a:buClr>
                <a:schemeClr val="dk1"/>
              </a:buClr>
              <a:buSzPts val="1400"/>
              <a:buChar char="●"/>
            </a:pPr>
            <a:r>
              <a:rPr lang="en">
                <a:solidFill>
                  <a:schemeClr val="dk1"/>
                </a:solidFill>
              </a:rPr>
              <a:t>Provide </a:t>
            </a:r>
            <a:r>
              <a:rPr b="1" lang="en">
                <a:solidFill>
                  <a:schemeClr val="dk1"/>
                </a:solidFill>
              </a:rPr>
              <a:t>coordination</a:t>
            </a:r>
            <a:r>
              <a:rPr lang="en">
                <a:solidFill>
                  <a:schemeClr val="dk1"/>
                </a:solidFill>
              </a:rPr>
              <a:t> and </a:t>
            </a:r>
            <a:r>
              <a:rPr b="1" lang="en">
                <a:solidFill>
                  <a:schemeClr val="dk1"/>
                </a:solidFill>
              </a:rPr>
              <a:t>communications</a:t>
            </a:r>
            <a:r>
              <a:rPr lang="en">
                <a:solidFill>
                  <a:schemeClr val="dk1"/>
                </a:solidFill>
              </a:rPr>
              <a:t> forum for mitigation programmes.</a:t>
            </a:r>
            <a:endParaRPr>
              <a:solidFill>
                <a:schemeClr val="dk1"/>
              </a:solidFill>
            </a:endParaRPr>
          </a:p>
          <a:p>
            <a:pPr indent="-317500" lvl="0" marL="457200" rtl="0" algn="l">
              <a:spcBef>
                <a:spcPts val="0"/>
              </a:spcBef>
              <a:spcAft>
                <a:spcPts val="0"/>
              </a:spcAft>
              <a:buClr>
                <a:schemeClr val="dk1"/>
              </a:buClr>
              <a:buSzPts val="1400"/>
              <a:buChar char="●"/>
            </a:pPr>
            <a:r>
              <a:rPr lang="en">
                <a:solidFill>
                  <a:schemeClr val="dk1"/>
                </a:solidFill>
              </a:rPr>
              <a:t>Organise stability mini-workshop early in Org phase [-&gt; PlanSTF]</a:t>
            </a:r>
            <a:endParaRPr>
              <a:solidFill>
                <a:schemeClr val="dk1"/>
              </a:solidFill>
            </a:endParaRPr>
          </a:p>
          <a:p>
            <a:pPr indent="0" lvl="0" marL="45720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Phased approach: [-&gt; Plan STF]</a:t>
            </a:r>
            <a:endParaRPr>
              <a:solidFill>
                <a:schemeClr val="dk1"/>
              </a:solidFill>
            </a:endParaRPr>
          </a:p>
          <a:p>
            <a:pPr indent="-317500" lvl="0" marL="457200" rtl="0" algn="l">
              <a:spcBef>
                <a:spcPts val="0"/>
              </a:spcBef>
              <a:spcAft>
                <a:spcPts val="0"/>
              </a:spcAft>
              <a:buClr>
                <a:schemeClr val="dk1"/>
              </a:buClr>
              <a:buSzPts val="1400"/>
              <a:buAutoNum type="arabicPeriod"/>
            </a:pPr>
            <a:r>
              <a:rPr lang="en">
                <a:solidFill>
                  <a:schemeClr val="dk1"/>
                </a:solidFill>
              </a:rPr>
              <a:t>Organisational and planning</a:t>
            </a:r>
            <a:endParaRPr>
              <a:solidFill>
                <a:schemeClr val="dk1"/>
              </a:solidFill>
            </a:endParaRPr>
          </a:p>
          <a:p>
            <a:pPr indent="-317500" lvl="0" marL="457200" rtl="0" algn="l">
              <a:spcBef>
                <a:spcPts val="0"/>
              </a:spcBef>
              <a:spcAft>
                <a:spcPts val="0"/>
              </a:spcAft>
              <a:buClr>
                <a:schemeClr val="dk1"/>
              </a:buClr>
              <a:buSzPts val="1400"/>
              <a:buAutoNum type="arabicPeriod"/>
            </a:pPr>
            <a:r>
              <a:rPr lang="en">
                <a:solidFill>
                  <a:schemeClr val="dk1"/>
                </a:solidFill>
              </a:rPr>
              <a:t>Implementation</a:t>
            </a:r>
            <a:endParaRPr>
              <a:solidFill>
                <a:schemeClr val="dk1"/>
              </a:solidFill>
            </a:endParaRPr>
          </a:p>
          <a:p>
            <a:pPr indent="-317500" lvl="0" marL="457200" rtl="0" algn="l">
              <a:spcBef>
                <a:spcPts val="0"/>
              </a:spcBef>
              <a:spcAft>
                <a:spcPts val="0"/>
              </a:spcAft>
              <a:buClr>
                <a:schemeClr val="dk1"/>
              </a:buClr>
              <a:buSzPts val="1400"/>
              <a:buAutoNum type="arabicPeriod"/>
            </a:pPr>
            <a:r>
              <a:rPr lang="en">
                <a:solidFill>
                  <a:schemeClr val="dk1"/>
                </a:solidFill>
              </a:rPr>
              <a:t>Close out</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8" name="Shape 168"/>
        <p:cNvGrpSpPr/>
        <p:nvPr/>
      </p:nvGrpSpPr>
      <p:grpSpPr>
        <a:xfrm>
          <a:off x="0" y="0"/>
          <a:ext cx="0" cy="0"/>
          <a:chOff x="0" y="0"/>
          <a:chExt cx="0" cy="0"/>
        </a:xfrm>
      </p:grpSpPr>
      <p:sp>
        <p:nvSpPr>
          <p:cNvPr id="169" name="Google Shape;169;p32"/>
          <p:cNvSpPr txBox="1"/>
          <p:nvPr>
            <p:ph type="title"/>
          </p:nvPr>
        </p:nvSpPr>
        <p:spPr>
          <a:xfrm>
            <a:off x="458392" y="150443"/>
            <a:ext cx="8217600" cy="5853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Composition of STF</a:t>
            </a:r>
            <a:endParaRPr/>
          </a:p>
        </p:txBody>
      </p:sp>
      <p:sp>
        <p:nvSpPr>
          <p:cNvPr id="170" name="Google Shape;170;p32"/>
          <p:cNvSpPr/>
          <p:nvPr/>
        </p:nvSpPr>
        <p:spPr>
          <a:xfrm>
            <a:off x="2032200" y="1849950"/>
            <a:ext cx="1331400" cy="7848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DESY</a:t>
            </a:r>
            <a:endParaRPr/>
          </a:p>
        </p:txBody>
      </p:sp>
      <p:sp>
        <p:nvSpPr>
          <p:cNvPr id="171" name="Google Shape;171;p32"/>
          <p:cNvSpPr/>
          <p:nvPr/>
        </p:nvSpPr>
        <p:spPr>
          <a:xfrm>
            <a:off x="5583200" y="1849950"/>
            <a:ext cx="1331400" cy="7848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XFEL</a:t>
            </a:r>
            <a:endParaRPr/>
          </a:p>
        </p:txBody>
      </p:sp>
      <p:sp>
        <p:nvSpPr>
          <p:cNvPr id="172" name="Google Shape;172;p32"/>
          <p:cNvSpPr txBox="1"/>
          <p:nvPr/>
        </p:nvSpPr>
        <p:spPr>
          <a:xfrm>
            <a:off x="92950" y="1222050"/>
            <a:ext cx="3312600" cy="47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2 Joint chairs (Accelerator / Photon)</a:t>
            </a:r>
            <a:endParaRPr/>
          </a:p>
        </p:txBody>
      </p:sp>
      <p:sp>
        <p:nvSpPr>
          <p:cNvPr id="173" name="Google Shape;173;p32"/>
          <p:cNvSpPr/>
          <p:nvPr/>
        </p:nvSpPr>
        <p:spPr>
          <a:xfrm>
            <a:off x="1266600" y="3417875"/>
            <a:ext cx="1331400" cy="7848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1 Tech systems</a:t>
            </a:r>
            <a:endParaRPr/>
          </a:p>
        </p:txBody>
      </p:sp>
      <p:sp>
        <p:nvSpPr>
          <p:cNvPr id="174" name="Google Shape;174;p32"/>
          <p:cNvSpPr/>
          <p:nvPr/>
        </p:nvSpPr>
        <p:spPr>
          <a:xfrm>
            <a:off x="2638325" y="3417875"/>
            <a:ext cx="1517100" cy="7848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1 Beam Dynamics</a:t>
            </a:r>
            <a:endParaRPr/>
          </a:p>
        </p:txBody>
      </p:sp>
      <p:cxnSp>
        <p:nvCxnSpPr>
          <p:cNvPr id="175" name="Google Shape;175;p32"/>
          <p:cNvCxnSpPr>
            <a:stCxn id="170" idx="4"/>
            <a:endCxn id="173" idx="0"/>
          </p:cNvCxnSpPr>
          <p:nvPr/>
        </p:nvCxnSpPr>
        <p:spPr>
          <a:xfrm flipH="1">
            <a:off x="1932300" y="2634750"/>
            <a:ext cx="765600" cy="783000"/>
          </a:xfrm>
          <a:prstGeom prst="straightConnector1">
            <a:avLst/>
          </a:prstGeom>
          <a:noFill/>
          <a:ln cap="flat" cmpd="sng" w="9525">
            <a:solidFill>
              <a:schemeClr val="dk2"/>
            </a:solidFill>
            <a:prstDash val="solid"/>
            <a:round/>
            <a:headEnd len="med" w="med" type="none"/>
            <a:tailEnd len="med" w="med" type="none"/>
          </a:ln>
        </p:spPr>
      </p:cxnSp>
      <p:cxnSp>
        <p:nvCxnSpPr>
          <p:cNvPr id="176" name="Google Shape;176;p32"/>
          <p:cNvCxnSpPr>
            <a:stCxn id="170" idx="4"/>
            <a:endCxn id="174" idx="0"/>
          </p:cNvCxnSpPr>
          <p:nvPr/>
        </p:nvCxnSpPr>
        <p:spPr>
          <a:xfrm>
            <a:off x="2697900" y="2634750"/>
            <a:ext cx="699000" cy="783000"/>
          </a:xfrm>
          <a:prstGeom prst="straightConnector1">
            <a:avLst/>
          </a:prstGeom>
          <a:noFill/>
          <a:ln cap="flat" cmpd="sng" w="9525">
            <a:solidFill>
              <a:schemeClr val="dk2"/>
            </a:solidFill>
            <a:prstDash val="solid"/>
            <a:round/>
            <a:headEnd len="med" w="med" type="none"/>
            <a:tailEnd len="med" w="med" type="none"/>
          </a:ln>
        </p:spPr>
      </p:cxnSp>
      <p:sp>
        <p:nvSpPr>
          <p:cNvPr id="177" name="Google Shape;177;p32"/>
          <p:cNvSpPr/>
          <p:nvPr/>
        </p:nvSpPr>
        <p:spPr>
          <a:xfrm>
            <a:off x="6420675" y="3417875"/>
            <a:ext cx="1965600" cy="7848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6 Experiment</a:t>
            </a:r>
            <a:endParaRPr/>
          </a:p>
        </p:txBody>
      </p:sp>
      <p:cxnSp>
        <p:nvCxnSpPr>
          <p:cNvPr id="178" name="Google Shape;178;p32"/>
          <p:cNvCxnSpPr>
            <a:stCxn id="171" idx="4"/>
            <a:endCxn id="177" idx="0"/>
          </p:cNvCxnSpPr>
          <p:nvPr/>
        </p:nvCxnSpPr>
        <p:spPr>
          <a:xfrm>
            <a:off x="6248900" y="2634750"/>
            <a:ext cx="1154700" cy="783000"/>
          </a:xfrm>
          <a:prstGeom prst="straightConnector1">
            <a:avLst/>
          </a:prstGeom>
          <a:noFill/>
          <a:ln cap="flat" cmpd="sng" w="9525">
            <a:solidFill>
              <a:schemeClr val="dk2"/>
            </a:solidFill>
            <a:prstDash val="solid"/>
            <a:round/>
            <a:headEnd len="med" w="med" type="none"/>
            <a:tailEnd len="med" w="med" type="none"/>
          </a:ln>
        </p:spPr>
      </p:cxnSp>
      <p:sp>
        <p:nvSpPr>
          <p:cNvPr id="179" name="Google Shape;179;p32"/>
          <p:cNvSpPr/>
          <p:nvPr/>
        </p:nvSpPr>
        <p:spPr>
          <a:xfrm>
            <a:off x="4339350" y="3417875"/>
            <a:ext cx="1965600" cy="7848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t>1 Instrumentation Department</a:t>
            </a:r>
            <a:endParaRPr sz="1200"/>
          </a:p>
        </p:txBody>
      </p:sp>
      <p:sp>
        <p:nvSpPr>
          <p:cNvPr id="180" name="Google Shape;180;p32"/>
          <p:cNvSpPr txBox="1"/>
          <p:nvPr/>
        </p:nvSpPr>
        <p:spPr>
          <a:xfrm>
            <a:off x="389100" y="743400"/>
            <a:ext cx="2308800" cy="47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0000FF"/>
                </a:solidFill>
              </a:rPr>
              <a:t>Core team: ideally &lt;= 10</a:t>
            </a:r>
            <a:endParaRPr>
              <a:solidFill>
                <a:srgbClr val="0000FF"/>
              </a:solidFill>
            </a:endParaRPr>
          </a:p>
        </p:txBody>
      </p:sp>
      <p:cxnSp>
        <p:nvCxnSpPr>
          <p:cNvPr id="181" name="Google Shape;181;p32"/>
          <p:cNvCxnSpPr>
            <a:stCxn id="171" idx="4"/>
            <a:endCxn id="179" idx="0"/>
          </p:cNvCxnSpPr>
          <p:nvPr/>
        </p:nvCxnSpPr>
        <p:spPr>
          <a:xfrm flipH="1">
            <a:off x="5322200" y="2634750"/>
            <a:ext cx="926700" cy="783000"/>
          </a:xfrm>
          <a:prstGeom prst="straightConnector1">
            <a:avLst/>
          </a:prstGeom>
          <a:noFill/>
          <a:ln cap="flat" cmpd="sng" w="9525">
            <a:solidFill>
              <a:schemeClr val="dk2"/>
            </a:solidFill>
            <a:prstDash val="solid"/>
            <a:round/>
            <a:headEnd len="med" w="med" type="none"/>
            <a:tailEnd len="med" w="med" type="none"/>
          </a:ln>
        </p:spPr>
      </p:cxnSp>
      <p:sp>
        <p:nvSpPr>
          <p:cNvPr id="182" name="Google Shape;182;p32"/>
          <p:cNvSpPr txBox="1"/>
          <p:nvPr/>
        </p:nvSpPr>
        <p:spPr>
          <a:xfrm>
            <a:off x="5154800" y="4435100"/>
            <a:ext cx="1261500" cy="47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0000"/>
                </a:solidFill>
              </a:rPr>
              <a:t>Already 11 !</a:t>
            </a:r>
            <a:endParaRPr b="1">
              <a:solidFill>
                <a:srgbClr val="FF0000"/>
              </a:solidFill>
            </a:endParaRPr>
          </a:p>
        </p:txBody>
      </p:sp>
      <p:sp>
        <p:nvSpPr>
          <p:cNvPr id="183" name="Google Shape;183;p32"/>
          <p:cNvSpPr txBox="1"/>
          <p:nvPr/>
        </p:nvSpPr>
        <p:spPr>
          <a:xfrm>
            <a:off x="5774175" y="735750"/>
            <a:ext cx="3069300" cy="78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0000FF"/>
                </a:solidFill>
              </a:rPr>
              <a:t>Strong commitment needed (especially in org phase &gt;=20%)</a:t>
            </a:r>
            <a:endParaRPr>
              <a:solidFill>
                <a:srgbClr val="0000FF"/>
              </a:solidFill>
            </a:endParaRPr>
          </a:p>
        </p:txBody>
      </p:sp>
      <p:sp>
        <p:nvSpPr>
          <p:cNvPr id="184" name="Google Shape;184;p32"/>
          <p:cNvSpPr/>
          <p:nvPr/>
        </p:nvSpPr>
        <p:spPr>
          <a:xfrm>
            <a:off x="6573075" y="3570275"/>
            <a:ext cx="1965600" cy="7848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6 Experiment</a:t>
            </a:r>
            <a:endParaRPr/>
          </a:p>
        </p:txBody>
      </p:sp>
      <p:sp>
        <p:nvSpPr>
          <p:cNvPr id="185" name="Google Shape;185;p32"/>
          <p:cNvSpPr/>
          <p:nvPr/>
        </p:nvSpPr>
        <p:spPr>
          <a:xfrm>
            <a:off x="6725475" y="3722675"/>
            <a:ext cx="1965600" cy="7848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6 Experiment</a:t>
            </a:r>
            <a:endParaRPr/>
          </a:p>
        </p:txBody>
      </p:sp>
      <p:sp>
        <p:nvSpPr>
          <p:cNvPr id="186" name="Google Shape;186;p32"/>
          <p:cNvSpPr/>
          <p:nvPr/>
        </p:nvSpPr>
        <p:spPr>
          <a:xfrm>
            <a:off x="6877875" y="3875075"/>
            <a:ext cx="1965600" cy="7848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6 Experiment</a:t>
            </a:r>
            <a:endParaRPr/>
          </a:p>
        </p:txBody>
      </p:sp>
      <p:sp>
        <p:nvSpPr>
          <p:cNvPr id="187" name="Google Shape;187;p32"/>
          <p:cNvSpPr/>
          <p:nvPr/>
        </p:nvSpPr>
        <p:spPr>
          <a:xfrm>
            <a:off x="7030275" y="4027475"/>
            <a:ext cx="1965600" cy="7848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6 Experiment</a:t>
            </a:r>
            <a:endParaRPr/>
          </a:p>
        </p:txBody>
      </p:sp>
      <p:sp>
        <p:nvSpPr>
          <p:cNvPr id="188" name="Google Shape;188;p32"/>
          <p:cNvSpPr/>
          <p:nvPr/>
        </p:nvSpPr>
        <p:spPr>
          <a:xfrm>
            <a:off x="7182675" y="4179875"/>
            <a:ext cx="1965600" cy="7848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6 Experiment</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2" name="Shape 192"/>
        <p:cNvGrpSpPr/>
        <p:nvPr/>
      </p:nvGrpSpPr>
      <p:grpSpPr>
        <a:xfrm>
          <a:off x="0" y="0"/>
          <a:ext cx="0" cy="0"/>
          <a:chOff x="0" y="0"/>
          <a:chExt cx="0" cy="0"/>
        </a:xfrm>
      </p:grpSpPr>
      <p:sp>
        <p:nvSpPr>
          <p:cNvPr id="193" name="Google Shape;193;p33"/>
          <p:cNvSpPr txBox="1"/>
          <p:nvPr>
            <p:ph type="title"/>
          </p:nvPr>
        </p:nvSpPr>
        <p:spPr>
          <a:xfrm>
            <a:off x="458392" y="150443"/>
            <a:ext cx="8217600" cy="5853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Meetings  / Other issues</a:t>
            </a:r>
            <a:endParaRPr/>
          </a:p>
        </p:txBody>
      </p:sp>
      <p:sp>
        <p:nvSpPr>
          <p:cNvPr id="194" name="Google Shape;194;p33"/>
          <p:cNvSpPr txBox="1"/>
          <p:nvPr/>
        </p:nvSpPr>
        <p:spPr>
          <a:xfrm>
            <a:off x="653550" y="777825"/>
            <a:ext cx="7827300" cy="39243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a:t>Meetings</a:t>
            </a:r>
            <a:endParaRPr/>
          </a:p>
          <a:p>
            <a:pPr indent="-317500" lvl="1" marL="914400" rtl="0" algn="l">
              <a:spcBef>
                <a:spcPts val="0"/>
              </a:spcBef>
              <a:spcAft>
                <a:spcPts val="0"/>
              </a:spcAft>
              <a:buSzPts val="1400"/>
              <a:buChar char="○"/>
            </a:pPr>
            <a:r>
              <a:rPr lang="en"/>
              <a:t>Kick-off meeting / workshop [-&gt; PlanSTF]</a:t>
            </a:r>
            <a:endParaRPr/>
          </a:p>
          <a:p>
            <a:pPr indent="-317500" lvl="1" marL="914400" rtl="0" algn="l">
              <a:spcBef>
                <a:spcPts val="0"/>
              </a:spcBef>
              <a:spcAft>
                <a:spcPts val="0"/>
              </a:spcAft>
              <a:buSzPts val="1400"/>
              <a:buChar char="○"/>
            </a:pPr>
            <a:r>
              <a:rPr lang="en"/>
              <a:t>Core team meets regularly once per week</a:t>
            </a:r>
            <a:endParaRPr/>
          </a:p>
          <a:p>
            <a:pPr indent="-317500" lvl="2" marL="1371600" rtl="0" algn="l">
              <a:spcBef>
                <a:spcPts val="0"/>
              </a:spcBef>
              <a:spcAft>
                <a:spcPts val="0"/>
              </a:spcAft>
              <a:buSzPts val="1400"/>
              <a:buChar char="■"/>
            </a:pPr>
            <a:r>
              <a:rPr lang="en"/>
              <a:t>At least during org phase</a:t>
            </a:r>
            <a:endParaRPr/>
          </a:p>
          <a:p>
            <a:pPr indent="-317500" lvl="1" marL="914400" rtl="0" algn="l">
              <a:spcBef>
                <a:spcPts val="0"/>
              </a:spcBef>
              <a:spcAft>
                <a:spcPts val="0"/>
              </a:spcAft>
              <a:buSzPts val="1400"/>
              <a:buChar char="○"/>
            </a:pPr>
            <a:r>
              <a:rPr lang="en"/>
              <a:t>Ad hoc (~ 1 month) specialised topic meeting with additional experts</a:t>
            </a:r>
            <a:endParaRPr/>
          </a:p>
          <a:p>
            <a:pPr indent="-317500" lvl="1" marL="914400" rtl="0" algn="l">
              <a:spcBef>
                <a:spcPts val="0"/>
              </a:spcBef>
              <a:spcAft>
                <a:spcPts val="0"/>
              </a:spcAft>
              <a:buSzPts val="1400"/>
              <a:buChar char="○"/>
            </a:pPr>
            <a:r>
              <a:rPr lang="en"/>
              <a:t>One co-chair brief status report to other meetings (periodically).</a:t>
            </a:r>
            <a:endParaRPr/>
          </a:p>
          <a:p>
            <a:pPr indent="-317500" lvl="1" marL="914400" rtl="0" algn="l">
              <a:spcBef>
                <a:spcPts val="0"/>
              </a:spcBef>
              <a:spcAft>
                <a:spcPts val="0"/>
              </a:spcAft>
              <a:buSzPts val="1400"/>
              <a:buChar char="○"/>
            </a:pPr>
            <a:r>
              <a:rPr lang="en"/>
              <a:t>Implementation phase meetings should be defined by task force.</a:t>
            </a:r>
            <a:endParaRPr/>
          </a:p>
          <a:p>
            <a:pPr indent="-317500" lvl="2" marL="1371600" rtl="0" algn="l">
              <a:spcBef>
                <a:spcPts val="0"/>
              </a:spcBef>
              <a:spcAft>
                <a:spcPts val="0"/>
              </a:spcAft>
              <a:buSzPts val="1400"/>
              <a:buChar char="■"/>
            </a:pPr>
            <a:r>
              <a:rPr lang="en"/>
              <a:t>More focused on coordinating activities reviewing results.</a:t>
            </a:r>
            <a:endParaRPr/>
          </a:p>
          <a:p>
            <a:pPr indent="-317500" lvl="1" marL="914400" rtl="0" algn="l">
              <a:spcBef>
                <a:spcPts val="0"/>
              </a:spcBef>
              <a:spcAft>
                <a:spcPts val="0"/>
              </a:spcAft>
              <a:buSzPts val="1400"/>
              <a:buChar char="○"/>
            </a:pPr>
            <a:r>
              <a:rPr lang="en"/>
              <a:t>Final review meeting at end of task force mandate.</a:t>
            </a:r>
            <a:endParaRPr/>
          </a:p>
          <a:p>
            <a:pPr indent="-317500" lvl="0" marL="457200" rtl="0" algn="l">
              <a:spcBef>
                <a:spcPts val="0"/>
              </a:spcBef>
              <a:spcAft>
                <a:spcPts val="0"/>
              </a:spcAft>
              <a:buSzPts val="1400"/>
              <a:buChar char="●"/>
            </a:pPr>
            <a:r>
              <a:rPr lang="en"/>
              <a:t>Other issues</a:t>
            </a:r>
            <a:endParaRPr/>
          </a:p>
          <a:p>
            <a:pPr indent="-317500" lvl="1" marL="914400" rtl="0" algn="l">
              <a:spcBef>
                <a:spcPts val="0"/>
              </a:spcBef>
              <a:spcAft>
                <a:spcPts val="0"/>
              </a:spcAft>
              <a:buSzPts val="1400"/>
              <a:buChar char="○"/>
            </a:pPr>
            <a:r>
              <a:rPr lang="en"/>
              <a:t>Instabilities is a broad reaching issue --need to focus on realistically achievable goals. (Support from many groups likely to be needed.)</a:t>
            </a:r>
            <a:endParaRPr/>
          </a:p>
          <a:p>
            <a:pPr indent="-317500" lvl="1" marL="914400" rtl="0" algn="l">
              <a:spcBef>
                <a:spcPts val="0"/>
              </a:spcBef>
              <a:spcAft>
                <a:spcPts val="0"/>
              </a:spcAft>
              <a:buSzPts val="1400"/>
              <a:buChar char="○"/>
            </a:pPr>
            <a:r>
              <a:rPr lang="en"/>
              <a:t>Expect dedicated beam time will be needed</a:t>
            </a:r>
            <a:endParaRPr/>
          </a:p>
          <a:p>
            <a:pPr indent="-317500" lvl="1" marL="914400" rtl="0" algn="l">
              <a:spcBef>
                <a:spcPts val="0"/>
              </a:spcBef>
              <a:spcAft>
                <a:spcPts val="0"/>
              </a:spcAft>
              <a:buSzPts val="1400"/>
              <a:buChar char="○"/>
            </a:pPr>
            <a:r>
              <a:rPr lang="en"/>
              <a:t>STF scope: just identify issue and recommend actions? Or actually coordinate activities?</a:t>
            </a:r>
            <a:endParaRPr/>
          </a:p>
          <a:p>
            <a:pPr indent="-317500" lvl="2" marL="1371600" rtl="0" algn="l">
              <a:spcBef>
                <a:spcPts val="0"/>
              </a:spcBef>
              <a:spcAft>
                <a:spcPts val="0"/>
              </a:spcAft>
              <a:buSzPts val="1400"/>
              <a:buChar char="■"/>
            </a:pPr>
            <a:r>
              <a:rPr lang="en"/>
              <a:t>Feeling in group was the latter.</a:t>
            </a:r>
            <a:endParaRPr/>
          </a:p>
          <a:p>
            <a:pPr indent="-317500" lvl="1" marL="914400" rtl="0" algn="l">
              <a:spcBef>
                <a:spcPts val="0"/>
              </a:spcBef>
              <a:spcAft>
                <a:spcPts val="0"/>
              </a:spcAft>
              <a:buSzPts val="1400"/>
              <a:buChar char="○"/>
            </a:pPr>
            <a:r>
              <a:rPr lang="en"/>
              <a:t>Support from management mandatory</a:t>
            </a:r>
            <a:endParaRPr/>
          </a:p>
          <a:p>
            <a:pPr indent="-317500" lvl="1" marL="914400" rtl="0" algn="l">
              <a:spcBef>
                <a:spcPts val="0"/>
              </a:spcBef>
              <a:spcAft>
                <a:spcPts val="0"/>
              </a:spcAft>
              <a:buSzPts val="1400"/>
              <a:buChar char="○"/>
            </a:pPr>
            <a:r>
              <a:rPr lang="en"/>
              <a:t>Some identified programmes may exceed one year mandate.</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8" name="Shape 198"/>
        <p:cNvGrpSpPr/>
        <p:nvPr/>
      </p:nvGrpSpPr>
      <p:grpSpPr>
        <a:xfrm>
          <a:off x="0" y="0"/>
          <a:ext cx="0" cy="0"/>
          <a:chOff x="0" y="0"/>
          <a:chExt cx="0" cy="0"/>
        </a:xfrm>
      </p:grpSpPr>
      <p:sp>
        <p:nvSpPr>
          <p:cNvPr id="199" name="Google Shape;199;p34"/>
          <p:cNvSpPr txBox="1"/>
          <p:nvPr>
            <p:ph type="title"/>
          </p:nvPr>
        </p:nvSpPr>
        <p:spPr>
          <a:xfrm>
            <a:off x="458392" y="150443"/>
            <a:ext cx="8217600" cy="585300"/>
          </a:xfrm>
          <a:prstGeom prst="rect">
            <a:avLst/>
          </a:prstGeom>
          <a:noFill/>
          <a:ln>
            <a:noFill/>
          </a:ln>
        </p:spPr>
        <p:txBody>
          <a:bodyPr anchorCtr="0" anchor="b" bIns="0" lIns="0" spcFirstLastPara="1" rIns="0" wrap="square" tIns="0">
            <a:noAutofit/>
          </a:bodyPr>
          <a:lstStyle/>
          <a:p>
            <a:pPr indent="0" lvl="0" marL="0" rtl="0" algn="l">
              <a:spcBef>
                <a:spcPts val="0"/>
              </a:spcBef>
              <a:spcAft>
                <a:spcPts val="0"/>
              </a:spcAft>
              <a:buClr>
                <a:schemeClr val="dk1"/>
              </a:buClr>
              <a:buSzPts val="1700"/>
              <a:buFont typeface="Arial"/>
              <a:buNone/>
            </a:pPr>
            <a:r>
              <a:rPr lang="en" sz="1800">
                <a:solidFill>
                  <a:srgbClr val="6AA84F"/>
                </a:solidFill>
              </a:rPr>
              <a:t>Session 2: Stability Question 4 - Plan STF (Hans, Svitozar, Zuzana)</a:t>
            </a:r>
            <a:endParaRPr sz="1100">
              <a:solidFill>
                <a:srgbClr val="6AA84F"/>
              </a:solidFill>
            </a:endParaRPr>
          </a:p>
        </p:txBody>
      </p:sp>
      <p:sp>
        <p:nvSpPr>
          <p:cNvPr id="200" name="Google Shape;200;p34"/>
          <p:cNvSpPr txBox="1"/>
          <p:nvPr/>
        </p:nvSpPr>
        <p:spPr>
          <a:xfrm>
            <a:off x="426650" y="905575"/>
            <a:ext cx="8281200" cy="3753300"/>
          </a:xfrm>
          <a:prstGeom prst="rect">
            <a:avLst/>
          </a:prstGeom>
          <a:noFill/>
          <a:ln>
            <a:noFill/>
          </a:ln>
        </p:spPr>
        <p:txBody>
          <a:bodyPr anchorCtr="0" anchor="t" bIns="34275" lIns="68575" spcFirstLastPara="1" rIns="68575" wrap="square" tIns="34275">
            <a:noAutofit/>
          </a:bodyPr>
          <a:lstStyle/>
          <a:p>
            <a:pPr indent="0" lvl="0" marL="0" marR="0" rtl="0" algn="l">
              <a:lnSpc>
                <a:spcPct val="112000"/>
              </a:lnSpc>
              <a:spcBef>
                <a:spcPts val="0"/>
              </a:spcBef>
              <a:spcAft>
                <a:spcPts val="0"/>
              </a:spcAft>
              <a:buNone/>
            </a:pPr>
            <a:r>
              <a:rPr b="1" i="0" lang="en" sz="1400" u="none" cap="none" strike="noStrike">
                <a:solidFill>
                  <a:schemeClr val="dk1"/>
                </a:solidFill>
                <a:latin typeface="Arial"/>
                <a:ea typeface="Arial"/>
                <a:cs typeface="Arial"/>
                <a:sym typeface="Arial"/>
              </a:rPr>
              <a:t>What </a:t>
            </a:r>
            <a:r>
              <a:rPr b="1" lang="en">
                <a:solidFill>
                  <a:schemeClr val="dk1"/>
                </a:solidFill>
              </a:rPr>
              <a:t>could be a time plan for a stability task force </a:t>
            </a:r>
            <a:r>
              <a:rPr b="1" i="0" lang="en" sz="1400" u="none" cap="none" strike="noStrike">
                <a:solidFill>
                  <a:schemeClr val="dk1"/>
                </a:solidFill>
                <a:latin typeface="Arial"/>
                <a:ea typeface="Arial"/>
                <a:cs typeface="Arial"/>
                <a:sym typeface="Arial"/>
              </a:rPr>
              <a:t>? </a:t>
            </a:r>
            <a:endParaRPr sz="1100"/>
          </a:p>
          <a:p>
            <a:pPr indent="0" lvl="0" marL="0" marR="0" rtl="0" algn="l">
              <a:lnSpc>
                <a:spcPct val="112000"/>
              </a:lnSpc>
              <a:spcBef>
                <a:spcPts val="0"/>
              </a:spcBef>
              <a:spcAft>
                <a:spcPts val="0"/>
              </a:spcAft>
              <a:buNone/>
            </a:pPr>
            <a:r>
              <a:t/>
            </a:r>
            <a:endParaRPr>
              <a:solidFill>
                <a:schemeClr val="dk1"/>
              </a:solidFill>
            </a:endParaRPr>
          </a:p>
          <a:p>
            <a:pPr indent="0" lvl="0" marL="0" marR="0" rtl="0" algn="l">
              <a:lnSpc>
                <a:spcPct val="112000"/>
              </a:lnSpc>
              <a:spcBef>
                <a:spcPts val="0"/>
              </a:spcBef>
              <a:spcAft>
                <a:spcPts val="0"/>
              </a:spcAft>
              <a:buNone/>
            </a:pPr>
            <a:r>
              <a:rPr lang="en">
                <a:solidFill>
                  <a:schemeClr val="dk1"/>
                </a:solidFill>
              </a:rPr>
              <a:t>Task: </a:t>
            </a:r>
            <a:r>
              <a:rPr b="0" i="0" lang="en" u="none" cap="none" strike="noStrike">
                <a:solidFill>
                  <a:schemeClr val="dk1"/>
                </a:solidFill>
                <a:latin typeface="Arial"/>
                <a:ea typeface="Arial"/>
                <a:cs typeface="Arial"/>
                <a:sym typeface="Arial"/>
              </a:rPr>
              <a:t>Sketch out a </a:t>
            </a:r>
            <a:r>
              <a:rPr lang="en">
                <a:solidFill>
                  <a:schemeClr val="dk1"/>
                </a:solidFill>
              </a:rPr>
              <a:t>possible </a:t>
            </a:r>
            <a:r>
              <a:rPr lang="en">
                <a:solidFill>
                  <a:schemeClr val="dk1"/>
                </a:solidFill>
                <a:highlight>
                  <a:srgbClr val="FFFF00"/>
                </a:highlight>
              </a:rPr>
              <a:t>time plan for a beam stability task force</a:t>
            </a:r>
            <a:r>
              <a:rPr lang="en">
                <a:solidFill>
                  <a:schemeClr val="dk1"/>
                </a:solidFill>
              </a:rPr>
              <a:t>, that would run about one year. </a:t>
            </a:r>
            <a:endParaRPr>
              <a:solidFill>
                <a:schemeClr val="dk1"/>
              </a:solidFill>
            </a:endParaRPr>
          </a:p>
          <a:p>
            <a:pPr indent="0" lvl="0" marL="0" marR="0" rtl="0" algn="l">
              <a:lnSpc>
                <a:spcPct val="112000"/>
              </a:lnSpc>
              <a:spcBef>
                <a:spcPts val="0"/>
              </a:spcBef>
              <a:spcAft>
                <a:spcPts val="0"/>
              </a:spcAft>
              <a:buNone/>
            </a:pPr>
            <a:r>
              <a:rPr lang="en">
                <a:solidFill>
                  <a:schemeClr val="dk1"/>
                </a:solidFill>
              </a:rPr>
              <a:t>What has to happen when, if at the end of the task force the photon beam stability should have increased significantly?</a:t>
            </a:r>
            <a:endParaRPr>
              <a:solidFill>
                <a:schemeClr val="dk1"/>
              </a:solidFill>
            </a:endParaRPr>
          </a:p>
          <a:p>
            <a:pPr indent="0" lvl="0" marL="0" marR="0" rtl="0" algn="l">
              <a:lnSpc>
                <a:spcPct val="112000"/>
              </a:lnSpc>
              <a:spcBef>
                <a:spcPts val="0"/>
              </a:spcBef>
              <a:spcAft>
                <a:spcPts val="0"/>
              </a:spcAft>
              <a:buNone/>
            </a:pPr>
            <a:r>
              <a:rPr lang="en">
                <a:solidFill>
                  <a:schemeClr val="dk1"/>
                </a:solidFill>
              </a:rPr>
              <a:t> </a:t>
            </a:r>
            <a:endParaRPr>
              <a:solidFill>
                <a:schemeClr val="dk1"/>
              </a:solidFill>
            </a:endParaRPr>
          </a:p>
          <a:p>
            <a:pPr indent="0" lvl="0" marL="0" marR="0" rtl="0" algn="l">
              <a:lnSpc>
                <a:spcPct val="112000"/>
              </a:lnSpc>
              <a:spcBef>
                <a:spcPts val="0"/>
              </a:spcBef>
              <a:spcAft>
                <a:spcPts val="0"/>
              </a:spcAft>
              <a:buNone/>
            </a:pPr>
            <a:r>
              <a:rPr lang="en">
                <a:solidFill>
                  <a:schemeClr val="dk1"/>
                </a:solidFill>
              </a:rPr>
              <a:t>Group work: Collect ideas from participants that are important to </a:t>
            </a:r>
            <a:r>
              <a:rPr lang="en">
                <a:solidFill>
                  <a:schemeClr val="dk1"/>
                </a:solidFill>
                <a:highlight>
                  <a:srgbClr val="FFFF00"/>
                </a:highlight>
              </a:rPr>
              <a:t>setup a timeline with flipchart</a:t>
            </a:r>
            <a:r>
              <a:rPr lang="en">
                <a:solidFill>
                  <a:schemeClr val="dk1"/>
                </a:solidFill>
              </a:rPr>
              <a:t> or in any other way. </a:t>
            </a:r>
            <a:r>
              <a:rPr lang="en">
                <a:solidFill>
                  <a:schemeClr val="dk1"/>
                </a:solidFill>
              </a:rPr>
              <a:t>Take photos of the flipchart for the report writing later.</a:t>
            </a:r>
            <a:endParaRPr>
              <a:solidFill>
                <a:schemeClr val="dk1"/>
              </a:solidFill>
            </a:endParaRPr>
          </a:p>
          <a:p>
            <a:pPr indent="0" lvl="0" marL="0" marR="0" rtl="0" algn="l">
              <a:lnSpc>
                <a:spcPct val="112000"/>
              </a:lnSpc>
              <a:spcBef>
                <a:spcPts val="0"/>
              </a:spcBef>
              <a:spcAft>
                <a:spcPts val="0"/>
              </a:spcAft>
              <a:buNone/>
            </a:pPr>
            <a:r>
              <a:t/>
            </a:r>
            <a:endParaRPr>
              <a:solidFill>
                <a:schemeClr val="dk1"/>
              </a:solidFill>
            </a:endParaRPr>
          </a:p>
          <a:p>
            <a:pPr indent="0" lvl="0" marL="0" marR="0" rtl="0" algn="l">
              <a:lnSpc>
                <a:spcPct val="112000"/>
              </a:lnSpc>
              <a:spcBef>
                <a:spcPts val="0"/>
              </a:spcBef>
              <a:spcAft>
                <a:spcPts val="0"/>
              </a:spcAft>
              <a:buNone/>
            </a:pPr>
            <a:r>
              <a:rPr lang="en">
                <a:solidFill>
                  <a:schemeClr val="dk1"/>
                </a:solidFill>
              </a:rPr>
              <a:t>Report writing: </a:t>
            </a:r>
            <a:r>
              <a:rPr lang="en">
                <a:solidFill>
                  <a:schemeClr val="dk1"/>
                </a:solidFill>
                <a:highlight>
                  <a:srgbClr val="FFFF00"/>
                </a:highlight>
              </a:rPr>
              <a:t>Create a timeline</a:t>
            </a:r>
            <a:r>
              <a:rPr lang="en">
                <a:solidFill>
                  <a:schemeClr val="dk1"/>
                </a:solidFill>
              </a:rPr>
              <a:t> for a stability task force and present the results in the final session (use computer, if required).    </a:t>
            </a:r>
            <a:endParaRPr>
              <a:solidFill>
                <a:schemeClr val="dk1"/>
              </a:solidFill>
            </a:endParaRPr>
          </a:p>
          <a:p>
            <a:pPr indent="0" lvl="0" marL="0" marR="0" rtl="0" algn="l">
              <a:lnSpc>
                <a:spcPct val="112000"/>
              </a:lnSpc>
              <a:spcBef>
                <a:spcPts val="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5" name="Shape 75"/>
        <p:cNvGrpSpPr/>
        <p:nvPr/>
      </p:nvGrpSpPr>
      <p:grpSpPr>
        <a:xfrm>
          <a:off x="0" y="0"/>
          <a:ext cx="0" cy="0"/>
          <a:chOff x="0" y="0"/>
          <a:chExt cx="0" cy="0"/>
        </a:xfrm>
      </p:grpSpPr>
      <p:sp>
        <p:nvSpPr>
          <p:cNvPr id="76" name="Google Shape;76;p17"/>
          <p:cNvSpPr txBox="1"/>
          <p:nvPr>
            <p:ph type="title"/>
          </p:nvPr>
        </p:nvSpPr>
        <p:spPr>
          <a:xfrm>
            <a:off x="458392" y="150443"/>
            <a:ext cx="8217600" cy="5853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Program</a:t>
            </a:r>
            <a:endParaRPr/>
          </a:p>
        </p:txBody>
      </p:sp>
      <p:sp>
        <p:nvSpPr>
          <p:cNvPr id="77" name="Google Shape;77;p17"/>
          <p:cNvSpPr txBox="1"/>
          <p:nvPr/>
        </p:nvSpPr>
        <p:spPr>
          <a:xfrm>
            <a:off x="493800" y="886000"/>
            <a:ext cx="8146800" cy="3682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600"/>
              <a:t>Wednesday December 4</a:t>
            </a:r>
            <a:endParaRPr sz="1600"/>
          </a:p>
          <a:p>
            <a:pPr indent="0" lvl="0" marL="0" rtl="0" algn="l">
              <a:lnSpc>
                <a:spcPct val="115000"/>
              </a:lnSpc>
              <a:spcBef>
                <a:spcPts val="0"/>
              </a:spcBef>
              <a:spcAft>
                <a:spcPts val="0"/>
              </a:spcAft>
              <a:buClr>
                <a:schemeClr val="dk1"/>
              </a:buClr>
              <a:buSzPts val="1100"/>
              <a:buFont typeface="Arial"/>
              <a:buNone/>
            </a:pPr>
            <a:r>
              <a:rPr lang="en" sz="1600">
                <a:solidFill>
                  <a:srgbClr val="CC0000"/>
                </a:solidFill>
              </a:rPr>
              <a:t>11:00-11:30    Welcome and introduction </a:t>
            </a:r>
            <a:endParaRPr sz="1600">
              <a:solidFill>
                <a:srgbClr val="CC0000"/>
              </a:solidFill>
            </a:endParaRPr>
          </a:p>
          <a:p>
            <a:pPr indent="0" lvl="0" marL="0" rtl="0" algn="l">
              <a:lnSpc>
                <a:spcPct val="115000"/>
              </a:lnSpc>
              <a:spcBef>
                <a:spcPts val="0"/>
              </a:spcBef>
              <a:spcAft>
                <a:spcPts val="0"/>
              </a:spcAft>
              <a:buClr>
                <a:schemeClr val="dk1"/>
              </a:buClr>
              <a:buSzPts val="1100"/>
              <a:buFont typeface="Arial"/>
              <a:buNone/>
            </a:pPr>
            <a:r>
              <a:rPr lang="en" sz="1600"/>
              <a:t>11:30-12:30    Session 1: Top10 Stab, Top10 Comm, Stability Info, </a:t>
            </a:r>
            <a:endParaRPr sz="1600"/>
          </a:p>
          <a:p>
            <a:pPr indent="457200" lvl="0" marL="1828800" rtl="0" algn="l">
              <a:lnSpc>
                <a:spcPct val="115000"/>
              </a:lnSpc>
              <a:spcBef>
                <a:spcPts val="0"/>
              </a:spcBef>
              <a:spcAft>
                <a:spcPts val="0"/>
              </a:spcAft>
              <a:buClr>
                <a:schemeClr val="dk1"/>
              </a:buClr>
              <a:buSzPts val="1100"/>
              <a:buFont typeface="Arial"/>
              <a:buNone/>
            </a:pPr>
            <a:r>
              <a:rPr lang="en" sz="1600"/>
              <a:t>Def stab. task force (Kegelbahn)</a:t>
            </a:r>
            <a:endParaRPr sz="1600"/>
          </a:p>
          <a:p>
            <a:pPr indent="0" lvl="0" marL="0" rtl="0" algn="l">
              <a:lnSpc>
                <a:spcPct val="115000"/>
              </a:lnSpc>
              <a:spcBef>
                <a:spcPts val="0"/>
              </a:spcBef>
              <a:spcAft>
                <a:spcPts val="0"/>
              </a:spcAft>
              <a:buClr>
                <a:schemeClr val="dk1"/>
              </a:buClr>
              <a:buSzPts val="1100"/>
              <a:buFont typeface="Arial"/>
              <a:buNone/>
            </a:pPr>
            <a:r>
              <a:rPr lang="en" sz="1600">
                <a:solidFill>
                  <a:srgbClr val="CC0000"/>
                </a:solidFill>
              </a:rPr>
              <a:t>12:30-14:00    Lunch at Restaurant, check-in</a:t>
            </a:r>
            <a:endParaRPr sz="1600">
              <a:solidFill>
                <a:srgbClr val="CC0000"/>
              </a:solidFill>
            </a:endParaRPr>
          </a:p>
          <a:p>
            <a:pPr indent="0" lvl="0" marL="0" rtl="0" algn="l">
              <a:lnSpc>
                <a:spcPct val="115000"/>
              </a:lnSpc>
              <a:spcBef>
                <a:spcPts val="0"/>
              </a:spcBef>
              <a:spcAft>
                <a:spcPts val="0"/>
              </a:spcAft>
              <a:buClr>
                <a:schemeClr val="dk1"/>
              </a:buClr>
              <a:buSzPts val="1100"/>
              <a:buFont typeface="Arial"/>
              <a:buNone/>
            </a:pPr>
            <a:r>
              <a:t/>
            </a:r>
            <a:endParaRPr sz="1600"/>
          </a:p>
          <a:p>
            <a:pPr indent="0" lvl="0" marL="0" rtl="0" algn="l">
              <a:lnSpc>
                <a:spcPct val="115000"/>
              </a:lnSpc>
              <a:spcBef>
                <a:spcPts val="0"/>
              </a:spcBef>
              <a:spcAft>
                <a:spcPts val="0"/>
              </a:spcAft>
              <a:buClr>
                <a:schemeClr val="dk1"/>
              </a:buClr>
              <a:buSzPts val="1100"/>
              <a:buFont typeface="Arial"/>
              <a:buNone/>
            </a:pPr>
            <a:r>
              <a:rPr lang="en" sz="1600"/>
              <a:t>14:00-15:00    Session 2:	</a:t>
            </a:r>
            <a:r>
              <a:rPr lang="en" sz="1600"/>
              <a:t>Web site Operations</a:t>
            </a:r>
            <a:r>
              <a:rPr lang="en" sz="1600"/>
              <a:t>, </a:t>
            </a:r>
            <a:r>
              <a:rPr lang="en" sz="1600">
                <a:solidFill>
                  <a:schemeClr val="dk1"/>
                </a:solidFill>
              </a:rPr>
              <a:t>Time plan STF, </a:t>
            </a:r>
            <a:endParaRPr sz="1600">
              <a:solidFill>
                <a:schemeClr val="dk1"/>
              </a:solidFill>
            </a:endParaRPr>
          </a:p>
          <a:p>
            <a:pPr indent="457200" lvl="0" marL="1828800" rtl="0" algn="l">
              <a:lnSpc>
                <a:spcPct val="115000"/>
              </a:lnSpc>
              <a:spcBef>
                <a:spcPts val="0"/>
              </a:spcBef>
              <a:spcAft>
                <a:spcPts val="0"/>
              </a:spcAft>
              <a:buClr>
                <a:schemeClr val="dk1"/>
              </a:buClr>
              <a:buSzPts val="1100"/>
              <a:buFont typeface="Arial"/>
              <a:buNone/>
            </a:pPr>
            <a:r>
              <a:rPr lang="en" sz="1600"/>
              <a:t>Preparation role play (Kegelbahn) </a:t>
            </a:r>
            <a:endParaRPr sz="1600"/>
          </a:p>
          <a:p>
            <a:pPr indent="0" lvl="0" marL="0" rtl="0" algn="l">
              <a:lnSpc>
                <a:spcPct val="115000"/>
              </a:lnSpc>
              <a:spcBef>
                <a:spcPts val="0"/>
              </a:spcBef>
              <a:spcAft>
                <a:spcPts val="0"/>
              </a:spcAft>
              <a:buClr>
                <a:schemeClr val="dk1"/>
              </a:buClr>
              <a:buSzPts val="1100"/>
              <a:buFont typeface="Arial"/>
              <a:buNone/>
            </a:pPr>
            <a:r>
              <a:rPr lang="en" sz="1600">
                <a:solidFill>
                  <a:srgbClr val="CC0000"/>
                </a:solidFill>
              </a:rPr>
              <a:t>15:00-15:30    Coffee break at Tiffany</a:t>
            </a:r>
            <a:endParaRPr sz="1600">
              <a:solidFill>
                <a:srgbClr val="CC0000"/>
              </a:solidFill>
            </a:endParaRPr>
          </a:p>
          <a:p>
            <a:pPr indent="0" lvl="0" marL="0" rtl="0" algn="l">
              <a:lnSpc>
                <a:spcPct val="115000"/>
              </a:lnSpc>
              <a:spcBef>
                <a:spcPts val="0"/>
              </a:spcBef>
              <a:spcAft>
                <a:spcPts val="0"/>
              </a:spcAft>
              <a:buClr>
                <a:schemeClr val="dk1"/>
              </a:buClr>
              <a:buSzPts val="1100"/>
              <a:buFont typeface="Arial"/>
              <a:buNone/>
            </a:pPr>
            <a:r>
              <a:rPr lang="en" sz="1600"/>
              <a:t>15:30-16:30    Session 3: Comm. BKR, New soft &amp; hardware for STF </a:t>
            </a:r>
            <a:endParaRPr sz="1600"/>
          </a:p>
          <a:p>
            <a:pPr indent="0" lvl="0" marL="0" rtl="0" algn="l">
              <a:lnSpc>
                <a:spcPct val="115000"/>
              </a:lnSpc>
              <a:spcBef>
                <a:spcPts val="0"/>
              </a:spcBef>
              <a:spcAft>
                <a:spcPts val="0"/>
              </a:spcAft>
              <a:buClr>
                <a:schemeClr val="dk1"/>
              </a:buClr>
              <a:buSzPts val="1100"/>
              <a:buFont typeface="Arial"/>
              <a:buNone/>
            </a:pPr>
            <a:r>
              <a:rPr lang="en" sz="1600"/>
              <a:t>16:30-19:00    Session 4: Role play</a:t>
            </a:r>
            <a:endParaRPr sz="1600"/>
          </a:p>
          <a:p>
            <a:pPr indent="0" lvl="0" marL="0" rtl="0" algn="l">
              <a:lnSpc>
                <a:spcPct val="115000"/>
              </a:lnSpc>
              <a:spcBef>
                <a:spcPts val="0"/>
              </a:spcBef>
              <a:spcAft>
                <a:spcPts val="0"/>
              </a:spcAft>
              <a:buClr>
                <a:schemeClr val="dk1"/>
              </a:buClr>
              <a:buSzPts val="1100"/>
              <a:buFont typeface="Arial"/>
              <a:buNone/>
            </a:pPr>
            <a:r>
              <a:rPr lang="en" sz="1600"/>
              <a:t> </a:t>
            </a:r>
            <a:endParaRPr sz="1600"/>
          </a:p>
          <a:p>
            <a:pPr indent="0" lvl="0" marL="0" rtl="0" algn="l">
              <a:lnSpc>
                <a:spcPct val="115000"/>
              </a:lnSpc>
              <a:spcBef>
                <a:spcPts val="0"/>
              </a:spcBef>
              <a:spcAft>
                <a:spcPts val="0"/>
              </a:spcAft>
              <a:buClr>
                <a:schemeClr val="dk1"/>
              </a:buClr>
              <a:buSzPts val="1100"/>
              <a:buFont typeface="Arial"/>
              <a:buNone/>
            </a:pPr>
            <a:r>
              <a:rPr lang="en" sz="1600">
                <a:solidFill>
                  <a:srgbClr val="CC0000"/>
                </a:solidFill>
              </a:rPr>
              <a:t>19:00              Dinner at Restaurant</a:t>
            </a:r>
            <a:endParaRPr sz="1600">
              <a:solidFill>
                <a:srgbClr val="CC0000"/>
              </a:solidFill>
            </a:endParaRPr>
          </a:p>
          <a:p>
            <a:pPr indent="0" lvl="0" marL="0" rtl="0" algn="l">
              <a:spcBef>
                <a:spcPts val="0"/>
              </a:spcBef>
              <a:spcAft>
                <a:spcPts val="0"/>
              </a:spcAft>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4" name="Shape 204"/>
        <p:cNvGrpSpPr/>
        <p:nvPr/>
      </p:nvGrpSpPr>
      <p:grpSpPr>
        <a:xfrm>
          <a:off x="0" y="0"/>
          <a:ext cx="0" cy="0"/>
          <a:chOff x="0" y="0"/>
          <a:chExt cx="0" cy="0"/>
        </a:xfrm>
      </p:grpSpPr>
      <p:sp>
        <p:nvSpPr>
          <p:cNvPr id="205" name="Google Shape;205;p35"/>
          <p:cNvSpPr txBox="1"/>
          <p:nvPr>
            <p:ph type="title"/>
          </p:nvPr>
        </p:nvSpPr>
        <p:spPr>
          <a:xfrm>
            <a:off x="458392" y="150443"/>
            <a:ext cx="8217600" cy="5853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Timeline</a:t>
            </a:r>
            <a:endParaRPr/>
          </a:p>
        </p:txBody>
      </p:sp>
      <p:sp>
        <p:nvSpPr>
          <p:cNvPr id="206" name="Google Shape;206;p35"/>
          <p:cNvSpPr txBox="1"/>
          <p:nvPr/>
        </p:nvSpPr>
        <p:spPr>
          <a:xfrm>
            <a:off x="573050" y="813950"/>
            <a:ext cx="7848000" cy="39054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SzPts val="1200"/>
              <a:buChar char="●"/>
            </a:pPr>
            <a:r>
              <a:rPr lang="en" sz="1200"/>
              <a:t>STF should start with a kick-off meeting in </a:t>
            </a:r>
            <a:r>
              <a:rPr b="1" lang="en" sz="1200"/>
              <a:t>early January; </a:t>
            </a:r>
            <a:r>
              <a:rPr lang="en" sz="1200">
                <a:highlight>
                  <a:srgbClr val="FFFF00"/>
                </a:highlight>
              </a:rPr>
              <a:t>based on</a:t>
            </a:r>
            <a:r>
              <a:rPr lang="en" sz="1200">
                <a:highlight>
                  <a:srgbClr val="FFFF00"/>
                </a:highlight>
              </a:rPr>
              <a:t> first input from Jork Workshop!</a:t>
            </a:r>
            <a:endParaRPr sz="1200">
              <a:highlight>
                <a:srgbClr val="FFFF00"/>
              </a:highlight>
            </a:endParaRPr>
          </a:p>
          <a:p>
            <a:pPr indent="-304800" lvl="1" marL="914400" rtl="0" algn="l">
              <a:spcBef>
                <a:spcPts val="0"/>
              </a:spcBef>
              <a:spcAft>
                <a:spcPts val="0"/>
              </a:spcAft>
              <a:buSzPts val="1200"/>
              <a:buChar char="○"/>
            </a:pPr>
            <a:r>
              <a:rPr lang="en" sz="1200"/>
              <a:t>Review this timeline</a:t>
            </a:r>
            <a:endParaRPr sz="1200"/>
          </a:p>
          <a:p>
            <a:pPr indent="-304800" lvl="1" marL="914400" rtl="0" algn="l">
              <a:spcBef>
                <a:spcPts val="0"/>
              </a:spcBef>
              <a:spcAft>
                <a:spcPts val="0"/>
              </a:spcAft>
              <a:buSzPts val="1200"/>
              <a:buChar char="○"/>
            </a:pPr>
            <a:r>
              <a:rPr lang="en" sz="1200"/>
              <a:t>Re-evaluation of top 9 stability issues</a:t>
            </a:r>
            <a:endParaRPr sz="1200"/>
          </a:p>
          <a:p>
            <a:pPr indent="-304800" lvl="2" marL="1371600" rtl="0" algn="l">
              <a:spcBef>
                <a:spcPts val="0"/>
              </a:spcBef>
              <a:spcAft>
                <a:spcPts val="0"/>
              </a:spcAft>
              <a:buSzPts val="1200"/>
              <a:buChar char="■"/>
            </a:pPr>
            <a:r>
              <a:rPr lang="en" sz="1200"/>
              <a:t>Confirm priority list, assess consequences of instabilities: </a:t>
            </a:r>
            <a:endParaRPr sz="1200"/>
          </a:p>
          <a:p>
            <a:pPr indent="-304800" lvl="3" marL="1828800" rtl="0" algn="l">
              <a:spcBef>
                <a:spcPts val="0"/>
              </a:spcBef>
              <a:spcAft>
                <a:spcPts val="0"/>
              </a:spcAft>
              <a:buSzPts val="1200"/>
              <a:buChar char="●"/>
            </a:pPr>
            <a:r>
              <a:rPr lang="en" sz="1200"/>
              <a:t>What are the Figures of Merit?</a:t>
            </a:r>
            <a:endParaRPr sz="1200"/>
          </a:p>
          <a:p>
            <a:pPr indent="-304800" lvl="3" marL="1828800" rtl="0" algn="l">
              <a:spcBef>
                <a:spcPts val="0"/>
              </a:spcBef>
              <a:spcAft>
                <a:spcPts val="0"/>
              </a:spcAft>
              <a:buSzPts val="1200"/>
              <a:buChar char="●"/>
            </a:pPr>
            <a:r>
              <a:rPr lang="en" sz="1200"/>
              <a:t>One time effort or continuous long(er) lasting activity?</a:t>
            </a:r>
            <a:endParaRPr sz="1200"/>
          </a:p>
          <a:p>
            <a:pPr indent="-304800" lvl="1" marL="914400" rtl="0" algn="l">
              <a:spcBef>
                <a:spcPts val="0"/>
              </a:spcBef>
              <a:spcAft>
                <a:spcPts val="0"/>
              </a:spcAft>
              <a:buSzPts val="1200"/>
              <a:buChar char="○"/>
            </a:pPr>
            <a:r>
              <a:rPr lang="en" sz="1200"/>
              <a:t>Are tools to be developed to attack instability? Or are we already ready to start?</a:t>
            </a:r>
            <a:endParaRPr sz="1200"/>
          </a:p>
          <a:p>
            <a:pPr indent="-304800" lvl="2" marL="1371600" rtl="0" algn="l">
              <a:spcBef>
                <a:spcPts val="0"/>
              </a:spcBef>
              <a:spcAft>
                <a:spcPts val="0"/>
              </a:spcAft>
              <a:buSzPts val="1200"/>
              <a:buChar char="■"/>
            </a:pPr>
            <a:r>
              <a:rPr lang="en" sz="1200"/>
              <a:t>What can be done parasitically and where is dedicated beam time a must?</a:t>
            </a:r>
            <a:endParaRPr sz="1200"/>
          </a:p>
          <a:p>
            <a:pPr indent="-304800" lvl="2" marL="1371600" rtl="0" algn="l">
              <a:spcBef>
                <a:spcPts val="0"/>
              </a:spcBef>
              <a:spcAft>
                <a:spcPts val="0"/>
              </a:spcAft>
              <a:buSzPts val="1200"/>
              <a:buChar char="■"/>
            </a:pPr>
            <a:r>
              <a:rPr lang="en" sz="1200"/>
              <a:t>Discuss difference between well prepared studies and sometimes required ad-hoc actions</a:t>
            </a:r>
            <a:endParaRPr sz="1200"/>
          </a:p>
          <a:p>
            <a:pPr indent="-304800" lvl="0" marL="457200" rtl="0" algn="l">
              <a:spcBef>
                <a:spcPts val="0"/>
              </a:spcBef>
              <a:spcAft>
                <a:spcPts val="0"/>
              </a:spcAft>
              <a:buSzPts val="1200"/>
              <a:buChar char="●"/>
            </a:pPr>
            <a:r>
              <a:rPr lang="en" sz="1200"/>
              <a:t>Develop individual plans for the top issues (in parallel?!) </a:t>
            </a:r>
            <a:r>
              <a:rPr b="1" lang="en" sz="1200"/>
              <a:t>January/February</a:t>
            </a:r>
            <a:endParaRPr b="1" sz="1200"/>
          </a:p>
          <a:p>
            <a:pPr indent="-304800" lvl="1" marL="914400" rtl="0" algn="l">
              <a:spcBef>
                <a:spcPts val="0"/>
              </a:spcBef>
              <a:spcAft>
                <a:spcPts val="0"/>
              </a:spcAft>
              <a:buSzPts val="1200"/>
              <a:buChar char="○"/>
            </a:pPr>
            <a:r>
              <a:rPr lang="en" sz="1200">
                <a:solidFill>
                  <a:schemeClr val="dk1"/>
                </a:solidFill>
              </a:rPr>
              <a:t>Do we have a strategy to address a particular instability?</a:t>
            </a:r>
            <a:endParaRPr sz="1200"/>
          </a:p>
          <a:p>
            <a:pPr indent="-304800" lvl="1" marL="914400" rtl="0" algn="l">
              <a:spcBef>
                <a:spcPts val="0"/>
              </a:spcBef>
              <a:spcAft>
                <a:spcPts val="0"/>
              </a:spcAft>
              <a:buSzPts val="1200"/>
              <a:buChar char="○"/>
            </a:pPr>
            <a:r>
              <a:rPr lang="en" sz="1200"/>
              <a:t>Dedicated workshops or meetings </a:t>
            </a:r>
            <a:endParaRPr sz="1200"/>
          </a:p>
          <a:p>
            <a:pPr indent="-304800" lvl="2" marL="1371600" rtl="0" algn="l">
              <a:spcBef>
                <a:spcPts val="0"/>
              </a:spcBef>
              <a:spcAft>
                <a:spcPts val="0"/>
              </a:spcAft>
              <a:buSzPts val="1200"/>
              <a:buChar char="■"/>
            </a:pPr>
            <a:r>
              <a:rPr lang="en" sz="1200"/>
              <a:t>after identifying work package leaders and identification of additional experts required</a:t>
            </a:r>
            <a:endParaRPr sz="1200"/>
          </a:p>
          <a:p>
            <a:pPr indent="-304800" lvl="1" marL="914400" rtl="0" algn="l">
              <a:spcBef>
                <a:spcPts val="0"/>
              </a:spcBef>
              <a:spcAft>
                <a:spcPts val="0"/>
              </a:spcAft>
              <a:buSzPts val="1200"/>
              <a:buChar char="○"/>
            </a:pPr>
            <a:r>
              <a:rPr lang="en" sz="1200">
                <a:solidFill>
                  <a:schemeClr val="dk1"/>
                </a:solidFill>
              </a:rPr>
              <a:t>Personnel &amp; cost effort etc. -&gt; reevaluate priorities (results / efforts)!</a:t>
            </a:r>
            <a:endParaRPr sz="1200">
              <a:solidFill>
                <a:schemeClr val="dk1"/>
              </a:solidFill>
            </a:endParaRPr>
          </a:p>
          <a:p>
            <a:pPr indent="-304800" lvl="1" marL="914400" rtl="0" algn="l">
              <a:spcBef>
                <a:spcPts val="0"/>
              </a:spcBef>
              <a:spcAft>
                <a:spcPts val="0"/>
              </a:spcAft>
              <a:buClr>
                <a:schemeClr val="dk1"/>
              </a:buClr>
              <a:buSzPts val="1200"/>
              <a:buChar char="○"/>
            </a:pPr>
            <a:r>
              <a:rPr lang="en" sz="1200">
                <a:solidFill>
                  <a:schemeClr val="dk1"/>
                </a:solidFill>
              </a:rPr>
              <a:t>Schedules</a:t>
            </a:r>
            <a:endParaRPr sz="1200">
              <a:solidFill>
                <a:schemeClr val="dk1"/>
              </a:solidFill>
            </a:endParaRPr>
          </a:p>
          <a:p>
            <a:pPr indent="-304800" lvl="1" marL="914400" rtl="0" algn="l">
              <a:spcBef>
                <a:spcPts val="0"/>
              </a:spcBef>
              <a:spcAft>
                <a:spcPts val="0"/>
              </a:spcAft>
              <a:buClr>
                <a:schemeClr val="dk1"/>
              </a:buClr>
              <a:buSzPts val="1200"/>
              <a:buChar char="○"/>
            </a:pPr>
            <a:r>
              <a:rPr lang="en" sz="1200">
                <a:solidFill>
                  <a:schemeClr val="dk1"/>
                </a:solidFill>
              </a:rPr>
              <a:t>Work out details wrt. tools needed</a:t>
            </a:r>
            <a:endParaRPr sz="1200">
              <a:solidFill>
                <a:schemeClr val="dk1"/>
              </a:solidFill>
            </a:endParaRPr>
          </a:p>
          <a:p>
            <a:pPr indent="-304800" lvl="0" marL="457200" rtl="0" algn="l">
              <a:spcBef>
                <a:spcPts val="0"/>
              </a:spcBef>
              <a:spcAft>
                <a:spcPts val="0"/>
              </a:spcAft>
              <a:buSzPts val="1200"/>
              <a:buChar char="●"/>
            </a:pPr>
            <a:r>
              <a:rPr lang="en" sz="1200"/>
              <a:t>Arrange for an overall plan and discuss impact on operation schedule; report to Mgmt. and propose priorities for dedicated beamtime </a:t>
            </a:r>
            <a:r>
              <a:rPr b="1" lang="en" sz="1200"/>
              <a:t>before end of February</a:t>
            </a:r>
            <a:endParaRPr b="1" sz="1200"/>
          </a:p>
          <a:p>
            <a:pPr indent="-304800" lvl="0" marL="457200" rtl="0" algn="l">
              <a:spcBef>
                <a:spcPts val="0"/>
              </a:spcBef>
              <a:spcAft>
                <a:spcPts val="0"/>
              </a:spcAft>
              <a:buSzPts val="1200"/>
              <a:buChar char="●"/>
            </a:pPr>
            <a:r>
              <a:rPr lang="en" sz="1200"/>
              <a:t>(optionally) fix dedicated stability studies shifts over 2020, exact shift activities can be defined later.</a:t>
            </a:r>
            <a:endParaRPr sz="1200"/>
          </a:p>
          <a:p>
            <a:pPr indent="-304800" lvl="0" marL="457200" rtl="0" algn="l">
              <a:spcBef>
                <a:spcPts val="0"/>
              </a:spcBef>
              <a:spcAft>
                <a:spcPts val="0"/>
              </a:spcAft>
              <a:buSzPts val="1200"/>
              <a:buChar char="●"/>
            </a:pPr>
            <a:r>
              <a:rPr lang="en" sz="1200"/>
              <a:t>????</a:t>
            </a:r>
            <a:endParaRPr sz="1200"/>
          </a:p>
          <a:p>
            <a:pPr indent="-304800" lvl="0" marL="457200" rtl="0" algn="l">
              <a:spcBef>
                <a:spcPts val="0"/>
              </a:spcBef>
              <a:spcAft>
                <a:spcPts val="0"/>
              </a:spcAft>
              <a:buSzPts val="1200"/>
              <a:buChar char="●"/>
            </a:pPr>
            <a:r>
              <a:rPr lang="en" sz="1200"/>
              <a:t>Closeout. </a:t>
            </a:r>
            <a:r>
              <a:rPr lang="en" sz="1200"/>
              <a:t>Report on stability improvements and tools developed in </a:t>
            </a:r>
            <a:r>
              <a:rPr b="1" lang="en" sz="1200"/>
              <a:t>December</a:t>
            </a:r>
            <a:endParaRPr b="1" sz="1200"/>
          </a:p>
          <a:p>
            <a:pPr indent="0" lvl="0" marL="0" rtl="0" algn="l">
              <a:spcBef>
                <a:spcPts val="0"/>
              </a:spcBef>
              <a:spcAft>
                <a:spcPts val="0"/>
              </a:spcAft>
              <a:buNone/>
            </a:pPr>
            <a:r>
              <a:t/>
            </a:r>
            <a:endParaRPr sz="120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0" name="Shape 210"/>
        <p:cNvGrpSpPr/>
        <p:nvPr/>
      </p:nvGrpSpPr>
      <p:grpSpPr>
        <a:xfrm>
          <a:off x="0" y="0"/>
          <a:ext cx="0" cy="0"/>
          <a:chOff x="0" y="0"/>
          <a:chExt cx="0" cy="0"/>
        </a:xfrm>
      </p:grpSpPr>
      <p:sp>
        <p:nvSpPr>
          <p:cNvPr id="211" name="Google Shape;211;p36"/>
          <p:cNvSpPr txBox="1"/>
          <p:nvPr>
            <p:ph type="title"/>
          </p:nvPr>
        </p:nvSpPr>
        <p:spPr>
          <a:xfrm>
            <a:off x="458392" y="150443"/>
            <a:ext cx="8217693" cy="585405"/>
          </a:xfrm>
          <a:prstGeom prst="rect">
            <a:avLst/>
          </a:prstGeom>
          <a:noFill/>
          <a:ln>
            <a:noFill/>
          </a:ln>
        </p:spPr>
        <p:txBody>
          <a:bodyPr anchorCtr="0" anchor="b" bIns="0" lIns="0" spcFirstLastPara="1" rIns="0" wrap="square" tIns="0">
            <a:noAutofit/>
          </a:bodyPr>
          <a:lstStyle/>
          <a:p>
            <a:pPr indent="0" lvl="0" marL="0" rtl="0" algn="l">
              <a:lnSpc>
                <a:spcPct val="100000"/>
              </a:lnSpc>
              <a:spcBef>
                <a:spcPts val="0"/>
              </a:spcBef>
              <a:spcAft>
                <a:spcPts val="0"/>
              </a:spcAft>
              <a:buClr>
                <a:schemeClr val="dk1"/>
              </a:buClr>
              <a:buSzPts val="1700"/>
              <a:buFont typeface="Arial"/>
              <a:buNone/>
            </a:pPr>
            <a:r>
              <a:rPr lang="en" sz="1800">
                <a:solidFill>
                  <a:schemeClr val="lt2"/>
                </a:solidFill>
              </a:rPr>
              <a:t>Session 3: </a:t>
            </a:r>
            <a:r>
              <a:rPr lang="en" sz="1800">
                <a:solidFill>
                  <a:schemeClr val="lt2"/>
                </a:solidFill>
              </a:rPr>
              <a:t>Stability Question 5 - HW+SW - (Markus, Peter, Steffen)</a:t>
            </a:r>
            <a:endParaRPr sz="1800">
              <a:solidFill>
                <a:schemeClr val="lt2"/>
              </a:solidFill>
            </a:endParaRPr>
          </a:p>
        </p:txBody>
      </p:sp>
      <p:sp>
        <p:nvSpPr>
          <p:cNvPr id="212" name="Google Shape;212;p36"/>
          <p:cNvSpPr txBox="1"/>
          <p:nvPr/>
        </p:nvSpPr>
        <p:spPr>
          <a:xfrm>
            <a:off x="370703" y="917489"/>
            <a:ext cx="7933038" cy="3753364"/>
          </a:xfrm>
          <a:prstGeom prst="rect">
            <a:avLst/>
          </a:prstGeom>
          <a:noFill/>
          <a:ln>
            <a:noFill/>
          </a:ln>
        </p:spPr>
        <p:txBody>
          <a:bodyPr anchorCtr="0" anchor="t" bIns="34275" lIns="68575" spcFirstLastPara="1" rIns="68575" wrap="square" tIns="34275">
            <a:noAutofit/>
          </a:bodyPr>
          <a:lstStyle/>
          <a:p>
            <a:pPr indent="0" lvl="0" marL="0" marR="0" rtl="0" algn="l">
              <a:lnSpc>
                <a:spcPct val="112000"/>
              </a:lnSpc>
              <a:spcBef>
                <a:spcPts val="0"/>
              </a:spcBef>
              <a:spcAft>
                <a:spcPts val="0"/>
              </a:spcAft>
              <a:buNone/>
            </a:pPr>
            <a:r>
              <a:rPr b="1" i="0" lang="en" sz="1400" u="none" cap="none" strike="noStrike">
                <a:solidFill>
                  <a:schemeClr val="dk1"/>
                </a:solidFill>
                <a:latin typeface="Arial"/>
                <a:ea typeface="Arial"/>
                <a:cs typeface="Arial"/>
                <a:sym typeface="Arial"/>
              </a:rPr>
              <a:t>What new hardware and software should be installed in the beam transport to improve beam stability? </a:t>
            </a:r>
            <a:endParaRPr sz="1100"/>
          </a:p>
          <a:p>
            <a:pPr indent="0" lvl="0" marL="0" marR="0" rtl="0" algn="l">
              <a:lnSpc>
                <a:spcPct val="112000"/>
              </a:lnSpc>
              <a:spcBef>
                <a:spcPts val="0"/>
              </a:spcBef>
              <a:spcAft>
                <a:spcPts val="0"/>
              </a:spcAft>
              <a:buNone/>
            </a:pPr>
            <a:r>
              <a:t/>
            </a:r>
            <a:endParaRPr b="0" i="0" sz="1100" u="none" cap="none" strike="noStrike">
              <a:solidFill>
                <a:schemeClr val="dk1"/>
              </a:solidFill>
              <a:latin typeface="Arial"/>
              <a:ea typeface="Arial"/>
              <a:cs typeface="Arial"/>
              <a:sym typeface="Arial"/>
            </a:endParaRPr>
          </a:p>
          <a:p>
            <a:pPr indent="0" lvl="0" marL="0" marR="0" rtl="0" algn="l">
              <a:lnSpc>
                <a:spcPct val="112000"/>
              </a:lnSpc>
              <a:spcBef>
                <a:spcPts val="0"/>
              </a:spcBef>
              <a:spcAft>
                <a:spcPts val="0"/>
              </a:spcAft>
              <a:buNone/>
            </a:pPr>
            <a:r>
              <a:rPr lang="en">
                <a:solidFill>
                  <a:schemeClr val="dk1"/>
                </a:solidFill>
              </a:rPr>
              <a:t>Task: Make a list of hardware items that should be installed into the experiments and beam transports to monitor and enhance the beam stability. Do these installations require new software? Is there other software that could be developed or completed that would monitor or improve beam stability?</a:t>
            </a:r>
            <a:endParaRPr>
              <a:solidFill>
                <a:schemeClr val="dk1"/>
              </a:solidFill>
            </a:endParaRPr>
          </a:p>
          <a:p>
            <a:pPr indent="0" lvl="0" marL="0" marR="0" rtl="0" algn="l">
              <a:lnSpc>
                <a:spcPct val="112000"/>
              </a:lnSpc>
              <a:spcBef>
                <a:spcPts val="0"/>
              </a:spcBef>
              <a:spcAft>
                <a:spcPts val="0"/>
              </a:spcAft>
              <a:buNone/>
            </a:pPr>
            <a:r>
              <a:rPr lang="en">
                <a:solidFill>
                  <a:schemeClr val="dk1"/>
                </a:solidFill>
              </a:rPr>
              <a:t>Beam stability means here that setup and experiments can be done more more efficiently and with higher accuracy. </a:t>
            </a:r>
            <a:endParaRPr>
              <a:solidFill>
                <a:schemeClr val="dk1"/>
              </a:solidFill>
            </a:endParaRPr>
          </a:p>
          <a:p>
            <a:pPr indent="0" lvl="0" marL="0" marR="0" rtl="0" algn="l">
              <a:lnSpc>
                <a:spcPct val="112000"/>
              </a:lnSpc>
              <a:spcBef>
                <a:spcPts val="0"/>
              </a:spcBef>
              <a:spcAft>
                <a:spcPts val="0"/>
              </a:spcAft>
              <a:buNone/>
            </a:pPr>
            <a:r>
              <a:t/>
            </a:r>
            <a:endParaRPr>
              <a:solidFill>
                <a:schemeClr val="dk1"/>
              </a:solidFill>
            </a:endParaRPr>
          </a:p>
          <a:p>
            <a:pPr indent="0" lvl="0" marL="0" marR="0" rtl="0" algn="l">
              <a:lnSpc>
                <a:spcPct val="112000"/>
              </a:lnSpc>
              <a:spcBef>
                <a:spcPts val="0"/>
              </a:spcBef>
              <a:spcAft>
                <a:spcPts val="0"/>
              </a:spcAft>
              <a:buNone/>
            </a:pPr>
            <a:r>
              <a:rPr lang="en">
                <a:solidFill>
                  <a:schemeClr val="dk1"/>
                </a:solidFill>
              </a:rPr>
              <a:t>Group work: You may split up the group to work </a:t>
            </a:r>
            <a:r>
              <a:rPr lang="en">
                <a:solidFill>
                  <a:schemeClr val="dk1"/>
                </a:solidFill>
              </a:rPr>
              <a:t>independently on different topics. </a:t>
            </a:r>
            <a:endParaRPr>
              <a:solidFill>
                <a:schemeClr val="dk1"/>
              </a:solidFill>
            </a:endParaRPr>
          </a:p>
          <a:p>
            <a:pPr indent="0" lvl="0" marL="0" marR="0" rtl="0" algn="l">
              <a:lnSpc>
                <a:spcPct val="112000"/>
              </a:lnSpc>
              <a:spcBef>
                <a:spcPts val="0"/>
              </a:spcBef>
              <a:spcAft>
                <a:spcPts val="0"/>
              </a:spcAft>
              <a:buNone/>
            </a:pPr>
            <a:r>
              <a:t/>
            </a:r>
            <a:endParaRPr>
              <a:solidFill>
                <a:schemeClr val="dk1"/>
              </a:solidFill>
            </a:endParaRPr>
          </a:p>
          <a:p>
            <a:pPr indent="0" lvl="0" marL="0" marR="0" rtl="0" algn="l">
              <a:lnSpc>
                <a:spcPct val="112000"/>
              </a:lnSpc>
              <a:spcBef>
                <a:spcPts val="0"/>
              </a:spcBef>
              <a:spcAft>
                <a:spcPts val="0"/>
              </a:spcAft>
              <a:buNone/>
            </a:pPr>
            <a:r>
              <a:rPr lang="en">
                <a:solidFill>
                  <a:schemeClr val="dk1"/>
                </a:solidFill>
              </a:rPr>
              <a:t>Report writing: Sum up your recommendations present the results in the final session.</a:t>
            </a:r>
            <a:endParaRPr>
              <a:solidFill>
                <a:schemeClr val="dk1"/>
              </a:solidFill>
            </a:endParaRPr>
          </a:p>
          <a:p>
            <a:pPr indent="0" lvl="0" marL="0" marR="0" rtl="0" algn="l">
              <a:lnSpc>
                <a:spcPct val="112000"/>
              </a:lnSpc>
              <a:spcBef>
                <a:spcPts val="0"/>
              </a:spcBef>
              <a:spcAft>
                <a:spcPts val="0"/>
              </a:spcAft>
              <a:buNone/>
            </a:pPr>
            <a:r>
              <a:t/>
            </a:r>
            <a:endParaRPr sz="11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6" name="Shape 216"/>
        <p:cNvGrpSpPr/>
        <p:nvPr/>
      </p:nvGrpSpPr>
      <p:grpSpPr>
        <a:xfrm>
          <a:off x="0" y="0"/>
          <a:ext cx="0" cy="0"/>
          <a:chOff x="0" y="0"/>
          <a:chExt cx="0" cy="0"/>
        </a:xfrm>
      </p:grpSpPr>
      <p:sp>
        <p:nvSpPr>
          <p:cNvPr id="217" name="Google Shape;217;p37"/>
          <p:cNvSpPr txBox="1"/>
          <p:nvPr>
            <p:ph type="title"/>
          </p:nvPr>
        </p:nvSpPr>
        <p:spPr>
          <a:xfrm>
            <a:off x="458392" y="150443"/>
            <a:ext cx="8217600" cy="5853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Hard+Software to improve beam stability </a:t>
            </a:r>
            <a:endParaRPr/>
          </a:p>
        </p:txBody>
      </p:sp>
      <p:sp>
        <p:nvSpPr>
          <p:cNvPr id="218" name="Google Shape;218;p37"/>
          <p:cNvSpPr txBox="1"/>
          <p:nvPr/>
        </p:nvSpPr>
        <p:spPr>
          <a:xfrm>
            <a:off x="345650" y="777925"/>
            <a:ext cx="5308500" cy="2484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rgbClr val="FF0000"/>
                </a:solidFill>
              </a:rPr>
              <a:t>Hardware (slow)</a:t>
            </a:r>
            <a:endParaRPr sz="1300">
              <a:solidFill>
                <a:srgbClr val="FF0000"/>
              </a:solidFill>
            </a:endParaRPr>
          </a:p>
          <a:p>
            <a:pPr indent="-311150" lvl="0" marL="457200" rtl="0" algn="l">
              <a:spcBef>
                <a:spcPts val="0"/>
              </a:spcBef>
              <a:spcAft>
                <a:spcPts val="0"/>
              </a:spcAft>
              <a:buClr>
                <a:srgbClr val="FF0000"/>
              </a:buClr>
              <a:buSzPts val="1300"/>
              <a:buChar char="●"/>
            </a:pPr>
            <a:r>
              <a:rPr b="1" lang="en" sz="1300">
                <a:solidFill>
                  <a:srgbClr val="FF0000"/>
                </a:solidFill>
              </a:rPr>
              <a:t>Imager </a:t>
            </a:r>
            <a:r>
              <a:rPr lang="en" sz="1300">
                <a:solidFill>
                  <a:srgbClr val="FF0000"/>
                </a:solidFill>
              </a:rPr>
              <a:t>upgrade: </a:t>
            </a:r>
            <a:r>
              <a:rPr b="1" lang="en" sz="1300">
                <a:solidFill>
                  <a:srgbClr val="FF0000"/>
                </a:solidFill>
              </a:rPr>
              <a:t>Diamond screens</a:t>
            </a:r>
            <a:r>
              <a:rPr lang="en" sz="1300">
                <a:solidFill>
                  <a:srgbClr val="FF0000"/>
                </a:solidFill>
              </a:rPr>
              <a:t> e.g. upstream of distribution mirrors to enable beam position feedback</a:t>
            </a:r>
            <a:endParaRPr sz="1300">
              <a:solidFill>
                <a:srgbClr val="FF0000"/>
              </a:solidFill>
            </a:endParaRPr>
          </a:p>
          <a:p>
            <a:pPr indent="-311150" lvl="0" marL="457200" rtl="0" algn="l">
              <a:spcBef>
                <a:spcPts val="0"/>
              </a:spcBef>
              <a:spcAft>
                <a:spcPts val="0"/>
              </a:spcAft>
              <a:buClr>
                <a:srgbClr val="FF0000"/>
              </a:buClr>
              <a:buSzPts val="1300"/>
              <a:buChar char="●"/>
            </a:pPr>
            <a:r>
              <a:rPr b="1" lang="en" sz="1300">
                <a:solidFill>
                  <a:srgbClr val="FF0000"/>
                </a:solidFill>
              </a:rPr>
              <a:t>Additional i</a:t>
            </a:r>
            <a:r>
              <a:rPr b="1" lang="en" sz="1300">
                <a:solidFill>
                  <a:srgbClr val="FF0000"/>
                </a:solidFill>
              </a:rPr>
              <a:t>mager</a:t>
            </a:r>
            <a:r>
              <a:rPr lang="en" sz="1300">
                <a:solidFill>
                  <a:srgbClr val="FF0000"/>
                </a:solidFill>
              </a:rPr>
              <a:t> upstream of distribution mirror with </a:t>
            </a:r>
            <a:r>
              <a:rPr b="1" lang="en" sz="1300">
                <a:solidFill>
                  <a:srgbClr val="FF0000"/>
                </a:solidFill>
              </a:rPr>
              <a:t>higher resolution</a:t>
            </a:r>
            <a:r>
              <a:rPr lang="en" sz="1300">
                <a:solidFill>
                  <a:srgbClr val="FF0000"/>
                </a:solidFill>
              </a:rPr>
              <a:t> to determine beam shape</a:t>
            </a:r>
            <a:endParaRPr sz="1300">
              <a:solidFill>
                <a:srgbClr val="FF0000"/>
              </a:solidFill>
            </a:endParaRPr>
          </a:p>
          <a:p>
            <a:pPr indent="-311150" lvl="0" marL="457200" rtl="0" algn="l">
              <a:spcBef>
                <a:spcPts val="0"/>
              </a:spcBef>
              <a:spcAft>
                <a:spcPts val="0"/>
              </a:spcAft>
              <a:buClr>
                <a:srgbClr val="FF0000"/>
              </a:buClr>
              <a:buSzPts val="1300"/>
              <a:buChar char="●"/>
            </a:pPr>
            <a:r>
              <a:rPr b="1" lang="en" sz="1300">
                <a:solidFill>
                  <a:srgbClr val="FF0000"/>
                </a:solidFill>
              </a:rPr>
              <a:t>XGMD in FXE branch:</a:t>
            </a:r>
            <a:r>
              <a:rPr lang="en" sz="1300">
                <a:solidFill>
                  <a:srgbClr val="FF0000"/>
                </a:solidFill>
              </a:rPr>
              <a:t> Measure absolute avg. X-ray power (in principle also fast data)</a:t>
            </a:r>
            <a:endParaRPr sz="1300">
              <a:solidFill>
                <a:srgbClr val="FF0000"/>
              </a:solidFill>
            </a:endParaRPr>
          </a:p>
          <a:p>
            <a:pPr indent="-311150" lvl="0" marL="457200" rtl="0" algn="l">
              <a:spcBef>
                <a:spcPts val="0"/>
              </a:spcBef>
              <a:spcAft>
                <a:spcPts val="0"/>
              </a:spcAft>
              <a:buClr>
                <a:srgbClr val="FF0000"/>
              </a:buClr>
              <a:buSzPts val="1300"/>
              <a:buChar char="●"/>
            </a:pPr>
            <a:r>
              <a:rPr b="1" lang="en" sz="1300">
                <a:solidFill>
                  <a:srgbClr val="FF0000"/>
                </a:solidFill>
              </a:rPr>
              <a:t>PBLM </a:t>
            </a:r>
            <a:r>
              <a:rPr lang="en" sz="1300">
                <a:solidFill>
                  <a:srgbClr val="FF0000"/>
                </a:solidFill>
              </a:rPr>
              <a:t>commissioning: Check suitability for position feedback</a:t>
            </a:r>
            <a:endParaRPr sz="1300">
              <a:solidFill>
                <a:srgbClr val="FF0000"/>
              </a:solidFill>
            </a:endParaRPr>
          </a:p>
          <a:p>
            <a:pPr indent="0" lvl="0" marL="457200" rtl="0" algn="l">
              <a:spcBef>
                <a:spcPts val="0"/>
              </a:spcBef>
              <a:spcAft>
                <a:spcPts val="0"/>
              </a:spcAft>
              <a:buNone/>
            </a:pPr>
            <a:r>
              <a:t/>
            </a:r>
            <a:endParaRPr sz="1300">
              <a:solidFill>
                <a:srgbClr val="FF0000"/>
              </a:solidFill>
            </a:endParaRPr>
          </a:p>
          <a:p>
            <a:pPr indent="0" lvl="0" marL="0" rtl="0" algn="l">
              <a:spcBef>
                <a:spcPts val="0"/>
              </a:spcBef>
              <a:spcAft>
                <a:spcPts val="0"/>
              </a:spcAft>
              <a:buNone/>
            </a:pPr>
            <a:r>
              <a:t/>
            </a:r>
            <a:endParaRPr sz="1300">
              <a:solidFill>
                <a:srgbClr val="FF0000"/>
              </a:solidFill>
            </a:endParaRPr>
          </a:p>
          <a:p>
            <a:pPr indent="0" lvl="0" marL="457200" rtl="0" algn="l">
              <a:spcBef>
                <a:spcPts val="0"/>
              </a:spcBef>
              <a:spcAft>
                <a:spcPts val="0"/>
              </a:spcAft>
              <a:buNone/>
            </a:pPr>
            <a:r>
              <a:t/>
            </a:r>
            <a:endParaRPr sz="1300">
              <a:solidFill>
                <a:srgbClr val="FF0000"/>
              </a:solidFill>
            </a:endParaRPr>
          </a:p>
        </p:txBody>
      </p:sp>
      <p:sp>
        <p:nvSpPr>
          <p:cNvPr id="219" name="Google Shape;219;p37"/>
          <p:cNvSpPr txBox="1"/>
          <p:nvPr/>
        </p:nvSpPr>
        <p:spPr>
          <a:xfrm>
            <a:off x="5787350" y="735750"/>
            <a:ext cx="2827200" cy="387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rgbClr val="0000FF"/>
                </a:solidFill>
              </a:rPr>
              <a:t>Software</a:t>
            </a:r>
            <a:endParaRPr sz="1300">
              <a:solidFill>
                <a:srgbClr val="0000FF"/>
              </a:solidFill>
            </a:endParaRPr>
          </a:p>
          <a:p>
            <a:pPr indent="-311150" lvl="0" marL="457200" rtl="0" algn="l">
              <a:spcBef>
                <a:spcPts val="0"/>
              </a:spcBef>
              <a:spcAft>
                <a:spcPts val="0"/>
              </a:spcAft>
              <a:buClr>
                <a:srgbClr val="0000FF"/>
              </a:buClr>
              <a:buSzPts val="1300"/>
              <a:buChar char="●"/>
            </a:pPr>
            <a:r>
              <a:rPr b="1" lang="en" sz="1300">
                <a:solidFill>
                  <a:srgbClr val="0000FF"/>
                </a:solidFill>
              </a:rPr>
              <a:t>Multi-topic </a:t>
            </a:r>
            <a:r>
              <a:rPr lang="en" sz="1300">
                <a:solidFill>
                  <a:srgbClr val="0000FF"/>
                </a:solidFill>
              </a:rPr>
              <a:t>availability of Karabo devices (cloning, e.g. BAM). </a:t>
            </a:r>
            <a:r>
              <a:rPr lang="en" sz="1300">
                <a:solidFill>
                  <a:srgbClr val="0000FF"/>
                </a:solidFill>
              </a:rPr>
              <a:t>Enable recording of more data sets simultaneously</a:t>
            </a:r>
            <a:endParaRPr sz="1300">
              <a:solidFill>
                <a:srgbClr val="0000FF"/>
              </a:solidFill>
            </a:endParaRPr>
          </a:p>
          <a:p>
            <a:pPr indent="-311150" lvl="0" marL="457200" rtl="0" algn="l">
              <a:spcBef>
                <a:spcPts val="0"/>
              </a:spcBef>
              <a:spcAft>
                <a:spcPts val="0"/>
              </a:spcAft>
              <a:buClr>
                <a:srgbClr val="0000FF"/>
              </a:buClr>
              <a:buSzPts val="1300"/>
              <a:buChar char="●"/>
            </a:pPr>
            <a:r>
              <a:rPr b="1" lang="en" sz="1300">
                <a:solidFill>
                  <a:srgbClr val="0000FF"/>
                </a:solidFill>
              </a:rPr>
              <a:t>DAQ Parameter filtering</a:t>
            </a:r>
            <a:endParaRPr b="1" sz="1300">
              <a:solidFill>
                <a:srgbClr val="0000FF"/>
              </a:solidFill>
            </a:endParaRPr>
          </a:p>
          <a:p>
            <a:pPr indent="-311150" lvl="0" marL="457200" rtl="0" algn="l">
              <a:spcBef>
                <a:spcPts val="0"/>
              </a:spcBef>
              <a:spcAft>
                <a:spcPts val="0"/>
              </a:spcAft>
              <a:buClr>
                <a:srgbClr val="0000FF"/>
              </a:buClr>
              <a:buSzPts val="1300"/>
              <a:buChar char="●"/>
            </a:pPr>
            <a:r>
              <a:rPr b="1" lang="en" sz="1300">
                <a:solidFill>
                  <a:srgbClr val="0000FF"/>
                </a:solidFill>
              </a:rPr>
              <a:t>Data</a:t>
            </a:r>
            <a:r>
              <a:rPr lang="en" sz="1300">
                <a:solidFill>
                  <a:srgbClr val="0000FF"/>
                </a:solidFill>
              </a:rPr>
              <a:t> </a:t>
            </a:r>
            <a:r>
              <a:rPr b="1" lang="en" sz="1300">
                <a:solidFill>
                  <a:srgbClr val="0000FF"/>
                </a:solidFill>
              </a:rPr>
              <a:t>correlation</a:t>
            </a:r>
            <a:r>
              <a:rPr lang="en" sz="1300">
                <a:solidFill>
                  <a:srgbClr val="0000FF"/>
                </a:solidFill>
              </a:rPr>
              <a:t>: Plot correlation of multiple Karabo data sets "live" </a:t>
            </a:r>
            <a:endParaRPr sz="1300">
              <a:solidFill>
                <a:srgbClr val="0000FF"/>
              </a:solidFill>
            </a:endParaRPr>
          </a:p>
          <a:p>
            <a:pPr indent="-311150" lvl="0" marL="457200" rtl="0" algn="l">
              <a:spcBef>
                <a:spcPts val="0"/>
              </a:spcBef>
              <a:spcAft>
                <a:spcPts val="0"/>
              </a:spcAft>
              <a:buClr>
                <a:srgbClr val="0000FF"/>
              </a:buClr>
              <a:buSzPts val="1300"/>
              <a:buChar char="●"/>
            </a:pPr>
            <a:r>
              <a:rPr b="1" lang="en" sz="1300">
                <a:solidFill>
                  <a:srgbClr val="0000FF"/>
                </a:solidFill>
              </a:rPr>
              <a:t>Karabo &lt;-&gt; DOOCS</a:t>
            </a:r>
            <a:r>
              <a:rPr lang="en" sz="1300">
                <a:solidFill>
                  <a:srgbClr val="0000FF"/>
                </a:solidFill>
              </a:rPr>
              <a:t> communication</a:t>
            </a:r>
            <a:endParaRPr sz="1300">
              <a:solidFill>
                <a:srgbClr val="0000FF"/>
              </a:solidFill>
            </a:endParaRPr>
          </a:p>
          <a:p>
            <a:pPr indent="-311150" lvl="0" marL="457200" rtl="0" algn="l">
              <a:spcBef>
                <a:spcPts val="0"/>
              </a:spcBef>
              <a:spcAft>
                <a:spcPts val="0"/>
              </a:spcAft>
              <a:buClr>
                <a:srgbClr val="0000FF"/>
              </a:buClr>
              <a:buSzPts val="1300"/>
              <a:buChar char="●"/>
            </a:pPr>
            <a:r>
              <a:rPr b="1" lang="en" sz="1300">
                <a:solidFill>
                  <a:srgbClr val="0000FF"/>
                </a:solidFill>
              </a:rPr>
              <a:t>Facility </a:t>
            </a:r>
            <a:r>
              <a:rPr lang="en" sz="1300">
                <a:solidFill>
                  <a:srgbClr val="0000FF"/>
                </a:solidFill>
              </a:rPr>
              <a:t>management data integration </a:t>
            </a:r>
            <a:endParaRPr sz="1300">
              <a:solidFill>
                <a:srgbClr val="0000FF"/>
              </a:solidFill>
            </a:endParaRPr>
          </a:p>
          <a:p>
            <a:pPr indent="-311150" lvl="0" marL="457200" rtl="0" algn="l">
              <a:spcBef>
                <a:spcPts val="0"/>
              </a:spcBef>
              <a:spcAft>
                <a:spcPts val="0"/>
              </a:spcAft>
              <a:buClr>
                <a:srgbClr val="0000FF"/>
              </a:buClr>
              <a:buSzPts val="1300"/>
              <a:buChar char="●"/>
            </a:pPr>
            <a:r>
              <a:rPr b="1" lang="en" sz="1300">
                <a:solidFill>
                  <a:srgbClr val="0000FF"/>
                </a:solidFill>
              </a:rPr>
              <a:t>Sparse </a:t>
            </a:r>
            <a:r>
              <a:rPr lang="en" sz="1300">
                <a:solidFill>
                  <a:srgbClr val="0000FF"/>
                </a:solidFill>
              </a:rPr>
              <a:t>data </a:t>
            </a:r>
            <a:r>
              <a:rPr b="1" lang="en" sz="1300">
                <a:solidFill>
                  <a:srgbClr val="0000FF"/>
                </a:solidFill>
              </a:rPr>
              <a:t>recording</a:t>
            </a:r>
            <a:r>
              <a:rPr lang="en" sz="1300">
                <a:solidFill>
                  <a:srgbClr val="0000FF"/>
                </a:solidFill>
              </a:rPr>
              <a:t>: Monitor beam "imagers" every n-th train</a:t>
            </a:r>
            <a:endParaRPr sz="1300">
              <a:solidFill>
                <a:srgbClr val="0000FF"/>
              </a:solidFill>
            </a:endParaRPr>
          </a:p>
        </p:txBody>
      </p:sp>
      <p:sp>
        <p:nvSpPr>
          <p:cNvPr id="220" name="Google Shape;220;p37"/>
          <p:cNvSpPr txBox="1"/>
          <p:nvPr/>
        </p:nvSpPr>
        <p:spPr>
          <a:xfrm>
            <a:off x="345650" y="2618475"/>
            <a:ext cx="5486100" cy="237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rgbClr val="9900FF"/>
                </a:solidFill>
              </a:rPr>
              <a:t>Hardware (fast)</a:t>
            </a:r>
            <a:endParaRPr sz="1300">
              <a:solidFill>
                <a:srgbClr val="9900FF"/>
              </a:solidFill>
            </a:endParaRPr>
          </a:p>
          <a:p>
            <a:pPr indent="-311150" lvl="0" marL="457200" rtl="0" algn="l">
              <a:spcBef>
                <a:spcPts val="0"/>
              </a:spcBef>
              <a:spcAft>
                <a:spcPts val="0"/>
              </a:spcAft>
              <a:buClr>
                <a:srgbClr val="9900FF"/>
              </a:buClr>
              <a:buSzPts val="1300"/>
              <a:buChar char="●"/>
            </a:pPr>
            <a:r>
              <a:rPr b="1" lang="en" sz="1300">
                <a:solidFill>
                  <a:srgbClr val="9900FF"/>
                </a:solidFill>
              </a:rPr>
              <a:t>MCP</a:t>
            </a:r>
            <a:r>
              <a:rPr lang="en" sz="1300">
                <a:solidFill>
                  <a:srgbClr val="9900FF"/>
                </a:solidFill>
              </a:rPr>
              <a:t> downstream of polarizer (in </a:t>
            </a:r>
            <a:r>
              <a:rPr b="1" lang="en" sz="1300">
                <a:solidFill>
                  <a:srgbClr val="9900FF"/>
                </a:solidFill>
              </a:rPr>
              <a:t>SCS</a:t>
            </a:r>
            <a:r>
              <a:rPr lang="en" sz="1300">
                <a:solidFill>
                  <a:srgbClr val="9900FF"/>
                </a:solidFill>
              </a:rPr>
              <a:t>): Pulse energy information</a:t>
            </a:r>
            <a:endParaRPr sz="1300">
              <a:solidFill>
                <a:srgbClr val="9900FF"/>
              </a:solidFill>
            </a:endParaRPr>
          </a:p>
          <a:p>
            <a:pPr indent="-311150" lvl="0" marL="457200" rtl="0" algn="l">
              <a:spcBef>
                <a:spcPts val="0"/>
              </a:spcBef>
              <a:spcAft>
                <a:spcPts val="0"/>
              </a:spcAft>
              <a:buClr>
                <a:srgbClr val="9900FF"/>
              </a:buClr>
              <a:buSzPts val="1300"/>
              <a:buChar char="●"/>
            </a:pPr>
            <a:r>
              <a:rPr b="1" lang="en" sz="1300">
                <a:solidFill>
                  <a:srgbClr val="9900FF"/>
                </a:solidFill>
              </a:rPr>
              <a:t>Diamond </a:t>
            </a:r>
            <a:r>
              <a:rPr lang="en" sz="1300">
                <a:solidFill>
                  <a:srgbClr val="9900FF"/>
                </a:solidFill>
              </a:rPr>
              <a:t>transmissive </a:t>
            </a:r>
            <a:r>
              <a:rPr b="1" lang="en" sz="1300">
                <a:solidFill>
                  <a:srgbClr val="9900FF"/>
                </a:solidFill>
              </a:rPr>
              <a:t>detector</a:t>
            </a:r>
            <a:r>
              <a:rPr lang="en" sz="1300">
                <a:solidFill>
                  <a:srgbClr val="9900FF"/>
                </a:solidFill>
              </a:rPr>
              <a:t>: Pulse position and energy information</a:t>
            </a:r>
            <a:endParaRPr sz="1300">
              <a:solidFill>
                <a:srgbClr val="9900FF"/>
              </a:solidFill>
            </a:endParaRPr>
          </a:p>
          <a:p>
            <a:pPr indent="-311150" lvl="0" marL="457200" rtl="0" algn="l">
              <a:spcBef>
                <a:spcPts val="0"/>
              </a:spcBef>
              <a:spcAft>
                <a:spcPts val="0"/>
              </a:spcAft>
              <a:buClr>
                <a:srgbClr val="9900FF"/>
              </a:buClr>
              <a:buSzPts val="1300"/>
              <a:buChar char="●"/>
            </a:pPr>
            <a:r>
              <a:rPr b="1" lang="en" sz="1300">
                <a:solidFill>
                  <a:srgbClr val="9900FF"/>
                </a:solidFill>
              </a:rPr>
              <a:t>XGM </a:t>
            </a:r>
            <a:r>
              <a:rPr lang="en" sz="1300">
                <a:solidFill>
                  <a:srgbClr val="9900FF"/>
                </a:solidFill>
              </a:rPr>
              <a:t>commissioning: Evaluate </a:t>
            </a:r>
            <a:r>
              <a:rPr b="1" lang="en" sz="1300">
                <a:solidFill>
                  <a:srgbClr val="9900FF"/>
                </a:solidFill>
              </a:rPr>
              <a:t>pulse resolved beam position</a:t>
            </a:r>
            <a:endParaRPr b="1" sz="1300">
              <a:solidFill>
                <a:srgbClr val="9900FF"/>
              </a:solidFill>
            </a:endParaRPr>
          </a:p>
          <a:p>
            <a:pPr indent="-311150" lvl="0" marL="457200" rtl="0" algn="l">
              <a:spcBef>
                <a:spcPts val="0"/>
              </a:spcBef>
              <a:spcAft>
                <a:spcPts val="0"/>
              </a:spcAft>
              <a:buClr>
                <a:srgbClr val="9900FF"/>
              </a:buClr>
              <a:buSzPts val="1300"/>
              <a:buChar char="●"/>
            </a:pPr>
            <a:r>
              <a:rPr b="1" lang="en" sz="1300">
                <a:solidFill>
                  <a:srgbClr val="9900FF"/>
                </a:solidFill>
              </a:rPr>
              <a:t>Backscatter detector </a:t>
            </a:r>
            <a:r>
              <a:rPr lang="en" sz="1300">
                <a:solidFill>
                  <a:srgbClr val="9900FF"/>
                </a:solidFill>
              </a:rPr>
              <a:t>for soft X-rays: Determine beam position</a:t>
            </a:r>
            <a:endParaRPr sz="1300">
              <a:solidFill>
                <a:srgbClr val="9900FF"/>
              </a:solidFill>
            </a:endParaRPr>
          </a:p>
          <a:p>
            <a:pPr indent="-311150" lvl="0" marL="457200" rtl="0" algn="l">
              <a:spcBef>
                <a:spcPts val="0"/>
              </a:spcBef>
              <a:spcAft>
                <a:spcPts val="0"/>
              </a:spcAft>
              <a:buClr>
                <a:srgbClr val="9900FF"/>
              </a:buClr>
              <a:buSzPts val="1300"/>
              <a:buChar char="●"/>
            </a:pPr>
            <a:r>
              <a:rPr b="1" lang="en" sz="1300">
                <a:solidFill>
                  <a:srgbClr val="9900FF"/>
                </a:solidFill>
              </a:rPr>
              <a:t>Backscatter detector </a:t>
            </a:r>
            <a:r>
              <a:rPr lang="en" sz="1300">
                <a:solidFill>
                  <a:srgbClr val="9900FF"/>
                </a:solidFill>
              </a:rPr>
              <a:t>in SA1&amp;2: Upstream of all X-ray optics</a:t>
            </a:r>
            <a:endParaRPr sz="1300">
              <a:solidFill>
                <a:srgbClr val="9900FF"/>
              </a:solidFill>
            </a:endParaRPr>
          </a:p>
          <a:p>
            <a:pPr indent="-311150" lvl="0" marL="457200" rtl="0" algn="l">
              <a:spcBef>
                <a:spcPts val="0"/>
              </a:spcBef>
              <a:spcAft>
                <a:spcPts val="0"/>
              </a:spcAft>
              <a:buClr>
                <a:srgbClr val="9900FF"/>
              </a:buClr>
              <a:buSzPts val="1300"/>
              <a:buChar char="●"/>
            </a:pPr>
            <a:r>
              <a:rPr lang="en" sz="1300">
                <a:solidFill>
                  <a:srgbClr val="9900FF"/>
                </a:solidFill>
              </a:rPr>
              <a:t>THz Pulse Length Monitor (TPLM, </a:t>
            </a:r>
            <a:r>
              <a:rPr b="1" lang="en" sz="1300">
                <a:solidFill>
                  <a:srgbClr val="9900FF"/>
                </a:solidFill>
              </a:rPr>
              <a:t>THz streaking</a:t>
            </a:r>
            <a:r>
              <a:rPr lang="en" sz="1300">
                <a:solidFill>
                  <a:srgbClr val="9900FF"/>
                </a:solidFill>
              </a:rPr>
              <a:t>): Measurement of arrival time and pulse duration for hard+soft X-rays</a:t>
            </a:r>
            <a:endParaRPr sz="1300">
              <a:solidFill>
                <a:srgbClr val="9900FF"/>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4" name="Shape 224"/>
        <p:cNvGrpSpPr/>
        <p:nvPr/>
      </p:nvGrpSpPr>
      <p:grpSpPr>
        <a:xfrm>
          <a:off x="0" y="0"/>
          <a:ext cx="0" cy="0"/>
          <a:chOff x="0" y="0"/>
          <a:chExt cx="0" cy="0"/>
        </a:xfrm>
      </p:grpSpPr>
      <p:sp>
        <p:nvSpPr>
          <p:cNvPr id="225" name="Google Shape;225;p38"/>
          <p:cNvSpPr txBox="1"/>
          <p:nvPr>
            <p:ph type="title"/>
          </p:nvPr>
        </p:nvSpPr>
        <p:spPr>
          <a:xfrm>
            <a:off x="458392" y="150443"/>
            <a:ext cx="8217600" cy="5853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Hard+Software to improve beam stability: Effort vs. Impact</a:t>
            </a:r>
            <a:endParaRPr/>
          </a:p>
        </p:txBody>
      </p:sp>
      <p:cxnSp>
        <p:nvCxnSpPr>
          <p:cNvPr id="226" name="Google Shape;226;p38"/>
          <p:cNvCxnSpPr/>
          <p:nvPr/>
        </p:nvCxnSpPr>
        <p:spPr>
          <a:xfrm flipH="1" rot="10800000">
            <a:off x="998125" y="4352175"/>
            <a:ext cx="7031700" cy="9000"/>
          </a:xfrm>
          <a:prstGeom prst="straightConnector1">
            <a:avLst/>
          </a:prstGeom>
          <a:noFill/>
          <a:ln cap="flat" cmpd="sng" w="38100">
            <a:solidFill>
              <a:schemeClr val="dk2"/>
            </a:solidFill>
            <a:prstDash val="solid"/>
            <a:round/>
            <a:headEnd len="med" w="med" type="none"/>
            <a:tailEnd len="med" w="med" type="triangle"/>
          </a:ln>
        </p:spPr>
      </p:cxnSp>
      <p:cxnSp>
        <p:nvCxnSpPr>
          <p:cNvPr id="227" name="Google Shape;227;p38"/>
          <p:cNvCxnSpPr/>
          <p:nvPr/>
        </p:nvCxnSpPr>
        <p:spPr>
          <a:xfrm flipH="1" rot="10800000">
            <a:off x="976175" y="1286225"/>
            <a:ext cx="11700" cy="3075300"/>
          </a:xfrm>
          <a:prstGeom prst="straightConnector1">
            <a:avLst/>
          </a:prstGeom>
          <a:noFill/>
          <a:ln cap="flat" cmpd="sng" w="38100">
            <a:solidFill>
              <a:schemeClr val="dk2"/>
            </a:solidFill>
            <a:prstDash val="solid"/>
            <a:round/>
            <a:headEnd len="med" w="med" type="none"/>
            <a:tailEnd len="med" w="med" type="triangle"/>
          </a:ln>
        </p:spPr>
      </p:cxnSp>
      <p:sp>
        <p:nvSpPr>
          <p:cNvPr id="228" name="Google Shape;228;p38"/>
          <p:cNvSpPr/>
          <p:nvPr/>
        </p:nvSpPr>
        <p:spPr>
          <a:xfrm>
            <a:off x="1204400" y="2093075"/>
            <a:ext cx="234000" cy="222300"/>
          </a:xfrm>
          <a:prstGeom prst="ellipse">
            <a:avLst/>
          </a:prstGeom>
          <a:solidFill>
            <a:srgbClr val="0000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38"/>
          <p:cNvSpPr txBox="1"/>
          <p:nvPr/>
        </p:nvSpPr>
        <p:spPr>
          <a:xfrm>
            <a:off x="1438400" y="1911575"/>
            <a:ext cx="958800" cy="585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rgbClr val="0000FF"/>
                </a:solidFill>
              </a:rPr>
              <a:t>Karabo cross-topic data sources</a:t>
            </a:r>
            <a:endParaRPr sz="1000">
              <a:solidFill>
                <a:srgbClr val="0000FF"/>
              </a:solidFill>
            </a:endParaRPr>
          </a:p>
        </p:txBody>
      </p:sp>
      <p:sp>
        <p:nvSpPr>
          <p:cNvPr id="230" name="Google Shape;230;p38"/>
          <p:cNvSpPr/>
          <p:nvPr/>
        </p:nvSpPr>
        <p:spPr>
          <a:xfrm>
            <a:off x="2460186" y="2380775"/>
            <a:ext cx="1413000" cy="222300"/>
          </a:xfrm>
          <a:prstGeom prst="ellipse">
            <a:avLst/>
          </a:prstGeom>
          <a:solidFill>
            <a:srgbClr val="0000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38"/>
          <p:cNvSpPr txBox="1"/>
          <p:nvPr/>
        </p:nvSpPr>
        <p:spPr>
          <a:xfrm>
            <a:off x="2716699" y="2557988"/>
            <a:ext cx="1413000" cy="32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rgbClr val="0000FF"/>
                </a:solidFill>
              </a:rPr>
              <a:t>DAQ parameter filtering (DAQ Pol.)</a:t>
            </a:r>
            <a:endParaRPr sz="1000">
              <a:solidFill>
                <a:srgbClr val="0000FF"/>
              </a:solidFill>
            </a:endParaRPr>
          </a:p>
        </p:txBody>
      </p:sp>
      <p:sp>
        <p:nvSpPr>
          <p:cNvPr id="232" name="Google Shape;232;p38"/>
          <p:cNvSpPr/>
          <p:nvPr/>
        </p:nvSpPr>
        <p:spPr>
          <a:xfrm>
            <a:off x="2163200" y="1362425"/>
            <a:ext cx="234000" cy="222300"/>
          </a:xfrm>
          <a:prstGeom prst="ellipse">
            <a:avLst/>
          </a:prstGeom>
          <a:solidFill>
            <a:srgbClr val="0000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38"/>
          <p:cNvSpPr/>
          <p:nvPr/>
        </p:nvSpPr>
        <p:spPr>
          <a:xfrm>
            <a:off x="2391800" y="1362425"/>
            <a:ext cx="234000" cy="222300"/>
          </a:xfrm>
          <a:prstGeom prst="ellipse">
            <a:avLst/>
          </a:pr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38"/>
          <p:cNvSpPr/>
          <p:nvPr/>
        </p:nvSpPr>
        <p:spPr>
          <a:xfrm>
            <a:off x="2620400" y="1362425"/>
            <a:ext cx="234000" cy="222300"/>
          </a:xfrm>
          <a:prstGeom prst="ellipse">
            <a:avLst/>
          </a:pr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38"/>
          <p:cNvSpPr/>
          <p:nvPr/>
        </p:nvSpPr>
        <p:spPr>
          <a:xfrm>
            <a:off x="2849000" y="1362425"/>
            <a:ext cx="234000" cy="222300"/>
          </a:xfrm>
          <a:prstGeom prst="ellipse">
            <a:avLst/>
          </a:pr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38"/>
          <p:cNvSpPr/>
          <p:nvPr/>
        </p:nvSpPr>
        <p:spPr>
          <a:xfrm>
            <a:off x="3077600" y="1362425"/>
            <a:ext cx="234000" cy="222300"/>
          </a:xfrm>
          <a:prstGeom prst="ellipse">
            <a:avLst/>
          </a:pr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38"/>
          <p:cNvSpPr/>
          <p:nvPr/>
        </p:nvSpPr>
        <p:spPr>
          <a:xfrm>
            <a:off x="3306200" y="1362425"/>
            <a:ext cx="234000" cy="222300"/>
          </a:xfrm>
          <a:prstGeom prst="ellipse">
            <a:avLst/>
          </a:pr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38"/>
          <p:cNvSpPr/>
          <p:nvPr/>
        </p:nvSpPr>
        <p:spPr>
          <a:xfrm>
            <a:off x="3534800" y="1362425"/>
            <a:ext cx="234000" cy="222300"/>
          </a:xfrm>
          <a:prstGeom prst="ellipse">
            <a:avLst/>
          </a:pr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38"/>
          <p:cNvSpPr/>
          <p:nvPr/>
        </p:nvSpPr>
        <p:spPr>
          <a:xfrm>
            <a:off x="3763400" y="1362425"/>
            <a:ext cx="234000" cy="222300"/>
          </a:xfrm>
          <a:prstGeom prst="ellipse">
            <a:avLst/>
          </a:pr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38"/>
          <p:cNvSpPr/>
          <p:nvPr/>
        </p:nvSpPr>
        <p:spPr>
          <a:xfrm>
            <a:off x="3992000" y="1362425"/>
            <a:ext cx="234000" cy="222300"/>
          </a:xfrm>
          <a:prstGeom prst="ellipse">
            <a:avLst/>
          </a:pr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38"/>
          <p:cNvSpPr/>
          <p:nvPr/>
        </p:nvSpPr>
        <p:spPr>
          <a:xfrm>
            <a:off x="4220600" y="1362425"/>
            <a:ext cx="234000" cy="222300"/>
          </a:xfrm>
          <a:prstGeom prst="ellipse">
            <a:avLst/>
          </a:pr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38"/>
          <p:cNvSpPr/>
          <p:nvPr/>
        </p:nvSpPr>
        <p:spPr>
          <a:xfrm>
            <a:off x="4449200" y="1362425"/>
            <a:ext cx="234000" cy="222300"/>
          </a:xfrm>
          <a:prstGeom prst="ellipse">
            <a:avLst/>
          </a:pr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38"/>
          <p:cNvSpPr/>
          <p:nvPr/>
        </p:nvSpPr>
        <p:spPr>
          <a:xfrm>
            <a:off x="4677800" y="1362425"/>
            <a:ext cx="234000" cy="222300"/>
          </a:xfrm>
          <a:prstGeom prst="ellipse">
            <a:avLst/>
          </a:pr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38"/>
          <p:cNvSpPr/>
          <p:nvPr/>
        </p:nvSpPr>
        <p:spPr>
          <a:xfrm>
            <a:off x="4906400" y="1362425"/>
            <a:ext cx="234000" cy="222300"/>
          </a:xfrm>
          <a:prstGeom prst="ellipse">
            <a:avLst/>
          </a:pr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38"/>
          <p:cNvSpPr/>
          <p:nvPr/>
        </p:nvSpPr>
        <p:spPr>
          <a:xfrm>
            <a:off x="5135000" y="1362425"/>
            <a:ext cx="234000" cy="222300"/>
          </a:xfrm>
          <a:prstGeom prst="ellipse">
            <a:avLst/>
          </a:pr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38"/>
          <p:cNvSpPr/>
          <p:nvPr/>
        </p:nvSpPr>
        <p:spPr>
          <a:xfrm>
            <a:off x="5363600" y="1362425"/>
            <a:ext cx="234000" cy="222300"/>
          </a:xfrm>
          <a:prstGeom prst="ellipse">
            <a:avLst/>
          </a:pr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38"/>
          <p:cNvSpPr/>
          <p:nvPr/>
        </p:nvSpPr>
        <p:spPr>
          <a:xfrm>
            <a:off x="5592200" y="1362425"/>
            <a:ext cx="234000" cy="222300"/>
          </a:xfrm>
          <a:prstGeom prst="ellipse">
            <a:avLst/>
          </a:pr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38"/>
          <p:cNvSpPr/>
          <p:nvPr/>
        </p:nvSpPr>
        <p:spPr>
          <a:xfrm>
            <a:off x="5820800" y="1362425"/>
            <a:ext cx="234000" cy="222300"/>
          </a:xfrm>
          <a:prstGeom prst="ellipse">
            <a:avLst/>
          </a:pr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38"/>
          <p:cNvSpPr/>
          <p:nvPr/>
        </p:nvSpPr>
        <p:spPr>
          <a:xfrm>
            <a:off x="6049400" y="1362425"/>
            <a:ext cx="234000" cy="222300"/>
          </a:xfrm>
          <a:prstGeom prst="ellipse">
            <a:avLst/>
          </a:pr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38"/>
          <p:cNvSpPr/>
          <p:nvPr/>
        </p:nvSpPr>
        <p:spPr>
          <a:xfrm>
            <a:off x="6278000" y="1362425"/>
            <a:ext cx="234000" cy="222300"/>
          </a:xfrm>
          <a:prstGeom prst="ellipse">
            <a:avLst/>
          </a:pr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38"/>
          <p:cNvSpPr/>
          <p:nvPr/>
        </p:nvSpPr>
        <p:spPr>
          <a:xfrm>
            <a:off x="6506600" y="1362425"/>
            <a:ext cx="234000" cy="222300"/>
          </a:xfrm>
          <a:prstGeom prst="ellipse">
            <a:avLst/>
          </a:pr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38"/>
          <p:cNvSpPr/>
          <p:nvPr/>
        </p:nvSpPr>
        <p:spPr>
          <a:xfrm>
            <a:off x="6735200" y="1362425"/>
            <a:ext cx="234000" cy="222300"/>
          </a:xfrm>
          <a:prstGeom prst="ellipse">
            <a:avLst/>
          </a:pr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38"/>
          <p:cNvSpPr/>
          <p:nvPr/>
        </p:nvSpPr>
        <p:spPr>
          <a:xfrm>
            <a:off x="6963800" y="1362425"/>
            <a:ext cx="234000" cy="222300"/>
          </a:xfrm>
          <a:prstGeom prst="ellipse">
            <a:avLst/>
          </a:prstGeom>
          <a:solidFill>
            <a:srgbClr val="0000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38"/>
          <p:cNvSpPr txBox="1"/>
          <p:nvPr/>
        </p:nvSpPr>
        <p:spPr>
          <a:xfrm>
            <a:off x="3589250" y="828425"/>
            <a:ext cx="1617600" cy="32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rgbClr val="0000FF"/>
                </a:solidFill>
              </a:rPr>
              <a:t>Karabo</a:t>
            </a:r>
            <a:r>
              <a:rPr lang="en" sz="1000">
                <a:solidFill>
                  <a:srgbClr val="0000FF"/>
                </a:solidFill>
              </a:rPr>
              <a:t> &lt; == &gt; DOOCS</a:t>
            </a:r>
            <a:endParaRPr sz="1000">
              <a:solidFill>
                <a:srgbClr val="0000FF"/>
              </a:solidFill>
            </a:endParaRPr>
          </a:p>
        </p:txBody>
      </p:sp>
      <p:sp>
        <p:nvSpPr>
          <p:cNvPr id="255" name="Google Shape;255;p38"/>
          <p:cNvSpPr/>
          <p:nvPr/>
        </p:nvSpPr>
        <p:spPr>
          <a:xfrm>
            <a:off x="3741200" y="1635875"/>
            <a:ext cx="234000" cy="222300"/>
          </a:xfrm>
          <a:prstGeom prst="ellipse">
            <a:avLst/>
          </a:prstGeom>
          <a:solidFill>
            <a:srgbClr val="0000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38"/>
          <p:cNvSpPr txBox="1"/>
          <p:nvPr/>
        </p:nvSpPr>
        <p:spPr>
          <a:xfrm>
            <a:off x="3975200" y="1606775"/>
            <a:ext cx="1052700" cy="906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rgbClr val="0000FF"/>
                </a:solidFill>
              </a:rPr>
              <a:t>Better data</a:t>
            </a:r>
            <a:br>
              <a:rPr lang="en" sz="1000">
                <a:solidFill>
                  <a:srgbClr val="0000FF"/>
                </a:solidFill>
              </a:rPr>
            </a:br>
            <a:r>
              <a:rPr lang="en" sz="1000">
                <a:solidFill>
                  <a:srgbClr val="0000FF"/>
                </a:solidFill>
              </a:rPr>
              <a:t>mining and correlation </a:t>
            </a:r>
            <a:r>
              <a:rPr lang="en" sz="1000">
                <a:solidFill>
                  <a:srgbClr val="0000FF"/>
                </a:solidFill>
              </a:rPr>
              <a:t>possibilities</a:t>
            </a:r>
            <a:endParaRPr sz="1000">
              <a:solidFill>
                <a:srgbClr val="0000FF"/>
              </a:solidFill>
            </a:endParaRPr>
          </a:p>
        </p:txBody>
      </p:sp>
      <p:sp>
        <p:nvSpPr>
          <p:cNvPr id="257" name="Google Shape;257;p38"/>
          <p:cNvSpPr/>
          <p:nvPr/>
        </p:nvSpPr>
        <p:spPr>
          <a:xfrm>
            <a:off x="5067500" y="2544400"/>
            <a:ext cx="234000" cy="806100"/>
          </a:xfrm>
          <a:prstGeom prst="ellipse">
            <a:avLst/>
          </a:prstGeom>
          <a:solidFill>
            <a:srgbClr val="0000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38"/>
          <p:cNvSpPr txBox="1"/>
          <p:nvPr/>
        </p:nvSpPr>
        <p:spPr>
          <a:xfrm>
            <a:off x="5301500" y="2515300"/>
            <a:ext cx="1052700" cy="906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rgbClr val="0000FF"/>
                </a:solidFill>
              </a:rPr>
              <a:t>Sparse “fast” data (e.g. images) storage</a:t>
            </a:r>
            <a:endParaRPr sz="1000">
              <a:solidFill>
                <a:srgbClr val="0000FF"/>
              </a:solidFill>
            </a:endParaRPr>
          </a:p>
        </p:txBody>
      </p:sp>
      <p:sp>
        <p:nvSpPr>
          <p:cNvPr id="259" name="Google Shape;259;p38"/>
          <p:cNvSpPr/>
          <p:nvPr/>
        </p:nvSpPr>
        <p:spPr>
          <a:xfrm>
            <a:off x="7726925" y="3019125"/>
            <a:ext cx="234000" cy="222300"/>
          </a:xfrm>
          <a:prstGeom prst="ellipse">
            <a:avLst/>
          </a:prstGeom>
          <a:solidFill>
            <a:srgbClr val="0000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38"/>
          <p:cNvSpPr txBox="1"/>
          <p:nvPr/>
        </p:nvSpPr>
        <p:spPr>
          <a:xfrm>
            <a:off x="7017050" y="3210475"/>
            <a:ext cx="1717800" cy="49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rgbClr val="0000FF"/>
                </a:solidFill>
              </a:rPr>
              <a:t>Facility management data integration</a:t>
            </a:r>
            <a:endParaRPr sz="1000">
              <a:solidFill>
                <a:srgbClr val="0000FF"/>
              </a:solidFill>
            </a:endParaRPr>
          </a:p>
        </p:txBody>
      </p:sp>
      <p:sp>
        <p:nvSpPr>
          <p:cNvPr id="261" name="Google Shape;261;p38"/>
          <p:cNvSpPr/>
          <p:nvPr/>
        </p:nvSpPr>
        <p:spPr>
          <a:xfrm>
            <a:off x="2258000" y="1718523"/>
            <a:ext cx="958800" cy="551400"/>
          </a:xfrm>
          <a:prstGeom prst="rect">
            <a:avLst/>
          </a:prstGeom>
          <a:solidFill>
            <a:srgbClr val="E066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38"/>
          <p:cNvSpPr txBox="1"/>
          <p:nvPr/>
        </p:nvSpPr>
        <p:spPr>
          <a:xfrm>
            <a:off x="2311100" y="1708025"/>
            <a:ext cx="791400" cy="551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chemeClr val="lt1"/>
                </a:solidFill>
              </a:rPr>
              <a:t>Imager upgrades</a:t>
            </a:r>
            <a:endParaRPr sz="1000">
              <a:solidFill>
                <a:schemeClr val="lt1"/>
              </a:solidFill>
            </a:endParaRPr>
          </a:p>
        </p:txBody>
      </p:sp>
      <p:sp>
        <p:nvSpPr>
          <p:cNvPr id="263" name="Google Shape;263;p38"/>
          <p:cNvSpPr/>
          <p:nvPr/>
        </p:nvSpPr>
        <p:spPr>
          <a:xfrm>
            <a:off x="1204400" y="3630924"/>
            <a:ext cx="234000" cy="222300"/>
          </a:xfrm>
          <a:prstGeom prst="rect">
            <a:avLst/>
          </a:prstGeom>
          <a:solidFill>
            <a:srgbClr val="E066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38"/>
          <p:cNvSpPr txBox="1"/>
          <p:nvPr/>
        </p:nvSpPr>
        <p:spPr>
          <a:xfrm>
            <a:off x="1433725" y="3596500"/>
            <a:ext cx="1116000" cy="551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rgbClr val="CC0000"/>
                </a:solidFill>
              </a:rPr>
              <a:t>PBLM commissioning</a:t>
            </a:r>
            <a:endParaRPr sz="1000">
              <a:solidFill>
                <a:srgbClr val="CC0000"/>
              </a:solidFill>
            </a:endParaRPr>
          </a:p>
        </p:txBody>
      </p:sp>
      <p:sp>
        <p:nvSpPr>
          <p:cNvPr id="265" name="Google Shape;265;p38"/>
          <p:cNvSpPr/>
          <p:nvPr/>
        </p:nvSpPr>
        <p:spPr>
          <a:xfrm>
            <a:off x="4772600" y="1682961"/>
            <a:ext cx="958800" cy="551400"/>
          </a:xfrm>
          <a:prstGeom prst="rect">
            <a:avLst/>
          </a:prstGeom>
          <a:solidFill>
            <a:srgbClr val="E066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38"/>
          <p:cNvSpPr txBox="1"/>
          <p:nvPr/>
        </p:nvSpPr>
        <p:spPr>
          <a:xfrm>
            <a:off x="4825700" y="1596263"/>
            <a:ext cx="791400" cy="551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chemeClr val="lt1"/>
                </a:solidFill>
              </a:rPr>
              <a:t>New Imager types</a:t>
            </a:r>
            <a:endParaRPr sz="1000">
              <a:solidFill>
                <a:schemeClr val="lt1"/>
              </a:solidFill>
            </a:endParaRPr>
          </a:p>
        </p:txBody>
      </p:sp>
      <p:sp>
        <p:nvSpPr>
          <p:cNvPr id="267" name="Google Shape;267;p38"/>
          <p:cNvSpPr/>
          <p:nvPr/>
        </p:nvSpPr>
        <p:spPr>
          <a:xfrm>
            <a:off x="5458400" y="1899875"/>
            <a:ext cx="1197900" cy="585300"/>
          </a:xfrm>
          <a:prstGeom prst="rect">
            <a:avLst/>
          </a:prstGeom>
          <a:solidFill>
            <a:srgbClr val="9900FF"/>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38"/>
          <p:cNvSpPr txBox="1"/>
          <p:nvPr/>
        </p:nvSpPr>
        <p:spPr>
          <a:xfrm>
            <a:off x="5484950" y="1857575"/>
            <a:ext cx="1197900" cy="551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chemeClr val="lt1"/>
                </a:solidFill>
              </a:rPr>
              <a:t>Backscatter detector for hard and soft X-rays</a:t>
            </a:r>
            <a:endParaRPr sz="1000">
              <a:solidFill>
                <a:schemeClr val="lt1"/>
              </a:solidFill>
            </a:endParaRPr>
          </a:p>
        </p:txBody>
      </p:sp>
      <p:sp>
        <p:nvSpPr>
          <p:cNvPr id="269" name="Google Shape;269;p38"/>
          <p:cNvSpPr/>
          <p:nvPr/>
        </p:nvSpPr>
        <p:spPr>
          <a:xfrm>
            <a:off x="5152700" y="2403712"/>
            <a:ext cx="234000" cy="222300"/>
          </a:xfrm>
          <a:prstGeom prst="rect">
            <a:avLst/>
          </a:prstGeom>
          <a:solidFill>
            <a:srgbClr val="9900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38"/>
          <p:cNvSpPr txBox="1"/>
          <p:nvPr/>
        </p:nvSpPr>
        <p:spPr>
          <a:xfrm>
            <a:off x="4014000" y="2432788"/>
            <a:ext cx="1116000" cy="5514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1000">
                <a:solidFill>
                  <a:srgbClr val="9900FF"/>
                </a:solidFill>
              </a:rPr>
              <a:t>Diamond transmissive detector</a:t>
            </a:r>
            <a:endParaRPr sz="1000">
              <a:solidFill>
                <a:srgbClr val="9900FF"/>
              </a:solidFill>
            </a:endParaRPr>
          </a:p>
        </p:txBody>
      </p:sp>
      <p:sp>
        <p:nvSpPr>
          <p:cNvPr id="271" name="Google Shape;271;p38"/>
          <p:cNvSpPr/>
          <p:nvPr/>
        </p:nvSpPr>
        <p:spPr>
          <a:xfrm>
            <a:off x="4240388" y="2894237"/>
            <a:ext cx="234000" cy="222300"/>
          </a:xfrm>
          <a:prstGeom prst="rect">
            <a:avLst/>
          </a:prstGeom>
          <a:solidFill>
            <a:srgbClr val="9900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38"/>
          <p:cNvSpPr txBox="1"/>
          <p:nvPr/>
        </p:nvSpPr>
        <p:spPr>
          <a:xfrm>
            <a:off x="2804603" y="2923325"/>
            <a:ext cx="1413000" cy="5514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1000">
                <a:solidFill>
                  <a:srgbClr val="9900FF"/>
                </a:solidFill>
              </a:rPr>
              <a:t>MCP downstream of polarizer (Intensity)</a:t>
            </a:r>
            <a:endParaRPr sz="1000">
              <a:solidFill>
                <a:srgbClr val="9900FF"/>
              </a:solidFill>
            </a:endParaRPr>
          </a:p>
        </p:txBody>
      </p:sp>
      <p:sp>
        <p:nvSpPr>
          <p:cNvPr id="273" name="Google Shape;273;p38"/>
          <p:cNvSpPr/>
          <p:nvPr/>
        </p:nvSpPr>
        <p:spPr>
          <a:xfrm>
            <a:off x="6977488" y="2655112"/>
            <a:ext cx="234000" cy="222300"/>
          </a:xfrm>
          <a:prstGeom prst="rect">
            <a:avLst/>
          </a:prstGeom>
          <a:solidFill>
            <a:srgbClr val="E066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38"/>
          <p:cNvSpPr txBox="1"/>
          <p:nvPr/>
        </p:nvSpPr>
        <p:spPr>
          <a:xfrm>
            <a:off x="7135300" y="2577275"/>
            <a:ext cx="1413000" cy="3204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1000">
                <a:solidFill>
                  <a:srgbClr val="9900FF"/>
                </a:solidFill>
              </a:rPr>
              <a:t>XGM</a:t>
            </a:r>
            <a:r>
              <a:rPr lang="en" sz="1000">
                <a:solidFill>
                  <a:srgbClr val="CC0000"/>
                </a:solidFill>
              </a:rPr>
              <a:t> for FXE branch</a:t>
            </a:r>
            <a:endParaRPr sz="1000">
              <a:solidFill>
                <a:srgbClr val="CC0000"/>
              </a:solidFill>
            </a:endParaRPr>
          </a:p>
        </p:txBody>
      </p:sp>
      <p:sp>
        <p:nvSpPr>
          <p:cNvPr id="275" name="Google Shape;275;p38"/>
          <p:cNvSpPr/>
          <p:nvPr/>
        </p:nvSpPr>
        <p:spPr>
          <a:xfrm>
            <a:off x="6745600" y="2169275"/>
            <a:ext cx="958800" cy="354000"/>
          </a:xfrm>
          <a:prstGeom prst="rect">
            <a:avLst/>
          </a:prstGeom>
          <a:solidFill>
            <a:srgbClr val="9900FF"/>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38"/>
          <p:cNvSpPr txBox="1"/>
          <p:nvPr/>
        </p:nvSpPr>
        <p:spPr>
          <a:xfrm>
            <a:off x="6772150" y="2093075"/>
            <a:ext cx="905700" cy="35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chemeClr val="lt1"/>
                </a:solidFill>
              </a:rPr>
              <a:t>TPLM: THz streaking</a:t>
            </a:r>
            <a:endParaRPr sz="1000">
              <a:solidFill>
                <a:schemeClr val="lt1"/>
              </a:solidFill>
            </a:endParaRPr>
          </a:p>
        </p:txBody>
      </p:sp>
      <p:sp>
        <p:nvSpPr>
          <p:cNvPr id="277" name="Google Shape;277;p38"/>
          <p:cNvSpPr/>
          <p:nvPr/>
        </p:nvSpPr>
        <p:spPr>
          <a:xfrm>
            <a:off x="2719600" y="4813325"/>
            <a:ext cx="234000" cy="222300"/>
          </a:xfrm>
          <a:prstGeom prst="ellipse">
            <a:avLst/>
          </a:prstGeom>
          <a:solidFill>
            <a:srgbClr val="0000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38"/>
          <p:cNvSpPr txBox="1"/>
          <p:nvPr/>
        </p:nvSpPr>
        <p:spPr>
          <a:xfrm>
            <a:off x="2953600" y="4737125"/>
            <a:ext cx="815100" cy="32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rgbClr val="0000FF"/>
                </a:solidFill>
              </a:rPr>
              <a:t>Software</a:t>
            </a:r>
            <a:endParaRPr sz="1000">
              <a:solidFill>
                <a:srgbClr val="0000FF"/>
              </a:solidFill>
            </a:endParaRPr>
          </a:p>
        </p:txBody>
      </p:sp>
      <p:sp>
        <p:nvSpPr>
          <p:cNvPr id="279" name="Google Shape;279;p38"/>
          <p:cNvSpPr/>
          <p:nvPr/>
        </p:nvSpPr>
        <p:spPr>
          <a:xfrm>
            <a:off x="3763388" y="4813324"/>
            <a:ext cx="234000" cy="222300"/>
          </a:xfrm>
          <a:prstGeom prst="rect">
            <a:avLst/>
          </a:prstGeom>
          <a:solidFill>
            <a:srgbClr val="E066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38"/>
          <p:cNvSpPr txBox="1"/>
          <p:nvPr/>
        </p:nvSpPr>
        <p:spPr>
          <a:xfrm>
            <a:off x="3995750" y="4726925"/>
            <a:ext cx="1598100" cy="32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rgbClr val="CC0000"/>
                </a:solidFill>
              </a:rPr>
              <a:t>Hardware (10 Hz)</a:t>
            </a:r>
            <a:endParaRPr sz="1000">
              <a:solidFill>
                <a:srgbClr val="CC0000"/>
              </a:solidFill>
            </a:endParaRPr>
          </a:p>
        </p:txBody>
      </p:sp>
      <p:sp>
        <p:nvSpPr>
          <p:cNvPr id="281" name="Google Shape;281;p38"/>
          <p:cNvSpPr/>
          <p:nvPr/>
        </p:nvSpPr>
        <p:spPr>
          <a:xfrm>
            <a:off x="5224388" y="4813337"/>
            <a:ext cx="234000" cy="222300"/>
          </a:xfrm>
          <a:prstGeom prst="rect">
            <a:avLst/>
          </a:prstGeom>
          <a:solidFill>
            <a:srgbClr val="9900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38"/>
          <p:cNvSpPr txBox="1"/>
          <p:nvPr/>
        </p:nvSpPr>
        <p:spPr>
          <a:xfrm>
            <a:off x="5507150" y="4737125"/>
            <a:ext cx="1775700" cy="312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rgbClr val="9900FF"/>
                </a:solidFill>
              </a:rPr>
              <a:t>Hardware (pulse resolved)</a:t>
            </a:r>
            <a:endParaRPr sz="1000">
              <a:solidFill>
                <a:srgbClr val="9900FF"/>
              </a:solidFill>
            </a:endParaRPr>
          </a:p>
        </p:txBody>
      </p:sp>
      <p:sp>
        <p:nvSpPr>
          <p:cNvPr id="283" name="Google Shape;283;p38"/>
          <p:cNvSpPr/>
          <p:nvPr/>
        </p:nvSpPr>
        <p:spPr>
          <a:xfrm>
            <a:off x="2023988" y="2935549"/>
            <a:ext cx="234000" cy="222300"/>
          </a:xfrm>
          <a:prstGeom prst="rect">
            <a:avLst/>
          </a:prstGeom>
          <a:solidFill>
            <a:srgbClr val="9900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38"/>
          <p:cNvSpPr txBox="1"/>
          <p:nvPr/>
        </p:nvSpPr>
        <p:spPr>
          <a:xfrm>
            <a:off x="1189738" y="3038221"/>
            <a:ext cx="1413000" cy="3540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1000">
                <a:solidFill>
                  <a:srgbClr val="9900FF"/>
                </a:solidFill>
              </a:rPr>
              <a:t>XGM commissioning</a:t>
            </a:r>
            <a:endParaRPr sz="1000">
              <a:solidFill>
                <a:srgbClr val="9900FF"/>
              </a:solidFill>
            </a:endParaRPr>
          </a:p>
        </p:txBody>
      </p:sp>
      <p:sp>
        <p:nvSpPr>
          <p:cNvPr id="285" name="Google Shape;285;p38"/>
          <p:cNvSpPr txBox="1"/>
          <p:nvPr/>
        </p:nvSpPr>
        <p:spPr>
          <a:xfrm>
            <a:off x="3807500" y="4268175"/>
            <a:ext cx="815100" cy="32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Effort</a:t>
            </a:r>
            <a:endParaRPr/>
          </a:p>
        </p:txBody>
      </p:sp>
      <p:sp>
        <p:nvSpPr>
          <p:cNvPr id="286" name="Google Shape;286;p38"/>
          <p:cNvSpPr txBox="1"/>
          <p:nvPr/>
        </p:nvSpPr>
        <p:spPr>
          <a:xfrm rot="-5400000">
            <a:off x="365175" y="2886500"/>
            <a:ext cx="815100" cy="32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Impact</a:t>
            </a:r>
            <a:endParaRPr/>
          </a:p>
        </p:txBody>
      </p:sp>
      <p:sp>
        <p:nvSpPr>
          <p:cNvPr id="287" name="Google Shape;287;p38"/>
          <p:cNvSpPr/>
          <p:nvPr/>
        </p:nvSpPr>
        <p:spPr>
          <a:xfrm>
            <a:off x="3306200" y="1362425"/>
            <a:ext cx="234000" cy="222300"/>
          </a:xfrm>
          <a:prstGeom prst="ellipse">
            <a:avLst/>
          </a:prstGeom>
          <a:solidFill>
            <a:srgbClr val="0000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38"/>
          <p:cNvSpPr/>
          <p:nvPr/>
        </p:nvSpPr>
        <p:spPr>
          <a:xfrm>
            <a:off x="5135000" y="1362425"/>
            <a:ext cx="234000" cy="222300"/>
          </a:xfrm>
          <a:prstGeom prst="ellipse">
            <a:avLst/>
          </a:prstGeom>
          <a:solidFill>
            <a:srgbClr val="0000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38"/>
          <p:cNvSpPr txBox="1"/>
          <p:nvPr/>
        </p:nvSpPr>
        <p:spPr>
          <a:xfrm>
            <a:off x="1147138" y="1066938"/>
            <a:ext cx="2076000" cy="32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rgbClr val="0000FF"/>
                </a:solidFill>
              </a:rPr>
              <a:t>Interactive access to both worlds</a:t>
            </a:r>
            <a:endParaRPr sz="1000">
              <a:solidFill>
                <a:srgbClr val="0000FF"/>
              </a:solidFill>
            </a:endParaRPr>
          </a:p>
        </p:txBody>
      </p:sp>
      <p:sp>
        <p:nvSpPr>
          <p:cNvPr id="290" name="Google Shape;290;p38"/>
          <p:cNvSpPr txBox="1"/>
          <p:nvPr/>
        </p:nvSpPr>
        <p:spPr>
          <a:xfrm>
            <a:off x="3141075" y="1066938"/>
            <a:ext cx="2603400" cy="32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rgbClr val="0000FF"/>
                </a:solidFill>
              </a:rPr>
              <a:t>Control and readback into both systems</a:t>
            </a:r>
            <a:endParaRPr sz="1000">
              <a:solidFill>
                <a:srgbClr val="0000FF"/>
              </a:solidFill>
            </a:endParaRPr>
          </a:p>
        </p:txBody>
      </p:sp>
      <p:sp>
        <p:nvSpPr>
          <p:cNvPr id="291" name="Google Shape;291;p38"/>
          <p:cNvSpPr txBox="1"/>
          <p:nvPr/>
        </p:nvSpPr>
        <p:spPr>
          <a:xfrm>
            <a:off x="5502800" y="1049138"/>
            <a:ext cx="2603400" cy="32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rgbClr val="0000FF"/>
                </a:solidFill>
              </a:rPr>
              <a:t>Ad-hoc data exposure from the other side</a:t>
            </a:r>
            <a:endParaRPr sz="1000">
              <a:solidFill>
                <a:srgbClr val="0000FF"/>
              </a:solidFill>
            </a:endParaRPr>
          </a:p>
        </p:txBody>
      </p:sp>
      <p:sp>
        <p:nvSpPr>
          <p:cNvPr id="292" name="Google Shape;292;p38"/>
          <p:cNvSpPr/>
          <p:nvPr/>
        </p:nvSpPr>
        <p:spPr>
          <a:xfrm>
            <a:off x="6979525" y="2662175"/>
            <a:ext cx="234000" cy="222300"/>
          </a:xfrm>
          <a:prstGeom prst="rtTriangle">
            <a:avLst/>
          </a:prstGeom>
          <a:solidFill>
            <a:srgbClr val="9900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6" name="Shape 296"/>
        <p:cNvGrpSpPr/>
        <p:nvPr/>
      </p:nvGrpSpPr>
      <p:grpSpPr>
        <a:xfrm>
          <a:off x="0" y="0"/>
          <a:ext cx="0" cy="0"/>
          <a:chOff x="0" y="0"/>
          <a:chExt cx="0" cy="0"/>
        </a:xfrm>
      </p:grpSpPr>
      <p:sp>
        <p:nvSpPr>
          <p:cNvPr id="297" name="Google Shape;297;p39"/>
          <p:cNvSpPr txBox="1"/>
          <p:nvPr>
            <p:ph type="title"/>
          </p:nvPr>
        </p:nvSpPr>
        <p:spPr>
          <a:xfrm>
            <a:off x="458392" y="150443"/>
            <a:ext cx="8217600" cy="585300"/>
          </a:xfrm>
          <a:prstGeom prst="rect">
            <a:avLst/>
          </a:prstGeom>
          <a:noFill/>
          <a:ln>
            <a:noFill/>
          </a:ln>
        </p:spPr>
        <p:txBody>
          <a:bodyPr anchorCtr="0" anchor="b" bIns="0" lIns="0" spcFirstLastPara="1" rIns="0" wrap="square" tIns="0">
            <a:noAutofit/>
          </a:bodyPr>
          <a:lstStyle/>
          <a:p>
            <a:pPr indent="0" lvl="0" marL="0" rtl="0" algn="l">
              <a:lnSpc>
                <a:spcPct val="100000"/>
              </a:lnSpc>
              <a:spcBef>
                <a:spcPts val="0"/>
              </a:spcBef>
              <a:spcAft>
                <a:spcPts val="0"/>
              </a:spcAft>
              <a:buClr>
                <a:schemeClr val="dk1"/>
              </a:buClr>
              <a:buSzPts val="1700"/>
              <a:buFont typeface="Arial"/>
              <a:buNone/>
            </a:pPr>
            <a:r>
              <a:rPr lang="en" sz="1800">
                <a:solidFill>
                  <a:schemeClr val="lt2"/>
                </a:solidFill>
              </a:rPr>
              <a:t>Session 5:  Stability Question 6 - FeedbAcc (Lars, Marc, Dirk)</a:t>
            </a:r>
            <a:endParaRPr sz="1800">
              <a:solidFill>
                <a:schemeClr val="lt2"/>
              </a:solidFill>
            </a:endParaRPr>
          </a:p>
        </p:txBody>
      </p:sp>
      <p:sp>
        <p:nvSpPr>
          <p:cNvPr id="298" name="Google Shape;298;p39"/>
          <p:cNvSpPr txBox="1"/>
          <p:nvPr/>
        </p:nvSpPr>
        <p:spPr>
          <a:xfrm>
            <a:off x="600750" y="937649"/>
            <a:ext cx="7932900" cy="3392700"/>
          </a:xfrm>
          <a:prstGeom prst="rect">
            <a:avLst/>
          </a:prstGeom>
          <a:noFill/>
          <a:ln>
            <a:noFill/>
          </a:ln>
        </p:spPr>
        <p:txBody>
          <a:bodyPr anchorCtr="0" anchor="t" bIns="34275" lIns="68575" spcFirstLastPara="1" rIns="68575" wrap="square" tIns="34275">
            <a:noAutofit/>
          </a:bodyPr>
          <a:lstStyle/>
          <a:p>
            <a:pPr indent="0" lvl="0" marL="0" marR="0" rtl="0" algn="l">
              <a:lnSpc>
                <a:spcPct val="112000"/>
              </a:lnSpc>
              <a:spcBef>
                <a:spcPts val="0"/>
              </a:spcBef>
              <a:spcAft>
                <a:spcPts val="0"/>
              </a:spcAft>
              <a:buNone/>
            </a:pPr>
            <a:r>
              <a:rPr b="1" lang="en">
                <a:solidFill>
                  <a:schemeClr val="dk1"/>
                </a:solidFill>
              </a:rPr>
              <a:t>Can one use signals derived from photon diagnostics to feedback to the accelerator</a:t>
            </a:r>
            <a:r>
              <a:rPr b="1" i="0" lang="en" sz="1400" u="none" cap="none" strike="noStrike">
                <a:solidFill>
                  <a:schemeClr val="dk1"/>
                </a:solidFill>
                <a:latin typeface="Arial"/>
                <a:ea typeface="Arial"/>
                <a:cs typeface="Arial"/>
                <a:sym typeface="Arial"/>
              </a:rPr>
              <a:t>? </a:t>
            </a:r>
            <a:endParaRPr sz="1100"/>
          </a:p>
          <a:p>
            <a:pPr indent="0" lvl="0" marL="0" marR="0" rtl="0" algn="l">
              <a:lnSpc>
                <a:spcPct val="112000"/>
              </a:lnSpc>
              <a:spcBef>
                <a:spcPts val="0"/>
              </a:spcBef>
              <a:spcAft>
                <a:spcPts val="0"/>
              </a:spcAft>
              <a:buNone/>
            </a:pPr>
            <a:r>
              <a:rPr lang="en">
                <a:solidFill>
                  <a:schemeClr val="dk1"/>
                </a:solidFill>
              </a:rPr>
              <a:t>Task: Find out, how and under which conditions signals from photon diagnostics could be used in the future to feedback to the orbit of the electron beam.</a:t>
            </a:r>
            <a:endParaRPr b="0" i="0" u="none" cap="none" strike="noStrike">
              <a:solidFill>
                <a:schemeClr val="dk1"/>
              </a:solidFill>
              <a:latin typeface="Arial"/>
              <a:ea typeface="Arial"/>
              <a:cs typeface="Arial"/>
              <a:sym typeface="Arial"/>
            </a:endParaRPr>
          </a:p>
          <a:p>
            <a:pPr indent="0" lvl="0" marL="0" marR="0" rtl="0" algn="l">
              <a:lnSpc>
                <a:spcPct val="112000"/>
              </a:lnSpc>
              <a:spcBef>
                <a:spcPts val="0"/>
              </a:spcBef>
              <a:spcAft>
                <a:spcPts val="0"/>
              </a:spcAft>
              <a:buNone/>
            </a:pPr>
            <a:r>
              <a:t/>
            </a:r>
            <a:endParaRPr>
              <a:solidFill>
                <a:schemeClr val="dk1"/>
              </a:solidFill>
            </a:endParaRPr>
          </a:p>
          <a:p>
            <a:pPr indent="0" lvl="0" marL="0" marR="0" rtl="0" algn="l">
              <a:lnSpc>
                <a:spcPct val="112000"/>
              </a:lnSpc>
              <a:spcBef>
                <a:spcPts val="0"/>
              </a:spcBef>
              <a:spcAft>
                <a:spcPts val="0"/>
              </a:spcAft>
              <a:buNone/>
            </a:pPr>
            <a:r>
              <a:rPr lang="en">
                <a:solidFill>
                  <a:schemeClr val="dk1"/>
                </a:solidFill>
              </a:rPr>
              <a:t>Which photon signals are the most relevant and promising? Is it technically possible to steer the pointing of the photon beam with orbit of the electron beam? On what time scales? </a:t>
            </a:r>
            <a:endParaRPr/>
          </a:p>
          <a:p>
            <a:pPr indent="0" lvl="0" marL="0" marR="0" rtl="0" algn="l">
              <a:lnSpc>
                <a:spcPct val="112000"/>
              </a:lnSpc>
              <a:spcBef>
                <a:spcPts val="0"/>
              </a:spcBef>
              <a:spcAft>
                <a:spcPts val="0"/>
              </a:spcAft>
              <a:buNone/>
            </a:pPr>
            <a:r>
              <a:t/>
            </a:r>
            <a:endParaRPr b="0" i="0" u="none" cap="none" strike="noStrike">
              <a:solidFill>
                <a:schemeClr val="dk1"/>
              </a:solidFill>
              <a:latin typeface="Arial"/>
              <a:ea typeface="Arial"/>
              <a:cs typeface="Arial"/>
              <a:sym typeface="Arial"/>
            </a:endParaRPr>
          </a:p>
          <a:p>
            <a:pPr indent="0" lvl="0" marL="0" marR="0" rtl="0" algn="l">
              <a:lnSpc>
                <a:spcPct val="112000"/>
              </a:lnSpc>
              <a:spcBef>
                <a:spcPts val="0"/>
              </a:spcBef>
              <a:spcAft>
                <a:spcPts val="0"/>
              </a:spcAft>
              <a:buNone/>
            </a:pPr>
            <a:r>
              <a:rPr b="0" i="0" lang="en" u="none" cap="none" strike="noStrike">
                <a:solidFill>
                  <a:schemeClr val="dk1"/>
                </a:solidFill>
                <a:latin typeface="Arial"/>
                <a:ea typeface="Arial"/>
                <a:cs typeface="Arial"/>
                <a:sym typeface="Arial"/>
              </a:rPr>
              <a:t>Group work: Participants exchange and discuss the</a:t>
            </a:r>
            <a:r>
              <a:rPr lang="en">
                <a:solidFill>
                  <a:schemeClr val="dk1"/>
                </a:solidFill>
              </a:rPr>
              <a:t>ir</a:t>
            </a:r>
            <a:r>
              <a:rPr b="0" i="0" lang="en" u="none" cap="none" strike="noStrike">
                <a:solidFill>
                  <a:schemeClr val="dk1"/>
                </a:solidFill>
                <a:latin typeface="Arial"/>
                <a:ea typeface="Arial"/>
                <a:cs typeface="Arial"/>
                <a:sym typeface="Arial"/>
              </a:rPr>
              <a:t> experience and knowhow</a:t>
            </a:r>
            <a:r>
              <a:rPr lang="en">
                <a:solidFill>
                  <a:schemeClr val="dk1"/>
                </a:solidFill>
              </a:rPr>
              <a:t>.</a:t>
            </a:r>
            <a:r>
              <a:rPr b="0" i="0" lang="en" u="none" cap="none" strike="noStrike">
                <a:solidFill>
                  <a:schemeClr val="dk1"/>
                </a:solidFill>
                <a:latin typeface="Arial"/>
                <a:ea typeface="Arial"/>
                <a:cs typeface="Arial"/>
                <a:sym typeface="Arial"/>
              </a:rPr>
              <a:t> The </a:t>
            </a:r>
            <a:r>
              <a:rPr lang="en">
                <a:solidFill>
                  <a:schemeClr val="dk1"/>
                </a:solidFill>
              </a:rPr>
              <a:t>leaders</a:t>
            </a:r>
            <a:r>
              <a:rPr b="0" i="0" lang="en" u="none" cap="none" strike="noStrike">
                <a:solidFill>
                  <a:schemeClr val="dk1"/>
                </a:solidFill>
                <a:latin typeface="Arial"/>
                <a:ea typeface="Arial"/>
                <a:cs typeface="Arial"/>
                <a:sym typeface="Arial"/>
              </a:rPr>
              <a:t> will </a:t>
            </a:r>
            <a:r>
              <a:rPr lang="en">
                <a:solidFill>
                  <a:schemeClr val="dk1"/>
                </a:solidFill>
              </a:rPr>
              <a:t>collect and summarize the information. Take photos of the flipchart (if used) for the report writing later.</a:t>
            </a:r>
            <a:endParaRPr>
              <a:solidFill>
                <a:schemeClr val="dk1"/>
              </a:solidFill>
            </a:endParaRPr>
          </a:p>
          <a:p>
            <a:pPr indent="0" lvl="0" marL="0" marR="0" rtl="0" algn="l">
              <a:lnSpc>
                <a:spcPct val="112000"/>
              </a:lnSpc>
              <a:spcBef>
                <a:spcPts val="0"/>
              </a:spcBef>
              <a:spcAft>
                <a:spcPts val="0"/>
              </a:spcAft>
              <a:buNone/>
            </a:pPr>
            <a:r>
              <a:t/>
            </a:r>
            <a:endParaRPr>
              <a:solidFill>
                <a:schemeClr val="dk1"/>
              </a:solidFill>
            </a:endParaRPr>
          </a:p>
          <a:p>
            <a:pPr indent="0" lvl="0" marL="0" marR="0" rtl="0" algn="l">
              <a:lnSpc>
                <a:spcPct val="112000"/>
              </a:lnSpc>
              <a:spcBef>
                <a:spcPts val="0"/>
              </a:spcBef>
              <a:spcAft>
                <a:spcPts val="0"/>
              </a:spcAft>
              <a:buNone/>
            </a:pPr>
            <a:r>
              <a:rPr lang="en">
                <a:solidFill>
                  <a:schemeClr val="dk1"/>
                </a:solidFill>
              </a:rPr>
              <a:t>Report writing: Sum up your findings and present the results in the final session </a:t>
            </a:r>
            <a:endParaRPr sz="1100"/>
          </a:p>
          <a:p>
            <a:pPr indent="0" lvl="0" marL="0" marR="0" rtl="0" algn="l">
              <a:lnSpc>
                <a:spcPct val="112000"/>
              </a:lnSpc>
              <a:spcBef>
                <a:spcPts val="0"/>
              </a:spcBef>
              <a:spcAft>
                <a:spcPts val="0"/>
              </a:spcAft>
              <a:buNone/>
            </a:pPr>
            <a:r>
              <a:t/>
            </a:r>
            <a:endParaRPr sz="110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2" name="Shape 302"/>
        <p:cNvGrpSpPr/>
        <p:nvPr/>
      </p:nvGrpSpPr>
      <p:grpSpPr>
        <a:xfrm>
          <a:off x="0" y="0"/>
          <a:ext cx="0" cy="0"/>
          <a:chOff x="0" y="0"/>
          <a:chExt cx="0" cy="0"/>
        </a:xfrm>
      </p:grpSpPr>
      <p:sp>
        <p:nvSpPr>
          <p:cNvPr id="303" name="Google Shape;303;p40"/>
          <p:cNvSpPr txBox="1"/>
          <p:nvPr>
            <p:ph type="title"/>
          </p:nvPr>
        </p:nvSpPr>
        <p:spPr>
          <a:xfrm>
            <a:off x="458392" y="150443"/>
            <a:ext cx="8217600" cy="585300"/>
          </a:xfrm>
          <a:prstGeom prst="rect">
            <a:avLst/>
          </a:prstGeom>
        </p:spPr>
        <p:txBody>
          <a:bodyPr anchorCtr="0" anchor="b" bIns="0" lIns="0" spcFirstLastPara="1" rIns="0" wrap="square" tIns="0">
            <a:noAutofit/>
          </a:bodyPr>
          <a:lstStyle/>
          <a:p>
            <a:pPr indent="0" lvl="0" marL="0" rtl="0" algn="l">
              <a:lnSpc>
                <a:spcPct val="112000"/>
              </a:lnSpc>
              <a:spcBef>
                <a:spcPts val="0"/>
              </a:spcBef>
              <a:spcAft>
                <a:spcPts val="0"/>
              </a:spcAft>
              <a:buClr>
                <a:schemeClr val="dk1"/>
              </a:buClr>
              <a:buFont typeface="Arial"/>
              <a:buNone/>
            </a:pPr>
            <a:r>
              <a:rPr lang="en" sz="1400"/>
              <a:t>Can one use signals derived from photon diagnostics to feedback to the accelerator? - </a:t>
            </a:r>
            <a:r>
              <a:rPr lang="en" sz="1400">
                <a:solidFill>
                  <a:srgbClr val="FF0000"/>
                </a:solidFill>
              </a:rPr>
              <a:t>Yes</a:t>
            </a:r>
            <a:r>
              <a:rPr lang="en" sz="1400"/>
              <a:t> </a:t>
            </a:r>
            <a:endParaRPr b="0" sz="1100"/>
          </a:p>
          <a:p>
            <a:pPr indent="0" lvl="0" marL="0" rtl="0" algn="l">
              <a:spcBef>
                <a:spcPts val="0"/>
              </a:spcBef>
              <a:spcAft>
                <a:spcPts val="0"/>
              </a:spcAft>
              <a:buNone/>
            </a:pPr>
            <a:r>
              <a:t/>
            </a:r>
            <a:endParaRPr/>
          </a:p>
        </p:txBody>
      </p:sp>
      <p:sp>
        <p:nvSpPr>
          <p:cNvPr id="304" name="Google Shape;304;p40"/>
          <p:cNvSpPr txBox="1"/>
          <p:nvPr/>
        </p:nvSpPr>
        <p:spPr>
          <a:xfrm>
            <a:off x="473850" y="840700"/>
            <a:ext cx="3553800" cy="367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40"/>
          <p:cNvSpPr txBox="1"/>
          <p:nvPr/>
        </p:nvSpPr>
        <p:spPr>
          <a:xfrm>
            <a:off x="619050" y="665825"/>
            <a:ext cx="7749600" cy="51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Procedure</a:t>
            </a:r>
            <a:endParaRPr/>
          </a:p>
          <a:p>
            <a:pPr indent="-317500" lvl="0" marL="457200" rtl="0" algn="l">
              <a:spcBef>
                <a:spcPts val="0"/>
              </a:spcBef>
              <a:spcAft>
                <a:spcPts val="0"/>
              </a:spcAft>
              <a:buSzPts val="1400"/>
              <a:buChar char="-"/>
            </a:pPr>
            <a:r>
              <a:rPr lang="en"/>
              <a:t>Define interface location as close a possible to M1 but still upstream of it.  Upstream pointing is fixed by the electrons, downstream pointing is fixed by the mirrors.</a:t>
            </a:r>
            <a:endParaRPr/>
          </a:p>
          <a:p>
            <a:pPr indent="-317500" lvl="0" marL="457200" rtl="0" algn="l">
              <a:spcBef>
                <a:spcPts val="0"/>
              </a:spcBef>
              <a:spcAft>
                <a:spcPts val="0"/>
              </a:spcAft>
              <a:buSzPts val="1400"/>
              <a:buChar char="-"/>
            </a:pPr>
            <a:r>
              <a:rPr lang="en"/>
              <a:t>Define a absolute position zero at the interface (can be changed but not on an experiment by experiment basis)</a:t>
            </a:r>
            <a:endParaRPr/>
          </a:p>
          <a:p>
            <a:pPr indent="0" lvl="0" marL="0" rtl="0" algn="l">
              <a:spcBef>
                <a:spcPts val="0"/>
              </a:spcBef>
              <a:spcAft>
                <a:spcPts val="0"/>
              </a:spcAft>
              <a:buNone/>
            </a:pPr>
            <a:r>
              <a:rPr lang="en"/>
              <a:t>Measures</a:t>
            </a:r>
            <a:endParaRPr/>
          </a:p>
          <a:p>
            <a:pPr indent="-317500" lvl="0" marL="457200" rtl="0" algn="l">
              <a:spcBef>
                <a:spcPts val="0"/>
              </a:spcBef>
              <a:spcAft>
                <a:spcPts val="0"/>
              </a:spcAft>
              <a:buSzPts val="1400"/>
              <a:buChar char="-"/>
            </a:pPr>
            <a:r>
              <a:rPr lang="en"/>
              <a:t>Start of week setup: Use quad movers/air coils to align to absolute zero</a:t>
            </a:r>
            <a:endParaRPr/>
          </a:p>
          <a:p>
            <a:pPr indent="-317500" lvl="0" marL="457200" rtl="0" algn="l">
              <a:spcBef>
                <a:spcPts val="0"/>
              </a:spcBef>
              <a:spcAft>
                <a:spcPts val="0"/>
              </a:spcAft>
              <a:buSzPts val="1400"/>
              <a:buChar char="-"/>
            </a:pPr>
            <a:r>
              <a:rPr lang="en"/>
              <a:t>Slow feedback: Use air coils to align to absolute zero (manually at shift change, optionally automatic)</a:t>
            </a:r>
            <a:endParaRPr/>
          </a:p>
          <a:p>
            <a:pPr indent="-317500" lvl="0" marL="457200" rtl="0" algn="l">
              <a:spcBef>
                <a:spcPts val="0"/>
              </a:spcBef>
              <a:spcAft>
                <a:spcPts val="0"/>
              </a:spcAft>
              <a:buSzPts val="1400"/>
              <a:buChar char="-"/>
            </a:pPr>
            <a:r>
              <a:rPr lang="en"/>
              <a:t>Fast feedback: Use pulse resolved photon beam position in electron IBFB, experimental</a:t>
            </a:r>
            <a:endParaRPr/>
          </a:p>
          <a:p>
            <a:pPr indent="-317500" lvl="0" marL="457200" rtl="0" algn="l">
              <a:spcBef>
                <a:spcPts val="0"/>
              </a:spcBef>
              <a:spcAft>
                <a:spcPts val="0"/>
              </a:spcAft>
              <a:buSzPts val="1400"/>
              <a:buChar char="-"/>
            </a:pPr>
            <a:r>
              <a:rPr lang="en"/>
              <a:t>Online measurement of pointing stability and displayed (optionally pulse resolved)</a:t>
            </a:r>
            <a:endParaRPr/>
          </a:p>
          <a:p>
            <a:pPr indent="0" lvl="0" marL="0" rtl="0" algn="l">
              <a:spcBef>
                <a:spcPts val="0"/>
              </a:spcBef>
              <a:spcAft>
                <a:spcPts val="0"/>
              </a:spcAft>
              <a:buNone/>
            </a:pPr>
            <a:r>
              <a:rPr lang="en">
                <a:solidFill>
                  <a:schemeClr val="dk1"/>
                </a:solidFill>
              </a:rPr>
              <a:t>Relevant</a:t>
            </a:r>
            <a:r>
              <a:rPr lang="en">
                <a:solidFill>
                  <a:schemeClr val="dk1"/>
                </a:solidFill>
              </a:rPr>
              <a:t> HW in front of M1</a:t>
            </a:r>
            <a:endParaRPr>
              <a:solidFill>
                <a:schemeClr val="dk1"/>
              </a:solidFill>
            </a:endParaRPr>
          </a:p>
          <a:p>
            <a:pPr indent="-317500" lvl="0" marL="457200" rtl="0" algn="l">
              <a:spcBef>
                <a:spcPts val="0"/>
              </a:spcBef>
              <a:spcAft>
                <a:spcPts val="0"/>
              </a:spcAft>
              <a:buClr>
                <a:schemeClr val="dk1"/>
              </a:buClr>
              <a:buSzPts val="1400"/>
              <a:buChar char="-"/>
            </a:pPr>
            <a:r>
              <a:rPr lang="en">
                <a:solidFill>
                  <a:schemeClr val="dk1"/>
                </a:solidFill>
              </a:rPr>
              <a:t>FEL imager, train resolved (ready, can be upgraded with Diamond)</a:t>
            </a:r>
            <a:endParaRPr>
              <a:solidFill>
                <a:schemeClr val="dk1"/>
              </a:solidFill>
            </a:endParaRPr>
          </a:p>
          <a:p>
            <a:pPr indent="-317500" lvl="0" marL="457200" rtl="0" algn="l">
              <a:spcBef>
                <a:spcPts val="0"/>
              </a:spcBef>
              <a:spcAft>
                <a:spcPts val="0"/>
              </a:spcAft>
              <a:buClr>
                <a:schemeClr val="dk1"/>
              </a:buClr>
              <a:buSzPts val="1400"/>
              <a:buChar char="-"/>
            </a:pPr>
            <a:r>
              <a:rPr lang="en">
                <a:solidFill>
                  <a:schemeClr val="dk1"/>
                </a:solidFill>
              </a:rPr>
              <a:t>Transmissive imager, train resolved (ready / upgrade with Diamond screen)</a:t>
            </a:r>
            <a:endParaRPr>
              <a:solidFill>
                <a:schemeClr val="dk1"/>
              </a:solidFill>
            </a:endParaRPr>
          </a:p>
          <a:p>
            <a:pPr indent="-317500" lvl="0" marL="457200" rtl="0" algn="l">
              <a:spcBef>
                <a:spcPts val="0"/>
              </a:spcBef>
              <a:spcAft>
                <a:spcPts val="0"/>
              </a:spcAft>
              <a:buClr>
                <a:schemeClr val="dk1"/>
              </a:buClr>
              <a:buSzPts val="1400"/>
              <a:buChar char="-"/>
            </a:pPr>
            <a:r>
              <a:rPr lang="en">
                <a:solidFill>
                  <a:schemeClr val="dk1"/>
                </a:solidFill>
              </a:rPr>
              <a:t>Backscatter monitor for hard x-ray lines, pulse resolved (missing)</a:t>
            </a:r>
            <a:endParaRPr>
              <a:solidFill>
                <a:schemeClr val="dk1"/>
              </a:solidFill>
            </a:endParaRPr>
          </a:p>
          <a:p>
            <a:pPr indent="0" lvl="0" marL="457200" rtl="0" algn="l">
              <a:spcBef>
                <a:spcPts val="0"/>
              </a:spcBef>
              <a:spcAft>
                <a:spcPts val="0"/>
              </a:spcAft>
              <a:buNone/>
            </a:pPr>
            <a:r>
              <a:rPr lang="en">
                <a:solidFill>
                  <a:schemeClr val="dk1"/>
                </a:solidFill>
              </a:rPr>
              <a:t>Kicker in front of undulators, mini IBFB (optional)</a:t>
            </a:r>
            <a:r>
              <a:rPr lang="en"/>
              <a:t>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9" name="Shape 309"/>
        <p:cNvGrpSpPr/>
        <p:nvPr/>
      </p:nvGrpSpPr>
      <p:grpSpPr>
        <a:xfrm>
          <a:off x="0" y="0"/>
          <a:ext cx="0" cy="0"/>
          <a:chOff x="0" y="0"/>
          <a:chExt cx="0" cy="0"/>
        </a:xfrm>
      </p:grpSpPr>
      <p:sp>
        <p:nvSpPr>
          <p:cNvPr id="310" name="Google Shape;310;p41"/>
          <p:cNvSpPr txBox="1"/>
          <p:nvPr>
            <p:ph type="title"/>
          </p:nvPr>
        </p:nvSpPr>
        <p:spPr>
          <a:xfrm>
            <a:off x="471017" y="150443"/>
            <a:ext cx="8217600" cy="585300"/>
          </a:xfrm>
          <a:prstGeom prst="rect">
            <a:avLst/>
          </a:prstGeom>
          <a:noFill/>
          <a:ln>
            <a:noFill/>
          </a:ln>
        </p:spPr>
        <p:txBody>
          <a:bodyPr anchorCtr="0" anchor="b" bIns="0" lIns="0" spcFirstLastPara="1" rIns="0" wrap="square" tIns="0">
            <a:noAutofit/>
          </a:bodyPr>
          <a:lstStyle/>
          <a:p>
            <a:pPr indent="0" lvl="0" marL="0" rtl="0" algn="l">
              <a:lnSpc>
                <a:spcPct val="100000"/>
              </a:lnSpc>
              <a:spcBef>
                <a:spcPts val="0"/>
              </a:spcBef>
              <a:spcAft>
                <a:spcPts val="0"/>
              </a:spcAft>
              <a:buClr>
                <a:schemeClr val="dk1"/>
              </a:buClr>
              <a:buSzPts val="1700"/>
              <a:buFont typeface="Arial"/>
              <a:buNone/>
            </a:pPr>
            <a:r>
              <a:rPr lang="en" sz="1800">
                <a:solidFill>
                  <a:srgbClr val="38761D"/>
                </a:solidFill>
              </a:rPr>
              <a:t>Session 1: </a:t>
            </a:r>
            <a:r>
              <a:rPr lang="en" sz="1800">
                <a:solidFill>
                  <a:srgbClr val="38761D"/>
                </a:solidFill>
              </a:rPr>
              <a:t>Communication Question 1 - TTcom - (Siegfried, Naresh, Liuba)</a:t>
            </a:r>
            <a:endParaRPr sz="1800">
              <a:solidFill>
                <a:srgbClr val="38761D"/>
              </a:solidFill>
            </a:endParaRPr>
          </a:p>
        </p:txBody>
      </p:sp>
      <p:sp>
        <p:nvSpPr>
          <p:cNvPr id="311" name="Google Shape;311;p41"/>
          <p:cNvSpPr txBox="1"/>
          <p:nvPr/>
        </p:nvSpPr>
        <p:spPr>
          <a:xfrm>
            <a:off x="413500" y="959250"/>
            <a:ext cx="7932900" cy="3415200"/>
          </a:xfrm>
          <a:prstGeom prst="rect">
            <a:avLst/>
          </a:prstGeom>
          <a:noFill/>
          <a:ln cap="flat" cmpd="sng" w="9525">
            <a:solidFill>
              <a:srgbClr val="FFFF00"/>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lnSpc>
                <a:spcPct val="112000"/>
              </a:lnSpc>
              <a:spcBef>
                <a:spcPts val="0"/>
              </a:spcBef>
              <a:spcAft>
                <a:spcPts val="0"/>
              </a:spcAft>
              <a:buNone/>
            </a:pPr>
            <a:r>
              <a:rPr b="1" i="0" lang="en" sz="1400" u="none" cap="none" strike="noStrike">
                <a:solidFill>
                  <a:schemeClr val="dk1"/>
                </a:solidFill>
                <a:latin typeface="Arial"/>
                <a:ea typeface="Arial"/>
                <a:cs typeface="Arial"/>
                <a:sym typeface="Arial"/>
              </a:rPr>
              <a:t>What are the </a:t>
            </a:r>
            <a:r>
              <a:rPr b="1" lang="en">
                <a:solidFill>
                  <a:schemeClr val="dk1"/>
                </a:solidFill>
              </a:rPr>
              <a:t>T</a:t>
            </a:r>
            <a:r>
              <a:rPr b="1" i="0" lang="en" sz="1400" u="none" cap="none" strike="noStrike">
                <a:solidFill>
                  <a:schemeClr val="dk1"/>
                </a:solidFill>
                <a:latin typeface="Arial"/>
                <a:ea typeface="Arial"/>
                <a:cs typeface="Arial"/>
                <a:sym typeface="Arial"/>
              </a:rPr>
              <a:t>op </a:t>
            </a:r>
            <a:r>
              <a:rPr b="1" lang="en">
                <a:solidFill>
                  <a:schemeClr val="dk1"/>
                </a:solidFill>
              </a:rPr>
              <a:t>T</a:t>
            </a:r>
            <a:r>
              <a:rPr b="1" i="0" lang="en" sz="1400" u="none" cap="none" strike="noStrike">
                <a:solidFill>
                  <a:schemeClr val="dk1"/>
                </a:solidFill>
                <a:latin typeface="Arial"/>
                <a:ea typeface="Arial"/>
                <a:cs typeface="Arial"/>
                <a:sym typeface="Arial"/>
              </a:rPr>
              <a:t>en </a:t>
            </a:r>
            <a:r>
              <a:rPr b="1" lang="en">
                <a:solidFill>
                  <a:schemeClr val="dk1"/>
                </a:solidFill>
              </a:rPr>
              <a:t>issues</a:t>
            </a:r>
            <a:r>
              <a:rPr b="1" i="0" lang="en" sz="1400" u="none" cap="none" strike="noStrike">
                <a:solidFill>
                  <a:schemeClr val="dk1"/>
                </a:solidFill>
                <a:latin typeface="Arial"/>
                <a:ea typeface="Arial"/>
                <a:cs typeface="Arial"/>
                <a:sym typeface="Arial"/>
              </a:rPr>
              <a:t> concerning communication at European XFEL? </a:t>
            </a:r>
            <a:endParaRPr sz="1100"/>
          </a:p>
          <a:p>
            <a:pPr indent="0" lvl="0" marL="0" marR="0" rtl="0" algn="l">
              <a:lnSpc>
                <a:spcPct val="112000"/>
              </a:lnSpc>
              <a:spcBef>
                <a:spcPts val="0"/>
              </a:spcBef>
              <a:spcAft>
                <a:spcPts val="0"/>
              </a:spcAft>
              <a:buNone/>
            </a:pPr>
            <a:r>
              <a:rPr lang="en">
                <a:solidFill>
                  <a:schemeClr val="dk1"/>
                </a:solidFill>
              </a:rPr>
              <a:t>Task:</a:t>
            </a:r>
            <a:r>
              <a:rPr b="1" lang="en">
                <a:solidFill>
                  <a:srgbClr val="FF0000"/>
                </a:solidFill>
                <a:highlight>
                  <a:srgbClr val="F3F3F3"/>
                </a:highlight>
              </a:rPr>
              <a:t> </a:t>
            </a:r>
            <a:r>
              <a:rPr i="0" lang="en" u="none" cap="none" strike="noStrike">
                <a:highlight>
                  <a:srgbClr val="D9D9D9"/>
                </a:highlight>
              </a:rPr>
              <a:t>Compile a prioritized list</a:t>
            </a:r>
            <a:r>
              <a:rPr b="0" i="0" lang="en" u="none" cap="none" strike="noStrike">
                <a:solidFill>
                  <a:schemeClr val="dk1"/>
                </a:solidFill>
                <a:highlight>
                  <a:srgbClr val="D9D9D9"/>
                </a:highlight>
                <a:latin typeface="Arial"/>
                <a:ea typeface="Arial"/>
                <a:cs typeface="Arial"/>
                <a:sym typeface="Arial"/>
              </a:rPr>
              <a:t> </a:t>
            </a:r>
            <a:r>
              <a:rPr b="0" i="0" lang="en" u="none" cap="none" strike="noStrike">
                <a:solidFill>
                  <a:schemeClr val="dk1"/>
                </a:solidFill>
                <a:latin typeface="Arial"/>
                <a:ea typeface="Arial"/>
                <a:cs typeface="Arial"/>
                <a:sym typeface="Arial"/>
              </a:rPr>
              <a:t>and for each item a short explanation what is exactly </a:t>
            </a:r>
            <a:r>
              <a:rPr b="0" i="0" lang="en" u="none" cap="none" strike="noStrike">
                <a:solidFill>
                  <a:schemeClr val="dk1"/>
                </a:solidFill>
                <a:latin typeface="Arial"/>
                <a:ea typeface="Arial"/>
                <a:cs typeface="Arial"/>
                <a:sym typeface="Arial"/>
              </a:rPr>
              <a:t>meant</a:t>
            </a:r>
            <a:r>
              <a:rPr b="0" i="0" lang="en" u="none" cap="none" strike="noStrike">
                <a:solidFill>
                  <a:schemeClr val="dk1"/>
                </a:solidFill>
                <a:latin typeface="Arial"/>
                <a:ea typeface="Arial"/>
                <a:cs typeface="Arial"/>
                <a:sym typeface="Arial"/>
              </a:rPr>
              <a:t>.</a:t>
            </a:r>
            <a:endParaRPr/>
          </a:p>
          <a:p>
            <a:pPr indent="0" lvl="0" marL="0" marR="0" rtl="0" algn="l">
              <a:lnSpc>
                <a:spcPct val="112000"/>
              </a:lnSpc>
              <a:spcBef>
                <a:spcPts val="0"/>
              </a:spcBef>
              <a:spcAft>
                <a:spcPts val="0"/>
              </a:spcAft>
              <a:buNone/>
            </a:pPr>
            <a:r>
              <a:t/>
            </a:r>
            <a:endParaRPr>
              <a:solidFill>
                <a:schemeClr val="dk1"/>
              </a:solidFill>
            </a:endParaRPr>
          </a:p>
          <a:p>
            <a:pPr indent="0" lvl="0" marL="0" marR="0" rtl="0" algn="l">
              <a:lnSpc>
                <a:spcPct val="112000"/>
              </a:lnSpc>
              <a:spcBef>
                <a:spcPts val="0"/>
              </a:spcBef>
              <a:spcAft>
                <a:spcPts val="0"/>
              </a:spcAft>
              <a:buNone/>
            </a:pPr>
            <a:r>
              <a:rPr lang="en">
                <a:solidFill>
                  <a:schemeClr val="dk1"/>
                </a:solidFill>
              </a:rPr>
              <a:t>Items on this list can be general or specific </a:t>
            </a:r>
            <a:r>
              <a:rPr lang="en">
                <a:solidFill>
                  <a:schemeClr val="dk1"/>
                </a:solidFill>
                <a:highlight>
                  <a:srgbClr val="D9D9D9"/>
                </a:highlight>
              </a:rPr>
              <a:t>unsolved communication challenges</a:t>
            </a:r>
            <a:r>
              <a:rPr lang="en">
                <a:solidFill>
                  <a:schemeClr val="dk1"/>
                </a:solidFill>
              </a:rPr>
              <a:t>, but also </a:t>
            </a:r>
            <a:r>
              <a:rPr lang="en">
                <a:solidFill>
                  <a:schemeClr val="dk1"/>
                </a:solidFill>
                <a:highlight>
                  <a:srgbClr val="D9D9D9"/>
                </a:highlight>
              </a:rPr>
              <a:t>positive observations</a:t>
            </a:r>
            <a:r>
              <a:rPr lang="en">
                <a:solidFill>
                  <a:schemeClr val="dk1"/>
                </a:solidFill>
              </a:rPr>
              <a:t> are allowed.  If available, </a:t>
            </a:r>
            <a:r>
              <a:rPr lang="en">
                <a:solidFill>
                  <a:schemeClr val="dk1"/>
                </a:solidFill>
                <a:highlight>
                  <a:srgbClr val="D9D9D9"/>
                </a:highlight>
              </a:rPr>
              <a:t>examples</a:t>
            </a:r>
            <a:r>
              <a:rPr lang="en">
                <a:solidFill>
                  <a:schemeClr val="dk1"/>
                </a:solidFill>
              </a:rPr>
              <a:t> can be used to illustrate what is meant during the presentation later.  </a:t>
            </a:r>
            <a:endParaRPr>
              <a:solidFill>
                <a:schemeClr val="dk1"/>
              </a:solidFill>
            </a:endParaRPr>
          </a:p>
          <a:p>
            <a:pPr indent="0" lvl="0" marL="0" marR="0" rtl="0" algn="l">
              <a:lnSpc>
                <a:spcPct val="112000"/>
              </a:lnSpc>
              <a:spcBef>
                <a:spcPts val="0"/>
              </a:spcBef>
              <a:spcAft>
                <a:spcPts val="0"/>
              </a:spcAft>
              <a:buNone/>
            </a:pPr>
            <a:r>
              <a:rPr lang="en">
                <a:solidFill>
                  <a:schemeClr val="dk1"/>
                </a:solidFill>
              </a:rPr>
              <a:t>Gather material that people brought along. Use flipchart to collect ideas.</a:t>
            </a:r>
            <a:endParaRPr>
              <a:solidFill>
                <a:schemeClr val="dk1"/>
              </a:solidFill>
            </a:endParaRPr>
          </a:p>
          <a:p>
            <a:pPr indent="0" lvl="0" marL="0" marR="0" rtl="0" algn="l">
              <a:lnSpc>
                <a:spcPct val="112000"/>
              </a:lnSpc>
              <a:spcBef>
                <a:spcPts val="0"/>
              </a:spcBef>
              <a:spcAft>
                <a:spcPts val="0"/>
              </a:spcAft>
              <a:buNone/>
            </a:pPr>
            <a:r>
              <a:t/>
            </a:r>
            <a:endParaRPr>
              <a:solidFill>
                <a:schemeClr val="dk1"/>
              </a:solidFill>
            </a:endParaRPr>
          </a:p>
          <a:p>
            <a:pPr indent="0" lvl="0" marL="0" marR="0" rtl="0" algn="l">
              <a:lnSpc>
                <a:spcPct val="112000"/>
              </a:lnSpc>
              <a:spcBef>
                <a:spcPts val="0"/>
              </a:spcBef>
              <a:spcAft>
                <a:spcPts val="0"/>
              </a:spcAft>
              <a:buNone/>
            </a:pPr>
            <a:r>
              <a:rPr lang="en">
                <a:solidFill>
                  <a:schemeClr val="dk1"/>
                </a:solidFill>
              </a:rPr>
              <a:t>Take photos of the flipchart for the report writing later</a:t>
            </a:r>
            <a:endParaRPr>
              <a:solidFill>
                <a:schemeClr val="dk1"/>
              </a:solidFill>
            </a:endParaRPr>
          </a:p>
          <a:p>
            <a:pPr indent="0" lvl="0" marL="0" rtl="0" algn="l">
              <a:lnSpc>
                <a:spcPct val="112000"/>
              </a:lnSpc>
              <a:spcBef>
                <a:spcPts val="0"/>
              </a:spcBef>
              <a:spcAft>
                <a:spcPts val="0"/>
              </a:spcAft>
              <a:buClr>
                <a:schemeClr val="dk1"/>
              </a:buClr>
              <a:buFont typeface="Arial"/>
              <a:buNone/>
            </a:pPr>
            <a:r>
              <a:rPr lang="en">
                <a:solidFill>
                  <a:schemeClr val="dk1"/>
                </a:solidFill>
              </a:rPr>
              <a:t>If you change your mind during the workshop please update the list for the report and the presentation. </a:t>
            </a:r>
            <a:endParaRPr>
              <a:solidFill>
                <a:schemeClr val="dk1"/>
              </a:solidFill>
            </a:endParaRPr>
          </a:p>
          <a:p>
            <a:pPr indent="0" lvl="0" marL="0" marR="0" rtl="0" algn="l">
              <a:lnSpc>
                <a:spcPct val="112000"/>
              </a:lnSpc>
              <a:spcBef>
                <a:spcPts val="0"/>
              </a:spcBef>
              <a:spcAft>
                <a:spcPts val="0"/>
              </a:spcAft>
              <a:buNone/>
            </a:pPr>
            <a:r>
              <a:rPr lang="en">
                <a:solidFill>
                  <a:schemeClr val="dk1"/>
                </a:solidFill>
              </a:rPr>
              <a:t>In final presentation you can e.g. present the results backwards like a ‘hit parade’ or any other style you like. The presentation can be only oral (preferred) or with computer. </a:t>
            </a:r>
            <a:endParaRPr>
              <a:solidFill>
                <a:schemeClr val="dk1"/>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5" name="Shape 315"/>
        <p:cNvGrpSpPr/>
        <p:nvPr/>
      </p:nvGrpSpPr>
      <p:grpSpPr>
        <a:xfrm>
          <a:off x="0" y="0"/>
          <a:ext cx="0" cy="0"/>
          <a:chOff x="0" y="0"/>
          <a:chExt cx="0" cy="0"/>
        </a:xfrm>
      </p:grpSpPr>
      <p:sp>
        <p:nvSpPr>
          <p:cNvPr id="316" name="Google Shape;316;p42"/>
          <p:cNvSpPr txBox="1"/>
          <p:nvPr>
            <p:ph type="title"/>
          </p:nvPr>
        </p:nvSpPr>
        <p:spPr>
          <a:xfrm>
            <a:off x="458392" y="150443"/>
            <a:ext cx="8217600" cy="585300"/>
          </a:xfrm>
          <a:prstGeom prst="rect">
            <a:avLst/>
          </a:prstGeom>
        </p:spPr>
        <p:txBody>
          <a:bodyPr anchorCtr="0" anchor="b" bIns="0" lIns="0" spcFirstLastPara="1" rIns="0" wrap="square" tIns="0">
            <a:noAutofit/>
          </a:bodyPr>
          <a:lstStyle/>
          <a:p>
            <a:pPr indent="0" lvl="0" marL="0" rtl="0" algn="l">
              <a:spcBef>
                <a:spcPts val="0"/>
              </a:spcBef>
              <a:spcAft>
                <a:spcPts val="0"/>
              </a:spcAft>
              <a:buClr>
                <a:schemeClr val="dk1"/>
              </a:buClr>
              <a:buSzPts val="1700"/>
              <a:buFont typeface="Arial"/>
              <a:buNone/>
            </a:pPr>
            <a:r>
              <a:rPr lang="en" sz="1800">
                <a:solidFill>
                  <a:srgbClr val="38761D"/>
                </a:solidFill>
              </a:rPr>
              <a:t>Session 1: Communication Question 1 - TTcom</a:t>
            </a:r>
            <a:endParaRPr/>
          </a:p>
          <a:p>
            <a:pPr indent="0" lvl="0" marL="0" rtl="0" algn="l">
              <a:lnSpc>
                <a:spcPct val="112000"/>
              </a:lnSpc>
              <a:spcBef>
                <a:spcPts val="0"/>
              </a:spcBef>
              <a:spcAft>
                <a:spcPts val="0"/>
              </a:spcAft>
              <a:buNone/>
            </a:pPr>
            <a:r>
              <a:rPr lang="en" sz="1400"/>
              <a:t>Members: </a:t>
            </a:r>
            <a:r>
              <a:rPr b="0" i="1" lang="en" sz="1400"/>
              <a:t>Siegfried, Naresh, Liuba, Matthias, Steffen, Dirk, Rico, Markus</a:t>
            </a:r>
            <a:r>
              <a:rPr lang="en"/>
              <a:t> </a:t>
            </a:r>
            <a:endParaRPr/>
          </a:p>
        </p:txBody>
      </p:sp>
      <p:pic>
        <p:nvPicPr>
          <p:cNvPr id="317" name="Google Shape;317;p42"/>
          <p:cNvPicPr preferRelativeResize="0"/>
          <p:nvPr/>
        </p:nvPicPr>
        <p:blipFill rotWithShape="1">
          <a:blip r:embed="rId3">
            <a:alphaModFix/>
          </a:blip>
          <a:srcRect b="0" l="9238" r="8564" t="17334"/>
          <a:stretch/>
        </p:blipFill>
        <p:spPr>
          <a:xfrm>
            <a:off x="458400" y="1026900"/>
            <a:ext cx="3170778" cy="4251728"/>
          </a:xfrm>
          <a:prstGeom prst="rect">
            <a:avLst/>
          </a:prstGeom>
          <a:noFill/>
          <a:ln>
            <a:noFill/>
          </a:ln>
        </p:spPr>
      </p:pic>
      <p:sp>
        <p:nvSpPr>
          <p:cNvPr id="318" name="Google Shape;318;p42"/>
          <p:cNvSpPr txBox="1"/>
          <p:nvPr/>
        </p:nvSpPr>
        <p:spPr>
          <a:xfrm>
            <a:off x="3767350" y="1088150"/>
            <a:ext cx="4908600" cy="22491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Clr>
                <a:srgbClr val="FF9900"/>
              </a:buClr>
              <a:buSzPts val="1400"/>
              <a:buAutoNum type="arabicPeriod"/>
            </a:pPr>
            <a:r>
              <a:rPr lang="en">
                <a:solidFill>
                  <a:srgbClr val="FF9900"/>
                </a:solidFill>
              </a:rPr>
              <a:t>Procedure to inform experts</a:t>
            </a:r>
            <a:endParaRPr>
              <a:solidFill>
                <a:srgbClr val="FF9900"/>
              </a:solidFill>
            </a:endParaRPr>
          </a:p>
          <a:p>
            <a:pPr indent="-317500" lvl="0" marL="457200" rtl="0" algn="l">
              <a:spcBef>
                <a:spcPts val="0"/>
              </a:spcBef>
              <a:spcAft>
                <a:spcPts val="0"/>
              </a:spcAft>
              <a:buClr>
                <a:srgbClr val="38761D"/>
              </a:buClr>
              <a:buSzPts val="1400"/>
              <a:buAutoNum type="arabicPeriod"/>
            </a:pPr>
            <a:r>
              <a:rPr lang="en">
                <a:solidFill>
                  <a:srgbClr val="38761D"/>
                </a:solidFill>
              </a:rPr>
              <a:t>Procedure to communicate machine parameters for the experiments</a:t>
            </a:r>
            <a:endParaRPr>
              <a:solidFill>
                <a:srgbClr val="38761D"/>
              </a:solidFill>
            </a:endParaRPr>
          </a:p>
          <a:p>
            <a:pPr indent="-317500" lvl="0" marL="457200" rtl="0" algn="l">
              <a:spcBef>
                <a:spcPts val="0"/>
              </a:spcBef>
              <a:spcAft>
                <a:spcPts val="0"/>
              </a:spcAft>
              <a:buClr>
                <a:srgbClr val="4A86E8"/>
              </a:buClr>
              <a:buSzPts val="1400"/>
              <a:buAutoNum type="arabicPeriod"/>
            </a:pPr>
            <a:r>
              <a:rPr lang="en">
                <a:solidFill>
                  <a:srgbClr val="4A86E8"/>
                </a:solidFill>
              </a:rPr>
              <a:t>Competitive operation planning regarding the experiments</a:t>
            </a:r>
            <a:endParaRPr>
              <a:solidFill>
                <a:srgbClr val="4A86E8"/>
              </a:solidFill>
            </a:endParaRPr>
          </a:p>
          <a:p>
            <a:pPr indent="-317500" lvl="0" marL="457200" rtl="0" algn="l">
              <a:spcBef>
                <a:spcPts val="0"/>
              </a:spcBef>
              <a:spcAft>
                <a:spcPts val="0"/>
              </a:spcAft>
              <a:buClr>
                <a:srgbClr val="38761D"/>
              </a:buClr>
              <a:buSzPts val="1400"/>
              <a:buAutoNum type="arabicPeriod"/>
            </a:pPr>
            <a:r>
              <a:rPr lang="en">
                <a:solidFill>
                  <a:srgbClr val="38761D"/>
                </a:solidFill>
              </a:rPr>
              <a:t>Communication to personnel (procedures)</a:t>
            </a:r>
            <a:endParaRPr>
              <a:solidFill>
                <a:srgbClr val="38761D"/>
              </a:solidFill>
            </a:endParaRPr>
          </a:p>
          <a:p>
            <a:pPr indent="-317500" lvl="0" marL="457200" rtl="0" algn="l">
              <a:spcBef>
                <a:spcPts val="0"/>
              </a:spcBef>
              <a:spcAft>
                <a:spcPts val="0"/>
              </a:spcAft>
              <a:buClr>
                <a:srgbClr val="4A86E8"/>
              </a:buClr>
              <a:buSzPts val="1400"/>
              <a:buAutoNum type="arabicPeriod"/>
            </a:pPr>
            <a:r>
              <a:rPr lang="en">
                <a:solidFill>
                  <a:srgbClr val="4A86E8"/>
                </a:solidFill>
              </a:rPr>
              <a:t>Barrier-free access to info</a:t>
            </a:r>
            <a:endParaRPr>
              <a:solidFill>
                <a:srgbClr val="38761D"/>
              </a:solidFill>
            </a:endParaRPr>
          </a:p>
          <a:p>
            <a:pPr indent="-317500" lvl="0" marL="457200" rtl="0" algn="l">
              <a:spcBef>
                <a:spcPts val="0"/>
              </a:spcBef>
              <a:spcAft>
                <a:spcPts val="0"/>
              </a:spcAft>
              <a:buClr>
                <a:srgbClr val="38761D"/>
              </a:buClr>
              <a:buSzPts val="1400"/>
              <a:buAutoNum type="arabicPeriod"/>
            </a:pPr>
            <a:r>
              <a:rPr lang="en">
                <a:solidFill>
                  <a:srgbClr val="38761D"/>
                </a:solidFill>
              </a:rPr>
              <a:t>Procedure for hand over @XFEL</a:t>
            </a:r>
            <a:endParaRPr>
              <a:solidFill>
                <a:srgbClr val="38761D"/>
              </a:solidFill>
            </a:endParaRPr>
          </a:p>
          <a:p>
            <a:pPr indent="-317500" lvl="1" marL="914400" rtl="0" algn="l">
              <a:spcBef>
                <a:spcPts val="0"/>
              </a:spcBef>
              <a:spcAft>
                <a:spcPts val="0"/>
              </a:spcAft>
              <a:buClr>
                <a:srgbClr val="38761D"/>
              </a:buClr>
              <a:buSzPts val="1400"/>
              <a:buAutoNum type="alphaLcPeriod"/>
            </a:pPr>
            <a:r>
              <a:rPr lang="en">
                <a:solidFill>
                  <a:srgbClr val="38761D"/>
                </a:solidFill>
              </a:rPr>
              <a:t>Guidelines for BKR &lt;--&gt; experiments communication</a:t>
            </a:r>
            <a:endParaRPr>
              <a:solidFill>
                <a:srgbClr val="38761D"/>
              </a:solidFill>
            </a:endParaRPr>
          </a:p>
          <a:p>
            <a:pPr indent="0" lvl="0" marL="914400" rtl="0" algn="l">
              <a:spcBef>
                <a:spcPts val="0"/>
              </a:spcBef>
              <a:spcAft>
                <a:spcPts val="0"/>
              </a:spcAft>
              <a:buNone/>
            </a:pPr>
            <a:r>
              <a:t/>
            </a:r>
            <a:endParaRPr>
              <a:solidFill>
                <a:srgbClr val="38761D"/>
              </a:solidFill>
            </a:endParaRPr>
          </a:p>
          <a:p>
            <a:pPr indent="0" lvl="0" marL="0" rtl="0" algn="l">
              <a:spcBef>
                <a:spcPts val="0"/>
              </a:spcBef>
              <a:spcAft>
                <a:spcPts val="0"/>
              </a:spcAft>
              <a:buNone/>
            </a:pPr>
            <a:r>
              <a:t/>
            </a:r>
            <a:endParaRPr/>
          </a:p>
        </p:txBody>
      </p:sp>
      <p:sp>
        <p:nvSpPr>
          <p:cNvPr id="319" name="Google Shape;319;p42"/>
          <p:cNvSpPr txBox="1"/>
          <p:nvPr/>
        </p:nvSpPr>
        <p:spPr>
          <a:xfrm>
            <a:off x="3826825" y="3228525"/>
            <a:ext cx="4849200" cy="739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Other issues identified</a:t>
            </a:r>
            <a:endParaRPr>
              <a:solidFill>
                <a:schemeClr val="dk1"/>
              </a:solidFill>
            </a:endParaRPr>
          </a:p>
          <a:p>
            <a:pPr indent="-317500" lvl="0" marL="457200" rtl="0" algn="l">
              <a:spcBef>
                <a:spcPts val="0"/>
              </a:spcBef>
              <a:spcAft>
                <a:spcPts val="0"/>
              </a:spcAft>
              <a:buClr>
                <a:srgbClr val="FF9900"/>
              </a:buClr>
              <a:buSzPts val="1400"/>
              <a:buChar char="●"/>
            </a:pPr>
            <a:r>
              <a:rPr lang="en">
                <a:solidFill>
                  <a:srgbClr val="FF9900"/>
                </a:solidFill>
              </a:rPr>
              <a:t>Roles and responsibilities for ticketing system</a:t>
            </a:r>
            <a:endParaRPr>
              <a:solidFill>
                <a:srgbClr val="4A86E8"/>
              </a:solidFill>
            </a:endParaRPr>
          </a:p>
          <a:p>
            <a:pPr indent="-317500" lvl="0" marL="457200" rtl="0" algn="l">
              <a:spcBef>
                <a:spcPts val="0"/>
              </a:spcBef>
              <a:spcAft>
                <a:spcPts val="0"/>
              </a:spcAft>
              <a:buClr>
                <a:srgbClr val="4A86E8"/>
              </a:buClr>
              <a:buSzPts val="1400"/>
              <a:buChar char="●"/>
            </a:pPr>
            <a:r>
              <a:rPr lang="en">
                <a:solidFill>
                  <a:srgbClr val="4A86E8"/>
                </a:solidFill>
              </a:rPr>
              <a:t>The common/single elogbook development to be used @XFEL for the whole facility</a:t>
            </a:r>
            <a:endParaRPr>
              <a:solidFill>
                <a:srgbClr val="4A86E8"/>
              </a:solidFill>
            </a:endParaRPr>
          </a:p>
          <a:p>
            <a:pPr indent="-317500" lvl="0" marL="457200" rtl="0" algn="l">
              <a:spcBef>
                <a:spcPts val="0"/>
              </a:spcBef>
              <a:spcAft>
                <a:spcPts val="0"/>
              </a:spcAft>
              <a:buClr>
                <a:srgbClr val="4A86E8"/>
              </a:buClr>
              <a:buSzPts val="1400"/>
              <a:buChar char="●"/>
            </a:pPr>
            <a:r>
              <a:rPr lang="en">
                <a:solidFill>
                  <a:srgbClr val="4A86E8"/>
                </a:solidFill>
              </a:rPr>
              <a:t>Moderating procedure rules</a:t>
            </a:r>
            <a:endParaRPr>
              <a:solidFill>
                <a:srgbClr val="4A86E8"/>
              </a:solidFill>
            </a:endParaRPr>
          </a:p>
          <a:p>
            <a:pPr indent="-317500" lvl="0" marL="457200" rtl="0" algn="l">
              <a:spcBef>
                <a:spcPts val="0"/>
              </a:spcBef>
              <a:spcAft>
                <a:spcPts val="0"/>
              </a:spcAft>
              <a:buClr>
                <a:srgbClr val="38761D"/>
              </a:buClr>
              <a:buSzPts val="1400"/>
              <a:buChar char="●"/>
            </a:pPr>
            <a:r>
              <a:rPr lang="en">
                <a:solidFill>
                  <a:srgbClr val="38761D"/>
                </a:solidFill>
              </a:rPr>
              <a:t>Improve communication at Beam and User operation meetings</a:t>
            </a:r>
            <a:endParaRPr>
              <a:solidFill>
                <a:srgbClr val="38761D"/>
              </a:solidFill>
            </a:endParaRPr>
          </a:p>
          <a:p>
            <a:pPr indent="0" lvl="0" marL="0" rtl="0" algn="l">
              <a:spcBef>
                <a:spcPts val="0"/>
              </a:spcBef>
              <a:spcAft>
                <a:spcPts val="0"/>
              </a:spcAft>
              <a:buNone/>
            </a:pPr>
            <a:r>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3" name="Shape 323"/>
        <p:cNvGrpSpPr/>
        <p:nvPr/>
      </p:nvGrpSpPr>
      <p:grpSpPr>
        <a:xfrm>
          <a:off x="0" y="0"/>
          <a:ext cx="0" cy="0"/>
          <a:chOff x="0" y="0"/>
          <a:chExt cx="0" cy="0"/>
        </a:xfrm>
      </p:grpSpPr>
      <p:sp>
        <p:nvSpPr>
          <p:cNvPr id="324" name="Google Shape;324;p43"/>
          <p:cNvSpPr txBox="1"/>
          <p:nvPr/>
        </p:nvSpPr>
        <p:spPr>
          <a:xfrm>
            <a:off x="458350" y="1088150"/>
            <a:ext cx="8217600" cy="39522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Clr>
                <a:srgbClr val="FF9900"/>
              </a:buClr>
              <a:buSzPts val="1400"/>
              <a:buChar char="●"/>
            </a:pPr>
            <a:r>
              <a:rPr lang="en">
                <a:solidFill>
                  <a:srgbClr val="FF9900"/>
                </a:solidFill>
              </a:rPr>
              <a:t>Procedure to inform experts (</a:t>
            </a:r>
            <a:r>
              <a:rPr b="1" lang="en">
                <a:solidFill>
                  <a:srgbClr val="FF9900"/>
                </a:solidFill>
              </a:rPr>
              <a:t>1</a:t>
            </a:r>
            <a:r>
              <a:rPr lang="en">
                <a:solidFill>
                  <a:srgbClr val="FF9900"/>
                </a:solidFill>
              </a:rPr>
              <a:t>)</a:t>
            </a:r>
            <a:endParaRPr>
              <a:solidFill>
                <a:srgbClr val="FF9900"/>
              </a:solidFill>
            </a:endParaRPr>
          </a:p>
          <a:p>
            <a:pPr indent="-317500" lvl="1" marL="914400" rtl="0" algn="l">
              <a:spcBef>
                <a:spcPts val="0"/>
              </a:spcBef>
              <a:spcAft>
                <a:spcPts val="0"/>
              </a:spcAft>
              <a:buClr>
                <a:srgbClr val="FF9900"/>
              </a:buClr>
              <a:buSzPts val="1400"/>
              <a:buChar char="○"/>
            </a:pPr>
            <a:r>
              <a:rPr lang="en">
                <a:solidFill>
                  <a:srgbClr val="FF9900"/>
                </a:solidFill>
              </a:rPr>
              <a:t>Improve existing procedures in BKR, to get informed all experts in case of emergency</a:t>
            </a:r>
            <a:endParaRPr>
              <a:solidFill>
                <a:srgbClr val="FF9900"/>
              </a:solidFill>
            </a:endParaRPr>
          </a:p>
          <a:p>
            <a:pPr indent="-317500" lvl="1" marL="914400" rtl="0" algn="l">
              <a:spcBef>
                <a:spcPts val="0"/>
              </a:spcBef>
              <a:spcAft>
                <a:spcPts val="0"/>
              </a:spcAft>
              <a:buClr>
                <a:srgbClr val="FF9900"/>
              </a:buClr>
              <a:buSzPts val="1400"/>
              <a:buChar char="○"/>
            </a:pPr>
            <a:r>
              <a:rPr lang="en">
                <a:solidFill>
                  <a:srgbClr val="FF9900"/>
                </a:solidFill>
              </a:rPr>
              <a:t>Don”t bypass the RUN Coordinators and the PRC</a:t>
            </a:r>
            <a:endParaRPr>
              <a:solidFill>
                <a:srgbClr val="FF9900"/>
              </a:solidFill>
            </a:endParaRPr>
          </a:p>
          <a:p>
            <a:pPr indent="-317500" lvl="2" marL="1371600" rtl="0" algn="l">
              <a:spcBef>
                <a:spcPts val="0"/>
              </a:spcBef>
              <a:spcAft>
                <a:spcPts val="0"/>
              </a:spcAft>
              <a:buClr>
                <a:srgbClr val="FF9900"/>
              </a:buClr>
              <a:buSzPts val="1400"/>
              <a:buChar char="■"/>
            </a:pPr>
            <a:r>
              <a:rPr lang="en">
                <a:solidFill>
                  <a:srgbClr val="FF9900"/>
                </a:solidFill>
              </a:rPr>
              <a:t>Define clear escalation pass</a:t>
            </a:r>
            <a:endParaRPr>
              <a:solidFill>
                <a:srgbClr val="FF9900"/>
              </a:solidFill>
            </a:endParaRPr>
          </a:p>
          <a:p>
            <a:pPr indent="-317500" lvl="1" marL="914400" rtl="0" algn="l">
              <a:spcBef>
                <a:spcPts val="0"/>
              </a:spcBef>
              <a:spcAft>
                <a:spcPts val="0"/>
              </a:spcAft>
              <a:buClr>
                <a:srgbClr val="FF9900"/>
              </a:buClr>
              <a:buSzPts val="1400"/>
              <a:buChar char="○"/>
            </a:pPr>
            <a:r>
              <a:rPr i="1" lang="en">
                <a:solidFill>
                  <a:srgbClr val="FF9900"/>
                </a:solidFill>
              </a:rPr>
              <a:t>Proposal:</a:t>
            </a:r>
            <a:r>
              <a:rPr lang="en">
                <a:solidFill>
                  <a:srgbClr val="FF9900"/>
                </a:solidFill>
              </a:rPr>
              <a:t> Have some kind of interview evaluation to the </a:t>
            </a:r>
            <a:r>
              <a:rPr lang="en">
                <a:solidFill>
                  <a:srgbClr val="FF9900"/>
                </a:solidFill>
              </a:rPr>
              <a:t>involved</a:t>
            </a:r>
            <a:r>
              <a:rPr lang="en">
                <a:solidFill>
                  <a:srgbClr val="FF9900"/>
                </a:solidFill>
              </a:rPr>
              <a:t> people to get their ideas for improvements</a:t>
            </a:r>
            <a:br>
              <a:rPr lang="en">
                <a:solidFill>
                  <a:srgbClr val="FF9900"/>
                </a:solidFill>
              </a:rPr>
            </a:br>
            <a:endParaRPr>
              <a:solidFill>
                <a:srgbClr val="FF9900"/>
              </a:solidFill>
            </a:endParaRPr>
          </a:p>
          <a:p>
            <a:pPr indent="-317500" lvl="0" marL="457200" rtl="0" algn="l">
              <a:spcBef>
                <a:spcPts val="0"/>
              </a:spcBef>
              <a:spcAft>
                <a:spcPts val="0"/>
              </a:spcAft>
              <a:buClr>
                <a:srgbClr val="FF9900"/>
              </a:buClr>
              <a:buSzPts val="1400"/>
              <a:buChar char="●"/>
            </a:pPr>
            <a:r>
              <a:rPr lang="en">
                <a:solidFill>
                  <a:srgbClr val="FF9900"/>
                </a:solidFill>
              </a:rPr>
              <a:t>Roles and responsibilities for ticketing system</a:t>
            </a:r>
            <a:endParaRPr>
              <a:solidFill>
                <a:srgbClr val="FF9900"/>
              </a:solidFill>
            </a:endParaRPr>
          </a:p>
          <a:p>
            <a:pPr indent="-317500" lvl="1" marL="914400" rtl="0" algn="l">
              <a:spcBef>
                <a:spcPts val="0"/>
              </a:spcBef>
              <a:spcAft>
                <a:spcPts val="0"/>
              </a:spcAft>
              <a:buClr>
                <a:srgbClr val="FF9900"/>
              </a:buClr>
              <a:buSzPts val="1400"/>
              <a:buChar char="○"/>
            </a:pPr>
            <a:r>
              <a:rPr lang="en">
                <a:solidFill>
                  <a:srgbClr val="FF9900"/>
                </a:solidFill>
              </a:rPr>
              <a:t>RT and Redmine ticketing system</a:t>
            </a:r>
            <a:endParaRPr>
              <a:solidFill>
                <a:srgbClr val="FF9900"/>
              </a:solidFill>
            </a:endParaRPr>
          </a:p>
          <a:p>
            <a:pPr indent="-317500" lvl="1" marL="914400" rtl="0" algn="l">
              <a:spcBef>
                <a:spcPts val="0"/>
              </a:spcBef>
              <a:spcAft>
                <a:spcPts val="0"/>
              </a:spcAft>
              <a:buClr>
                <a:srgbClr val="FF9900"/>
              </a:buClr>
              <a:buSzPts val="1400"/>
              <a:buChar char="○"/>
            </a:pPr>
            <a:r>
              <a:rPr lang="en">
                <a:solidFill>
                  <a:srgbClr val="FF9900"/>
                </a:solidFill>
              </a:rPr>
              <a:t>To get functional account for well-defined scopes (e.g. BPM experts list)  </a:t>
            </a:r>
            <a:endParaRPr>
              <a:solidFill>
                <a:srgbClr val="FF9900"/>
              </a:solidFill>
            </a:endParaRPr>
          </a:p>
          <a:p>
            <a:pPr indent="-317500" lvl="1" marL="914400" rtl="0" algn="l">
              <a:spcBef>
                <a:spcPts val="0"/>
              </a:spcBef>
              <a:spcAft>
                <a:spcPts val="0"/>
              </a:spcAft>
              <a:buClr>
                <a:srgbClr val="FF9900"/>
              </a:buClr>
              <a:buSzPts val="1400"/>
              <a:buChar char="○"/>
            </a:pPr>
            <a:r>
              <a:rPr lang="en">
                <a:solidFill>
                  <a:srgbClr val="FF9900"/>
                </a:solidFill>
              </a:rPr>
              <a:t>Procedures</a:t>
            </a:r>
            <a:r>
              <a:rPr lang="en">
                <a:solidFill>
                  <a:srgbClr val="FF9900"/>
                </a:solidFill>
              </a:rPr>
              <a:t> has to be defined clearly when should </a:t>
            </a:r>
            <a:r>
              <a:rPr lang="en">
                <a:solidFill>
                  <a:srgbClr val="FF9900"/>
                </a:solidFill>
              </a:rPr>
              <a:t>submitted</a:t>
            </a:r>
            <a:r>
              <a:rPr lang="en">
                <a:solidFill>
                  <a:srgbClr val="FF9900"/>
                </a:solidFill>
              </a:rPr>
              <a:t> ticket or calling OCD</a:t>
            </a:r>
            <a:endParaRPr>
              <a:solidFill>
                <a:srgbClr val="FF9900"/>
              </a:solidFill>
            </a:endParaRPr>
          </a:p>
        </p:txBody>
      </p:sp>
      <p:sp>
        <p:nvSpPr>
          <p:cNvPr id="325" name="Google Shape;325;p43"/>
          <p:cNvSpPr txBox="1"/>
          <p:nvPr>
            <p:ph type="title"/>
          </p:nvPr>
        </p:nvSpPr>
        <p:spPr>
          <a:xfrm>
            <a:off x="458392" y="150443"/>
            <a:ext cx="8217600" cy="5853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t/>
            </a:r>
            <a:endParaRPr>
              <a:solidFill>
                <a:srgbClr val="FF9900"/>
              </a:solidFill>
            </a:endParaRPr>
          </a:p>
          <a:p>
            <a:pPr indent="0" lvl="0" marL="0" rtl="0" algn="l">
              <a:spcBef>
                <a:spcPts val="0"/>
              </a:spcBef>
              <a:spcAft>
                <a:spcPts val="0"/>
              </a:spcAft>
              <a:buNone/>
            </a:pPr>
            <a:r>
              <a:rPr lang="en" sz="1800">
                <a:solidFill>
                  <a:srgbClr val="FF9900"/>
                </a:solidFill>
              </a:rPr>
              <a:t>S1 </a:t>
            </a:r>
            <a:r>
              <a:rPr lang="en" sz="1800">
                <a:solidFill>
                  <a:srgbClr val="FF9900"/>
                </a:solidFill>
              </a:rPr>
              <a:t>TTcom: </a:t>
            </a:r>
            <a:r>
              <a:rPr lang="en">
                <a:solidFill>
                  <a:srgbClr val="FF9900"/>
                </a:solidFill>
              </a:rPr>
              <a:t>emergency / event-driven communication issues</a:t>
            </a:r>
            <a:endParaRPr>
              <a:solidFill>
                <a:srgbClr val="FF9900"/>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9" name="Shape 329"/>
        <p:cNvGrpSpPr/>
        <p:nvPr/>
      </p:nvGrpSpPr>
      <p:grpSpPr>
        <a:xfrm>
          <a:off x="0" y="0"/>
          <a:ext cx="0" cy="0"/>
          <a:chOff x="0" y="0"/>
          <a:chExt cx="0" cy="0"/>
        </a:xfrm>
      </p:grpSpPr>
      <p:sp>
        <p:nvSpPr>
          <p:cNvPr id="330" name="Google Shape;330;p44"/>
          <p:cNvSpPr txBox="1"/>
          <p:nvPr>
            <p:ph type="title"/>
          </p:nvPr>
        </p:nvSpPr>
        <p:spPr>
          <a:xfrm>
            <a:off x="458392" y="150443"/>
            <a:ext cx="8217600" cy="5853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lang="en" sz="1800">
                <a:solidFill>
                  <a:srgbClr val="38761D"/>
                </a:solidFill>
              </a:rPr>
              <a:t>S1 TTcom: </a:t>
            </a:r>
            <a:r>
              <a:rPr lang="en">
                <a:solidFill>
                  <a:srgbClr val="38761D"/>
                </a:solidFill>
              </a:rPr>
              <a:t>Daily and regular communication issues </a:t>
            </a:r>
            <a:endParaRPr>
              <a:solidFill>
                <a:srgbClr val="38761D"/>
              </a:solidFill>
            </a:endParaRPr>
          </a:p>
        </p:txBody>
      </p:sp>
      <p:sp>
        <p:nvSpPr>
          <p:cNvPr id="331" name="Google Shape;331;p44"/>
          <p:cNvSpPr txBox="1"/>
          <p:nvPr/>
        </p:nvSpPr>
        <p:spPr>
          <a:xfrm>
            <a:off x="458350" y="1088150"/>
            <a:ext cx="8217600" cy="39522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Clr>
                <a:srgbClr val="38761D"/>
              </a:buClr>
              <a:buSzPts val="1400"/>
              <a:buChar char="●"/>
            </a:pPr>
            <a:r>
              <a:rPr lang="en">
                <a:solidFill>
                  <a:srgbClr val="38761D"/>
                </a:solidFill>
              </a:rPr>
              <a:t>Proactive p</a:t>
            </a:r>
            <a:r>
              <a:rPr lang="en">
                <a:solidFill>
                  <a:srgbClr val="38761D"/>
                </a:solidFill>
              </a:rPr>
              <a:t>rocedure(s) to communicate machine parameters for the experiments (</a:t>
            </a:r>
            <a:r>
              <a:rPr b="1" lang="en">
                <a:solidFill>
                  <a:srgbClr val="38761D"/>
                </a:solidFill>
              </a:rPr>
              <a:t>2</a:t>
            </a:r>
            <a:r>
              <a:rPr lang="en">
                <a:solidFill>
                  <a:srgbClr val="38761D"/>
                </a:solidFill>
              </a:rPr>
              <a:t>)</a:t>
            </a:r>
            <a:endParaRPr>
              <a:solidFill>
                <a:srgbClr val="38761D"/>
              </a:solidFill>
            </a:endParaRPr>
          </a:p>
          <a:p>
            <a:pPr indent="-317500" lvl="1" marL="914400" rtl="0" algn="l">
              <a:spcBef>
                <a:spcPts val="0"/>
              </a:spcBef>
              <a:spcAft>
                <a:spcPts val="0"/>
              </a:spcAft>
              <a:buClr>
                <a:srgbClr val="38761D"/>
              </a:buClr>
              <a:buSzPts val="1400"/>
              <a:buChar char="○"/>
            </a:pPr>
            <a:r>
              <a:rPr lang="en">
                <a:solidFill>
                  <a:srgbClr val="38761D"/>
                </a:solidFill>
              </a:rPr>
              <a:t>Positive experience: the beam parameters table under discussion at </a:t>
            </a:r>
            <a:r>
              <a:rPr lang="en">
                <a:solidFill>
                  <a:srgbClr val="38761D"/>
                </a:solidFill>
              </a:rPr>
              <a:t> Friday meeting</a:t>
            </a:r>
            <a:endParaRPr>
              <a:solidFill>
                <a:srgbClr val="38761D"/>
              </a:solidFill>
            </a:endParaRPr>
          </a:p>
          <a:p>
            <a:pPr indent="-317500" lvl="1" marL="914400" rtl="0" algn="l">
              <a:spcBef>
                <a:spcPts val="0"/>
              </a:spcBef>
              <a:spcAft>
                <a:spcPts val="0"/>
              </a:spcAft>
              <a:buClr>
                <a:srgbClr val="38761D"/>
              </a:buClr>
              <a:buSzPts val="1400"/>
              <a:buChar char="○"/>
            </a:pPr>
            <a:r>
              <a:rPr lang="en">
                <a:solidFill>
                  <a:srgbClr val="38761D"/>
                </a:solidFill>
              </a:rPr>
              <a:t>Issues: </a:t>
            </a:r>
            <a:endParaRPr>
              <a:solidFill>
                <a:srgbClr val="38761D"/>
              </a:solidFill>
            </a:endParaRPr>
          </a:p>
          <a:p>
            <a:pPr indent="-317500" lvl="2" marL="1371600" rtl="0" algn="l">
              <a:spcBef>
                <a:spcPts val="0"/>
              </a:spcBef>
              <a:spcAft>
                <a:spcPts val="0"/>
              </a:spcAft>
              <a:buClr>
                <a:srgbClr val="38761D"/>
              </a:buClr>
              <a:buSzPts val="1400"/>
              <a:buChar char="■"/>
            </a:pPr>
            <a:r>
              <a:rPr lang="en">
                <a:solidFill>
                  <a:srgbClr val="38761D"/>
                </a:solidFill>
              </a:rPr>
              <a:t>the parameters in the table correspond to user proposal a few months before the beamtime and have to be updated in accordance with recent  experience</a:t>
            </a:r>
            <a:endParaRPr>
              <a:solidFill>
                <a:srgbClr val="38761D"/>
              </a:solidFill>
            </a:endParaRPr>
          </a:p>
          <a:p>
            <a:pPr indent="-317500" lvl="2" marL="1371600" rtl="0" algn="l">
              <a:spcBef>
                <a:spcPts val="0"/>
              </a:spcBef>
              <a:spcAft>
                <a:spcPts val="0"/>
              </a:spcAft>
              <a:buClr>
                <a:srgbClr val="38761D"/>
              </a:buClr>
              <a:buSzPts val="1400"/>
              <a:buChar char="■"/>
            </a:pPr>
            <a:r>
              <a:rPr lang="en">
                <a:solidFill>
                  <a:srgbClr val="38761D"/>
                </a:solidFill>
              </a:rPr>
              <a:t>No competitive operation planning  to optimize parallel operation of the user experiments    </a:t>
            </a:r>
            <a:endParaRPr>
              <a:solidFill>
                <a:srgbClr val="38761D"/>
              </a:solidFill>
            </a:endParaRPr>
          </a:p>
          <a:p>
            <a:pPr indent="-317500" lvl="0" marL="457200" rtl="0" algn="l">
              <a:spcBef>
                <a:spcPts val="0"/>
              </a:spcBef>
              <a:spcAft>
                <a:spcPts val="0"/>
              </a:spcAft>
              <a:buClr>
                <a:srgbClr val="38761D"/>
              </a:buClr>
              <a:buSzPts val="1400"/>
              <a:buChar char="●"/>
            </a:pPr>
            <a:r>
              <a:rPr lang="en">
                <a:solidFill>
                  <a:srgbClr val="38761D"/>
                </a:solidFill>
              </a:rPr>
              <a:t>Communication to personnel (procedures) (</a:t>
            </a:r>
            <a:r>
              <a:rPr b="1" lang="en">
                <a:solidFill>
                  <a:srgbClr val="38761D"/>
                </a:solidFill>
              </a:rPr>
              <a:t>4</a:t>
            </a:r>
            <a:r>
              <a:rPr lang="en">
                <a:solidFill>
                  <a:srgbClr val="38761D"/>
                </a:solidFill>
              </a:rPr>
              <a:t>)</a:t>
            </a:r>
            <a:endParaRPr>
              <a:solidFill>
                <a:srgbClr val="38761D"/>
              </a:solidFill>
            </a:endParaRPr>
          </a:p>
          <a:p>
            <a:pPr indent="-317500" lvl="1" marL="914400" rtl="0" algn="l">
              <a:spcBef>
                <a:spcPts val="0"/>
              </a:spcBef>
              <a:spcAft>
                <a:spcPts val="0"/>
              </a:spcAft>
              <a:buClr>
                <a:srgbClr val="38761D"/>
              </a:buClr>
              <a:buSzPts val="1400"/>
              <a:buChar char="○"/>
            </a:pPr>
            <a:r>
              <a:rPr lang="en">
                <a:solidFill>
                  <a:srgbClr val="FF9900"/>
                </a:solidFill>
              </a:rPr>
              <a:t>To get functional account for well-defined scopes </a:t>
            </a:r>
            <a:endParaRPr>
              <a:solidFill>
                <a:srgbClr val="38761D"/>
              </a:solidFill>
            </a:endParaRPr>
          </a:p>
          <a:p>
            <a:pPr indent="-317500" lvl="0" marL="457200" rtl="0" algn="l">
              <a:spcBef>
                <a:spcPts val="0"/>
              </a:spcBef>
              <a:spcAft>
                <a:spcPts val="0"/>
              </a:spcAft>
              <a:buClr>
                <a:srgbClr val="38761D"/>
              </a:buClr>
              <a:buSzPts val="1400"/>
              <a:buChar char="●"/>
            </a:pPr>
            <a:r>
              <a:rPr lang="en">
                <a:solidFill>
                  <a:srgbClr val="38761D"/>
                </a:solidFill>
              </a:rPr>
              <a:t>Procedure for hand over @XFEL (</a:t>
            </a:r>
            <a:r>
              <a:rPr b="1" lang="en">
                <a:solidFill>
                  <a:srgbClr val="38761D"/>
                </a:solidFill>
              </a:rPr>
              <a:t>6</a:t>
            </a:r>
            <a:r>
              <a:rPr lang="en">
                <a:solidFill>
                  <a:srgbClr val="38761D"/>
                </a:solidFill>
              </a:rPr>
              <a:t>)</a:t>
            </a:r>
            <a:endParaRPr>
              <a:solidFill>
                <a:srgbClr val="38761D"/>
              </a:solidFill>
            </a:endParaRPr>
          </a:p>
          <a:p>
            <a:pPr indent="-317500" lvl="1" marL="914400" rtl="0" algn="l">
              <a:spcBef>
                <a:spcPts val="0"/>
              </a:spcBef>
              <a:spcAft>
                <a:spcPts val="0"/>
              </a:spcAft>
              <a:buClr>
                <a:srgbClr val="38761D"/>
              </a:buClr>
              <a:buSzPts val="1400"/>
              <a:buChar char="○"/>
            </a:pPr>
            <a:r>
              <a:rPr lang="en">
                <a:solidFill>
                  <a:srgbClr val="38761D"/>
                </a:solidFill>
              </a:rPr>
              <a:t>We have a’ good practice’, with </a:t>
            </a:r>
            <a:r>
              <a:rPr lang="en">
                <a:solidFill>
                  <a:srgbClr val="38761D"/>
                </a:solidFill>
              </a:rPr>
              <a:t>instruments</a:t>
            </a:r>
            <a:r>
              <a:rPr lang="en">
                <a:solidFill>
                  <a:srgbClr val="38761D"/>
                </a:solidFill>
              </a:rPr>
              <a:t> calling to BKR at the end /beginning the shift</a:t>
            </a:r>
            <a:endParaRPr>
              <a:solidFill>
                <a:srgbClr val="38761D"/>
              </a:solidFill>
            </a:endParaRPr>
          </a:p>
          <a:p>
            <a:pPr indent="-317500" lvl="1" marL="914400" rtl="0" algn="l">
              <a:spcBef>
                <a:spcPts val="0"/>
              </a:spcBef>
              <a:spcAft>
                <a:spcPts val="0"/>
              </a:spcAft>
              <a:buClr>
                <a:srgbClr val="38761D"/>
              </a:buClr>
              <a:buSzPts val="1400"/>
              <a:buChar char="○"/>
            </a:pPr>
            <a:r>
              <a:rPr lang="en">
                <a:solidFill>
                  <a:srgbClr val="38761D"/>
                </a:solidFill>
              </a:rPr>
              <a:t>Issues : 6&lt;--&gt;1 communication, non-agreed wishes/requests, ...</a:t>
            </a:r>
            <a:endParaRPr>
              <a:solidFill>
                <a:srgbClr val="38761D"/>
              </a:solidFill>
            </a:endParaRPr>
          </a:p>
          <a:p>
            <a:pPr indent="-317500" lvl="1" marL="914400" rtl="0" algn="l">
              <a:spcBef>
                <a:spcPts val="0"/>
              </a:spcBef>
              <a:spcAft>
                <a:spcPts val="0"/>
              </a:spcAft>
              <a:buClr>
                <a:srgbClr val="38761D"/>
              </a:buClr>
              <a:buSzPts val="1400"/>
              <a:buChar char="○"/>
            </a:pPr>
            <a:r>
              <a:rPr lang="en">
                <a:solidFill>
                  <a:srgbClr val="38761D"/>
                </a:solidFill>
              </a:rPr>
              <a:t>Guidelines for BKR &lt;--&gt; experiments communication</a:t>
            </a:r>
            <a:endParaRPr>
              <a:solidFill>
                <a:srgbClr val="38761D"/>
              </a:solidFill>
            </a:endParaRPr>
          </a:p>
          <a:p>
            <a:pPr indent="-317500" lvl="0" marL="457200" rtl="0" algn="l">
              <a:spcBef>
                <a:spcPts val="0"/>
              </a:spcBef>
              <a:spcAft>
                <a:spcPts val="0"/>
              </a:spcAft>
              <a:buClr>
                <a:srgbClr val="38761D"/>
              </a:buClr>
              <a:buSzPts val="1400"/>
              <a:buChar char="●"/>
            </a:pPr>
            <a:r>
              <a:rPr lang="en">
                <a:solidFill>
                  <a:srgbClr val="38761D"/>
                </a:solidFill>
              </a:rPr>
              <a:t>Improve communication at Beam and User operation meetings</a:t>
            </a:r>
            <a:endParaRPr>
              <a:solidFill>
                <a:srgbClr val="38761D"/>
              </a:solidFill>
            </a:endParaRPr>
          </a:p>
          <a:p>
            <a:pPr indent="-317500" lvl="1" marL="914400" rtl="0" algn="l">
              <a:spcBef>
                <a:spcPts val="0"/>
              </a:spcBef>
              <a:spcAft>
                <a:spcPts val="0"/>
              </a:spcAft>
              <a:buClr>
                <a:srgbClr val="38761D"/>
              </a:buClr>
              <a:buSzPts val="1400"/>
              <a:buChar char="○"/>
            </a:pPr>
            <a:r>
              <a:rPr lang="en">
                <a:solidFill>
                  <a:srgbClr val="38761D"/>
                </a:solidFill>
              </a:rPr>
              <a:t>Issues to some </a:t>
            </a:r>
            <a:r>
              <a:rPr lang="en">
                <a:solidFill>
                  <a:srgbClr val="38761D"/>
                </a:solidFill>
              </a:rPr>
              <a:t>extent</a:t>
            </a:r>
            <a:r>
              <a:rPr lang="en">
                <a:solidFill>
                  <a:srgbClr val="38761D"/>
                </a:solidFill>
              </a:rPr>
              <a:t> were covered by Role play @S5</a:t>
            </a:r>
            <a:endParaRPr>
              <a:solidFill>
                <a:srgbClr val="38761D"/>
              </a:solidFill>
            </a:endParaRPr>
          </a:p>
          <a:p>
            <a:pPr indent="-317500" lvl="1" marL="914400" rtl="0" algn="l">
              <a:spcBef>
                <a:spcPts val="0"/>
              </a:spcBef>
              <a:spcAft>
                <a:spcPts val="0"/>
              </a:spcAft>
              <a:buClr>
                <a:srgbClr val="38761D"/>
              </a:buClr>
              <a:buSzPts val="1400"/>
              <a:buChar char="○"/>
            </a:pPr>
            <a:r>
              <a:rPr lang="en">
                <a:solidFill>
                  <a:srgbClr val="38761D"/>
                </a:solidFill>
              </a:rPr>
              <a:t>Change the time slot for User operation to Thursday afternoon?</a:t>
            </a:r>
            <a:endParaRPr>
              <a:solidFill>
                <a:srgbClr val="38761D"/>
              </a:solidFill>
            </a:endParaRPr>
          </a:p>
          <a:p>
            <a:pPr indent="0" lvl="0" marL="457200" rtl="0" algn="l">
              <a:spcBef>
                <a:spcPts val="0"/>
              </a:spcBef>
              <a:spcAft>
                <a:spcPts val="0"/>
              </a:spcAft>
              <a:buNone/>
            </a:pPr>
            <a:r>
              <a:rPr lang="en"/>
              <a:t>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1" name="Shape 81"/>
        <p:cNvGrpSpPr/>
        <p:nvPr/>
      </p:nvGrpSpPr>
      <p:grpSpPr>
        <a:xfrm>
          <a:off x="0" y="0"/>
          <a:ext cx="0" cy="0"/>
          <a:chOff x="0" y="0"/>
          <a:chExt cx="0" cy="0"/>
        </a:xfrm>
      </p:grpSpPr>
      <p:sp>
        <p:nvSpPr>
          <p:cNvPr id="82" name="Google Shape;82;p18"/>
          <p:cNvSpPr txBox="1"/>
          <p:nvPr>
            <p:ph type="title"/>
          </p:nvPr>
        </p:nvSpPr>
        <p:spPr>
          <a:xfrm>
            <a:off x="458392" y="150443"/>
            <a:ext cx="8217600" cy="5853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Program </a:t>
            </a:r>
            <a:endParaRPr/>
          </a:p>
        </p:txBody>
      </p:sp>
      <p:sp>
        <p:nvSpPr>
          <p:cNvPr id="83" name="Google Shape;83;p18"/>
          <p:cNvSpPr txBox="1"/>
          <p:nvPr/>
        </p:nvSpPr>
        <p:spPr>
          <a:xfrm>
            <a:off x="517800" y="883500"/>
            <a:ext cx="8083800" cy="3776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600"/>
              <a:t>Thursday December 5</a:t>
            </a:r>
            <a:endParaRPr sz="1600"/>
          </a:p>
          <a:p>
            <a:pPr indent="0" lvl="0" marL="0" rtl="0" algn="l">
              <a:lnSpc>
                <a:spcPct val="115000"/>
              </a:lnSpc>
              <a:spcBef>
                <a:spcPts val="0"/>
              </a:spcBef>
              <a:spcAft>
                <a:spcPts val="0"/>
              </a:spcAft>
              <a:buClr>
                <a:schemeClr val="dk1"/>
              </a:buClr>
              <a:buSzPts val="1100"/>
              <a:buFont typeface="Arial"/>
              <a:buNone/>
            </a:pPr>
            <a:r>
              <a:rPr lang="en" sz="1600">
                <a:solidFill>
                  <a:srgbClr val="CC0000"/>
                </a:solidFill>
              </a:rPr>
              <a:t>8:00-9:00        	Breakfast in Restaurant, room checkout</a:t>
            </a:r>
            <a:endParaRPr sz="1600">
              <a:solidFill>
                <a:srgbClr val="CC0000"/>
              </a:solidFill>
            </a:endParaRPr>
          </a:p>
          <a:p>
            <a:pPr indent="0" lvl="0" marL="0" rtl="0" algn="l">
              <a:lnSpc>
                <a:spcPct val="115000"/>
              </a:lnSpc>
              <a:spcBef>
                <a:spcPts val="0"/>
              </a:spcBef>
              <a:spcAft>
                <a:spcPts val="0"/>
              </a:spcAft>
              <a:buNone/>
            </a:pPr>
            <a:r>
              <a:rPr lang="en" sz="1600"/>
              <a:t>9:00-10:30      	Session 5: Communication Tools, Feedbacks to e-beam (Kegelbahn), </a:t>
            </a:r>
            <a:endParaRPr sz="1600"/>
          </a:p>
          <a:p>
            <a:pPr indent="0" lvl="0" marL="2286000" rtl="0" algn="l">
              <a:lnSpc>
                <a:spcPct val="115000"/>
              </a:lnSpc>
              <a:spcBef>
                <a:spcPts val="0"/>
              </a:spcBef>
              <a:spcAft>
                <a:spcPts val="0"/>
              </a:spcAft>
              <a:buNone/>
            </a:pPr>
            <a:r>
              <a:rPr lang="en" sz="1600"/>
              <a:t>  Daily operations meeting? </a:t>
            </a:r>
            <a:endParaRPr sz="1600"/>
          </a:p>
          <a:p>
            <a:pPr indent="0" lvl="0" marL="0" rtl="0" algn="l">
              <a:lnSpc>
                <a:spcPct val="115000"/>
              </a:lnSpc>
              <a:spcBef>
                <a:spcPts val="0"/>
              </a:spcBef>
              <a:spcAft>
                <a:spcPts val="0"/>
              </a:spcAft>
              <a:buClr>
                <a:schemeClr val="dk1"/>
              </a:buClr>
              <a:buSzPts val="1100"/>
              <a:buFont typeface="Arial"/>
              <a:buNone/>
            </a:pPr>
            <a:r>
              <a:rPr lang="en" sz="1600">
                <a:solidFill>
                  <a:srgbClr val="CC0000"/>
                </a:solidFill>
              </a:rPr>
              <a:t>10:30-11:00    	Coffee break, room checkout</a:t>
            </a:r>
            <a:endParaRPr sz="1600">
              <a:solidFill>
                <a:srgbClr val="CC0000"/>
              </a:solidFill>
            </a:endParaRPr>
          </a:p>
          <a:p>
            <a:pPr indent="0" lvl="0" marL="0" rtl="0" algn="l">
              <a:lnSpc>
                <a:spcPct val="115000"/>
              </a:lnSpc>
              <a:spcBef>
                <a:spcPts val="0"/>
              </a:spcBef>
              <a:spcAft>
                <a:spcPts val="0"/>
              </a:spcAft>
              <a:buClr>
                <a:schemeClr val="dk1"/>
              </a:buClr>
              <a:buSzPts val="1100"/>
              <a:buFont typeface="Arial"/>
              <a:buNone/>
            </a:pPr>
            <a:r>
              <a:rPr lang="en" sz="1600"/>
              <a:t>11:00-12:30    	Session 6: Report drafting (Communication: Tiffany, </a:t>
            </a:r>
            <a:r>
              <a:rPr lang="en" sz="1600"/>
              <a:t>Stability</a:t>
            </a:r>
            <a:r>
              <a:rPr lang="en" sz="1600"/>
              <a:t>: Kegelbahn)</a:t>
            </a:r>
            <a:endParaRPr sz="1600"/>
          </a:p>
          <a:p>
            <a:pPr indent="0" lvl="0" marL="0" rtl="0" algn="l">
              <a:lnSpc>
                <a:spcPct val="115000"/>
              </a:lnSpc>
              <a:spcBef>
                <a:spcPts val="0"/>
              </a:spcBef>
              <a:spcAft>
                <a:spcPts val="0"/>
              </a:spcAft>
              <a:buClr>
                <a:schemeClr val="dk1"/>
              </a:buClr>
              <a:buSzPts val="1100"/>
              <a:buFont typeface="Arial"/>
              <a:buNone/>
            </a:pPr>
            <a:r>
              <a:rPr lang="en" sz="1600">
                <a:solidFill>
                  <a:srgbClr val="CC0000"/>
                </a:solidFill>
              </a:rPr>
              <a:t>12:30-14:00    	Lunch in Restaurant</a:t>
            </a:r>
            <a:endParaRPr sz="1600">
              <a:solidFill>
                <a:srgbClr val="CC0000"/>
              </a:solidFill>
            </a:endParaRPr>
          </a:p>
          <a:p>
            <a:pPr indent="0" lvl="0" marL="0" rtl="0" algn="l">
              <a:lnSpc>
                <a:spcPct val="115000"/>
              </a:lnSpc>
              <a:spcBef>
                <a:spcPts val="0"/>
              </a:spcBef>
              <a:spcAft>
                <a:spcPts val="0"/>
              </a:spcAft>
              <a:buClr>
                <a:schemeClr val="dk1"/>
              </a:buClr>
              <a:buSzPts val="1100"/>
              <a:buFont typeface="Arial"/>
              <a:buNone/>
            </a:pPr>
            <a:r>
              <a:t/>
            </a:r>
            <a:endParaRPr sz="1600">
              <a:solidFill>
                <a:srgbClr val="CC0000"/>
              </a:solidFill>
            </a:endParaRPr>
          </a:p>
          <a:p>
            <a:pPr indent="0" lvl="0" marL="0" rtl="0" algn="l">
              <a:lnSpc>
                <a:spcPct val="115000"/>
              </a:lnSpc>
              <a:spcBef>
                <a:spcPts val="0"/>
              </a:spcBef>
              <a:spcAft>
                <a:spcPts val="0"/>
              </a:spcAft>
              <a:buClr>
                <a:schemeClr val="dk1"/>
              </a:buClr>
              <a:buSzPts val="1100"/>
              <a:buFont typeface="Arial"/>
              <a:buNone/>
            </a:pPr>
            <a:r>
              <a:rPr lang="en" sz="1600">
                <a:solidFill>
                  <a:srgbClr val="CC0000"/>
                </a:solidFill>
              </a:rPr>
              <a:t>14:00-14:30    	Coffee break </a:t>
            </a:r>
            <a:endParaRPr sz="1600">
              <a:solidFill>
                <a:srgbClr val="CC0000"/>
              </a:solidFill>
            </a:endParaRPr>
          </a:p>
          <a:p>
            <a:pPr indent="0" lvl="0" marL="0" rtl="0" algn="l">
              <a:lnSpc>
                <a:spcPct val="115000"/>
              </a:lnSpc>
              <a:spcBef>
                <a:spcPts val="0"/>
              </a:spcBef>
              <a:spcAft>
                <a:spcPts val="0"/>
              </a:spcAft>
              <a:buClr>
                <a:schemeClr val="dk1"/>
              </a:buClr>
              <a:buSzPts val="1100"/>
              <a:buFont typeface="Arial"/>
              <a:buNone/>
            </a:pPr>
            <a:r>
              <a:rPr lang="en" sz="1600"/>
              <a:t>14:30-16:30   	Session 7: Presentation of results in room Tiffany</a:t>
            </a:r>
            <a:endParaRPr sz="1600"/>
          </a:p>
          <a:p>
            <a:pPr indent="0" lvl="0" marL="0" rtl="0" algn="l">
              <a:lnSpc>
                <a:spcPct val="115000"/>
              </a:lnSpc>
              <a:spcBef>
                <a:spcPts val="0"/>
              </a:spcBef>
              <a:spcAft>
                <a:spcPts val="0"/>
              </a:spcAft>
              <a:buClr>
                <a:schemeClr val="dk1"/>
              </a:buClr>
              <a:buSzPts val="1100"/>
              <a:buFont typeface="Arial"/>
              <a:buNone/>
            </a:pPr>
            <a:r>
              <a:rPr lang="en" sz="1600"/>
              <a:t> </a:t>
            </a:r>
            <a:endParaRPr sz="1600"/>
          </a:p>
          <a:p>
            <a:pPr indent="0" lvl="0" marL="0" rtl="0" algn="l">
              <a:lnSpc>
                <a:spcPct val="115000"/>
              </a:lnSpc>
              <a:spcBef>
                <a:spcPts val="0"/>
              </a:spcBef>
              <a:spcAft>
                <a:spcPts val="0"/>
              </a:spcAft>
              <a:buClr>
                <a:schemeClr val="dk1"/>
              </a:buClr>
              <a:buSzPts val="1100"/>
              <a:buFont typeface="Arial"/>
              <a:buNone/>
            </a:pPr>
            <a:r>
              <a:rPr lang="en" sz="1600">
                <a:solidFill>
                  <a:srgbClr val="CC0000"/>
                </a:solidFill>
              </a:rPr>
              <a:t>16:30               	End of workshop, return to Hamburg/Schenefeld</a:t>
            </a:r>
            <a:endParaRPr sz="1600">
              <a:solidFill>
                <a:srgbClr val="CC0000"/>
              </a:solidFill>
            </a:endParaRPr>
          </a:p>
          <a:p>
            <a:pPr indent="0" lvl="0" marL="0" rtl="0" algn="l">
              <a:lnSpc>
                <a:spcPct val="115000"/>
              </a:lnSpc>
              <a:spcBef>
                <a:spcPts val="0"/>
              </a:spcBef>
              <a:spcAft>
                <a:spcPts val="0"/>
              </a:spcAft>
              <a:buClr>
                <a:schemeClr val="dk1"/>
              </a:buClr>
              <a:buSzPts val="1100"/>
              <a:buFont typeface="Arial"/>
              <a:buNone/>
            </a:pPr>
            <a:r>
              <a:rPr lang="en"/>
              <a:t> </a:t>
            </a:r>
            <a:endParaRPr/>
          </a:p>
          <a:p>
            <a:pPr indent="0" lvl="0" marL="0" rtl="0" algn="l">
              <a:spcBef>
                <a:spcPts val="0"/>
              </a:spcBef>
              <a:spcAft>
                <a:spcPts val="0"/>
              </a:spcAft>
              <a:buNone/>
            </a:pPr>
            <a:r>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5" name="Shape 335"/>
        <p:cNvGrpSpPr/>
        <p:nvPr/>
      </p:nvGrpSpPr>
      <p:grpSpPr>
        <a:xfrm>
          <a:off x="0" y="0"/>
          <a:ext cx="0" cy="0"/>
          <a:chOff x="0" y="0"/>
          <a:chExt cx="0" cy="0"/>
        </a:xfrm>
      </p:grpSpPr>
      <p:sp>
        <p:nvSpPr>
          <p:cNvPr id="336" name="Google Shape;336;p45"/>
          <p:cNvSpPr txBox="1"/>
          <p:nvPr/>
        </p:nvSpPr>
        <p:spPr>
          <a:xfrm>
            <a:off x="463200" y="940200"/>
            <a:ext cx="8217600" cy="39543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Clr>
                <a:srgbClr val="4A86E8"/>
              </a:buClr>
              <a:buSzPts val="1400"/>
              <a:buChar char="●"/>
            </a:pPr>
            <a:r>
              <a:rPr lang="en">
                <a:solidFill>
                  <a:srgbClr val="4A86E8"/>
                </a:solidFill>
              </a:rPr>
              <a:t>Competitive operation planning regarding the experiments (</a:t>
            </a:r>
            <a:r>
              <a:rPr b="1" lang="en">
                <a:solidFill>
                  <a:srgbClr val="4A86E8"/>
                </a:solidFill>
              </a:rPr>
              <a:t>3</a:t>
            </a:r>
            <a:r>
              <a:rPr lang="en">
                <a:solidFill>
                  <a:srgbClr val="4A86E8"/>
                </a:solidFill>
              </a:rPr>
              <a:t>)</a:t>
            </a:r>
            <a:endParaRPr>
              <a:solidFill>
                <a:srgbClr val="4A86E8"/>
              </a:solidFill>
            </a:endParaRPr>
          </a:p>
          <a:p>
            <a:pPr indent="-317500" lvl="1" marL="914400" rtl="0" algn="l">
              <a:spcBef>
                <a:spcPts val="0"/>
              </a:spcBef>
              <a:spcAft>
                <a:spcPts val="0"/>
              </a:spcAft>
              <a:buClr>
                <a:srgbClr val="4A86E8"/>
              </a:buClr>
              <a:buSzPts val="1400"/>
              <a:buChar char="○"/>
            </a:pPr>
            <a:r>
              <a:rPr lang="en">
                <a:solidFill>
                  <a:srgbClr val="4A86E8"/>
                </a:solidFill>
              </a:rPr>
              <a:t>Interactive between DESY and XFEL on regular basis at least twice in week via meetings.</a:t>
            </a:r>
            <a:endParaRPr>
              <a:solidFill>
                <a:srgbClr val="4A86E8"/>
              </a:solidFill>
            </a:endParaRPr>
          </a:p>
          <a:p>
            <a:pPr indent="0" lvl="0" marL="457200" rtl="0" algn="l">
              <a:spcBef>
                <a:spcPts val="0"/>
              </a:spcBef>
              <a:spcAft>
                <a:spcPts val="0"/>
              </a:spcAft>
              <a:buNone/>
            </a:pPr>
            <a:r>
              <a:t/>
            </a:r>
            <a:endParaRPr>
              <a:solidFill>
                <a:srgbClr val="4A86E8"/>
              </a:solidFill>
            </a:endParaRPr>
          </a:p>
          <a:p>
            <a:pPr indent="-317500" lvl="0" marL="457200" rtl="0" algn="l">
              <a:spcBef>
                <a:spcPts val="0"/>
              </a:spcBef>
              <a:spcAft>
                <a:spcPts val="0"/>
              </a:spcAft>
              <a:buClr>
                <a:srgbClr val="4A86E8"/>
              </a:buClr>
              <a:buSzPts val="1400"/>
              <a:buChar char="●"/>
            </a:pPr>
            <a:r>
              <a:rPr lang="en">
                <a:solidFill>
                  <a:srgbClr val="4A86E8"/>
                </a:solidFill>
              </a:rPr>
              <a:t>Barrier-free access to info (</a:t>
            </a:r>
            <a:r>
              <a:rPr b="1" lang="en">
                <a:solidFill>
                  <a:srgbClr val="4A86E8"/>
                </a:solidFill>
              </a:rPr>
              <a:t>5</a:t>
            </a:r>
            <a:r>
              <a:rPr lang="en">
                <a:solidFill>
                  <a:srgbClr val="4A86E8"/>
                </a:solidFill>
              </a:rPr>
              <a:t>)</a:t>
            </a:r>
            <a:endParaRPr>
              <a:solidFill>
                <a:srgbClr val="4A86E8"/>
              </a:solidFill>
            </a:endParaRPr>
          </a:p>
          <a:p>
            <a:pPr indent="-317500" lvl="1" marL="914400" rtl="0" algn="l">
              <a:spcBef>
                <a:spcPts val="0"/>
              </a:spcBef>
              <a:spcAft>
                <a:spcPts val="0"/>
              </a:spcAft>
              <a:buClr>
                <a:srgbClr val="4A86E8"/>
              </a:buClr>
              <a:buSzPts val="1400"/>
              <a:buChar char="○"/>
            </a:pPr>
            <a:r>
              <a:rPr lang="en">
                <a:solidFill>
                  <a:srgbClr val="4A86E8"/>
                </a:solidFill>
              </a:rPr>
              <a:t>To get more information regarding the running/current experimental conditions.</a:t>
            </a:r>
            <a:endParaRPr>
              <a:solidFill>
                <a:srgbClr val="4A86E8"/>
              </a:solidFill>
            </a:endParaRPr>
          </a:p>
          <a:p>
            <a:pPr indent="-317500" lvl="1" marL="914400" rtl="0" algn="l">
              <a:spcBef>
                <a:spcPts val="0"/>
              </a:spcBef>
              <a:spcAft>
                <a:spcPts val="0"/>
              </a:spcAft>
              <a:buClr>
                <a:srgbClr val="4A86E8"/>
              </a:buClr>
              <a:buSzPts val="1400"/>
              <a:buChar char="○"/>
            </a:pPr>
            <a:r>
              <a:rPr lang="en">
                <a:solidFill>
                  <a:srgbClr val="4A86E8"/>
                </a:solidFill>
              </a:rPr>
              <a:t>Web interface: to have barrier free access to information via web communication.</a:t>
            </a:r>
            <a:endParaRPr>
              <a:solidFill>
                <a:srgbClr val="4A86E8"/>
              </a:solidFill>
            </a:endParaRPr>
          </a:p>
          <a:p>
            <a:pPr indent="0" lvl="0" marL="0" rtl="0" algn="l">
              <a:spcBef>
                <a:spcPts val="0"/>
              </a:spcBef>
              <a:spcAft>
                <a:spcPts val="0"/>
              </a:spcAft>
              <a:buNone/>
            </a:pPr>
            <a:r>
              <a:t/>
            </a:r>
            <a:endParaRPr>
              <a:solidFill>
                <a:srgbClr val="4A86E8"/>
              </a:solidFill>
            </a:endParaRPr>
          </a:p>
          <a:p>
            <a:pPr indent="-317500" lvl="0" marL="457200" rtl="0" algn="l">
              <a:spcBef>
                <a:spcPts val="0"/>
              </a:spcBef>
              <a:spcAft>
                <a:spcPts val="0"/>
              </a:spcAft>
              <a:buClr>
                <a:srgbClr val="4A86E8"/>
              </a:buClr>
              <a:buSzPts val="1400"/>
              <a:buChar char="●"/>
            </a:pPr>
            <a:r>
              <a:rPr lang="en">
                <a:solidFill>
                  <a:srgbClr val="4A86E8"/>
                </a:solidFill>
              </a:rPr>
              <a:t>The common/single elogbook development to be used @XFEL for the whole facility</a:t>
            </a:r>
            <a:endParaRPr>
              <a:solidFill>
                <a:srgbClr val="4A86E8"/>
              </a:solidFill>
            </a:endParaRPr>
          </a:p>
          <a:p>
            <a:pPr indent="-317500" lvl="1" marL="914400" rtl="0" algn="l">
              <a:spcBef>
                <a:spcPts val="0"/>
              </a:spcBef>
              <a:spcAft>
                <a:spcPts val="0"/>
              </a:spcAft>
              <a:buClr>
                <a:srgbClr val="4A86E8"/>
              </a:buClr>
              <a:buSzPts val="1400"/>
              <a:buChar char="○"/>
            </a:pPr>
            <a:r>
              <a:rPr lang="en">
                <a:solidFill>
                  <a:srgbClr val="4A86E8"/>
                </a:solidFill>
              </a:rPr>
              <a:t>Need agree with common elog where all the information about the machine status and experimental conditions.</a:t>
            </a:r>
            <a:endParaRPr>
              <a:solidFill>
                <a:srgbClr val="4A86E8"/>
              </a:solidFill>
            </a:endParaRPr>
          </a:p>
          <a:p>
            <a:pPr indent="0" lvl="0" marL="457200" rtl="0" algn="l">
              <a:spcBef>
                <a:spcPts val="0"/>
              </a:spcBef>
              <a:spcAft>
                <a:spcPts val="0"/>
              </a:spcAft>
              <a:buNone/>
            </a:pPr>
            <a:r>
              <a:t/>
            </a:r>
            <a:endParaRPr>
              <a:solidFill>
                <a:srgbClr val="4A86E8"/>
              </a:solidFill>
            </a:endParaRPr>
          </a:p>
          <a:p>
            <a:pPr indent="-317500" lvl="0" marL="457200" rtl="0" algn="l">
              <a:spcBef>
                <a:spcPts val="0"/>
              </a:spcBef>
              <a:spcAft>
                <a:spcPts val="0"/>
              </a:spcAft>
              <a:buClr>
                <a:srgbClr val="4A86E8"/>
              </a:buClr>
              <a:buSzPts val="1400"/>
              <a:buChar char="●"/>
            </a:pPr>
            <a:r>
              <a:rPr lang="en">
                <a:solidFill>
                  <a:srgbClr val="4A86E8"/>
                </a:solidFill>
              </a:rPr>
              <a:t>Moderating procedure rules</a:t>
            </a:r>
            <a:endParaRPr>
              <a:solidFill>
                <a:srgbClr val="4A86E8"/>
              </a:solidFill>
            </a:endParaRPr>
          </a:p>
          <a:p>
            <a:pPr indent="-317500" lvl="1" marL="914400" rtl="0" algn="l">
              <a:spcBef>
                <a:spcPts val="0"/>
              </a:spcBef>
              <a:spcAft>
                <a:spcPts val="0"/>
              </a:spcAft>
              <a:buClr>
                <a:srgbClr val="4A86E8"/>
              </a:buClr>
              <a:buSzPts val="1400"/>
              <a:buChar char="○"/>
            </a:pPr>
            <a:r>
              <a:rPr lang="en">
                <a:solidFill>
                  <a:srgbClr val="4A86E8"/>
                </a:solidFill>
              </a:rPr>
              <a:t>Moderator skills to lead groups/teams of XFEL and DESY in a structured way to deliver results.</a:t>
            </a:r>
            <a:endParaRPr>
              <a:solidFill>
                <a:srgbClr val="4A86E8"/>
              </a:solidFill>
            </a:endParaRPr>
          </a:p>
          <a:p>
            <a:pPr indent="0" lvl="0" marL="0" rtl="0" algn="l">
              <a:spcBef>
                <a:spcPts val="0"/>
              </a:spcBef>
              <a:spcAft>
                <a:spcPts val="0"/>
              </a:spcAft>
              <a:buNone/>
            </a:pPr>
            <a:r>
              <a:t/>
            </a:r>
            <a:endParaRPr>
              <a:solidFill>
                <a:srgbClr val="4A86E8"/>
              </a:solidFill>
            </a:endParaRPr>
          </a:p>
          <a:p>
            <a:pPr indent="-317500" lvl="0" marL="457200" rtl="0" algn="l">
              <a:spcBef>
                <a:spcPts val="0"/>
              </a:spcBef>
              <a:spcAft>
                <a:spcPts val="0"/>
              </a:spcAft>
              <a:buClr>
                <a:srgbClr val="4A86E8"/>
              </a:buClr>
              <a:buSzPts val="1400"/>
              <a:buChar char="●"/>
            </a:pPr>
            <a:r>
              <a:rPr lang="en">
                <a:solidFill>
                  <a:srgbClr val="4A86E8"/>
                </a:solidFill>
              </a:rPr>
              <a:t>Suggest: Having a microphone at BKR and having speaks at all instrument station and on experimental floor for </a:t>
            </a:r>
            <a:r>
              <a:rPr lang="en">
                <a:solidFill>
                  <a:srgbClr val="4A86E8"/>
                </a:solidFill>
              </a:rPr>
              <a:t>announcement</a:t>
            </a:r>
            <a:r>
              <a:rPr lang="en">
                <a:solidFill>
                  <a:srgbClr val="4A86E8"/>
                </a:solidFill>
              </a:rPr>
              <a:t> if the beamlost/tripped and giving updates of machine when beam will come back. </a:t>
            </a:r>
            <a:endParaRPr>
              <a:solidFill>
                <a:srgbClr val="4A86E8"/>
              </a:solidFill>
            </a:endParaRPr>
          </a:p>
          <a:p>
            <a:pPr indent="0" lvl="0" marL="0" rtl="0" algn="l">
              <a:spcBef>
                <a:spcPts val="0"/>
              </a:spcBef>
              <a:spcAft>
                <a:spcPts val="0"/>
              </a:spcAft>
              <a:buNone/>
            </a:pPr>
            <a:r>
              <a:t/>
            </a:r>
            <a:endParaRPr>
              <a:solidFill>
                <a:srgbClr val="4A86E8"/>
              </a:solidFill>
            </a:endParaRPr>
          </a:p>
          <a:p>
            <a:pPr indent="0" lvl="0" marL="457200" rtl="0" algn="l">
              <a:spcBef>
                <a:spcPts val="0"/>
              </a:spcBef>
              <a:spcAft>
                <a:spcPts val="0"/>
              </a:spcAft>
              <a:buNone/>
            </a:pPr>
            <a:r>
              <a:t/>
            </a:r>
            <a:endParaRPr>
              <a:solidFill>
                <a:srgbClr val="4A86E8"/>
              </a:solidFill>
            </a:endParaRPr>
          </a:p>
          <a:p>
            <a:pPr indent="0" lvl="0" marL="457200" rtl="0" algn="l">
              <a:spcBef>
                <a:spcPts val="0"/>
              </a:spcBef>
              <a:spcAft>
                <a:spcPts val="0"/>
              </a:spcAft>
              <a:buNone/>
            </a:pPr>
            <a:r>
              <a:t/>
            </a:r>
            <a:endParaRPr>
              <a:solidFill>
                <a:srgbClr val="4A86E8"/>
              </a:solidFill>
            </a:endParaRPr>
          </a:p>
          <a:p>
            <a:pPr indent="0" lvl="0" marL="457200" rtl="0" algn="l">
              <a:spcBef>
                <a:spcPts val="0"/>
              </a:spcBef>
              <a:spcAft>
                <a:spcPts val="0"/>
              </a:spcAft>
              <a:buNone/>
            </a:pPr>
            <a:r>
              <a:t/>
            </a:r>
            <a:endParaRPr>
              <a:solidFill>
                <a:srgbClr val="4A86E8"/>
              </a:solidFill>
            </a:endParaRPr>
          </a:p>
          <a:p>
            <a:pPr indent="0" lvl="0" marL="0" rtl="0" algn="l">
              <a:spcBef>
                <a:spcPts val="0"/>
              </a:spcBef>
              <a:spcAft>
                <a:spcPts val="0"/>
              </a:spcAft>
              <a:buNone/>
            </a:pPr>
            <a:r>
              <a:t/>
            </a:r>
            <a:endParaRPr/>
          </a:p>
        </p:txBody>
      </p:sp>
      <p:sp>
        <p:nvSpPr>
          <p:cNvPr id="337" name="Google Shape;337;p45"/>
          <p:cNvSpPr txBox="1"/>
          <p:nvPr>
            <p:ph type="title"/>
          </p:nvPr>
        </p:nvSpPr>
        <p:spPr>
          <a:xfrm>
            <a:off x="328675" y="235747"/>
            <a:ext cx="8217600" cy="3477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t/>
            </a:r>
            <a:endParaRPr>
              <a:solidFill>
                <a:srgbClr val="4A86E8"/>
              </a:solidFill>
            </a:endParaRPr>
          </a:p>
          <a:p>
            <a:pPr indent="0" lvl="0" marL="0" rtl="0" algn="l">
              <a:spcBef>
                <a:spcPts val="0"/>
              </a:spcBef>
              <a:spcAft>
                <a:spcPts val="0"/>
              </a:spcAft>
              <a:buNone/>
            </a:pPr>
            <a:r>
              <a:rPr lang="en" sz="1800">
                <a:solidFill>
                  <a:srgbClr val="4A86E8"/>
                </a:solidFill>
              </a:rPr>
              <a:t>S1 </a:t>
            </a:r>
            <a:r>
              <a:rPr lang="en" sz="1800">
                <a:solidFill>
                  <a:srgbClr val="4A86E8"/>
                </a:solidFill>
              </a:rPr>
              <a:t>TTcom: </a:t>
            </a:r>
            <a:r>
              <a:rPr lang="en">
                <a:solidFill>
                  <a:srgbClr val="4A86E8"/>
                </a:solidFill>
              </a:rPr>
              <a:t>New projects for communication improvement</a:t>
            </a:r>
            <a:r>
              <a:rPr lang="en">
                <a:solidFill>
                  <a:srgbClr val="4A86E8"/>
                </a:solidFill>
              </a:rPr>
              <a:t> </a:t>
            </a:r>
            <a:endParaRPr>
              <a:solidFill>
                <a:srgbClr val="4A86E8"/>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1" name="Shape 341"/>
        <p:cNvGrpSpPr/>
        <p:nvPr/>
      </p:nvGrpSpPr>
      <p:grpSpPr>
        <a:xfrm>
          <a:off x="0" y="0"/>
          <a:ext cx="0" cy="0"/>
          <a:chOff x="0" y="0"/>
          <a:chExt cx="0" cy="0"/>
        </a:xfrm>
      </p:grpSpPr>
      <p:sp>
        <p:nvSpPr>
          <p:cNvPr id="342" name="Google Shape;342;p46"/>
          <p:cNvSpPr txBox="1"/>
          <p:nvPr>
            <p:ph type="title"/>
          </p:nvPr>
        </p:nvSpPr>
        <p:spPr>
          <a:xfrm>
            <a:off x="458392" y="150443"/>
            <a:ext cx="8217600" cy="585300"/>
          </a:xfrm>
          <a:prstGeom prst="rect">
            <a:avLst/>
          </a:prstGeom>
          <a:noFill/>
          <a:ln>
            <a:noFill/>
          </a:ln>
        </p:spPr>
        <p:txBody>
          <a:bodyPr anchorCtr="0" anchor="b" bIns="0" lIns="0" spcFirstLastPara="1" rIns="0" wrap="square" tIns="0">
            <a:noAutofit/>
          </a:bodyPr>
          <a:lstStyle/>
          <a:p>
            <a:pPr indent="0" lvl="0" marL="0" rtl="0" algn="l">
              <a:spcBef>
                <a:spcPts val="0"/>
              </a:spcBef>
              <a:spcAft>
                <a:spcPts val="0"/>
              </a:spcAft>
              <a:buClr>
                <a:schemeClr val="dk1"/>
              </a:buClr>
              <a:buSzPts val="1700"/>
              <a:buFont typeface="Arial"/>
              <a:buNone/>
            </a:pPr>
            <a:r>
              <a:rPr lang="en" sz="1800">
                <a:solidFill>
                  <a:srgbClr val="0000FF"/>
                </a:solidFill>
              </a:rPr>
              <a:t>Session 2: </a:t>
            </a:r>
            <a:r>
              <a:rPr lang="en" sz="1800">
                <a:solidFill>
                  <a:srgbClr val="0000FF"/>
                </a:solidFill>
              </a:rPr>
              <a:t>Communication Question 2 - WebOP - (Thomas, Naresh)</a:t>
            </a:r>
            <a:endParaRPr sz="1100">
              <a:solidFill>
                <a:srgbClr val="0000FF"/>
              </a:solidFill>
            </a:endParaRPr>
          </a:p>
        </p:txBody>
      </p:sp>
      <p:sp>
        <p:nvSpPr>
          <p:cNvPr id="343" name="Google Shape;343;p46"/>
          <p:cNvSpPr txBox="1"/>
          <p:nvPr/>
        </p:nvSpPr>
        <p:spPr>
          <a:xfrm>
            <a:off x="426650" y="905575"/>
            <a:ext cx="8281200" cy="3753300"/>
          </a:xfrm>
          <a:prstGeom prst="rect">
            <a:avLst/>
          </a:prstGeom>
          <a:noFill/>
          <a:ln>
            <a:noFill/>
          </a:ln>
        </p:spPr>
        <p:txBody>
          <a:bodyPr anchorCtr="0" anchor="t" bIns="34275" lIns="68575" spcFirstLastPara="1" rIns="68575" wrap="square" tIns="34275">
            <a:noAutofit/>
          </a:bodyPr>
          <a:lstStyle/>
          <a:p>
            <a:pPr indent="0" lvl="0" marL="0" marR="0" rtl="0" algn="l">
              <a:lnSpc>
                <a:spcPct val="112000"/>
              </a:lnSpc>
              <a:spcBef>
                <a:spcPts val="0"/>
              </a:spcBef>
              <a:spcAft>
                <a:spcPts val="0"/>
              </a:spcAft>
              <a:buNone/>
            </a:pPr>
            <a:r>
              <a:rPr b="1" i="0" lang="en" sz="1400" u="none" cap="none" strike="noStrike">
                <a:solidFill>
                  <a:schemeClr val="dk1"/>
                </a:solidFill>
                <a:latin typeface="Arial"/>
                <a:ea typeface="Arial"/>
                <a:cs typeface="Arial"/>
                <a:sym typeface="Arial"/>
              </a:rPr>
              <a:t>What should be on the </a:t>
            </a:r>
            <a:r>
              <a:rPr b="1" lang="en">
                <a:solidFill>
                  <a:schemeClr val="dk1"/>
                </a:solidFill>
              </a:rPr>
              <a:t>European XFEL </a:t>
            </a:r>
            <a:r>
              <a:rPr b="1" i="0" lang="en" sz="1400" u="none" cap="none" strike="noStrike">
                <a:solidFill>
                  <a:schemeClr val="dk1"/>
                </a:solidFill>
                <a:latin typeface="Arial"/>
                <a:ea typeface="Arial"/>
                <a:cs typeface="Arial"/>
                <a:sym typeface="Arial"/>
              </a:rPr>
              <a:t>web page concerning operation? </a:t>
            </a:r>
            <a:endParaRPr sz="1100"/>
          </a:p>
          <a:p>
            <a:pPr indent="0" lvl="0" marL="0" marR="0" rtl="0" algn="l">
              <a:lnSpc>
                <a:spcPct val="112000"/>
              </a:lnSpc>
              <a:spcBef>
                <a:spcPts val="0"/>
              </a:spcBef>
              <a:spcAft>
                <a:spcPts val="0"/>
              </a:spcAft>
              <a:buNone/>
            </a:pPr>
            <a:r>
              <a:t/>
            </a:r>
            <a:endParaRPr>
              <a:solidFill>
                <a:schemeClr val="dk1"/>
              </a:solidFill>
            </a:endParaRPr>
          </a:p>
          <a:p>
            <a:pPr indent="0" lvl="0" marL="0" marR="0" rtl="0" algn="l">
              <a:lnSpc>
                <a:spcPct val="112000"/>
              </a:lnSpc>
              <a:spcBef>
                <a:spcPts val="0"/>
              </a:spcBef>
              <a:spcAft>
                <a:spcPts val="0"/>
              </a:spcAft>
              <a:buNone/>
            </a:pPr>
            <a:r>
              <a:rPr lang="en">
                <a:solidFill>
                  <a:schemeClr val="dk1"/>
                </a:solidFill>
              </a:rPr>
              <a:t>Task: </a:t>
            </a:r>
            <a:r>
              <a:rPr b="0" i="0" lang="en" u="none" cap="none" strike="noStrike">
                <a:solidFill>
                  <a:schemeClr val="dk1"/>
                </a:solidFill>
                <a:latin typeface="Arial"/>
                <a:ea typeface="Arial"/>
                <a:cs typeface="Arial"/>
                <a:sym typeface="Arial"/>
              </a:rPr>
              <a:t>Sketch out a proposal what the contents (topics, sequence of topics, subpages etc.) could be on the xfel.eu operations website. What is essential, what is optional. Which items require permanent, periodic or no updates?</a:t>
            </a:r>
            <a:endParaRPr/>
          </a:p>
          <a:p>
            <a:pPr indent="0" lvl="0" marL="0" marR="0" rtl="0" algn="l">
              <a:lnSpc>
                <a:spcPct val="112000"/>
              </a:lnSpc>
              <a:spcBef>
                <a:spcPts val="0"/>
              </a:spcBef>
              <a:spcAft>
                <a:spcPts val="0"/>
              </a:spcAft>
              <a:buNone/>
            </a:pPr>
            <a:r>
              <a:t/>
            </a:r>
            <a:endParaRPr>
              <a:solidFill>
                <a:schemeClr val="dk1"/>
              </a:solidFill>
            </a:endParaRPr>
          </a:p>
          <a:p>
            <a:pPr indent="0" lvl="0" marL="0" marR="0" rtl="0" algn="l">
              <a:lnSpc>
                <a:spcPct val="112000"/>
              </a:lnSpc>
              <a:spcBef>
                <a:spcPts val="0"/>
              </a:spcBef>
              <a:spcAft>
                <a:spcPts val="0"/>
              </a:spcAft>
              <a:buNone/>
            </a:pPr>
            <a:r>
              <a:rPr lang="en">
                <a:solidFill>
                  <a:schemeClr val="dk1"/>
                </a:solidFill>
              </a:rPr>
              <a:t>Group work: Collect ideas from participants with flipchart or in any other way. If computers with internet are available, check out the already existing website and sites from other facilities. Sketch out a hierarchy or list of topics for the website. </a:t>
            </a:r>
            <a:r>
              <a:rPr lang="en">
                <a:solidFill>
                  <a:schemeClr val="dk1"/>
                </a:solidFill>
              </a:rPr>
              <a:t>Take photos of the flipchart for the report writing later.</a:t>
            </a:r>
            <a:endParaRPr>
              <a:solidFill>
                <a:schemeClr val="dk1"/>
              </a:solidFill>
            </a:endParaRPr>
          </a:p>
          <a:p>
            <a:pPr indent="0" lvl="0" marL="0" marR="0" rtl="0" algn="l">
              <a:lnSpc>
                <a:spcPct val="112000"/>
              </a:lnSpc>
              <a:spcBef>
                <a:spcPts val="0"/>
              </a:spcBef>
              <a:spcAft>
                <a:spcPts val="0"/>
              </a:spcAft>
              <a:buNone/>
            </a:pPr>
            <a:r>
              <a:t/>
            </a:r>
            <a:endParaRPr>
              <a:solidFill>
                <a:schemeClr val="dk1"/>
              </a:solidFill>
            </a:endParaRPr>
          </a:p>
          <a:p>
            <a:pPr indent="0" lvl="0" marL="0" marR="0" rtl="0" algn="l">
              <a:lnSpc>
                <a:spcPct val="112000"/>
              </a:lnSpc>
              <a:spcBef>
                <a:spcPts val="0"/>
              </a:spcBef>
              <a:spcAft>
                <a:spcPts val="0"/>
              </a:spcAft>
              <a:buNone/>
            </a:pPr>
            <a:r>
              <a:rPr lang="en">
                <a:solidFill>
                  <a:schemeClr val="dk1"/>
                </a:solidFill>
              </a:rPr>
              <a:t>Report writing: Sum up the recommendations for enhancing the xfel.eu operations website (if required) and present the results in the final session (use computer, if required).    </a:t>
            </a:r>
            <a:endParaRPr>
              <a:solidFill>
                <a:schemeClr val="dk1"/>
              </a:solidFill>
            </a:endParaRPr>
          </a:p>
          <a:p>
            <a:pPr indent="0" lvl="0" marL="0" marR="0" rtl="0" algn="l">
              <a:lnSpc>
                <a:spcPct val="112000"/>
              </a:lnSpc>
              <a:spcBef>
                <a:spcPts val="0"/>
              </a:spcBef>
              <a:spcAft>
                <a:spcPts val="0"/>
              </a:spcAft>
              <a:buNone/>
            </a:pPr>
            <a:r>
              <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7" name="Shape 347"/>
        <p:cNvGrpSpPr/>
        <p:nvPr/>
      </p:nvGrpSpPr>
      <p:grpSpPr>
        <a:xfrm>
          <a:off x="0" y="0"/>
          <a:ext cx="0" cy="0"/>
          <a:chOff x="0" y="0"/>
          <a:chExt cx="0" cy="0"/>
        </a:xfrm>
      </p:grpSpPr>
      <p:sp>
        <p:nvSpPr>
          <p:cNvPr id="348" name="Google Shape;348;p47"/>
          <p:cNvSpPr txBox="1"/>
          <p:nvPr>
            <p:ph type="title"/>
          </p:nvPr>
        </p:nvSpPr>
        <p:spPr>
          <a:xfrm>
            <a:off x="458392" y="150443"/>
            <a:ext cx="8217600" cy="5853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Contents for webpage XFEL.EU/operations</a:t>
            </a:r>
            <a:endParaRPr/>
          </a:p>
        </p:txBody>
      </p:sp>
      <p:sp>
        <p:nvSpPr>
          <p:cNvPr id="349" name="Google Shape;349;p47"/>
          <p:cNvSpPr txBox="1"/>
          <p:nvPr/>
        </p:nvSpPr>
        <p:spPr>
          <a:xfrm>
            <a:off x="422400" y="1021875"/>
            <a:ext cx="4149600" cy="370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Essential content:</a:t>
            </a:r>
            <a:endParaRPr/>
          </a:p>
          <a:p>
            <a:pPr indent="-317500" lvl="0" marL="457200" rtl="0" algn="l">
              <a:spcBef>
                <a:spcPts val="0"/>
              </a:spcBef>
              <a:spcAft>
                <a:spcPts val="0"/>
              </a:spcAft>
              <a:buSzPts val="1400"/>
              <a:buChar char="-"/>
            </a:pPr>
            <a:r>
              <a:rPr lang="en"/>
              <a:t>Non dynamic / static</a:t>
            </a:r>
            <a:endParaRPr/>
          </a:p>
          <a:p>
            <a:pPr indent="-317500" lvl="1" marL="914400" rtl="0" algn="l">
              <a:spcBef>
                <a:spcPts val="0"/>
              </a:spcBef>
              <a:spcAft>
                <a:spcPts val="0"/>
              </a:spcAft>
              <a:buSzPts val="1400"/>
              <a:buChar char="-"/>
            </a:pPr>
            <a:r>
              <a:rPr lang="en"/>
              <a:t>e</a:t>
            </a:r>
            <a:r>
              <a:rPr lang="en"/>
              <a:t>xperiment / Instrument description</a:t>
            </a:r>
            <a:endParaRPr/>
          </a:p>
          <a:p>
            <a:pPr indent="-317500" lvl="1" marL="914400" rtl="0" algn="l">
              <a:spcBef>
                <a:spcPts val="0"/>
              </a:spcBef>
              <a:spcAft>
                <a:spcPts val="0"/>
              </a:spcAft>
              <a:buSzPts val="1400"/>
              <a:buChar char="-"/>
            </a:pPr>
            <a:r>
              <a:rPr lang="en"/>
              <a:t>Beam parameters, operation modes</a:t>
            </a:r>
            <a:endParaRPr/>
          </a:p>
          <a:p>
            <a:pPr indent="-317500" lvl="1" marL="914400" rtl="0" algn="l">
              <a:spcBef>
                <a:spcPts val="0"/>
              </a:spcBef>
              <a:spcAft>
                <a:spcPts val="0"/>
              </a:spcAft>
              <a:buSzPts val="1400"/>
              <a:buChar char="-"/>
            </a:pPr>
            <a:r>
              <a:rPr lang="en"/>
              <a:t>Schedule</a:t>
            </a:r>
            <a:endParaRPr/>
          </a:p>
          <a:p>
            <a:pPr indent="-317500" lvl="0" marL="457200" rtl="0" algn="l">
              <a:spcBef>
                <a:spcPts val="0"/>
              </a:spcBef>
              <a:spcAft>
                <a:spcPts val="0"/>
              </a:spcAft>
              <a:buSzPts val="1400"/>
              <a:buChar char="-"/>
            </a:pPr>
            <a:r>
              <a:rPr lang="en"/>
              <a:t>Periodic change</a:t>
            </a:r>
            <a:endParaRPr/>
          </a:p>
          <a:p>
            <a:pPr indent="-317500" lvl="1" marL="914400" rtl="0" algn="l">
              <a:spcBef>
                <a:spcPts val="0"/>
              </a:spcBef>
              <a:spcAft>
                <a:spcPts val="0"/>
              </a:spcAft>
              <a:buClr>
                <a:schemeClr val="dk1"/>
              </a:buClr>
              <a:buSzPts val="1400"/>
              <a:buChar char="-"/>
            </a:pPr>
            <a:r>
              <a:rPr lang="en">
                <a:solidFill>
                  <a:schemeClr val="dk1"/>
                </a:solidFill>
              </a:rPr>
              <a:t>Proposals / PI names</a:t>
            </a:r>
            <a:endParaRPr>
              <a:solidFill>
                <a:schemeClr val="dk1"/>
              </a:solidFill>
            </a:endParaRPr>
          </a:p>
          <a:p>
            <a:pPr indent="-317500" lvl="1" marL="914400" rtl="0" algn="l">
              <a:spcBef>
                <a:spcPts val="0"/>
              </a:spcBef>
              <a:spcAft>
                <a:spcPts val="0"/>
              </a:spcAft>
              <a:buSzPts val="1400"/>
              <a:buChar char="-"/>
            </a:pPr>
            <a:r>
              <a:rPr lang="en"/>
              <a:t>Contact persons: PRC, RC…</a:t>
            </a:r>
            <a:endParaRPr/>
          </a:p>
          <a:p>
            <a:pPr indent="-317500" lvl="1" marL="914400" rtl="0" algn="l">
              <a:spcBef>
                <a:spcPts val="0"/>
              </a:spcBef>
              <a:spcAft>
                <a:spcPts val="0"/>
              </a:spcAft>
              <a:buSzPts val="1400"/>
              <a:buChar char="-"/>
            </a:pPr>
            <a:r>
              <a:rPr lang="en"/>
              <a:t>Uptime statistics</a:t>
            </a:r>
            <a:endParaRPr/>
          </a:p>
          <a:p>
            <a:pPr indent="-317500" lvl="1" marL="914400" rtl="0" algn="l">
              <a:spcBef>
                <a:spcPts val="0"/>
              </a:spcBef>
              <a:spcAft>
                <a:spcPts val="0"/>
              </a:spcAft>
              <a:buSzPts val="1400"/>
              <a:buChar char="-"/>
            </a:pPr>
            <a:r>
              <a:rPr lang="en"/>
              <a:t>Friday meeting agreed parameters</a:t>
            </a:r>
            <a:endParaRPr/>
          </a:p>
          <a:p>
            <a:pPr indent="-317500" lvl="1" marL="914400" rtl="0" algn="l">
              <a:spcBef>
                <a:spcPts val="0"/>
              </a:spcBef>
              <a:spcAft>
                <a:spcPts val="0"/>
              </a:spcAft>
              <a:buSzPts val="1400"/>
              <a:buChar char="-"/>
            </a:pPr>
            <a:r>
              <a:rPr lang="en"/>
              <a:t>Machine operation parameters per run</a:t>
            </a:r>
            <a:endParaRPr/>
          </a:p>
          <a:p>
            <a:pPr indent="-317500" lvl="0" marL="457200" rtl="0" algn="l">
              <a:spcBef>
                <a:spcPts val="0"/>
              </a:spcBef>
              <a:spcAft>
                <a:spcPts val="0"/>
              </a:spcAft>
              <a:buSzPts val="1400"/>
              <a:buChar char="-"/>
            </a:pPr>
            <a:r>
              <a:rPr lang="en"/>
              <a:t>Permanent update</a:t>
            </a:r>
            <a:endParaRPr/>
          </a:p>
          <a:p>
            <a:pPr indent="-317500" lvl="1" marL="914400" rtl="0" algn="l">
              <a:spcBef>
                <a:spcPts val="0"/>
              </a:spcBef>
              <a:spcAft>
                <a:spcPts val="0"/>
              </a:spcAft>
              <a:buSzPts val="1400"/>
              <a:buChar char="-"/>
            </a:pPr>
            <a:r>
              <a:rPr lang="en"/>
              <a:t>Machine status (Status display)</a:t>
            </a:r>
            <a:endParaRPr/>
          </a:p>
          <a:p>
            <a:pPr indent="-317500" lvl="1" marL="914400" rtl="0" algn="l">
              <a:spcBef>
                <a:spcPts val="0"/>
              </a:spcBef>
              <a:spcAft>
                <a:spcPts val="0"/>
              </a:spcAft>
              <a:buSzPts val="1400"/>
              <a:buChar char="-"/>
            </a:pPr>
            <a:r>
              <a:rPr lang="en"/>
              <a:t>Photon energy, rep. rate, pulse duration/charge, brilliance, e-beam energy</a:t>
            </a:r>
            <a:endParaRPr/>
          </a:p>
          <a:p>
            <a:pPr indent="0" lvl="0" marL="0" rtl="0" algn="l">
              <a:spcBef>
                <a:spcPts val="0"/>
              </a:spcBef>
              <a:spcAft>
                <a:spcPts val="0"/>
              </a:spcAft>
              <a:buNone/>
            </a:pPr>
            <a:r>
              <a:t/>
            </a:r>
            <a:endParaRPr/>
          </a:p>
        </p:txBody>
      </p:sp>
      <p:sp>
        <p:nvSpPr>
          <p:cNvPr id="350" name="Google Shape;350;p47"/>
          <p:cNvSpPr txBox="1"/>
          <p:nvPr/>
        </p:nvSpPr>
        <p:spPr>
          <a:xfrm>
            <a:off x="4862950" y="1021875"/>
            <a:ext cx="4149600" cy="366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Optional content:</a:t>
            </a:r>
            <a:endParaRPr/>
          </a:p>
          <a:p>
            <a:pPr indent="-317500" lvl="0" marL="457200" rtl="0" algn="l">
              <a:spcBef>
                <a:spcPts val="0"/>
              </a:spcBef>
              <a:spcAft>
                <a:spcPts val="0"/>
              </a:spcAft>
              <a:buSzPts val="1400"/>
              <a:buChar char="-"/>
            </a:pPr>
            <a:r>
              <a:rPr lang="en"/>
              <a:t>Public XGM display of SA1, SA2, SA3</a:t>
            </a:r>
            <a:endParaRPr/>
          </a:p>
          <a:p>
            <a:pPr indent="-317500" lvl="0" marL="457200" rtl="0" algn="l">
              <a:spcBef>
                <a:spcPts val="0"/>
              </a:spcBef>
              <a:spcAft>
                <a:spcPts val="0"/>
              </a:spcAft>
              <a:buSzPts val="1400"/>
              <a:buChar char="-"/>
            </a:pPr>
            <a:r>
              <a:rPr lang="en"/>
              <a:t>Local contact per instrument per experiment</a:t>
            </a:r>
            <a:endParaRPr/>
          </a:p>
          <a:p>
            <a:pPr indent="-317500" lvl="0" marL="457200" rtl="0" algn="l">
              <a:spcBef>
                <a:spcPts val="0"/>
              </a:spcBef>
              <a:spcAft>
                <a:spcPts val="0"/>
              </a:spcAft>
              <a:buSzPts val="1400"/>
              <a:buChar char="-"/>
            </a:pPr>
            <a:r>
              <a:rPr lang="en"/>
              <a:t>History parameters for each experiment</a:t>
            </a:r>
            <a:endParaRPr/>
          </a:p>
          <a:p>
            <a:pPr indent="-317500" lvl="0" marL="457200" rtl="0" algn="l">
              <a:spcBef>
                <a:spcPts val="0"/>
              </a:spcBef>
              <a:spcAft>
                <a:spcPts val="0"/>
              </a:spcAft>
              <a:buSzPts val="1400"/>
              <a:buChar char="-"/>
            </a:pPr>
            <a:r>
              <a:rPr lang="en"/>
              <a:t>Webcamera viewing XFEL XHQ (like SACLA)</a:t>
            </a:r>
            <a:endParaRPr/>
          </a:p>
          <a:p>
            <a:pPr indent="-317500" lvl="0" marL="457200" rtl="0" algn="l">
              <a:spcBef>
                <a:spcPts val="0"/>
              </a:spcBef>
              <a:spcAft>
                <a:spcPts val="0"/>
              </a:spcAft>
              <a:buSzPts val="1400"/>
              <a:buChar char="-"/>
            </a:pPr>
            <a:r>
              <a:rPr lang="en"/>
              <a:t>Useful links</a:t>
            </a:r>
            <a:endParaRPr/>
          </a:p>
          <a:p>
            <a:pPr indent="-317500" lvl="0" marL="457200" rtl="0" algn="l">
              <a:spcBef>
                <a:spcPts val="0"/>
              </a:spcBef>
              <a:spcAft>
                <a:spcPts val="0"/>
              </a:spcAft>
              <a:buSzPts val="1400"/>
              <a:buChar char="-"/>
            </a:pPr>
            <a:r>
              <a:rPr lang="en"/>
              <a:t>“Active” plots: move mouse in intensity history and fluctuation graph</a:t>
            </a:r>
            <a:endParaRPr/>
          </a:p>
          <a:p>
            <a:pPr indent="-317500" lvl="0" marL="457200" rtl="0" algn="l">
              <a:spcBef>
                <a:spcPts val="0"/>
              </a:spcBef>
              <a:spcAft>
                <a:spcPts val="0"/>
              </a:spcAft>
              <a:buSzPts val="1400"/>
              <a:buChar char="-"/>
            </a:pPr>
            <a:r>
              <a:rPr lang="en"/>
              <a:t>Calculator E-beam → E-photon min/max</a:t>
            </a:r>
            <a:endParaRPr/>
          </a:p>
          <a:p>
            <a:pPr indent="0" lvl="0" marL="457200" rtl="0" algn="l">
              <a:spcBef>
                <a:spcPts val="0"/>
              </a:spcBef>
              <a:spcAft>
                <a:spcPts val="0"/>
              </a:spcAft>
              <a:buNone/>
            </a:pPr>
            <a:r>
              <a:t/>
            </a:r>
            <a:endParaRPr/>
          </a:p>
          <a:p>
            <a:pPr indent="0" lvl="0" marL="457200" rtl="0" algn="l">
              <a:spcBef>
                <a:spcPts val="0"/>
              </a:spcBef>
              <a:spcAft>
                <a:spcPts val="0"/>
              </a:spcAft>
              <a:buNone/>
            </a:pPr>
            <a:r>
              <a:t/>
            </a:r>
            <a:endParaRPr/>
          </a:p>
          <a:p>
            <a:pPr indent="0" lvl="0" marL="0" rtl="0" algn="l">
              <a:spcBef>
                <a:spcPts val="0"/>
              </a:spcBef>
              <a:spcAft>
                <a:spcPts val="0"/>
              </a:spcAft>
              <a:buNone/>
            </a:pPr>
            <a:r>
              <a:rPr lang="en"/>
              <a:t>AOB</a:t>
            </a:r>
            <a:endParaRPr/>
          </a:p>
          <a:p>
            <a:pPr indent="-317500" lvl="0" marL="457200" rtl="0" algn="l">
              <a:spcBef>
                <a:spcPts val="0"/>
              </a:spcBef>
              <a:spcAft>
                <a:spcPts val="0"/>
              </a:spcAft>
              <a:buSzPts val="1400"/>
              <a:buChar char="-"/>
            </a:pPr>
            <a:r>
              <a:rPr lang="en"/>
              <a:t>Link to this website on main XFEL.EU webpage (actually it is hard to find)</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4" name="Shape 354"/>
        <p:cNvGrpSpPr/>
        <p:nvPr/>
      </p:nvGrpSpPr>
      <p:grpSpPr>
        <a:xfrm>
          <a:off x="0" y="0"/>
          <a:ext cx="0" cy="0"/>
          <a:chOff x="0" y="0"/>
          <a:chExt cx="0" cy="0"/>
        </a:xfrm>
      </p:grpSpPr>
      <p:sp>
        <p:nvSpPr>
          <p:cNvPr id="355" name="Google Shape;355;p48"/>
          <p:cNvSpPr txBox="1"/>
          <p:nvPr>
            <p:ph type="title"/>
          </p:nvPr>
        </p:nvSpPr>
        <p:spPr>
          <a:xfrm>
            <a:off x="458392" y="150443"/>
            <a:ext cx="8217600" cy="5853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Webpages of other facilities </a:t>
            </a:r>
            <a:endParaRPr/>
          </a:p>
        </p:txBody>
      </p:sp>
      <p:sp>
        <p:nvSpPr>
          <p:cNvPr id="356" name="Google Shape;356;p48"/>
          <p:cNvSpPr txBox="1"/>
          <p:nvPr/>
        </p:nvSpPr>
        <p:spPr>
          <a:xfrm>
            <a:off x="458400" y="868875"/>
            <a:ext cx="4113600" cy="3800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t>SACLA:</a:t>
            </a:r>
            <a:endParaRPr b="1"/>
          </a:p>
          <a:p>
            <a:pPr indent="-317500" lvl="0" marL="457200" rtl="0" algn="l">
              <a:spcBef>
                <a:spcPts val="0"/>
              </a:spcBef>
              <a:spcAft>
                <a:spcPts val="0"/>
              </a:spcAft>
              <a:buSzPts val="1400"/>
              <a:buChar char="-"/>
            </a:pPr>
            <a:r>
              <a:rPr lang="en"/>
              <a:t>List of proposals (approved / performed)</a:t>
            </a:r>
            <a:endParaRPr/>
          </a:p>
          <a:p>
            <a:pPr indent="-317500" lvl="1" marL="914400" rtl="0" algn="l">
              <a:spcBef>
                <a:spcPts val="0"/>
              </a:spcBef>
              <a:spcAft>
                <a:spcPts val="0"/>
              </a:spcAft>
              <a:buSzPts val="1400"/>
              <a:buChar char="-"/>
            </a:pPr>
            <a:r>
              <a:rPr lang="en"/>
              <a:t>PI, institute, country, beamline, number of shifts</a:t>
            </a:r>
            <a:endParaRPr/>
          </a:p>
          <a:p>
            <a:pPr indent="-317500" lvl="0" marL="457200" rtl="0" algn="l">
              <a:spcBef>
                <a:spcPts val="0"/>
              </a:spcBef>
              <a:spcAft>
                <a:spcPts val="0"/>
              </a:spcAft>
              <a:buSzPts val="1400"/>
              <a:buChar char="-"/>
            </a:pPr>
            <a:r>
              <a:rPr lang="en"/>
              <a:t>Links to</a:t>
            </a:r>
            <a:endParaRPr/>
          </a:p>
          <a:p>
            <a:pPr indent="-317500" lvl="1" marL="914400" rtl="0" algn="l">
              <a:spcBef>
                <a:spcPts val="0"/>
              </a:spcBef>
              <a:spcAft>
                <a:spcPts val="0"/>
              </a:spcAft>
              <a:buSzPts val="1400"/>
              <a:buChar char="-"/>
            </a:pPr>
            <a:r>
              <a:rPr lang="en"/>
              <a:t>Monthly calendar</a:t>
            </a:r>
            <a:endParaRPr/>
          </a:p>
          <a:p>
            <a:pPr indent="-317500" lvl="1" marL="914400" rtl="0" algn="l">
              <a:spcBef>
                <a:spcPts val="0"/>
              </a:spcBef>
              <a:spcAft>
                <a:spcPts val="0"/>
              </a:spcAft>
              <a:buSzPts val="1400"/>
              <a:buChar char="-"/>
            </a:pPr>
            <a:r>
              <a:rPr lang="en"/>
              <a:t>Beamline information</a:t>
            </a:r>
            <a:endParaRPr/>
          </a:p>
          <a:p>
            <a:pPr indent="-317500" lvl="1" marL="914400" rtl="0" algn="l">
              <a:spcBef>
                <a:spcPts val="0"/>
              </a:spcBef>
              <a:spcAft>
                <a:spcPts val="0"/>
              </a:spcAft>
              <a:buSzPts val="1400"/>
              <a:buChar char="-"/>
            </a:pPr>
            <a:r>
              <a:rPr lang="en"/>
              <a:t>Webcam (weather)</a:t>
            </a:r>
            <a:endParaRPr/>
          </a:p>
          <a:p>
            <a:pPr indent="-317500" lvl="1" marL="914400" rtl="0" algn="l">
              <a:spcBef>
                <a:spcPts val="0"/>
              </a:spcBef>
              <a:spcAft>
                <a:spcPts val="0"/>
              </a:spcAft>
              <a:buSzPts val="1400"/>
              <a:buChar char="-"/>
            </a:pPr>
            <a:r>
              <a:rPr lang="en"/>
              <a:t>Operation status</a:t>
            </a:r>
            <a:endParaRPr/>
          </a:p>
          <a:p>
            <a:pPr indent="-317500" lvl="2" marL="1371600" rtl="0" algn="l">
              <a:spcBef>
                <a:spcPts val="0"/>
              </a:spcBef>
              <a:spcAft>
                <a:spcPts val="0"/>
              </a:spcAft>
              <a:buSzPts val="1400"/>
              <a:buChar char="-"/>
            </a:pPr>
            <a:r>
              <a:rPr lang="en"/>
              <a:t>Operation mode</a:t>
            </a:r>
            <a:endParaRPr/>
          </a:p>
          <a:p>
            <a:pPr indent="-317500" lvl="2" marL="1371600" rtl="0" algn="l">
              <a:spcBef>
                <a:spcPts val="0"/>
              </a:spcBef>
              <a:spcAft>
                <a:spcPts val="0"/>
              </a:spcAft>
              <a:buSzPts val="1400"/>
              <a:buChar char="-"/>
            </a:pPr>
            <a:r>
              <a:rPr lang="en"/>
              <a:t>Active endstation / experiment</a:t>
            </a:r>
            <a:endParaRPr/>
          </a:p>
          <a:p>
            <a:pPr indent="-317500" lvl="2" marL="1371600" rtl="0" algn="l">
              <a:spcBef>
                <a:spcPts val="0"/>
              </a:spcBef>
              <a:spcAft>
                <a:spcPts val="0"/>
              </a:spcAft>
              <a:buSzPts val="1400"/>
              <a:buChar char="-"/>
            </a:pPr>
            <a:r>
              <a:rPr lang="en"/>
              <a:t>Rep. rate</a:t>
            </a:r>
            <a:endParaRPr/>
          </a:p>
          <a:p>
            <a:pPr indent="-317500" lvl="2" marL="1371600" rtl="0" algn="l">
              <a:spcBef>
                <a:spcPts val="0"/>
              </a:spcBef>
              <a:spcAft>
                <a:spcPts val="0"/>
              </a:spcAft>
              <a:buSzPts val="1400"/>
              <a:buChar char="-"/>
            </a:pPr>
            <a:r>
              <a:rPr lang="en"/>
              <a:t>Photon ernergy</a:t>
            </a:r>
            <a:endParaRPr/>
          </a:p>
          <a:p>
            <a:pPr indent="-317500" lvl="2" marL="1371600" rtl="0" algn="l">
              <a:spcBef>
                <a:spcPts val="0"/>
              </a:spcBef>
              <a:spcAft>
                <a:spcPts val="0"/>
              </a:spcAft>
              <a:buSzPts val="1400"/>
              <a:buChar char="-"/>
            </a:pPr>
            <a:r>
              <a:rPr lang="en"/>
              <a:t>Intensity fluctuations in 30 shots</a:t>
            </a:r>
            <a:endParaRPr/>
          </a:p>
        </p:txBody>
      </p:sp>
      <p:sp>
        <p:nvSpPr>
          <p:cNvPr id="357" name="Google Shape;357;p48"/>
          <p:cNvSpPr txBox="1"/>
          <p:nvPr/>
        </p:nvSpPr>
        <p:spPr>
          <a:xfrm>
            <a:off x="5067000" y="868875"/>
            <a:ext cx="3893700" cy="3566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t>LCLS:</a:t>
            </a:r>
            <a:endParaRPr b="1"/>
          </a:p>
          <a:p>
            <a:pPr indent="-317500" lvl="0" marL="457200" rtl="0" algn="l">
              <a:spcBef>
                <a:spcPts val="0"/>
              </a:spcBef>
              <a:spcAft>
                <a:spcPts val="0"/>
              </a:spcAft>
              <a:buSzPts val="1400"/>
              <a:buChar char="-"/>
            </a:pPr>
            <a:r>
              <a:rPr lang="en"/>
              <a:t>Schedule</a:t>
            </a:r>
            <a:endParaRPr/>
          </a:p>
          <a:p>
            <a:pPr indent="-317500" lvl="1" marL="914400" rtl="0" algn="l">
              <a:spcBef>
                <a:spcPts val="0"/>
              </a:spcBef>
              <a:spcAft>
                <a:spcPts val="0"/>
              </a:spcAft>
              <a:buSzPts val="1400"/>
              <a:buChar char="-"/>
            </a:pPr>
            <a:r>
              <a:rPr lang="en"/>
              <a:t> pdf. Calendar for each run</a:t>
            </a:r>
            <a:endParaRPr/>
          </a:p>
          <a:p>
            <a:pPr indent="-317500" lvl="1" marL="914400" rtl="0" algn="l">
              <a:spcBef>
                <a:spcPts val="0"/>
              </a:spcBef>
              <a:spcAft>
                <a:spcPts val="0"/>
              </a:spcAft>
              <a:buSzPts val="1400"/>
              <a:buChar char="-"/>
            </a:pPr>
            <a:r>
              <a:rPr lang="en"/>
              <a:t>Proposal number + PI name + table with title of experiment</a:t>
            </a:r>
            <a:endParaRPr/>
          </a:p>
          <a:p>
            <a:pPr indent="-317500" lvl="0" marL="457200" rtl="0" algn="l">
              <a:spcBef>
                <a:spcPts val="0"/>
              </a:spcBef>
              <a:spcAft>
                <a:spcPts val="0"/>
              </a:spcAft>
              <a:buSzPts val="1400"/>
              <a:buChar char="-"/>
            </a:pPr>
            <a:r>
              <a:rPr lang="en"/>
              <a:t>Status</a:t>
            </a:r>
            <a:endParaRPr/>
          </a:p>
          <a:p>
            <a:pPr indent="-317500" lvl="1" marL="914400" rtl="0" algn="l">
              <a:spcBef>
                <a:spcPts val="0"/>
              </a:spcBef>
              <a:spcAft>
                <a:spcPts val="0"/>
              </a:spcAft>
              <a:buSzPts val="1400"/>
              <a:buChar char="-"/>
            </a:pPr>
            <a:r>
              <a:rPr lang="en"/>
              <a:t>Detailed overview of accelerator status</a:t>
            </a:r>
            <a:endParaRPr/>
          </a:p>
          <a:p>
            <a:pPr indent="0" lvl="0" marL="0" rtl="0" algn="l">
              <a:spcBef>
                <a:spcPts val="0"/>
              </a:spcBef>
              <a:spcAft>
                <a:spcPts val="0"/>
              </a:spcAft>
              <a:buNone/>
            </a:pPr>
            <a:r>
              <a:rPr b="1" lang="en"/>
              <a:t>FLASH:</a:t>
            </a:r>
            <a:endParaRPr b="1"/>
          </a:p>
          <a:p>
            <a:pPr indent="-317500" lvl="0" marL="457200" rtl="0" algn="l">
              <a:spcBef>
                <a:spcPts val="0"/>
              </a:spcBef>
              <a:spcAft>
                <a:spcPts val="0"/>
              </a:spcAft>
              <a:buSzPts val="1400"/>
              <a:buChar char="-"/>
            </a:pPr>
            <a:r>
              <a:rPr lang="en"/>
              <a:t>Reports and publications</a:t>
            </a:r>
            <a:endParaRPr/>
          </a:p>
          <a:p>
            <a:pPr indent="-317500" lvl="0" marL="457200" rtl="0" algn="l">
              <a:spcBef>
                <a:spcPts val="0"/>
              </a:spcBef>
              <a:spcAft>
                <a:spcPts val="0"/>
              </a:spcAft>
              <a:buSzPts val="1400"/>
              <a:buChar char="-"/>
            </a:pPr>
            <a:r>
              <a:rPr lang="en"/>
              <a:t>Schedule by year</a:t>
            </a:r>
            <a:endParaRPr/>
          </a:p>
          <a:p>
            <a:pPr indent="-317500" lvl="0" marL="457200" rtl="0" algn="l">
              <a:spcBef>
                <a:spcPts val="0"/>
              </a:spcBef>
              <a:spcAft>
                <a:spcPts val="0"/>
              </a:spcAft>
              <a:buSzPts val="1400"/>
              <a:buChar char="-"/>
            </a:pPr>
            <a:r>
              <a:rPr lang="en"/>
              <a:t>Schedule by week</a:t>
            </a:r>
            <a:endParaRPr/>
          </a:p>
          <a:p>
            <a:pPr indent="-317500" lvl="1" marL="914400" rtl="0" algn="l">
              <a:spcBef>
                <a:spcPts val="0"/>
              </a:spcBef>
              <a:spcAft>
                <a:spcPts val="0"/>
              </a:spcAft>
              <a:buSzPts val="1400"/>
              <a:buChar char="-"/>
            </a:pPr>
            <a:r>
              <a:rPr lang="en"/>
              <a:t>User run: only wavelength, no title or PI</a:t>
            </a:r>
            <a:endParaRPr/>
          </a:p>
          <a:p>
            <a:pPr indent="-317500" lvl="1" marL="914400" rtl="0" algn="l">
              <a:spcBef>
                <a:spcPts val="0"/>
              </a:spcBef>
              <a:spcAft>
                <a:spcPts val="0"/>
              </a:spcAft>
              <a:buSzPts val="1400"/>
              <a:buChar char="-"/>
            </a:pPr>
            <a:r>
              <a:rPr lang="en"/>
              <a:t>Studies: program and responsible person</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1" name="Shape 361"/>
        <p:cNvGrpSpPr/>
        <p:nvPr/>
      </p:nvGrpSpPr>
      <p:grpSpPr>
        <a:xfrm>
          <a:off x="0" y="0"/>
          <a:ext cx="0" cy="0"/>
          <a:chOff x="0" y="0"/>
          <a:chExt cx="0" cy="0"/>
        </a:xfrm>
      </p:grpSpPr>
      <p:pic>
        <p:nvPicPr>
          <p:cNvPr id="362" name="Google Shape;362;p49"/>
          <p:cNvPicPr preferRelativeResize="0"/>
          <p:nvPr/>
        </p:nvPicPr>
        <p:blipFill>
          <a:blip r:embed="rId3">
            <a:alphaModFix/>
          </a:blip>
          <a:stretch>
            <a:fillRect/>
          </a:stretch>
        </p:blipFill>
        <p:spPr>
          <a:xfrm>
            <a:off x="3233500" y="476250"/>
            <a:ext cx="3278772" cy="4371696"/>
          </a:xfrm>
          <a:prstGeom prst="rect">
            <a:avLst/>
          </a:prstGeom>
          <a:noFill/>
          <a:ln>
            <a:noFill/>
          </a:ln>
        </p:spPr>
      </p:pic>
      <p:sp>
        <p:nvSpPr>
          <p:cNvPr id="363" name="Google Shape;363;p49"/>
          <p:cNvSpPr txBox="1"/>
          <p:nvPr/>
        </p:nvSpPr>
        <p:spPr>
          <a:xfrm>
            <a:off x="146875" y="288725"/>
            <a:ext cx="6159300" cy="71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Screenshot/photos of flipcards:</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7" name="Shape 367"/>
        <p:cNvGrpSpPr/>
        <p:nvPr/>
      </p:nvGrpSpPr>
      <p:grpSpPr>
        <a:xfrm>
          <a:off x="0" y="0"/>
          <a:ext cx="0" cy="0"/>
          <a:chOff x="0" y="0"/>
          <a:chExt cx="0" cy="0"/>
        </a:xfrm>
      </p:grpSpPr>
      <p:sp>
        <p:nvSpPr>
          <p:cNvPr id="368" name="Google Shape;368;p50"/>
          <p:cNvSpPr txBox="1"/>
          <p:nvPr>
            <p:ph type="title"/>
          </p:nvPr>
        </p:nvSpPr>
        <p:spPr>
          <a:xfrm>
            <a:off x="458392" y="150443"/>
            <a:ext cx="8217600" cy="585300"/>
          </a:xfrm>
          <a:prstGeom prst="rect">
            <a:avLst/>
          </a:prstGeom>
          <a:noFill/>
          <a:ln>
            <a:noFill/>
          </a:ln>
        </p:spPr>
        <p:txBody>
          <a:bodyPr anchorCtr="0" anchor="b" bIns="0" lIns="0" spcFirstLastPara="1" rIns="0" wrap="square" tIns="0">
            <a:noAutofit/>
          </a:bodyPr>
          <a:lstStyle/>
          <a:p>
            <a:pPr indent="0" lvl="0" marL="0" rtl="0" algn="l">
              <a:spcBef>
                <a:spcPts val="0"/>
              </a:spcBef>
              <a:spcAft>
                <a:spcPts val="0"/>
              </a:spcAft>
              <a:buClr>
                <a:schemeClr val="dk1"/>
              </a:buClr>
              <a:buSzPts val="1700"/>
              <a:buFont typeface="Arial"/>
              <a:buNone/>
            </a:pPr>
            <a:r>
              <a:rPr lang="en" sz="1800">
                <a:solidFill>
                  <a:srgbClr val="0000FF"/>
                </a:solidFill>
              </a:rPr>
              <a:t>Session 3: Communication Question 3 - ComBKR - (Matthias, Thomas)</a:t>
            </a:r>
            <a:endParaRPr sz="1100">
              <a:solidFill>
                <a:srgbClr val="0000FF"/>
              </a:solidFill>
            </a:endParaRPr>
          </a:p>
        </p:txBody>
      </p:sp>
      <p:sp>
        <p:nvSpPr>
          <p:cNvPr id="369" name="Google Shape;369;p50"/>
          <p:cNvSpPr txBox="1"/>
          <p:nvPr/>
        </p:nvSpPr>
        <p:spPr>
          <a:xfrm>
            <a:off x="426600" y="926900"/>
            <a:ext cx="8281200" cy="3508200"/>
          </a:xfrm>
          <a:prstGeom prst="rect">
            <a:avLst/>
          </a:prstGeom>
          <a:noFill/>
          <a:ln>
            <a:noFill/>
          </a:ln>
        </p:spPr>
        <p:txBody>
          <a:bodyPr anchorCtr="0" anchor="t" bIns="34275" lIns="68575" spcFirstLastPara="1" rIns="68575" wrap="square" tIns="34275">
            <a:noAutofit/>
          </a:bodyPr>
          <a:lstStyle/>
          <a:p>
            <a:pPr indent="0" lvl="0" marL="0" marR="0" rtl="0" algn="l">
              <a:lnSpc>
                <a:spcPct val="112000"/>
              </a:lnSpc>
              <a:spcBef>
                <a:spcPts val="0"/>
              </a:spcBef>
              <a:spcAft>
                <a:spcPts val="0"/>
              </a:spcAft>
              <a:buNone/>
            </a:pPr>
            <a:r>
              <a:rPr b="1" lang="en">
                <a:solidFill>
                  <a:schemeClr val="dk1"/>
                </a:solidFill>
              </a:rPr>
              <a:t>How can we improve the communication between experiments and BKR</a:t>
            </a:r>
            <a:r>
              <a:rPr b="1" i="0" lang="en" sz="1400" u="none" cap="none" strike="noStrike">
                <a:solidFill>
                  <a:schemeClr val="dk1"/>
                </a:solidFill>
                <a:latin typeface="Arial"/>
                <a:ea typeface="Arial"/>
                <a:cs typeface="Arial"/>
                <a:sym typeface="Arial"/>
              </a:rPr>
              <a:t>? </a:t>
            </a:r>
            <a:endParaRPr sz="1100"/>
          </a:p>
          <a:p>
            <a:pPr indent="0" lvl="0" marL="0" marR="0" rtl="0" algn="l">
              <a:lnSpc>
                <a:spcPct val="112000"/>
              </a:lnSpc>
              <a:spcBef>
                <a:spcPts val="0"/>
              </a:spcBef>
              <a:spcAft>
                <a:spcPts val="0"/>
              </a:spcAft>
              <a:buNone/>
            </a:pPr>
            <a:r>
              <a:t/>
            </a:r>
            <a:endParaRPr>
              <a:solidFill>
                <a:schemeClr val="dk1"/>
              </a:solidFill>
            </a:endParaRPr>
          </a:p>
          <a:p>
            <a:pPr indent="0" lvl="0" marL="0" marR="0" rtl="0" algn="l">
              <a:lnSpc>
                <a:spcPct val="112000"/>
              </a:lnSpc>
              <a:spcBef>
                <a:spcPts val="0"/>
              </a:spcBef>
              <a:spcAft>
                <a:spcPts val="0"/>
              </a:spcAft>
              <a:buNone/>
            </a:pPr>
            <a:r>
              <a:rPr lang="en">
                <a:solidFill>
                  <a:schemeClr val="dk1"/>
                </a:solidFill>
              </a:rPr>
              <a:t>Task: Collect ideas to improve the communication between BKR crew and instrument scientists in Schenefeld. </a:t>
            </a:r>
            <a:endParaRPr>
              <a:solidFill>
                <a:schemeClr val="dk1"/>
              </a:solidFill>
            </a:endParaRPr>
          </a:p>
          <a:p>
            <a:pPr indent="0" lvl="0" marL="0" marR="0" rtl="0" algn="l">
              <a:lnSpc>
                <a:spcPct val="112000"/>
              </a:lnSpc>
              <a:spcBef>
                <a:spcPts val="0"/>
              </a:spcBef>
              <a:spcAft>
                <a:spcPts val="0"/>
              </a:spcAft>
              <a:buNone/>
            </a:pPr>
            <a:r>
              <a:t/>
            </a:r>
            <a:endParaRPr>
              <a:solidFill>
                <a:schemeClr val="dk1"/>
              </a:solidFill>
            </a:endParaRPr>
          </a:p>
          <a:p>
            <a:pPr indent="0" lvl="0" marL="0" marR="0" rtl="0" algn="l">
              <a:lnSpc>
                <a:spcPct val="112000"/>
              </a:lnSpc>
              <a:spcBef>
                <a:spcPts val="0"/>
              </a:spcBef>
              <a:spcAft>
                <a:spcPts val="0"/>
              </a:spcAft>
              <a:buNone/>
            </a:pPr>
            <a:r>
              <a:rPr lang="en">
                <a:solidFill>
                  <a:schemeClr val="dk1"/>
                </a:solidFill>
              </a:rPr>
              <a:t>Group work: Collect ideas from participants with flipchart or in any other way. </a:t>
            </a:r>
            <a:r>
              <a:rPr lang="en">
                <a:solidFill>
                  <a:schemeClr val="dk1"/>
                </a:solidFill>
              </a:rPr>
              <a:t>Take photos of the flipchart for the report writing later.</a:t>
            </a:r>
            <a:endParaRPr>
              <a:solidFill>
                <a:schemeClr val="dk1"/>
              </a:solidFill>
            </a:endParaRPr>
          </a:p>
          <a:p>
            <a:pPr indent="0" lvl="0" marL="0" marR="0" rtl="0" algn="l">
              <a:lnSpc>
                <a:spcPct val="112000"/>
              </a:lnSpc>
              <a:spcBef>
                <a:spcPts val="0"/>
              </a:spcBef>
              <a:spcAft>
                <a:spcPts val="0"/>
              </a:spcAft>
              <a:buNone/>
            </a:pPr>
            <a:r>
              <a:t/>
            </a:r>
            <a:endParaRPr>
              <a:solidFill>
                <a:schemeClr val="dk1"/>
              </a:solidFill>
            </a:endParaRPr>
          </a:p>
          <a:p>
            <a:pPr indent="0" lvl="0" marL="0" marR="0" rtl="0" algn="l">
              <a:lnSpc>
                <a:spcPct val="112000"/>
              </a:lnSpc>
              <a:spcBef>
                <a:spcPts val="0"/>
              </a:spcBef>
              <a:spcAft>
                <a:spcPts val="0"/>
              </a:spcAft>
              <a:buNone/>
            </a:pPr>
            <a:r>
              <a:t/>
            </a:r>
            <a:endParaRPr>
              <a:solidFill>
                <a:schemeClr val="dk1"/>
              </a:solidFill>
            </a:endParaRPr>
          </a:p>
          <a:p>
            <a:pPr indent="0" lvl="0" marL="0" marR="0" rtl="0" algn="l">
              <a:lnSpc>
                <a:spcPct val="112000"/>
              </a:lnSpc>
              <a:spcBef>
                <a:spcPts val="0"/>
              </a:spcBef>
              <a:spcAft>
                <a:spcPts val="0"/>
              </a:spcAft>
              <a:buNone/>
            </a:pPr>
            <a:r>
              <a:rPr lang="en">
                <a:solidFill>
                  <a:schemeClr val="dk1"/>
                </a:solidFill>
              </a:rPr>
              <a:t>Report writing: Sum up your recommendations to improve communication and present the results in the final session (use computer, if required).    </a:t>
            </a:r>
            <a:endParaRPr>
              <a:solidFill>
                <a:schemeClr val="dk1"/>
              </a:solidFill>
            </a:endParaRPr>
          </a:p>
          <a:p>
            <a:pPr indent="0" lvl="0" marL="0" marR="0" rtl="0" algn="l">
              <a:lnSpc>
                <a:spcPct val="112000"/>
              </a:lnSpc>
              <a:spcBef>
                <a:spcPts val="0"/>
              </a:spcBef>
              <a:spcAft>
                <a:spcPts val="0"/>
              </a:spcAft>
              <a:buNone/>
            </a:pPr>
            <a:r>
              <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3" name="Shape 373"/>
        <p:cNvGrpSpPr/>
        <p:nvPr/>
      </p:nvGrpSpPr>
      <p:grpSpPr>
        <a:xfrm>
          <a:off x="0" y="0"/>
          <a:ext cx="0" cy="0"/>
          <a:chOff x="0" y="0"/>
          <a:chExt cx="0" cy="0"/>
        </a:xfrm>
      </p:grpSpPr>
      <p:sp>
        <p:nvSpPr>
          <p:cNvPr id="374" name="Google Shape;374;p51"/>
          <p:cNvSpPr txBox="1"/>
          <p:nvPr>
            <p:ph type="title"/>
          </p:nvPr>
        </p:nvSpPr>
        <p:spPr>
          <a:xfrm>
            <a:off x="458392" y="302843"/>
            <a:ext cx="8217600" cy="585300"/>
          </a:xfrm>
          <a:prstGeom prst="rect">
            <a:avLst/>
          </a:prstGeom>
        </p:spPr>
        <p:txBody>
          <a:bodyPr anchorCtr="0" anchor="b" bIns="0" lIns="0" spcFirstLastPara="1" rIns="0" wrap="square" tIns="0">
            <a:noAutofit/>
          </a:bodyPr>
          <a:lstStyle/>
          <a:p>
            <a:pPr indent="0" lvl="0" marL="0" rtl="0" algn="l">
              <a:spcBef>
                <a:spcPts val="0"/>
              </a:spcBef>
              <a:spcAft>
                <a:spcPts val="0"/>
              </a:spcAft>
              <a:buClr>
                <a:schemeClr val="dk1"/>
              </a:buClr>
              <a:buSzPts val="1700"/>
              <a:buFont typeface="Arial"/>
              <a:buNone/>
            </a:pPr>
            <a:r>
              <a:rPr lang="en" sz="1800">
                <a:solidFill>
                  <a:srgbClr val="0000FF"/>
                </a:solidFill>
              </a:rPr>
              <a:t>Session 3: Communication Question 3 - ComBKR - (Matthias, Thomas)</a:t>
            </a:r>
            <a:endParaRPr sz="1100">
              <a:solidFill>
                <a:srgbClr val="0000FF"/>
              </a:solidFill>
            </a:endParaRPr>
          </a:p>
          <a:p>
            <a:pPr indent="0" lvl="0" marL="0" rtl="0" algn="l">
              <a:spcBef>
                <a:spcPts val="0"/>
              </a:spcBef>
              <a:spcAft>
                <a:spcPts val="0"/>
              </a:spcAft>
              <a:buNone/>
            </a:pPr>
            <a:r>
              <a:t/>
            </a:r>
            <a:endParaRPr/>
          </a:p>
        </p:txBody>
      </p:sp>
      <p:sp>
        <p:nvSpPr>
          <p:cNvPr id="375" name="Google Shape;375;p51"/>
          <p:cNvSpPr txBox="1"/>
          <p:nvPr/>
        </p:nvSpPr>
        <p:spPr>
          <a:xfrm>
            <a:off x="296875" y="861000"/>
            <a:ext cx="8650800" cy="3895800"/>
          </a:xfrm>
          <a:prstGeom prst="rect">
            <a:avLst/>
          </a:prstGeom>
          <a:noFill/>
          <a:ln>
            <a:noFill/>
          </a:ln>
        </p:spPr>
        <p:txBody>
          <a:bodyPr anchorCtr="0" anchor="t" bIns="34275" lIns="68575" spcFirstLastPara="1" rIns="68575" wrap="square" tIns="34275">
            <a:noAutofit/>
          </a:bodyPr>
          <a:lstStyle/>
          <a:p>
            <a:pPr indent="0" lvl="0" marL="0" marR="0" rtl="0" algn="l">
              <a:lnSpc>
                <a:spcPct val="112000"/>
              </a:lnSpc>
              <a:spcBef>
                <a:spcPts val="0"/>
              </a:spcBef>
              <a:spcAft>
                <a:spcPts val="0"/>
              </a:spcAft>
              <a:buNone/>
            </a:pPr>
            <a:r>
              <a:rPr b="1" lang="en">
                <a:solidFill>
                  <a:schemeClr val="dk1"/>
                </a:solidFill>
              </a:rPr>
              <a:t>We do not have general/massive problems </a:t>
            </a:r>
            <a:r>
              <a:rPr lang="en">
                <a:solidFill>
                  <a:schemeClr val="dk1"/>
                </a:solidFill>
              </a:rPr>
              <a:t>but a few things that can be improved:</a:t>
            </a:r>
            <a:endParaRPr>
              <a:solidFill>
                <a:schemeClr val="dk1"/>
              </a:solidFill>
            </a:endParaRPr>
          </a:p>
          <a:p>
            <a:pPr indent="0" lvl="0" marL="0" marR="0" rtl="0" algn="l">
              <a:lnSpc>
                <a:spcPct val="112000"/>
              </a:lnSpc>
              <a:spcBef>
                <a:spcPts val="0"/>
              </a:spcBef>
              <a:spcAft>
                <a:spcPts val="0"/>
              </a:spcAft>
              <a:buNone/>
            </a:pPr>
            <a:r>
              <a:t/>
            </a:r>
            <a:endParaRPr>
              <a:solidFill>
                <a:schemeClr val="dk1"/>
              </a:solidFill>
            </a:endParaRPr>
          </a:p>
          <a:p>
            <a:pPr indent="-317500" lvl="0" marL="457200" marR="0" rtl="0" algn="l">
              <a:lnSpc>
                <a:spcPct val="112000"/>
              </a:lnSpc>
              <a:spcBef>
                <a:spcPts val="0"/>
              </a:spcBef>
              <a:spcAft>
                <a:spcPts val="0"/>
              </a:spcAft>
              <a:buSzPts val="1400"/>
              <a:buChar char="●"/>
            </a:pPr>
            <a:r>
              <a:rPr lang="en"/>
              <a:t>More detailed shift handover within the BKR and/or instrument groups. Brief documentation.</a:t>
            </a:r>
            <a:endParaRPr/>
          </a:p>
          <a:p>
            <a:pPr indent="-317500" lvl="0" marL="457200" marR="0" rtl="0" algn="l">
              <a:lnSpc>
                <a:spcPct val="112000"/>
              </a:lnSpc>
              <a:spcBef>
                <a:spcPts val="0"/>
              </a:spcBef>
              <a:spcAft>
                <a:spcPts val="0"/>
              </a:spcAft>
              <a:buSzPts val="1400"/>
              <a:buChar char="●"/>
            </a:pPr>
            <a:r>
              <a:rPr lang="en"/>
              <a:t>Call the “other side” after shift change to say hello and get basic information or offer tuning time etc.  (minimum 5 calls per day: 7 am, 8 am, 3 pm, 8 pm, 11 pm). </a:t>
            </a:r>
            <a:endParaRPr/>
          </a:p>
          <a:p>
            <a:pPr indent="-317500" lvl="0" marL="457200" marR="0" rtl="0" algn="l">
              <a:lnSpc>
                <a:spcPct val="112000"/>
              </a:lnSpc>
              <a:spcBef>
                <a:spcPts val="0"/>
              </a:spcBef>
              <a:spcAft>
                <a:spcPts val="0"/>
              </a:spcAft>
              <a:buSzPts val="1400"/>
              <a:buChar char="●"/>
            </a:pPr>
            <a:r>
              <a:rPr lang="en"/>
              <a:t>Call when major changes happen (beam not used, tuning necessary). </a:t>
            </a:r>
            <a:r>
              <a:rPr lang="en">
                <a:solidFill>
                  <a:schemeClr val="dk1"/>
                </a:solidFill>
              </a:rPr>
              <a:t>Brief documentation.</a:t>
            </a:r>
            <a:endParaRPr>
              <a:solidFill>
                <a:schemeClr val="dk1"/>
              </a:solidFill>
            </a:endParaRPr>
          </a:p>
          <a:p>
            <a:pPr indent="-317500" lvl="0" marL="457200" marR="0" rtl="0" algn="l">
              <a:lnSpc>
                <a:spcPct val="112000"/>
              </a:lnSpc>
              <a:spcBef>
                <a:spcPts val="0"/>
              </a:spcBef>
              <a:spcAft>
                <a:spcPts val="0"/>
              </a:spcAft>
              <a:buClr>
                <a:schemeClr val="dk1"/>
              </a:buClr>
              <a:buSzPts val="1400"/>
              <a:buChar char="●"/>
            </a:pPr>
            <a:r>
              <a:rPr lang="en">
                <a:solidFill>
                  <a:schemeClr val="dk1"/>
                </a:solidFill>
              </a:rPr>
              <a:t>Clear escalation rules necessary: When to call PRC, BKR, Robert?</a:t>
            </a:r>
            <a:endParaRPr>
              <a:solidFill>
                <a:schemeClr val="dk1"/>
              </a:solidFill>
            </a:endParaRPr>
          </a:p>
          <a:p>
            <a:pPr indent="-317500" lvl="1" marL="914400" rtl="0" algn="l">
              <a:lnSpc>
                <a:spcPct val="112000"/>
              </a:lnSpc>
              <a:spcBef>
                <a:spcPts val="0"/>
              </a:spcBef>
              <a:spcAft>
                <a:spcPts val="0"/>
              </a:spcAft>
              <a:buClr>
                <a:schemeClr val="dk1"/>
              </a:buClr>
              <a:buSzPts val="1400"/>
              <a:buChar char="○"/>
            </a:pPr>
            <a:r>
              <a:rPr lang="en">
                <a:solidFill>
                  <a:schemeClr val="dk1"/>
                </a:solidFill>
              </a:rPr>
              <a:t>FEL down procedure (wait at least 5 min. before calling. Downtime countdown? E-log info). </a:t>
            </a:r>
            <a:endParaRPr>
              <a:solidFill>
                <a:schemeClr val="dk1"/>
              </a:solidFill>
            </a:endParaRPr>
          </a:p>
          <a:p>
            <a:pPr indent="0" lvl="0" marL="457200" marR="0" rtl="0" algn="l">
              <a:lnSpc>
                <a:spcPct val="112000"/>
              </a:lnSpc>
              <a:spcBef>
                <a:spcPts val="0"/>
              </a:spcBef>
              <a:spcAft>
                <a:spcPts val="0"/>
              </a:spcAft>
              <a:buNone/>
            </a:pPr>
            <a:r>
              <a:t/>
            </a:r>
            <a:endParaRPr>
              <a:solidFill>
                <a:schemeClr val="dk1"/>
              </a:solidFill>
            </a:endParaRPr>
          </a:p>
          <a:p>
            <a:pPr indent="-317500" lvl="0" marL="457200" marR="0" rtl="0" algn="l">
              <a:lnSpc>
                <a:spcPct val="112000"/>
              </a:lnSpc>
              <a:spcBef>
                <a:spcPts val="0"/>
              </a:spcBef>
              <a:spcAft>
                <a:spcPts val="0"/>
              </a:spcAft>
              <a:buClr>
                <a:schemeClr val="dk1"/>
              </a:buClr>
              <a:buSzPts val="1400"/>
              <a:buChar char="●"/>
            </a:pPr>
            <a:r>
              <a:rPr lang="en">
                <a:solidFill>
                  <a:schemeClr val="dk1"/>
                </a:solidFill>
              </a:rPr>
              <a:t>Technical solutions for better communication like chat, video link, pictures of colleagues. </a:t>
            </a:r>
            <a:endParaRPr>
              <a:solidFill>
                <a:schemeClr val="dk1"/>
              </a:solidFill>
            </a:endParaRPr>
          </a:p>
          <a:p>
            <a:pPr indent="-317500" lvl="0" marL="457200" marR="0" rtl="0" algn="l">
              <a:lnSpc>
                <a:spcPct val="112000"/>
              </a:lnSpc>
              <a:spcBef>
                <a:spcPts val="0"/>
              </a:spcBef>
              <a:spcAft>
                <a:spcPts val="0"/>
              </a:spcAft>
              <a:buClr>
                <a:schemeClr val="dk1"/>
              </a:buClr>
              <a:buSzPts val="1400"/>
              <a:buChar char="●"/>
            </a:pPr>
            <a:r>
              <a:rPr lang="en">
                <a:solidFill>
                  <a:schemeClr val="dk1"/>
                </a:solidFill>
              </a:rPr>
              <a:t>E-log: common logbook or links between logbooks. Copy and paste at the end of the shift? </a:t>
            </a:r>
            <a:endParaRPr>
              <a:solidFill>
                <a:schemeClr val="dk1"/>
              </a:solidFill>
            </a:endParaRPr>
          </a:p>
          <a:p>
            <a:pPr indent="-317500" lvl="0" marL="457200" marR="0" rtl="0" algn="l">
              <a:lnSpc>
                <a:spcPct val="112000"/>
              </a:lnSpc>
              <a:spcBef>
                <a:spcPts val="0"/>
              </a:spcBef>
              <a:spcAft>
                <a:spcPts val="0"/>
              </a:spcAft>
              <a:buClr>
                <a:schemeClr val="dk1"/>
              </a:buClr>
              <a:buSzPts val="1400"/>
              <a:buChar char="●"/>
            </a:pPr>
            <a:r>
              <a:rPr lang="en">
                <a:solidFill>
                  <a:schemeClr val="dk1"/>
                </a:solidFill>
              </a:rPr>
              <a:t>Improvement of “Friday-table” -&gt; clear priorities (what is most important).  </a:t>
            </a:r>
            <a:endParaRPr>
              <a:solidFill>
                <a:schemeClr val="dk1"/>
              </a:solidFill>
            </a:endParaRPr>
          </a:p>
          <a:p>
            <a:pPr indent="0" lvl="0" marL="457200" marR="0" rtl="0" algn="l">
              <a:lnSpc>
                <a:spcPct val="112000"/>
              </a:lnSpc>
              <a:spcBef>
                <a:spcPts val="0"/>
              </a:spcBef>
              <a:spcAft>
                <a:spcPts val="0"/>
              </a:spcAft>
              <a:buNone/>
            </a:pPr>
            <a:r>
              <a:t/>
            </a:r>
            <a:endParaRPr>
              <a:solidFill>
                <a:schemeClr val="dk1"/>
              </a:solidFill>
            </a:endParaRPr>
          </a:p>
          <a:p>
            <a:pPr indent="-317500" lvl="0" marL="457200" rtl="0" algn="l">
              <a:lnSpc>
                <a:spcPct val="112000"/>
              </a:lnSpc>
              <a:spcBef>
                <a:spcPts val="0"/>
              </a:spcBef>
              <a:spcAft>
                <a:spcPts val="0"/>
              </a:spcAft>
              <a:buClr>
                <a:schemeClr val="dk1"/>
              </a:buClr>
              <a:buSzPts val="1400"/>
              <a:buChar char="●"/>
            </a:pPr>
            <a:r>
              <a:rPr lang="en">
                <a:solidFill>
                  <a:schemeClr val="dk1"/>
                </a:solidFill>
              </a:rPr>
              <a:t>Visits between machine and experiment operators. Common trainings? Party or other social events?</a:t>
            </a:r>
            <a:endParaRPr>
              <a:solidFill>
                <a:schemeClr val="dk1"/>
              </a:solidFill>
            </a:endParaRPr>
          </a:p>
          <a:p>
            <a:pPr indent="0" lvl="0" marL="0" marR="0" rtl="0" algn="l">
              <a:lnSpc>
                <a:spcPct val="112000"/>
              </a:lnSpc>
              <a:spcBef>
                <a:spcPts val="0"/>
              </a:spcBef>
              <a:spcAft>
                <a:spcPts val="0"/>
              </a:spcAft>
              <a:buNone/>
            </a:pPr>
            <a:r>
              <a:t/>
            </a:r>
            <a:endParaRPr>
              <a:solidFill>
                <a:schemeClr val="dk1"/>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9" name="Shape 379"/>
        <p:cNvGrpSpPr/>
        <p:nvPr/>
      </p:nvGrpSpPr>
      <p:grpSpPr>
        <a:xfrm>
          <a:off x="0" y="0"/>
          <a:ext cx="0" cy="0"/>
          <a:chOff x="0" y="0"/>
          <a:chExt cx="0" cy="0"/>
        </a:xfrm>
      </p:grpSpPr>
      <p:sp>
        <p:nvSpPr>
          <p:cNvPr id="380" name="Google Shape;380;p52"/>
          <p:cNvSpPr txBox="1"/>
          <p:nvPr>
            <p:ph type="title"/>
          </p:nvPr>
        </p:nvSpPr>
        <p:spPr>
          <a:xfrm>
            <a:off x="458392" y="226643"/>
            <a:ext cx="8217600" cy="585300"/>
          </a:xfrm>
          <a:prstGeom prst="rect">
            <a:avLst/>
          </a:prstGeom>
          <a:noFill/>
          <a:ln>
            <a:noFill/>
          </a:ln>
        </p:spPr>
        <p:txBody>
          <a:bodyPr anchorCtr="0" anchor="b" bIns="0" lIns="0" spcFirstLastPara="1" rIns="0" wrap="square" tIns="0">
            <a:noAutofit/>
          </a:bodyPr>
          <a:lstStyle/>
          <a:p>
            <a:pPr indent="0" lvl="0" marL="0" rtl="0" algn="l">
              <a:lnSpc>
                <a:spcPct val="100000"/>
              </a:lnSpc>
              <a:spcBef>
                <a:spcPts val="0"/>
              </a:spcBef>
              <a:spcAft>
                <a:spcPts val="0"/>
              </a:spcAft>
              <a:buClr>
                <a:schemeClr val="dk1"/>
              </a:buClr>
              <a:buSzPts val="1700"/>
              <a:buFont typeface="Arial"/>
              <a:buNone/>
            </a:pPr>
            <a:r>
              <a:rPr lang="en" sz="1800">
                <a:solidFill>
                  <a:srgbClr val="0000FF"/>
                </a:solidFill>
              </a:rPr>
              <a:t>Session 4: </a:t>
            </a:r>
            <a:r>
              <a:rPr lang="en" sz="1800">
                <a:solidFill>
                  <a:srgbClr val="0000FF"/>
                </a:solidFill>
              </a:rPr>
              <a:t>Communication Question 4 - RolePlay - (Dirk, Giuseppe, Sara, Nick, Siggi)</a:t>
            </a:r>
            <a:endParaRPr sz="1800">
              <a:solidFill>
                <a:srgbClr val="0000FF"/>
              </a:solidFill>
            </a:endParaRPr>
          </a:p>
        </p:txBody>
      </p:sp>
      <p:sp>
        <p:nvSpPr>
          <p:cNvPr id="381" name="Google Shape;381;p52"/>
          <p:cNvSpPr txBox="1"/>
          <p:nvPr/>
        </p:nvSpPr>
        <p:spPr>
          <a:xfrm>
            <a:off x="458400" y="839200"/>
            <a:ext cx="8400600" cy="3752100"/>
          </a:xfrm>
          <a:prstGeom prst="rect">
            <a:avLst/>
          </a:prstGeom>
          <a:noFill/>
          <a:ln>
            <a:noFill/>
          </a:ln>
        </p:spPr>
        <p:txBody>
          <a:bodyPr anchorCtr="0" anchor="t" bIns="34275" lIns="68575" spcFirstLastPara="1" rIns="68575" wrap="square" tIns="34275">
            <a:noAutofit/>
          </a:bodyPr>
          <a:lstStyle/>
          <a:p>
            <a:pPr indent="0" lvl="0" marL="0" marR="0" rtl="0" algn="l">
              <a:lnSpc>
                <a:spcPct val="112000"/>
              </a:lnSpc>
              <a:spcBef>
                <a:spcPts val="0"/>
              </a:spcBef>
              <a:spcAft>
                <a:spcPts val="0"/>
              </a:spcAft>
              <a:buNone/>
            </a:pPr>
            <a:r>
              <a:rPr b="1" i="0" lang="en" sz="1400" u="none" cap="none" strike="noStrike">
                <a:solidFill>
                  <a:schemeClr val="dk1"/>
                </a:solidFill>
                <a:latin typeface="Arial"/>
                <a:ea typeface="Arial"/>
                <a:cs typeface="Arial"/>
                <a:sym typeface="Arial"/>
              </a:rPr>
              <a:t>How can </a:t>
            </a:r>
            <a:r>
              <a:rPr b="1" lang="en">
                <a:solidFill>
                  <a:schemeClr val="dk1"/>
                </a:solidFill>
              </a:rPr>
              <a:t>w</a:t>
            </a:r>
            <a:r>
              <a:rPr b="1" i="0" lang="en" sz="1400" u="none" cap="none" strike="noStrike">
                <a:solidFill>
                  <a:schemeClr val="dk1"/>
                </a:solidFill>
                <a:latin typeface="Arial"/>
                <a:ea typeface="Arial"/>
                <a:cs typeface="Arial"/>
                <a:sym typeface="Arial"/>
              </a:rPr>
              <a:t>e improve the Friday</a:t>
            </a:r>
            <a:r>
              <a:rPr b="1" lang="en">
                <a:solidFill>
                  <a:schemeClr val="dk1"/>
                </a:solidFill>
              </a:rPr>
              <a:t>’s O</a:t>
            </a:r>
            <a:r>
              <a:rPr b="1" i="0" lang="en" sz="1400" u="none" cap="none" strike="noStrike">
                <a:solidFill>
                  <a:schemeClr val="dk1"/>
                </a:solidFill>
                <a:latin typeface="Arial"/>
                <a:ea typeface="Arial"/>
                <a:cs typeface="Arial"/>
                <a:sym typeface="Arial"/>
              </a:rPr>
              <a:t>perations </a:t>
            </a:r>
            <a:r>
              <a:rPr b="1" lang="en">
                <a:solidFill>
                  <a:schemeClr val="dk1"/>
                </a:solidFill>
              </a:rPr>
              <a:t>M</a:t>
            </a:r>
            <a:r>
              <a:rPr b="1" i="0" lang="en" sz="1400" u="none" cap="none" strike="noStrike">
                <a:solidFill>
                  <a:schemeClr val="dk1"/>
                </a:solidFill>
                <a:latin typeface="Arial"/>
                <a:ea typeface="Arial"/>
                <a:cs typeface="Arial"/>
                <a:sym typeface="Arial"/>
              </a:rPr>
              <a:t>eeting? </a:t>
            </a:r>
            <a:endParaRPr b="1" i="0" sz="1400" u="none" cap="none" strike="noStrike">
              <a:solidFill>
                <a:schemeClr val="dk1"/>
              </a:solidFill>
              <a:latin typeface="Arial"/>
              <a:ea typeface="Arial"/>
              <a:cs typeface="Arial"/>
              <a:sym typeface="Arial"/>
            </a:endParaRPr>
          </a:p>
          <a:p>
            <a:pPr indent="0" lvl="0" marL="0" marR="0" rtl="0" algn="l">
              <a:lnSpc>
                <a:spcPct val="112000"/>
              </a:lnSpc>
              <a:spcBef>
                <a:spcPts val="0"/>
              </a:spcBef>
              <a:spcAft>
                <a:spcPts val="0"/>
              </a:spcAft>
              <a:buNone/>
            </a:pPr>
            <a:r>
              <a:rPr lang="en">
                <a:solidFill>
                  <a:schemeClr val="dk1"/>
                </a:solidFill>
              </a:rPr>
              <a:t>Task: Propose means to improve the Friday’s operations meeting. What info is essential, what can be shortened or omitted? Can we improve the format or the preparation of the ‘delivery requirements table’? Can we shorten the meeting to e.g. 45 or 30 minutes? </a:t>
            </a:r>
            <a:endParaRPr>
              <a:solidFill>
                <a:schemeClr val="dk1"/>
              </a:solidFill>
            </a:endParaRPr>
          </a:p>
          <a:p>
            <a:pPr indent="0" lvl="0" marL="0" marR="0" rtl="0" algn="l">
              <a:lnSpc>
                <a:spcPct val="112000"/>
              </a:lnSpc>
              <a:spcBef>
                <a:spcPts val="0"/>
              </a:spcBef>
              <a:spcAft>
                <a:spcPts val="0"/>
              </a:spcAft>
              <a:buNone/>
            </a:pPr>
            <a:r>
              <a:rPr lang="en">
                <a:solidFill>
                  <a:schemeClr val="dk1"/>
                </a:solidFill>
              </a:rPr>
              <a:t> </a:t>
            </a:r>
            <a:endParaRPr>
              <a:solidFill>
                <a:schemeClr val="dk1"/>
              </a:solidFill>
            </a:endParaRPr>
          </a:p>
          <a:p>
            <a:pPr indent="0" lvl="0" marL="0" marR="0" rtl="0" algn="l">
              <a:lnSpc>
                <a:spcPct val="112000"/>
              </a:lnSpc>
              <a:spcBef>
                <a:spcPts val="0"/>
              </a:spcBef>
              <a:spcAft>
                <a:spcPts val="0"/>
              </a:spcAft>
              <a:buNone/>
            </a:pPr>
            <a:r>
              <a:rPr b="0" i="0" lang="en" u="none" cap="none" strike="noStrike">
                <a:solidFill>
                  <a:schemeClr val="dk1"/>
                </a:solidFill>
                <a:latin typeface="Arial"/>
                <a:ea typeface="Arial"/>
                <a:cs typeface="Arial"/>
                <a:sym typeface="Arial"/>
              </a:rPr>
              <a:t>Role Play: </a:t>
            </a:r>
            <a:r>
              <a:rPr lang="en">
                <a:solidFill>
                  <a:schemeClr val="dk1"/>
                </a:solidFill>
              </a:rPr>
              <a:t>‘Friday’s Operations Meeting’</a:t>
            </a:r>
            <a:r>
              <a:rPr b="0" i="0" lang="en" u="none" cap="none" strike="noStrike">
                <a:solidFill>
                  <a:schemeClr val="dk1"/>
                </a:solidFill>
                <a:latin typeface="Arial"/>
                <a:ea typeface="Arial"/>
                <a:cs typeface="Arial"/>
                <a:sym typeface="Arial"/>
              </a:rPr>
              <a:t>: All 32 will pa</a:t>
            </a:r>
            <a:r>
              <a:rPr lang="en">
                <a:solidFill>
                  <a:schemeClr val="dk1"/>
                </a:solidFill>
              </a:rPr>
              <a:t>rticipate. There will be an 1 hour preparation in a small group before the event. Total time of role play is 90 min; 30 min preparation inside groups + 45 min play + 15 min common analysis or buffer. </a:t>
            </a:r>
            <a:endParaRPr>
              <a:solidFill>
                <a:schemeClr val="dk1"/>
              </a:solidFill>
            </a:endParaRPr>
          </a:p>
          <a:p>
            <a:pPr indent="0" lvl="0" marL="0" marR="0" rtl="0" algn="l">
              <a:lnSpc>
                <a:spcPct val="112000"/>
              </a:lnSpc>
              <a:spcBef>
                <a:spcPts val="0"/>
              </a:spcBef>
              <a:spcAft>
                <a:spcPts val="0"/>
              </a:spcAft>
              <a:buNone/>
            </a:pPr>
            <a:r>
              <a:t/>
            </a:r>
            <a:endParaRPr>
              <a:solidFill>
                <a:schemeClr val="dk1"/>
              </a:solidFill>
            </a:endParaRPr>
          </a:p>
          <a:p>
            <a:pPr indent="0" lvl="0" marL="0" marR="0" rtl="0" algn="l">
              <a:lnSpc>
                <a:spcPct val="112000"/>
              </a:lnSpc>
              <a:spcBef>
                <a:spcPts val="0"/>
              </a:spcBef>
              <a:spcAft>
                <a:spcPts val="0"/>
              </a:spcAft>
              <a:buNone/>
            </a:pPr>
            <a:r>
              <a:rPr lang="en">
                <a:solidFill>
                  <a:schemeClr val="dk1"/>
                </a:solidFill>
              </a:rPr>
              <a:t>The idea is to play the Friday operations meeting. The roles in the play should be complementary to the roles in real life. Several sub-groups and roles will be defined during the 1 hour preparation. Sub-groups have to prepare their role during the 30 minutes preparation time. </a:t>
            </a:r>
            <a:endParaRPr>
              <a:solidFill>
                <a:schemeClr val="dk1"/>
              </a:solidFill>
            </a:endParaRPr>
          </a:p>
          <a:p>
            <a:pPr indent="0" lvl="0" marL="0" marR="0" rtl="0" algn="l">
              <a:lnSpc>
                <a:spcPct val="112000"/>
              </a:lnSpc>
              <a:spcBef>
                <a:spcPts val="0"/>
              </a:spcBef>
              <a:spcAft>
                <a:spcPts val="0"/>
              </a:spcAft>
              <a:buNone/>
            </a:pPr>
            <a:r>
              <a:t/>
            </a:r>
            <a:endParaRPr>
              <a:solidFill>
                <a:schemeClr val="dk1"/>
              </a:solidFill>
            </a:endParaRPr>
          </a:p>
          <a:p>
            <a:pPr indent="0" lvl="0" marL="0" marR="0" rtl="0" algn="l">
              <a:lnSpc>
                <a:spcPct val="112000"/>
              </a:lnSpc>
              <a:spcBef>
                <a:spcPts val="0"/>
              </a:spcBef>
              <a:spcAft>
                <a:spcPts val="0"/>
              </a:spcAft>
              <a:buNone/>
            </a:pPr>
            <a:r>
              <a:rPr lang="en">
                <a:solidFill>
                  <a:schemeClr val="dk1"/>
                </a:solidFill>
              </a:rPr>
              <a:t>Final report: Summarize your observations of the Role Play and eventually derive recommendations for enhancing the Friday’s operations meeting. Present summary in close-out session. </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5" name="Shape 385"/>
        <p:cNvGrpSpPr/>
        <p:nvPr/>
      </p:nvGrpSpPr>
      <p:grpSpPr>
        <a:xfrm>
          <a:off x="0" y="0"/>
          <a:ext cx="0" cy="0"/>
          <a:chOff x="0" y="0"/>
          <a:chExt cx="0" cy="0"/>
        </a:xfrm>
      </p:grpSpPr>
      <p:sp>
        <p:nvSpPr>
          <p:cNvPr id="386" name="Google Shape;386;p53"/>
          <p:cNvSpPr txBox="1"/>
          <p:nvPr>
            <p:ph type="title"/>
          </p:nvPr>
        </p:nvSpPr>
        <p:spPr>
          <a:xfrm>
            <a:off x="458392" y="150443"/>
            <a:ext cx="8217600" cy="5853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Improvements of Friday Operations Meeting</a:t>
            </a:r>
            <a:endParaRPr/>
          </a:p>
        </p:txBody>
      </p:sp>
      <p:sp>
        <p:nvSpPr>
          <p:cNvPr id="387" name="Google Shape;387;p53"/>
          <p:cNvSpPr txBox="1"/>
          <p:nvPr/>
        </p:nvSpPr>
        <p:spPr>
          <a:xfrm>
            <a:off x="480900" y="871200"/>
            <a:ext cx="8217600" cy="41400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a:t>The role play reflected the operations meeting of the last months, summarizing what usually happens. The typical overall </a:t>
            </a:r>
            <a:r>
              <a:rPr lang="en">
                <a:solidFill>
                  <a:schemeClr val="dk1"/>
                </a:solidFill>
              </a:rPr>
              <a:t>friendly</a:t>
            </a:r>
            <a:r>
              <a:rPr lang="en"/>
              <a:t> atmosphere was met in the play even with exchanged roles.</a:t>
            </a:r>
            <a:endParaRPr/>
          </a:p>
          <a:p>
            <a:pPr indent="-317500" lvl="0" marL="457200" rtl="0" algn="l">
              <a:spcBef>
                <a:spcPts val="0"/>
              </a:spcBef>
              <a:spcAft>
                <a:spcPts val="0"/>
              </a:spcAft>
              <a:buSzPts val="1400"/>
              <a:buChar char="●"/>
            </a:pPr>
            <a:r>
              <a:rPr lang="en"/>
              <a:t>The focus of the operations meeting should be on the finalization of the parameters of the  upcoming week. The quality of the Table arriving to the Friday meeting needs to be improved.</a:t>
            </a:r>
            <a:endParaRPr/>
          </a:p>
          <a:p>
            <a:pPr indent="-317500" lvl="0" marL="457200" rtl="0" algn="l">
              <a:spcBef>
                <a:spcPts val="0"/>
              </a:spcBef>
              <a:spcAft>
                <a:spcPts val="0"/>
              </a:spcAft>
              <a:buSzPts val="1400"/>
              <a:buChar char="●"/>
            </a:pPr>
            <a:r>
              <a:rPr lang="en"/>
              <a:t>Changes of the Table are driven by the Instruments.</a:t>
            </a:r>
            <a:endParaRPr/>
          </a:p>
          <a:p>
            <a:pPr indent="-317500" lvl="0" marL="914400" rtl="0" algn="l">
              <a:spcBef>
                <a:spcPts val="0"/>
              </a:spcBef>
              <a:spcAft>
                <a:spcPts val="0"/>
              </a:spcAft>
              <a:buSzPts val="1400"/>
              <a:buAutoNum type="arabicPeriod"/>
            </a:pPr>
            <a:r>
              <a:rPr lang="en"/>
              <a:t>The initial table should be coordinated and agreed with the machine </a:t>
            </a:r>
            <a:r>
              <a:rPr lang="en">
                <a:solidFill>
                  <a:schemeClr val="dk1"/>
                </a:solidFill>
              </a:rPr>
              <a:t>to ensure feasibility and effectivity</a:t>
            </a:r>
            <a:r>
              <a:rPr lang="en"/>
              <a:t>.</a:t>
            </a:r>
            <a:endParaRPr/>
          </a:p>
          <a:p>
            <a:pPr indent="-317500" lvl="0" marL="914400" rtl="0" algn="l">
              <a:spcBef>
                <a:spcPts val="0"/>
              </a:spcBef>
              <a:spcAft>
                <a:spcPts val="0"/>
              </a:spcAft>
              <a:buSzPts val="1400"/>
              <a:buAutoNum type="arabicPeriod"/>
            </a:pPr>
            <a:r>
              <a:rPr lang="en"/>
              <a:t>Instruments should present changes to the initial Table one week ahead of the Friday Meeting to XFEL Operation Group. XFEL Operation Group will check feasibility with the machine and moderate the consolidation of the Table before the Friday Meeting.</a:t>
            </a:r>
            <a:endParaRPr/>
          </a:p>
          <a:p>
            <a:pPr indent="-317500" lvl="0" marL="457200" rtl="0" algn="l">
              <a:spcBef>
                <a:spcPts val="0"/>
              </a:spcBef>
              <a:spcAft>
                <a:spcPts val="0"/>
              </a:spcAft>
              <a:buSzPts val="1400"/>
              <a:buChar char="●"/>
            </a:pPr>
            <a:r>
              <a:rPr lang="en"/>
              <a:t>Condensed report of the operation Board and the present week should be part of the Operations Meeting.</a:t>
            </a:r>
            <a:endParaRPr/>
          </a:p>
          <a:p>
            <a:pPr indent="-317500" lvl="0" marL="457200" rtl="0" algn="l">
              <a:spcBef>
                <a:spcPts val="0"/>
              </a:spcBef>
              <a:spcAft>
                <a:spcPts val="0"/>
              </a:spcAft>
              <a:buSzPts val="1400"/>
              <a:buChar char="●"/>
            </a:pPr>
            <a:r>
              <a:rPr lang="en"/>
              <a:t>Given the changes above the Operations Meetings could be limited to 30 min.</a:t>
            </a:r>
            <a:endParaRPr/>
          </a:p>
          <a:p>
            <a:pPr indent="-317500" lvl="0" marL="457200" rtl="0" algn="l">
              <a:spcBef>
                <a:spcPts val="0"/>
              </a:spcBef>
              <a:spcAft>
                <a:spcPts val="0"/>
              </a:spcAft>
              <a:buSzPts val="1400"/>
              <a:buChar char="●"/>
            </a:pPr>
            <a:r>
              <a:rPr lang="en"/>
              <a:t>The present order of Friday meetings (Operation Board, Operations, User talks) could stay as it is. An alternative more user friendly but possibly with smaller audience could be to reverse the order to the meetings (User talks at 9 am, Operations 10 am, Operations Board).</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1" name="Shape 391"/>
        <p:cNvGrpSpPr/>
        <p:nvPr/>
      </p:nvGrpSpPr>
      <p:grpSpPr>
        <a:xfrm>
          <a:off x="0" y="0"/>
          <a:ext cx="0" cy="0"/>
          <a:chOff x="0" y="0"/>
          <a:chExt cx="0" cy="0"/>
        </a:xfrm>
      </p:grpSpPr>
      <p:sp>
        <p:nvSpPr>
          <p:cNvPr id="392" name="Google Shape;392;p54"/>
          <p:cNvSpPr txBox="1"/>
          <p:nvPr>
            <p:ph type="title"/>
          </p:nvPr>
        </p:nvSpPr>
        <p:spPr>
          <a:xfrm>
            <a:off x="458392" y="302843"/>
            <a:ext cx="8217600" cy="585300"/>
          </a:xfrm>
          <a:prstGeom prst="rect">
            <a:avLst/>
          </a:prstGeom>
          <a:noFill/>
          <a:ln>
            <a:noFill/>
          </a:ln>
        </p:spPr>
        <p:txBody>
          <a:bodyPr anchorCtr="0" anchor="b" bIns="0" lIns="0" spcFirstLastPara="1" rIns="0" wrap="square" tIns="0">
            <a:noAutofit/>
          </a:bodyPr>
          <a:lstStyle/>
          <a:p>
            <a:pPr indent="0" lvl="0" marL="0" rtl="0" algn="l">
              <a:lnSpc>
                <a:spcPct val="100000"/>
              </a:lnSpc>
              <a:spcBef>
                <a:spcPts val="0"/>
              </a:spcBef>
              <a:spcAft>
                <a:spcPts val="0"/>
              </a:spcAft>
              <a:buClr>
                <a:schemeClr val="dk1"/>
              </a:buClr>
              <a:buSzPts val="1700"/>
              <a:buFont typeface="Arial"/>
              <a:buNone/>
            </a:pPr>
            <a:r>
              <a:rPr lang="en" sz="1800">
                <a:solidFill>
                  <a:srgbClr val="0000FF"/>
                </a:solidFill>
              </a:rPr>
              <a:t>Session 5:  </a:t>
            </a:r>
            <a:r>
              <a:rPr lang="en" sz="1800">
                <a:solidFill>
                  <a:srgbClr val="0000FF"/>
                </a:solidFill>
              </a:rPr>
              <a:t>Communication Question 5 - CommTool - (Riko, Jan)</a:t>
            </a:r>
            <a:endParaRPr sz="1800">
              <a:solidFill>
                <a:srgbClr val="0000FF"/>
              </a:solidFill>
            </a:endParaRPr>
          </a:p>
          <a:p>
            <a:pPr indent="0" lvl="0" marL="0" rtl="0" algn="l">
              <a:lnSpc>
                <a:spcPct val="100000"/>
              </a:lnSpc>
              <a:spcBef>
                <a:spcPts val="0"/>
              </a:spcBef>
              <a:spcAft>
                <a:spcPts val="0"/>
              </a:spcAft>
              <a:buClr>
                <a:schemeClr val="dk1"/>
              </a:buClr>
              <a:buSzPts val="1700"/>
              <a:buFont typeface="Arial"/>
              <a:buNone/>
            </a:pPr>
            <a:r>
              <a:rPr b="0" lang="en" sz="1400">
                <a:solidFill>
                  <a:srgbClr val="0000FF"/>
                </a:solidFill>
              </a:rPr>
              <a:t>Contributors</a:t>
            </a:r>
            <a:r>
              <a:rPr b="0" lang="en" sz="1400">
                <a:solidFill>
                  <a:srgbClr val="0000FF"/>
                </a:solidFill>
              </a:rPr>
              <a:t>: Jan G., Riko W., Harald S., Thomas W., Martin D., Svitozar S., Winni D.</a:t>
            </a:r>
            <a:endParaRPr b="0" sz="1400">
              <a:solidFill>
                <a:srgbClr val="0000FF"/>
              </a:solidFill>
            </a:endParaRPr>
          </a:p>
        </p:txBody>
      </p:sp>
      <p:sp>
        <p:nvSpPr>
          <p:cNvPr id="393" name="Google Shape;393;p54"/>
          <p:cNvSpPr txBox="1"/>
          <p:nvPr/>
        </p:nvSpPr>
        <p:spPr>
          <a:xfrm>
            <a:off x="458392" y="1173893"/>
            <a:ext cx="7932900" cy="3753300"/>
          </a:xfrm>
          <a:prstGeom prst="rect">
            <a:avLst/>
          </a:prstGeom>
          <a:noFill/>
          <a:ln>
            <a:noFill/>
          </a:ln>
        </p:spPr>
        <p:txBody>
          <a:bodyPr anchorCtr="0" anchor="t" bIns="34275" lIns="68575" spcFirstLastPara="1" rIns="68575" wrap="square" tIns="34275">
            <a:noAutofit/>
          </a:bodyPr>
          <a:lstStyle/>
          <a:p>
            <a:pPr indent="0" lvl="0" marL="0" marR="0" rtl="0" algn="l">
              <a:lnSpc>
                <a:spcPct val="112000"/>
              </a:lnSpc>
              <a:spcBef>
                <a:spcPts val="0"/>
              </a:spcBef>
              <a:spcAft>
                <a:spcPts val="0"/>
              </a:spcAft>
              <a:buNone/>
            </a:pPr>
            <a:r>
              <a:rPr b="1" lang="en">
                <a:solidFill>
                  <a:schemeClr val="dk1"/>
                </a:solidFill>
              </a:rPr>
              <a:t>Which communication software tools can improve operational aspects</a:t>
            </a:r>
            <a:r>
              <a:rPr b="1" i="0" lang="en" sz="1400" u="none" cap="none" strike="noStrike">
                <a:solidFill>
                  <a:schemeClr val="dk1"/>
                </a:solidFill>
                <a:latin typeface="Arial"/>
                <a:ea typeface="Arial"/>
                <a:cs typeface="Arial"/>
                <a:sym typeface="Arial"/>
              </a:rPr>
              <a:t>? </a:t>
            </a:r>
            <a:endParaRPr sz="1100"/>
          </a:p>
          <a:p>
            <a:pPr indent="0" lvl="0" marL="0" marR="0" rtl="0" algn="l">
              <a:lnSpc>
                <a:spcPct val="112000"/>
              </a:lnSpc>
              <a:spcBef>
                <a:spcPts val="0"/>
              </a:spcBef>
              <a:spcAft>
                <a:spcPts val="0"/>
              </a:spcAft>
              <a:buNone/>
            </a:pPr>
            <a:r>
              <a:rPr lang="en">
                <a:solidFill>
                  <a:schemeClr val="dk1"/>
                </a:solidFill>
              </a:rPr>
              <a:t>Task: Find out, if </a:t>
            </a:r>
            <a:r>
              <a:rPr b="0" i="0" lang="en" u="none" cap="none" strike="noStrike">
                <a:solidFill>
                  <a:schemeClr val="dk1"/>
                </a:solidFill>
                <a:latin typeface="Arial"/>
                <a:ea typeface="Arial"/>
                <a:cs typeface="Arial"/>
                <a:sym typeface="Arial"/>
              </a:rPr>
              <a:t>it is possible for XFEL people to access Confluence and for DESY people to access Alfresco? Which information important for operational aspects can be found there today? </a:t>
            </a:r>
            <a:endParaRPr b="0" i="0" u="none" cap="none" strike="noStrike">
              <a:solidFill>
                <a:schemeClr val="dk1"/>
              </a:solidFill>
              <a:latin typeface="Arial"/>
              <a:ea typeface="Arial"/>
              <a:cs typeface="Arial"/>
              <a:sym typeface="Arial"/>
            </a:endParaRPr>
          </a:p>
          <a:p>
            <a:pPr indent="0" lvl="0" marL="0" marR="0" rtl="0" algn="l">
              <a:lnSpc>
                <a:spcPct val="112000"/>
              </a:lnSpc>
              <a:spcBef>
                <a:spcPts val="0"/>
              </a:spcBef>
              <a:spcAft>
                <a:spcPts val="0"/>
              </a:spcAft>
              <a:buNone/>
            </a:pPr>
            <a:r>
              <a:t/>
            </a:r>
            <a:endParaRPr>
              <a:solidFill>
                <a:schemeClr val="dk1"/>
              </a:solidFill>
            </a:endParaRPr>
          </a:p>
          <a:p>
            <a:pPr indent="0" lvl="0" marL="0" marR="0" rtl="0" algn="l">
              <a:lnSpc>
                <a:spcPct val="112000"/>
              </a:lnSpc>
              <a:spcBef>
                <a:spcPts val="0"/>
              </a:spcBef>
              <a:spcAft>
                <a:spcPts val="0"/>
              </a:spcAft>
              <a:buNone/>
            </a:pPr>
            <a:r>
              <a:rPr b="0" i="0" lang="en" u="none" cap="none" strike="noStrike">
                <a:solidFill>
                  <a:schemeClr val="dk1"/>
                </a:solidFill>
                <a:latin typeface="Arial"/>
                <a:ea typeface="Arial"/>
                <a:cs typeface="Arial"/>
                <a:sym typeface="Arial"/>
              </a:rPr>
              <a:t>Which other tools </a:t>
            </a:r>
            <a:r>
              <a:rPr lang="en">
                <a:solidFill>
                  <a:schemeClr val="dk1"/>
                </a:solidFill>
              </a:rPr>
              <a:t>could be useful (e.g. request trackers) for joint usage of XFEL and DESY people? Which existing tools (e.g. e</a:t>
            </a:r>
            <a:r>
              <a:rPr lang="en">
                <a:solidFill>
                  <a:schemeClr val="dk1"/>
                </a:solidFill>
              </a:rPr>
              <a:t>logs more tightly connected) </a:t>
            </a:r>
            <a:r>
              <a:rPr lang="en">
                <a:solidFill>
                  <a:schemeClr val="dk1"/>
                </a:solidFill>
              </a:rPr>
              <a:t>could be modified / updated to better support daily operation?  </a:t>
            </a:r>
            <a:endParaRPr/>
          </a:p>
          <a:p>
            <a:pPr indent="0" lvl="0" marL="0" marR="0" rtl="0" algn="l">
              <a:lnSpc>
                <a:spcPct val="112000"/>
              </a:lnSpc>
              <a:spcBef>
                <a:spcPts val="0"/>
              </a:spcBef>
              <a:spcAft>
                <a:spcPts val="0"/>
              </a:spcAft>
              <a:buNone/>
            </a:pPr>
            <a:r>
              <a:t/>
            </a:r>
            <a:endParaRPr b="0" i="0" u="none" cap="none" strike="noStrike">
              <a:solidFill>
                <a:schemeClr val="dk1"/>
              </a:solidFill>
              <a:latin typeface="Arial"/>
              <a:ea typeface="Arial"/>
              <a:cs typeface="Arial"/>
              <a:sym typeface="Arial"/>
            </a:endParaRPr>
          </a:p>
          <a:p>
            <a:pPr indent="0" lvl="0" marL="0" marR="0" rtl="0" algn="l">
              <a:lnSpc>
                <a:spcPct val="112000"/>
              </a:lnSpc>
              <a:spcBef>
                <a:spcPts val="0"/>
              </a:spcBef>
              <a:spcAft>
                <a:spcPts val="0"/>
              </a:spcAft>
              <a:buNone/>
            </a:pPr>
            <a:r>
              <a:rPr b="0" i="0" lang="en" u="none" cap="none" strike="noStrike">
                <a:solidFill>
                  <a:schemeClr val="dk1"/>
                </a:solidFill>
                <a:latin typeface="Arial"/>
                <a:ea typeface="Arial"/>
                <a:cs typeface="Arial"/>
                <a:sym typeface="Arial"/>
              </a:rPr>
              <a:t>Group work: Participants exchange and discuss the</a:t>
            </a:r>
            <a:r>
              <a:rPr lang="en">
                <a:solidFill>
                  <a:schemeClr val="dk1"/>
                </a:solidFill>
              </a:rPr>
              <a:t>ir</a:t>
            </a:r>
            <a:r>
              <a:rPr b="0" i="0" lang="en" u="none" cap="none" strike="noStrike">
                <a:solidFill>
                  <a:schemeClr val="dk1"/>
                </a:solidFill>
                <a:latin typeface="Arial"/>
                <a:ea typeface="Arial"/>
                <a:cs typeface="Arial"/>
                <a:sym typeface="Arial"/>
              </a:rPr>
              <a:t> experience and knowhow. If computers with internet are available one can check online. The two </a:t>
            </a:r>
            <a:r>
              <a:rPr lang="en">
                <a:solidFill>
                  <a:schemeClr val="dk1"/>
                </a:solidFill>
              </a:rPr>
              <a:t>leaders</a:t>
            </a:r>
            <a:r>
              <a:rPr b="0" i="0" lang="en" u="none" cap="none" strike="noStrike">
                <a:solidFill>
                  <a:schemeClr val="dk1"/>
                </a:solidFill>
                <a:latin typeface="Arial"/>
                <a:ea typeface="Arial"/>
                <a:cs typeface="Arial"/>
                <a:sym typeface="Arial"/>
              </a:rPr>
              <a:t> will </a:t>
            </a:r>
            <a:r>
              <a:rPr lang="en">
                <a:solidFill>
                  <a:schemeClr val="dk1"/>
                </a:solidFill>
              </a:rPr>
              <a:t>collect and summarize the information. </a:t>
            </a:r>
            <a:r>
              <a:rPr lang="en">
                <a:solidFill>
                  <a:schemeClr val="dk1"/>
                </a:solidFill>
              </a:rPr>
              <a:t>Take photos of the flipchart (if used) for the report writing later.</a:t>
            </a:r>
            <a:endParaRPr>
              <a:solidFill>
                <a:schemeClr val="dk1"/>
              </a:solidFill>
            </a:endParaRPr>
          </a:p>
          <a:p>
            <a:pPr indent="0" lvl="0" marL="0" marR="0" rtl="0" algn="l">
              <a:lnSpc>
                <a:spcPct val="112000"/>
              </a:lnSpc>
              <a:spcBef>
                <a:spcPts val="0"/>
              </a:spcBef>
              <a:spcAft>
                <a:spcPts val="0"/>
              </a:spcAft>
              <a:buNone/>
            </a:pPr>
            <a:r>
              <a:t/>
            </a:r>
            <a:endParaRPr>
              <a:solidFill>
                <a:schemeClr val="dk1"/>
              </a:solidFill>
            </a:endParaRPr>
          </a:p>
          <a:p>
            <a:pPr indent="0" lvl="0" marL="0" marR="0" rtl="0" algn="l">
              <a:lnSpc>
                <a:spcPct val="112000"/>
              </a:lnSpc>
              <a:spcBef>
                <a:spcPts val="0"/>
              </a:spcBef>
              <a:spcAft>
                <a:spcPts val="0"/>
              </a:spcAft>
              <a:buNone/>
            </a:pPr>
            <a:r>
              <a:rPr lang="en">
                <a:solidFill>
                  <a:schemeClr val="dk1"/>
                </a:solidFill>
              </a:rPr>
              <a:t>Report writing: Sum up your recommendations to improve communication and present the results in the final session (use computer, if required).  </a:t>
            </a:r>
            <a:endParaRPr>
              <a:solidFill>
                <a:schemeClr val="dk1"/>
              </a:solidFill>
            </a:endParaRPr>
          </a:p>
          <a:p>
            <a:pPr indent="0" lvl="0" marL="0" marR="0" rtl="0" algn="l">
              <a:lnSpc>
                <a:spcPct val="112000"/>
              </a:lnSpc>
              <a:spcBef>
                <a:spcPts val="0"/>
              </a:spcBef>
              <a:spcAft>
                <a:spcPts val="0"/>
              </a:spcAft>
              <a:buNone/>
            </a:pPr>
            <a:r>
              <a:t/>
            </a:r>
            <a:endParaRPr sz="1100"/>
          </a:p>
          <a:p>
            <a:pPr indent="0" lvl="0" marL="0" marR="0" rtl="0" algn="l">
              <a:lnSpc>
                <a:spcPct val="112000"/>
              </a:lnSpc>
              <a:spcBef>
                <a:spcPts val="0"/>
              </a:spcBef>
              <a:spcAft>
                <a:spcPts val="0"/>
              </a:spcAft>
              <a:buNone/>
            </a:pPr>
            <a:r>
              <a:t/>
            </a:r>
            <a:endParaRPr sz="11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7" name="Shape 87"/>
        <p:cNvGrpSpPr/>
        <p:nvPr/>
      </p:nvGrpSpPr>
      <p:grpSpPr>
        <a:xfrm>
          <a:off x="0" y="0"/>
          <a:ext cx="0" cy="0"/>
          <a:chOff x="0" y="0"/>
          <a:chExt cx="0" cy="0"/>
        </a:xfrm>
      </p:grpSpPr>
      <p:sp>
        <p:nvSpPr>
          <p:cNvPr id="88" name="Google Shape;88;p19"/>
          <p:cNvSpPr txBox="1"/>
          <p:nvPr>
            <p:ph type="title"/>
          </p:nvPr>
        </p:nvSpPr>
        <p:spPr>
          <a:xfrm>
            <a:off x="458392" y="150443"/>
            <a:ext cx="8217693" cy="585405"/>
          </a:xfrm>
          <a:prstGeom prst="rect">
            <a:avLst/>
          </a:prstGeom>
          <a:noFill/>
          <a:ln>
            <a:noFill/>
          </a:ln>
        </p:spPr>
        <p:txBody>
          <a:bodyPr anchorCtr="0" anchor="b" bIns="0" lIns="0" spcFirstLastPara="1" rIns="0" wrap="square" tIns="0">
            <a:noAutofit/>
          </a:bodyPr>
          <a:lstStyle/>
          <a:p>
            <a:pPr indent="0" lvl="0" marL="0" rtl="0" algn="l">
              <a:lnSpc>
                <a:spcPct val="100000"/>
              </a:lnSpc>
              <a:spcBef>
                <a:spcPts val="0"/>
              </a:spcBef>
              <a:spcAft>
                <a:spcPts val="0"/>
              </a:spcAft>
              <a:buClr>
                <a:schemeClr val="dk1"/>
              </a:buClr>
              <a:buSzPts val="1700"/>
              <a:buFont typeface="Arial"/>
              <a:buNone/>
            </a:pPr>
            <a:r>
              <a:rPr lang="en" sz="1800"/>
              <a:t>Activities</a:t>
            </a:r>
            <a:endParaRPr sz="1800"/>
          </a:p>
        </p:txBody>
      </p:sp>
      <p:sp>
        <p:nvSpPr>
          <p:cNvPr id="89" name="Google Shape;89;p19"/>
          <p:cNvSpPr txBox="1"/>
          <p:nvPr/>
        </p:nvSpPr>
        <p:spPr>
          <a:xfrm>
            <a:off x="636826" y="1097275"/>
            <a:ext cx="7411800" cy="3184200"/>
          </a:xfrm>
          <a:prstGeom prst="rect">
            <a:avLst/>
          </a:prstGeom>
          <a:noFill/>
          <a:ln>
            <a:noFill/>
          </a:ln>
        </p:spPr>
        <p:txBody>
          <a:bodyPr anchorCtr="0" anchor="t" bIns="34275" lIns="68575" spcFirstLastPara="1" rIns="68575" wrap="square" tIns="34275">
            <a:noAutofit/>
          </a:bodyPr>
          <a:lstStyle/>
          <a:p>
            <a:pPr indent="0" lvl="0" marL="0" marR="0" rtl="0" algn="l">
              <a:lnSpc>
                <a:spcPct val="112000"/>
              </a:lnSpc>
              <a:spcBef>
                <a:spcPts val="0"/>
              </a:spcBef>
              <a:spcAft>
                <a:spcPts val="0"/>
              </a:spcAft>
              <a:buNone/>
            </a:pPr>
            <a:r>
              <a:rPr b="0" i="0" lang="en" sz="1800" u="none" cap="none" strike="noStrike">
                <a:solidFill>
                  <a:schemeClr val="dk1"/>
                </a:solidFill>
                <a:latin typeface="Arial"/>
                <a:ea typeface="Arial"/>
                <a:cs typeface="Arial"/>
                <a:sym typeface="Arial"/>
              </a:rPr>
              <a:t>Brainstorming: </a:t>
            </a:r>
            <a:r>
              <a:rPr lang="en" sz="1800">
                <a:solidFill>
                  <a:schemeClr val="dk1"/>
                </a:solidFill>
              </a:rPr>
              <a:t>Use flipcharts, provoke discussions, summarize</a:t>
            </a:r>
            <a:endParaRPr sz="1800">
              <a:solidFill>
                <a:schemeClr val="dk1"/>
              </a:solidFill>
            </a:endParaRPr>
          </a:p>
          <a:p>
            <a:pPr indent="0" lvl="0" marL="0" marR="0" rtl="0" algn="l">
              <a:lnSpc>
                <a:spcPct val="112000"/>
              </a:lnSpc>
              <a:spcBef>
                <a:spcPts val="0"/>
              </a:spcBef>
              <a:spcAft>
                <a:spcPts val="0"/>
              </a:spcAft>
              <a:buNone/>
            </a:pPr>
            <a:r>
              <a:t/>
            </a:r>
            <a:endParaRPr sz="1800">
              <a:solidFill>
                <a:schemeClr val="dk1"/>
              </a:solidFill>
            </a:endParaRPr>
          </a:p>
          <a:p>
            <a:pPr indent="0" lvl="0" marL="0" marR="0" rtl="0" algn="l">
              <a:lnSpc>
                <a:spcPct val="112000"/>
              </a:lnSpc>
              <a:spcBef>
                <a:spcPts val="0"/>
              </a:spcBef>
              <a:spcAft>
                <a:spcPts val="0"/>
              </a:spcAft>
              <a:buNone/>
            </a:pPr>
            <a:r>
              <a:rPr lang="en" sz="1800">
                <a:solidFill>
                  <a:schemeClr val="dk1"/>
                </a:solidFill>
              </a:rPr>
              <a:t>Discussion: Lead discussion, summarize later </a:t>
            </a:r>
            <a:endParaRPr sz="1800">
              <a:solidFill>
                <a:schemeClr val="dk1"/>
              </a:solidFill>
            </a:endParaRPr>
          </a:p>
          <a:p>
            <a:pPr indent="0" lvl="0" marL="0" marR="0" rtl="0" algn="l">
              <a:lnSpc>
                <a:spcPct val="112000"/>
              </a:lnSpc>
              <a:spcBef>
                <a:spcPts val="0"/>
              </a:spcBef>
              <a:spcAft>
                <a:spcPts val="0"/>
              </a:spcAft>
              <a:buNone/>
            </a:pPr>
            <a:r>
              <a:t/>
            </a:r>
            <a:endParaRPr sz="1800">
              <a:solidFill>
                <a:schemeClr val="dk1"/>
              </a:solidFill>
            </a:endParaRPr>
          </a:p>
          <a:p>
            <a:pPr indent="0" lvl="0" marL="0" marR="0" rtl="0" algn="l">
              <a:lnSpc>
                <a:spcPct val="112000"/>
              </a:lnSpc>
              <a:spcBef>
                <a:spcPts val="0"/>
              </a:spcBef>
              <a:spcAft>
                <a:spcPts val="0"/>
              </a:spcAft>
              <a:buNone/>
            </a:pPr>
            <a:r>
              <a:rPr lang="en" sz="1800">
                <a:solidFill>
                  <a:schemeClr val="dk1"/>
                </a:solidFill>
              </a:rPr>
              <a:t>Role play: Prepare, play and analyse</a:t>
            </a:r>
            <a:endParaRPr sz="1800">
              <a:solidFill>
                <a:schemeClr val="dk1"/>
              </a:solidFill>
            </a:endParaRPr>
          </a:p>
          <a:p>
            <a:pPr indent="0" lvl="0" marL="0" marR="0" rtl="0" algn="l">
              <a:lnSpc>
                <a:spcPct val="112000"/>
              </a:lnSpc>
              <a:spcBef>
                <a:spcPts val="0"/>
              </a:spcBef>
              <a:spcAft>
                <a:spcPts val="0"/>
              </a:spcAft>
              <a:buNone/>
            </a:pPr>
            <a:r>
              <a:t/>
            </a:r>
            <a:endParaRPr sz="1800">
              <a:solidFill>
                <a:schemeClr val="dk1"/>
              </a:solidFill>
            </a:endParaRPr>
          </a:p>
          <a:p>
            <a:pPr indent="0" lvl="0" marL="0" marR="0" rtl="0" algn="l">
              <a:lnSpc>
                <a:spcPct val="112000"/>
              </a:lnSpc>
              <a:spcBef>
                <a:spcPts val="0"/>
              </a:spcBef>
              <a:spcAft>
                <a:spcPts val="0"/>
              </a:spcAft>
              <a:buNone/>
            </a:pPr>
            <a:r>
              <a:rPr lang="en" sz="1800">
                <a:solidFill>
                  <a:schemeClr val="dk1"/>
                </a:solidFill>
              </a:rPr>
              <a:t>Walk &amp; Talk: 2-3 people go out (or stay in) and talk for about one hour </a:t>
            </a:r>
            <a:endParaRPr sz="1800">
              <a:solidFill>
                <a:schemeClr val="dk1"/>
              </a:solidFill>
            </a:endParaRPr>
          </a:p>
          <a:p>
            <a:pPr indent="0" lvl="0" marL="0" marR="0" rtl="0" algn="l">
              <a:lnSpc>
                <a:spcPct val="112000"/>
              </a:lnSpc>
              <a:spcBef>
                <a:spcPts val="0"/>
              </a:spcBef>
              <a:spcAft>
                <a:spcPts val="0"/>
              </a:spcAft>
              <a:buNone/>
            </a:pPr>
            <a:r>
              <a:t/>
            </a:r>
            <a:endParaRPr sz="1800"/>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7" name="Shape 397"/>
        <p:cNvGrpSpPr/>
        <p:nvPr/>
      </p:nvGrpSpPr>
      <p:grpSpPr>
        <a:xfrm>
          <a:off x="0" y="0"/>
          <a:ext cx="0" cy="0"/>
          <a:chOff x="0" y="0"/>
          <a:chExt cx="0" cy="0"/>
        </a:xfrm>
      </p:grpSpPr>
      <p:sp>
        <p:nvSpPr>
          <p:cNvPr id="398" name="Google Shape;398;p55"/>
          <p:cNvSpPr txBox="1"/>
          <p:nvPr>
            <p:ph type="title"/>
          </p:nvPr>
        </p:nvSpPr>
        <p:spPr>
          <a:xfrm>
            <a:off x="458400" y="150448"/>
            <a:ext cx="8217600" cy="4050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Access to Alfresco for DESY and to Confluence for XFEL People</a:t>
            </a:r>
            <a:endParaRPr/>
          </a:p>
        </p:txBody>
      </p:sp>
      <p:sp>
        <p:nvSpPr>
          <p:cNvPr id="399" name="Google Shape;399;p55"/>
          <p:cNvSpPr txBox="1"/>
          <p:nvPr/>
        </p:nvSpPr>
        <p:spPr>
          <a:xfrm>
            <a:off x="424700" y="564450"/>
            <a:ext cx="8567700" cy="3652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0000FF"/>
                </a:solidFill>
              </a:rPr>
              <a:t>Situation Alfresco</a:t>
            </a:r>
            <a:r>
              <a:rPr b="1" lang="en"/>
              <a:t> </a:t>
            </a:r>
            <a:r>
              <a:rPr lang="en"/>
              <a:t>(Document Management with WIKI functionality)</a:t>
            </a:r>
            <a:r>
              <a:rPr b="1" lang="en"/>
              <a:t>:</a:t>
            </a:r>
            <a:endParaRPr b="1"/>
          </a:p>
          <a:p>
            <a:pPr indent="-317500" lvl="0" marL="457200" rtl="0" algn="l">
              <a:spcBef>
                <a:spcPts val="0"/>
              </a:spcBef>
              <a:spcAft>
                <a:spcPts val="0"/>
              </a:spcAft>
              <a:buSzPts val="1400"/>
              <a:buChar char="●"/>
            </a:pPr>
            <a:r>
              <a:rPr lang="en"/>
              <a:t>Access to system with regular computer account (no special activation required but LDAP)</a:t>
            </a:r>
            <a:endParaRPr/>
          </a:p>
          <a:p>
            <a:pPr indent="-317500" lvl="0" marL="457200" rtl="0" algn="l">
              <a:spcBef>
                <a:spcPts val="0"/>
              </a:spcBef>
              <a:spcAft>
                <a:spcPts val="0"/>
              </a:spcAft>
              <a:buSzPts val="1400"/>
              <a:buChar char="●"/>
            </a:pPr>
            <a:r>
              <a:rPr lang="en"/>
              <a:t>Access to specific sites needs </a:t>
            </a:r>
            <a:r>
              <a:rPr lang="en"/>
              <a:t>authentication</a:t>
            </a:r>
            <a:r>
              <a:rPr lang="en"/>
              <a:t> to that site</a:t>
            </a:r>
            <a:endParaRPr/>
          </a:p>
          <a:p>
            <a:pPr indent="-317500" lvl="0" marL="457200" rtl="0" algn="l">
              <a:spcBef>
                <a:spcPts val="0"/>
              </a:spcBef>
              <a:spcAft>
                <a:spcPts val="0"/>
              </a:spcAft>
              <a:buSzPts val="1400"/>
              <a:buChar char="●"/>
            </a:pPr>
            <a:r>
              <a:rPr lang="en"/>
              <a:t>No </a:t>
            </a:r>
            <a:r>
              <a:rPr i="1" lang="en"/>
              <a:t>public</a:t>
            </a:r>
            <a:r>
              <a:rPr b="1" i="1" lang="en"/>
              <a:t> </a:t>
            </a:r>
            <a:r>
              <a:rPr lang="en"/>
              <a:t>sites</a:t>
            </a:r>
            <a:r>
              <a:rPr baseline="30000" lang="en"/>
              <a:t>*)</a:t>
            </a:r>
            <a:r>
              <a:rPr lang="en"/>
              <a:t> available: DESY users always have to be granted access, and they don’t see the main EuXFEL page (site “European XFEL”) which is the navigation entry point</a:t>
            </a:r>
            <a:endParaRPr/>
          </a:p>
          <a:p>
            <a:pPr indent="-317500" lvl="0" marL="457200" rtl="0" algn="l">
              <a:spcBef>
                <a:spcPts val="0"/>
              </a:spcBef>
              <a:spcAft>
                <a:spcPts val="0"/>
              </a:spcAft>
              <a:buSzPts val="1400"/>
              <a:buChar char="●"/>
            </a:pPr>
            <a:r>
              <a:rPr b="1" lang="en"/>
              <a:t>XFEL users have access to </a:t>
            </a:r>
            <a:r>
              <a:rPr b="1" i="1" lang="en"/>
              <a:t>public</a:t>
            </a:r>
            <a:r>
              <a:rPr b="1" lang="en"/>
              <a:t> sites independent of individual access rights</a:t>
            </a:r>
            <a:r>
              <a:rPr lang="en"/>
              <a:t> </a:t>
            </a:r>
            <a:endParaRPr/>
          </a:p>
          <a:p>
            <a:pPr indent="-317500" lvl="0" marL="457200" rtl="0" algn="l">
              <a:spcBef>
                <a:spcPts val="0"/>
              </a:spcBef>
              <a:spcAft>
                <a:spcPts val="0"/>
              </a:spcAft>
              <a:buSzPts val="1400"/>
              <a:buChar char="●"/>
            </a:pPr>
            <a:r>
              <a:rPr lang="en"/>
              <a:t>Other pages: users can be added via a “invitation mechanism”, access control available</a:t>
            </a:r>
            <a:endParaRPr/>
          </a:p>
          <a:p>
            <a:pPr indent="0" lvl="0" marL="457200" rtl="0" algn="l">
              <a:spcBef>
                <a:spcPts val="0"/>
              </a:spcBef>
              <a:spcAft>
                <a:spcPts val="0"/>
              </a:spcAft>
              <a:buNone/>
            </a:pPr>
            <a:r>
              <a:t/>
            </a:r>
            <a:endParaRPr/>
          </a:p>
          <a:p>
            <a:pPr indent="-317500" lvl="0" marL="457200" rtl="0" algn="l">
              <a:spcBef>
                <a:spcPts val="0"/>
              </a:spcBef>
              <a:spcAft>
                <a:spcPts val="0"/>
              </a:spcAft>
              <a:buSzPts val="1400"/>
              <a:buChar char="●"/>
            </a:pPr>
            <a:r>
              <a:rPr lang="en"/>
              <a:t>Operation-relevant content: emergency phone lists </a:t>
            </a:r>
            <a:br>
              <a:rPr lang="en"/>
            </a:br>
            <a:r>
              <a:rPr lang="en"/>
              <a:t>operation documents as THE xls-table (PhotonDeliveryRequirementTable), shutdown plans... </a:t>
            </a:r>
            <a:br>
              <a:rPr lang="en"/>
            </a:br>
            <a:r>
              <a:rPr lang="en"/>
              <a:t>group specific pages → portal to EuXFEL documentation like operation manuals</a:t>
            </a:r>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b="1" lang="en">
                <a:solidFill>
                  <a:srgbClr val="0000FF"/>
                </a:solidFill>
              </a:rPr>
              <a:t>Situation Confluence</a:t>
            </a:r>
            <a:r>
              <a:rPr b="1" lang="en">
                <a:solidFill>
                  <a:schemeClr val="dk1"/>
                </a:solidFill>
              </a:rPr>
              <a:t> </a:t>
            </a:r>
            <a:r>
              <a:rPr lang="en">
                <a:solidFill>
                  <a:schemeClr val="dk1"/>
                </a:solidFill>
              </a:rPr>
              <a:t>(WIKI System with document storage)</a:t>
            </a:r>
            <a:r>
              <a:rPr b="1" lang="en">
                <a:solidFill>
                  <a:schemeClr val="dk1"/>
                </a:solidFill>
              </a:rPr>
              <a:t>:</a:t>
            </a:r>
            <a:endParaRPr b="1">
              <a:solidFill>
                <a:schemeClr val="dk1"/>
              </a:solidFill>
            </a:endParaRPr>
          </a:p>
          <a:p>
            <a:pPr indent="-317500" lvl="0" marL="457200" rtl="0" algn="l">
              <a:spcBef>
                <a:spcPts val="0"/>
              </a:spcBef>
              <a:spcAft>
                <a:spcPts val="0"/>
              </a:spcAft>
              <a:buClr>
                <a:schemeClr val="dk1"/>
              </a:buClr>
              <a:buSzPts val="1400"/>
              <a:buChar char="●"/>
            </a:pPr>
            <a:r>
              <a:rPr lang="en">
                <a:solidFill>
                  <a:schemeClr val="dk1"/>
                </a:solidFill>
              </a:rPr>
              <a:t>Access to system with regular computer account but activation (registry) is needed (licensing)</a:t>
            </a:r>
            <a:endParaRPr>
              <a:solidFill>
                <a:schemeClr val="dk1"/>
              </a:solidFill>
            </a:endParaRPr>
          </a:p>
          <a:p>
            <a:pPr indent="-317500" lvl="0" marL="457200" rtl="0" algn="l">
              <a:spcBef>
                <a:spcPts val="0"/>
              </a:spcBef>
              <a:spcAft>
                <a:spcPts val="0"/>
              </a:spcAft>
              <a:buClr>
                <a:schemeClr val="dk1"/>
              </a:buClr>
              <a:buSzPts val="1400"/>
              <a:buChar char="●"/>
            </a:pPr>
            <a:r>
              <a:rPr i="1" lang="en">
                <a:solidFill>
                  <a:schemeClr val="dk1"/>
                </a:solidFill>
              </a:rPr>
              <a:t>Public</a:t>
            </a:r>
            <a:r>
              <a:rPr lang="en">
                <a:solidFill>
                  <a:schemeClr val="dk1"/>
                </a:solidFill>
              </a:rPr>
              <a:t> sites in confluence are available even without login</a:t>
            </a:r>
            <a:endParaRPr>
              <a:solidFill>
                <a:schemeClr val="dk1"/>
              </a:solidFill>
            </a:endParaRPr>
          </a:p>
          <a:p>
            <a:pPr indent="-317500" lvl="0" marL="457200" rtl="0" algn="l">
              <a:spcBef>
                <a:spcPts val="0"/>
              </a:spcBef>
              <a:spcAft>
                <a:spcPts val="0"/>
              </a:spcAft>
              <a:buClr>
                <a:schemeClr val="dk1"/>
              </a:buClr>
              <a:buSzPts val="1400"/>
              <a:buChar char="●"/>
            </a:pPr>
            <a:r>
              <a:rPr i="1" lang="en">
                <a:solidFill>
                  <a:schemeClr val="dk1"/>
                </a:solidFill>
              </a:rPr>
              <a:t>Non-public</a:t>
            </a:r>
            <a:r>
              <a:rPr lang="en">
                <a:solidFill>
                  <a:schemeClr val="dk1"/>
                </a:solidFill>
              </a:rPr>
              <a:t> sites accessible by invitation</a:t>
            </a:r>
            <a:endParaRPr>
              <a:solidFill>
                <a:schemeClr val="dk1"/>
              </a:solidFill>
            </a:endParaRPr>
          </a:p>
          <a:p>
            <a:pPr indent="0" lvl="0" marL="457200" rtl="0" algn="l">
              <a:spcBef>
                <a:spcPts val="0"/>
              </a:spcBef>
              <a:spcAft>
                <a:spcPts val="0"/>
              </a:spcAft>
              <a:buNone/>
            </a:pPr>
            <a:r>
              <a:t/>
            </a:r>
            <a:endParaRPr>
              <a:solidFill>
                <a:schemeClr val="dk1"/>
              </a:solidFill>
            </a:endParaRPr>
          </a:p>
          <a:p>
            <a:pPr indent="-317500" lvl="0" marL="457200" rtl="0" algn="l">
              <a:spcBef>
                <a:spcPts val="0"/>
              </a:spcBef>
              <a:spcAft>
                <a:spcPts val="0"/>
              </a:spcAft>
              <a:buClr>
                <a:schemeClr val="dk1"/>
              </a:buClr>
              <a:buSzPts val="1400"/>
              <a:buChar char="●"/>
            </a:pPr>
            <a:r>
              <a:rPr lang="en">
                <a:solidFill>
                  <a:schemeClr val="dk1"/>
                </a:solidFill>
              </a:rPr>
              <a:t>Operation-relevant content: Meetings &amp; minutes, some documentation (mostly Linac), sort of internal web pages</a:t>
            </a:r>
            <a:endParaRPr>
              <a:solidFill>
                <a:schemeClr val="dk1"/>
              </a:solidFill>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baseline="30000" lang="en">
                <a:solidFill>
                  <a:srgbClr val="999999"/>
                </a:solidFill>
              </a:rPr>
              <a:t>*)</a:t>
            </a:r>
            <a:r>
              <a:rPr lang="en">
                <a:solidFill>
                  <a:srgbClr val="999999"/>
                </a:solidFill>
              </a:rPr>
              <a:t> </a:t>
            </a:r>
            <a:r>
              <a:rPr i="1" lang="en" sz="1200">
                <a:solidFill>
                  <a:srgbClr val="999999"/>
                </a:solidFill>
              </a:rPr>
              <a:t>some sites are world wide visible</a:t>
            </a:r>
            <a:endParaRPr i="1" sz="1200">
              <a:solidFill>
                <a:srgbClr val="999999"/>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3" name="Shape 403"/>
        <p:cNvGrpSpPr/>
        <p:nvPr/>
      </p:nvGrpSpPr>
      <p:grpSpPr>
        <a:xfrm>
          <a:off x="0" y="0"/>
          <a:ext cx="0" cy="0"/>
          <a:chOff x="0" y="0"/>
          <a:chExt cx="0" cy="0"/>
        </a:xfrm>
      </p:grpSpPr>
      <p:sp>
        <p:nvSpPr>
          <p:cNvPr id="404" name="Google Shape;404;p56"/>
          <p:cNvSpPr txBox="1"/>
          <p:nvPr>
            <p:ph type="title"/>
          </p:nvPr>
        </p:nvSpPr>
        <p:spPr>
          <a:xfrm>
            <a:off x="458392" y="150443"/>
            <a:ext cx="8217600" cy="5853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Improvement Recommendation to Alfresco / Confluence</a:t>
            </a:r>
            <a:endParaRPr/>
          </a:p>
        </p:txBody>
      </p:sp>
      <p:sp>
        <p:nvSpPr>
          <p:cNvPr id="405" name="Google Shape;405;p56"/>
          <p:cNvSpPr txBox="1"/>
          <p:nvPr/>
        </p:nvSpPr>
        <p:spPr>
          <a:xfrm>
            <a:off x="374200" y="916175"/>
            <a:ext cx="8022000" cy="3650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0000FF"/>
                </a:solidFill>
              </a:rPr>
              <a:t>Improvements </a:t>
            </a:r>
            <a:r>
              <a:rPr b="1" lang="en">
                <a:solidFill>
                  <a:srgbClr val="0000FF"/>
                </a:solidFill>
              </a:rPr>
              <a:t>Alfresco</a:t>
            </a:r>
            <a:endParaRPr b="1"/>
          </a:p>
          <a:p>
            <a:pPr indent="-317500" lvl="0" marL="457200" rtl="0" algn="l">
              <a:spcBef>
                <a:spcPts val="0"/>
              </a:spcBef>
              <a:spcAft>
                <a:spcPts val="0"/>
              </a:spcAft>
              <a:buSzPts val="1400"/>
              <a:buChar char="●"/>
            </a:pPr>
            <a:r>
              <a:rPr lang="en"/>
              <a:t>Default access to all “XFEL public” pages to all </a:t>
            </a:r>
            <a:r>
              <a:rPr lang="en">
                <a:solidFill>
                  <a:schemeClr val="dk1"/>
                </a:solidFill>
              </a:rPr>
              <a:t>DESY users that are involved in </a:t>
            </a:r>
            <a:r>
              <a:rPr lang="en"/>
              <a:t>XFEL operation (e.g. via registry group or just all) </a:t>
            </a:r>
            <a:endParaRPr/>
          </a:p>
          <a:p>
            <a:pPr indent="0" lvl="0" marL="457200" rtl="0" algn="l">
              <a:spcBef>
                <a:spcPts val="0"/>
              </a:spcBef>
              <a:spcAft>
                <a:spcPts val="0"/>
              </a:spcAft>
              <a:buNone/>
            </a:pPr>
            <a:r>
              <a:t/>
            </a:r>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b="1" lang="en">
                <a:solidFill>
                  <a:srgbClr val="0000FF"/>
                </a:solidFill>
              </a:rPr>
              <a:t>Improvements</a:t>
            </a:r>
            <a:r>
              <a:rPr b="1" lang="en">
                <a:solidFill>
                  <a:srgbClr val="0000FF"/>
                </a:solidFill>
              </a:rPr>
              <a:t> Confluence</a:t>
            </a:r>
            <a:r>
              <a:rPr b="1" lang="en">
                <a:solidFill>
                  <a:schemeClr val="dk1"/>
                </a:solidFill>
              </a:rPr>
              <a:t>:</a:t>
            </a:r>
            <a:endParaRPr b="1">
              <a:solidFill>
                <a:schemeClr val="dk1"/>
              </a:solidFill>
            </a:endParaRPr>
          </a:p>
          <a:p>
            <a:pPr indent="-317500" lvl="0" marL="457200" rtl="0" algn="l">
              <a:spcBef>
                <a:spcPts val="0"/>
              </a:spcBef>
              <a:spcAft>
                <a:spcPts val="0"/>
              </a:spcAft>
              <a:buClr>
                <a:schemeClr val="dk1"/>
              </a:buClr>
              <a:buSzPts val="1400"/>
              <a:buChar char="●"/>
            </a:pPr>
            <a:r>
              <a:rPr lang="en">
                <a:solidFill>
                  <a:schemeClr val="dk1"/>
                </a:solidFill>
              </a:rPr>
              <a:t>All XFEL operation involved people @XFEL.eu and @DESY should have “by default” access to the Confluence system (or just all)</a:t>
            </a:r>
            <a:endParaRPr>
              <a:solidFill>
                <a:schemeClr val="dk1"/>
              </a:solidFill>
            </a:endParaRPr>
          </a:p>
          <a:p>
            <a:pPr indent="0" lvl="0" marL="0" rtl="0" algn="l">
              <a:spcBef>
                <a:spcPts val="0"/>
              </a:spcBef>
              <a:spcAft>
                <a:spcPts val="0"/>
              </a:spcAft>
              <a:buNone/>
            </a:pPr>
            <a:r>
              <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9" name="Shape 409"/>
        <p:cNvGrpSpPr/>
        <p:nvPr/>
      </p:nvGrpSpPr>
      <p:grpSpPr>
        <a:xfrm>
          <a:off x="0" y="0"/>
          <a:ext cx="0" cy="0"/>
          <a:chOff x="0" y="0"/>
          <a:chExt cx="0" cy="0"/>
        </a:xfrm>
      </p:grpSpPr>
      <p:sp>
        <p:nvSpPr>
          <p:cNvPr id="410" name="Google Shape;410;p57"/>
          <p:cNvSpPr txBox="1"/>
          <p:nvPr>
            <p:ph type="title"/>
          </p:nvPr>
        </p:nvSpPr>
        <p:spPr>
          <a:xfrm>
            <a:off x="458392" y="150443"/>
            <a:ext cx="8217600" cy="5853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Communication tools</a:t>
            </a:r>
            <a:endParaRPr/>
          </a:p>
        </p:txBody>
      </p:sp>
      <p:sp>
        <p:nvSpPr>
          <p:cNvPr id="411" name="Google Shape;411;p57"/>
          <p:cNvSpPr txBox="1"/>
          <p:nvPr/>
        </p:nvSpPr>
        <p:spPr>
          <a:xfrm>
            <a:off x="424700" y="1021650"/>
            <a:ext cx="8022000" cy="354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t>Available tools</a:t>
            </a:r>
            <a:r>
              <a:rPr lang="en"/>
              <a:t> </a:t>
            </a:r>
            <a:r>
              <a:rPr lang="en" sz="1100"/>
              <a:t>at </a:t>
            </a:r>
            <a:r>
              <a:rPr lang="en" sz="1100">
                <a:highlight>
                  <a:srgbClr val="F9CB9C"/>
                </a:highlight>
              </a:rPr>
              <a:t>EuXFEL</a:t>
            </a:r>
            <a:r>
              <a:rPr lang="en" sz="1100"/>
              <a:t> and </a:t>
            </a:r>
            <a:r>
              <a:rPr lang="en" sz="1100">
                <a:highlight>
                  <a:srgbClr val="C9DAF8"/>
                </a:highlight>
              </a:rPr>
              <a:t>DESY</a:t>
            </a:r>
            <a:r>
              <a:rPr lang="en" sz="1100"/>
              <a:t>, sorted from highest to lowest “realtime intensity / interactivity”:</a:t>
            </a:r>
            <a:endParaRPr sz="1100"/>
          </a:p>
          <a:p>
            <a:pPr indent="-317500" lvl="0" marL="457200" rtl="0" algn="l">
              <a:spcBef>
                <a:spcPts val="0"/>
              </a:spcBef>
              <a:spcAft>
                <a:spcPts val="0"/>
              </a:spcAft>
              <a:buSzPts val="1400"/>
              <a:buChar char="●"/>
            </a:pPr>
            <a:r>
              <a:rPr lang="en"/>
              <a:t>100% live (audio &amp; </a:t>
            </a:r>
            <a:r>
              <a:rPr b="1" lang="en"/>
              <a:t>video</a:t>
            </a:r>
            <a:r>
              <a:rPr lang="en"/>
              <a:t>): CISCO meeting, skype (multiplex), (real meetings)</a:t>
            </a:r>
            <a:endParaRPr/>
          </a:p>
          <a:p>
            <a:pPr indent="-317500" lvl="0" marL="457200" rtl="0" algn="l">
              <a:spcBef>
                <a:spcPts val="0"/>
              </a:spcBef>
              <a:spcAft>
                <a:spcPts val="0"/>
              </a:spcAft>
              <a:buSzPts val="1400"/>
              <a:buChar char="●"/>
            </a:pPr>
            <a:r>
              <a:rPr lang="en"/>
              <a:t>100% live (audio): </a:t>
            </a:r>
            <a:r>
              <a:rPr b="1" lang="en"/>
              <a:t>PHONE</a:t>
            </a:r>
            <a:r>
              <a:rPr lang="en"/>
              <a:t> calls (1-to-1)</a:t>
            </a:r>
            <a:endParaRPr/>
          </a:p>
          <a:p>
            <a:pPr indent="-317500" lvl="0" marL="457200" rtl="0" algn="l">
              <a:spcBef>
                <a:spcPts val="0"/>
              </a:spcBef>
              <a:spcAft>
                <a:spcPts val="0"/>
              </a:spcAft>
              <a:buSzPts val="1400"/>
              <a:buChar char="●"/>
            </a:pPr>
            <a:r>
              <a:rPr b="1" lang="en"/>
              <a:t>Email</a:t>
            </a:r>
            <a:r>
              <a:rPr lang="en"/>
              <a:t> (zimbra/outlook), </a:t>
            </a:r>
            <a:r>
              <a:rPr b="1" lang="en"/>
              <a:t>FAX</a:t>
            </a:r>
            <a:endParaRPr b="1"/>
          </a:p>
          <a:p>
            <a:pPr indent="-317500" lvl="0" marL="457200" rtl="0" algn="l">
              <a:spcBef>
                <a:spcPts val="0"/>
              </a:spcBef>
              <a:spcAft>
                <a:spcPts val="0"/>
              </a:spcAft>
              <a:buSzPts val="1400"/>
              <a:buChar char="●"/>
            </a:pPr>
            <a:r>
              <a:rPr b="1" lang="en">
                <a:solidFill>
                  <a:schemeClr val="dk1"/>
                </a:solidFill>
              </a:rPr>
              <a:t>Electronic logbooks</a:t>
            </a:r>
            <a:r>
              <a:rPr lang="en">
                <a:solidFill>
                  <a:schemeClr val="dk1"/>
                </a:solidFill>
              </a:rPr>
              <a:t>: DESY eLOG (ttfinfo.desy.de), EuXFEL ELOG by PSI (in.xfel.eu/elog)</a:t>
            </a:r>
            <a:endParaRPr>
              <a:solidFill>
                <a:schemeClr val="dk1"/>
              </a:solidFill>
            </a:endParaRPr>
          </a:p>
          <a:p>
            <a:pPr indent="-317500" lvl="0" marL="457200" rtl="0" algn="l">
              <a:spcBef>
                <a:spcPts val="0"/>
              </a:spcBef>
              <a:spcAft>
                <a:spcPts val="0"/>
              </a:spcAft>
              <a:buClr>
                <a:schemeClr val="dk1"/>
              </a:buClr>
              <a:buSzPts val="1400"/>
              <a:buChar char="●"/>
            </a:pPr>
            <a:r>
              <a:rPr lang="en">
                <a:solidFill>
                  <a:schemeClr val="dk1"/>
                </a:solidFill>
              </a:rPr>
              <a:t>Task tracker: </a:t>
            </a:r>
            <a:r>
              <a:rPr lang="en">
                <a:highlight>
                  <a:srgbClr val="F9CB9C"/>
                </a:highlight>
              </a:rPr>
              <a:t>REDMINE</a:t>
            </a:r>
            <a:r>
              <a:rPr lang="en">
                <a:solidFill>
                  <a:schemeClr val="dk1"/>
                </a:solidFill>
              </a:rPr>
              <a:t> (@EuXFEL, in testing at DESY), </a:t>
            </a:r>
            <a:r>
              <a:rPr lang="en">
                <a:highlight>
                  <a:srgbClr val="C9DAF8"/>
                </a:highlight>
              </a:rPr>
              <a:t>RT</a:t>
            </a:r>
            <a:r>
              <a:rPr lang="en">
                <a:solidFill>
                  <a:schemeClr val="dk1"/>
                </a:solidFill>
              </a:rPr>
              <a:t> (@DESY)</a:t>
            </a:r>
            <a:endParaRPr>
              <a:solidFill>
                <a:schemeClr val="dk1"/>
              </a:solidFill>
            </a:endParaRPr>
          </a:p>
          <a:p>
            <a:pPr indent="-317500" lvl="0" marL="457200" rtl="0" algn="l">
              <a:spcBef>
                <a:spcPts val="0"/>
              </a:spcBef>
              <a:spcAft>
                <a:spcPts val="0"/>
              </a:spcAft>
              <a:buSzPts val="1400"/>
              <a:buChar char="●"/>
            </a:pPr>
            <a:r>
              <a:rPr b="1" lang="en"/>
              <a:t>Document handling</a:t>
            </a:r>
            <a:r>
              <a:rPr lang="en"/>
              <a:t>, archiving, wiki, task : </a:t>
            </a:r>
            <a:br>
              <a:rPr lang="en"/>
            </a:br>
            <a:r>
              <a:rPr lang="en">
                <a:highlight>
                  <a:srgbClr val="F9CB9C"/>
                </a:highlight>
              </a:rPr>
              <a:t>ALFRESCO</a:t>
            </a:r>
            <a:r>
              <a:rPr lang="en"/>
              <a:t>, </a:t>
            </a:r>
            <a:r>
              <a:rPr lang="en">
                <a:highlight>
                  <a:srgbClr val="C9DAF8"/>
                </a:highlight>
              </a:rPr>
              <a:t>CONFLUENCE</a:t>
            </a:r>
            <a:r>
              <a:rPr lang="en"/>
              <a:t>, </a:t>
            </a:r>
            <a:r>
              <a:rPr lang="en">
                <a:highlight>
                  <a:srgbClr val="F9CB9C"/>
                </a:highlight>
              </a:rPr>
              <a:t>ReadTheDocs</a:t>
            </a:r>
            <a:r>
              <a:rPr lang="en"/>
              <a:t>, </a:t>
            </a:r>
            <a:br>
              <a:rPr lang="en"/>
            </a:br>
            <a:r>
              <a:rPr lang="en"/>
              <a:t>Sync&amp;Share (DESYcloud), EDMS, GoogleDocs</a:t>
            </a:r>
            <a:endParaRPr/>
          </a:p>
          <a:p>
            <a:pPr indent="-317500" lvl="0" marL="457200" rtl="0" algn="l">
              <a:spcBef>
                <a:spcPts val="0"/>
              </a:spcBef>
              <a:spcAft>
                <a:spcPts val="0"/>
              </a:spcAft>
              <a:buSzPts val="1400"/>
              <a:buChar char="●"/>
            </a:pPr>
            <a:r>
              <a:rPr lang="en"/>
              <a:t>Meetings&amp;presentations: </a:t>
            </a:r>
            <a:r>
              <a:rPr b="1" lang="en"/>
              <a:t>INDICO, doodle/terminplaner</a:t>
            </a:r>
            <a:endParaRPr b="1"/>
          </a:p>
          <a:p>
            <a:pPr indent="-317500" lvl="0" marL="457200" rtl="0" algn="l">
              <a:spcBef>
                <a:spcPts val="0"/>
              </a:spcBef>
              <a:spcAft>
                <a:spcPts val="0"/>
              </a:spcAft>
              <a:buSzPts val="1400"/>
              <a:buChar char="●"/>
            </a:pPr>
            <a:r>
              <a:rPr lang="en"/>
              <a:t>Inventory Manager </a:t>
            </a:r>
            <a:r>
              <a:rPr lang="en">
                <a:highlight>
                  <a:srgbClr val="F9CB9C"/>
                </a:highlight>
              </a:rPr>
              <a:t>XIM</a:t>
            </a:r>
            <a:endParaRPr b="1"/>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t/>
            </a:r>
            <a:endParaRPr b="1"/>
          </a:p>
          <a:p>
            <a:pPr indent="0" lvl="0" marL="0" rtl="0" algn="l">
              <a:spcBef>
                <a:spcPts val="0"/>
              </a:spcBef>
              <a:spcAft>
                <a:spcPts val="0"/>
              </a:spcAft>
              <a:buNone/>
            </a:pPr>
            <a:r>
              <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5" name="Shape 415"/>
        <p:cNvGrpSpPr/>
        <p:nvPr/>
      </p:nvGrpSpPr>
      <p:grpSpPr>
        <a:xfrm>
          <a:off x="0" y="0"/>
          <a:ext cx="0" cy="0"/>
          <a:chOff x="0" y="0"/>
          <a:chExt cx="0" cy="0"/>
        </a:xfrm>
      </p:grpSpPr>
      <p:sp>
        <p:nvSpPr>
          <p:cNvPr id="416" name="Google Shape;416;p58"/>
          <p:cNvSpPr txBox="1"/>
          <p:nvPr>
            <p:ph type="title"/>
          </p:nvPr>
        </p:nvSpPr>
        <p:spPr>
          <a:xfrm>
            <a:off x="458392" y="150443"/>
            <a:ext cx="8217600" cy="5853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Live Document Editing</a:t>
            </a:r>
            <a:endParaRPr/>
          </a:p>
        </p:txBody>
      </p:sp>
      <p:sp>
        <p:nvSpPr>
          <p:cNvPr id="417" name="Google Shape;417;p58"/>
          <p:cNvSpPr txBox="1"/>
          <p:nvPr/>
        </p:nvSpPr>
        <p:spPr>
          <a:xfrm>
            <a:off x="424700" y="1021650"/>
            <a:ext cx="8022000" cy="354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t>Situation:</a:t>
            </a:r>
            <a:endParaRPr b="1"/>
          </a:p>
          <a:p>
            <a:pPr indent="-317500" lvl="0" marL="457200" rtl="0" algn="l">
              <a:spcBef>
                <a:spcPts val="0"/>
              </a:spcBef>
              <a:spcAft>
                <a:spcPts val="0"/>
              </a:spcAft>
              <a:buSzPts val="1400"/>
              <a:buChar char="●"/>
            </a:pPr>
            <a:r>
              <a:rPr lang="en"/>
              <a:t>Joint editing of documents becomes increasingly common and popular, e.g. meeting minutes, joint reports, other docs with sections in the responsibility of different people both @DESY and @XFEL.eu</a:t>
            </a:r>
            <a:endParaRPr/>
          </a:p>
          <a:p>
            <a:pPr indent="-317500" lvl="0" marL="457200" rtl="0" algn="l">
              <a:spcBef>
                <a:spcPts val="0"/>
              </a:spcBef>
              <a:spcAft>
                <a:spcPts val="0"/>
              </a:spcAft>
              <a:buSzPts val="1400"/>
              <a:buChar char="●"/>
            </a:pPr>
            <a:r>
              <a:rPr lang="en"/>
              <a:t>Frequently is Google Docs</a:t>
            </a:r>
            <a:endParaRPr/>
          </a:p>
          <a:p>
            <a:pPr indent="-317500" lvl="1" marL="914400" rtl="0" algn="l">
              <a:spcBef>
                <a:spcPts val="0"/>
              </a:spcBef>
              <a:spcAft>
                <a:spcPts val="0"/>
              </a:spcAft>
              <a:buSzPts val="1400"/>
              <a:buChar char="○"/>
            </a:pPr>
            <a:r>
              <a:rPr lang="en"/>
              <a:t>However, it’s against DESY regulations for usage for “official documents”</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t>Request</a:t>
            </a:r>
            <a:endParaRPr b="1"/>
          </a:p>
          <a:p>
            <a:pPr indent="0" lvl="0" marL="0" rtl="0" algn="l">
              <a:spcBef>
                <a:spcPts val="0"/>
              </a:spcBef>
              <a:spcAft>
                <a:spcPts val="0"/>
              </a:spcAft>
              <a:buNone/>
            </a:pPr>
            <a:r>
              <a:rPr lang="en">
                <a:solidFill>
                  <a:srgbClr val="0070C0"/>
                </a:solidFill>
              </a:rPr>
              <a:t>Have proper “plugins” for the DESY Cloud / Sync &amp; Share enabled to provide Office Functionality </a:t>
            </a:r>
            <a:endParaRPr>
              <a:solidFill>
                <a:srgbClr val="0070C0"/>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1" name="Shape 421"/>
        <p:cNvGrpSpPr/>
        <p:nvPr/>
      </p:nvGrpSpPr>
      <p:grpSpPr>
        <a:xfrm>
          <a:off x="0" y="0"/>
          <a:ext cx="0" cy="0"/>
          <a:chOff x="0" y="0"/>
          <a:chExt cx="0" cy="0"/>
        </a:xfrm>
      </p:grpSpPr>
      <p:sp>
        <p:nvSpPr>
          <p:cNvPr id="422" name="Google Shape;422;p59"/>
          <p:cNvSpPr txBox="1"/>
          <p:nvPr>
            <p:ph type="title"/>
          </p:nvPr>
        </p:nvSpPr>
        <p:spPr>
          <a:xfrm>
            <a:off x="458392" y="150443"/>
            <a:ext cx="8217600" cy="5853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CHATs</a:t>
            </a:r>
            <a:endParaRPr/>
          </a:p>
        </p:txBody>
      </p:sp>
      <p:sp>
        <p:nvSpPr>
          <p:cNvPr id="423" name="Google Shape;423;p59"/>
          <p:cNvSpPr txBox="1"/>
          <p:nvPr/>
        </p:nvSpPr>
        <p:spPr>
          <a:xfrm>
            <a:off x="442350" y="1002775"/>
            <a:ext cx="8249700" cy="354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t>Situation:</a:t>
            </a:r>
            <a:endParaRPr b="1"/>
          </a:p>
          <a:p>
            <a:pPr indent="0" lvl="0" marL="0" rtl="0" algn="l">
              <a:spcBef>
                <a:spcPts val="0"/>
              </a:spcBef>
              <a:spcAft>
                <a:spcPts val="0"/>
              </a:spcAft>
              <a:buNone/>
            </a:pPr>
            <a:r>
              <a:rPr lang="en">
                <a:solidFill>
                  <a:schemeClr val="dk1"/>
                </a:solidFill>
              </a:rPr>
              <a:t>currently only available in CISCO-meeting session, could use </a:t>
            </a:r>
            <a:r>
              <a:rPr b="1" lang="en">
                <a:solidFill>
                  <a:schemeClr val="dk1"/>
                </a:solidFill>
              </a:rPr>
              <a:t>#</a:t>
            </a:r>
            <a:r>
              <a:rPr b="1" lang="en">
                <a:solidFill>
                  <a:schemeClr val="dk1"/>
                </a:solidFill>
              </a:rPr>
              <a:t>slack</a:t>
            </a:r>
            <a:r>
              <a:rPr b="1" lang="en">
                <a:solidFill>
                  <a:schemeClr val="dk1"/>
                </a:solidFill>
              </a:rPr>
              <a:t>, </a:t>
            </a:r>
            <a:r>
              <a:rPr lang="en" sz="1100">
                <a:solidFill>
                  <a:schemeClr val="dk1"/>
                </a:solidFill>
              </a:rPr>
              <a:t>(Cisco chat app or Matrix as self-hosted solution)</a:t>
            </a:r>
            <a:br>
              <a:rPr lang="en">
                <a:solidFill>
                  <a:schemeClr val="dk1"/>
                </a:solidFill>
              </a:rPr>
            </a:br>
            <a:endParaRPr>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benefits: documented/archived quick communication, quicker to use than elog, address directly some receiver, multiplex (in contrast to PHONE), chats can close gap between PHONE and ELOG, provides video conferencing</a:t>
            </a:r>
            <a:endParaRPr>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negative: additional effort (e.g. for operators), needs a policy, needs a clear hierarchy among comm tools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Actions:</a:t>
            </a:r>
            <a:endParaRPr>
              <a:solidFill>
                <a:schemeClr val="dk1"/>
              </a:solidFill>
            </a:endParaRPr>
          </a:p>
          <a:p>
            <a:pPr indent="0" lvl="0" marL="0" rtl="0" algn="l">
              <a:spcBef>
                <a:spcPts val="0"/>
              </a:spcBef>
              <a:spcAft>
                <a:spcPts val="0"/>
              </a:spcAft>
              <a:buNone/>
            </a:pPr>
            <a:r>
              <a:rPr lang="en">
                <a:solidFill>
                  <a:schemeClr val="dk1"/>
                </a:solidFill>
              </a:rPr>
              <a:t>A test of a CHAT functionality could be useful.</a:t>
            </a:r>
            <a:endParaRPr>
              <a:solidFill>
                <a:schemeClr val="dk1"/>
              </a:solidFill>
            </a:endParaRPr>
          </a:p>
          <a:p>
            <a:pPr indent="0" lvl="0" marL="0" rtl="0" algn="l">
              <a:spcBef>
                <a:spcPts val="0"/>
              </a:spcBef>
              <a:spcAft>
                <a:spcPts val="0"/>
              </a:spcAft>
              <a:buNone/>
            </a:pPr>
            <a:r>
              <a:rPr lang="en">
                <a:solidFill>
                  <a:schemeClr val="dk1"/>
                </a:solidFill>
              </a:rPr>
              <a:t>WD will set up a policy and a test chat communication: BKR ←→ Experiments ←→ RC/PRC</a:t>
            </a:r>
            <a:endParaRPr>
              <a:solidFill>
                <a:schemeClr val="dk1"/>
              </a:solidFill>
            </a:endParaRPr>
          </a:p>
          <a:p>
            <a:pPr indent="0" lvl="0" marL="0" rtl="0" algn="l">
              <a:spcBef>
                <a:spcPts val="0"/>
              </a:spcBef>
              <a:spcAft>
                <a:spcPts val="0"/>
              </a:spcAft>
              <a:buNone/>
            </a:pPr>
            <a:r>
              <a:rPr lang="en">
                <a:solidFill>
                  <a:schemeClr val="dk1"/>
                </a:solidFill>
              </a:rPr>
              <a:t>Evaluation after a few months, if this mode of communication is beneficial for operation.</a:t>
            </a:r>
            <a:endParaRPr>
              <a:solidFill>
                <a:srgbClr val="0070C0"/>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7" name="Shape 427"/>
        <p:cNvGrpSpPr/>
        <p:nvPr/>
      </p:nvGrpSpPr>
      <p:grpSpPr>
        <a:xfrm>
          <a:off x="0" y="0"/>
          <a:ext cx="0" cy="0"/>
          <a:chOff x="0" y="0"/>
          <a:chExt cx="0" cy="0"/>
        </a:xfrm>
      </p:grpSpPr>
      <p:sp>
        <p:nvSpPr>
          <p:cNvPr id="428" name="Google Shape;428;p60"/>
          <p:cNvSpPr txBox="1"/>
          <p:nvPr>
            <p:ph type="title"/>
          </p:nvPr>
        </p:nvSpPr>
        <p:spPr>
          <a:xfrm>
            <a:off x="458392" y="150443"/>
            <a:ext cx="8217600" cy="585300"/>
          </a:xfrm>
          <a:prstGeom prst="rect">
            <a:avLst/>
          </a:prstGeom>
          <a:noFill/>
          <a:ln>
            <a:noFill/>
          </a:ln>
        </p:spPr>
        <p:txBody>
          <a:bodyPr anchorCtr="0" anchor="b" bIns="0" lIns="0" spcFirstLastPara="1" rIns="0" wrap="square" tIns="0">
            <a:noAutofit/>
          </a:bodyPr>
          <a:lstStyle/>
          <a:p>
            <a:pPr indent="0" lvl="0" marL="0" rtl="0" algn="l">
              <a:lnSpc>
                <a:spcPct val="100000"/>
              </a:lnSpc>
              <a:spcBef>
                <a:spcPts val="0"/>
              </a:spcBef>
              <a:spcAft>
                <a:spcPts val="0"/>
              </a:spcAft>
              <a:buClr>
                <a:schemeClr val="dk1"/>
              </a:buClr>
              <a:buSzPts val="1700"/>
              <a:buFont typeface="Arial"/>
              <a:buNone/>
            </a:pPr>
            <a:r>
              <a:rPr lang="en" sz="1800">
                <a:solidFill>
                  <a:srgbClr val="6AA84F"/>
                </a:solidFill>
              </a:rPr>
              <a:t>Session 5:  Communication Question 6 - DailyMeeting - (Torsten, Richard)</a:t>
            </a:r>
            <a:endParaRPr sz="1800">
              <a:solidFill>
                <a:srgbClr val="6AA84F"/>
              </a:solidFill>
            </a:endParaRPr>
          </a:p>
        </p:txBody>
      </p:sp>
      <p:sp>
        <p:nvSpPr>
          <p:cNvPr id="429" name="Google Shape;429;p60"/>
          <p:cNvSpPr txBox="1"/>
          <p:nvPr/>
        </p:nvSpPr>
        <p:spPr>
          <a:xfrm>
            <a:off x="471025" y="818750"/>
            <a:ext cx="7932900" cy="3968100"/>
          </a:xfrm>
          <a:prstGeom prst="rect">
            <a:avLst/>
          </a:prstGeom>
          <a:noFill/>
          <a:ln>
            <a:noFill/>
          </a:ln>
        </p:spPr>
        <p:txBody>
          <a:bodyPr anchorCtr="0" anchor="t" bIns="34275" lIns="68575" spcFirstLastPara="1" rIns="68575" wrap="square" tIns="34275">
            <a:noAutofit/>
          </a:bodyPr>
          <a:lstStyle/>
          <a:p>
            <a:pPr indent="0" lvl="0" marL="0" marR="0" rtl="0" algn="l">
              <a:lnSpc>
                <a:spcPct val="112000"/>
              </a:lnSpc>
              <a:spcBef>
                <a:spcPts val="0"/>
              </a:spcBef>
              <a:spcAft>
                <a:spcPts val="0"/>
              </a:spcAft>
              <a:buNone/>
            </a:pPr>
            <a:r>
              <a:rPr b="1" lang="en">
                <a:solidFill>
                  <a:schemeClr val="dk1"/>
                </a:solidFill>
              </a:rPr>
              <a:t>Is a daily operations meeting feasible</a:t>
            </a:r>
            <a:r>
              <a:rPr b="1" i="0" lang="en" sz="1400" u="none" cap="none" strike="noStrike">
                <a:solidFill>
                  <a:schemeClr val="dk1"/>
                </a:solidFill>
                <a:latin typeface="Arial"/>
                <a:ea typeface="Arial"/>
                <a:cs typeface="Arial"/>
                <a:sym typeface="Arial"/>
              </a:rPr>
              <a:t>? </a:t>
            </a:r>
            <a:endParaRPr sz="1100"/>
          </a:p>
          <a:p>
            <a:pPr indent="0" lvl="0" marL="0" marR="0" rtl="0" algn="l">
              <a:lnSpc>
                <a:spcPct val="112000"/>
              </a:lnSpc>
              <a:spcBef>
                <a:spcPts val="0"/>
              </a:spcBef>
              <a:spcAft>
                <a:spcPts val="0"/>
              </a:spcAft>
              <a:buNone/>
            </a:pPr>
            <a:r>
              <a:rPr lang="en">
                <a:solidFill>
                  <a:schemeClr val="dk1"/>
                </a:solidFill>
              </a:rPr>
              <a:t>Task: Find out, if a daily operations meeting could be useful.</a:t>
            </a:r>
            <a:r>
              <a:rPr b="0" i="0" lang="en" u="none" cap="none" strike="noStrike">
                <a:solidFill>
                  <a:schemeClr val="dk1"/>
                </a:solidFill>
                <a:latin typeface="Arial"/>
                <a:ea typeface="Arial"/>
                <a:cs typeface="Arial"/>
                <a:sym typeface="Arial"/>
              </a:rPr>
              <a:t> </a:t>
            </a:r>
            <a:endParaRPr b="0" i="0" u="none" cap="none" strike="noStrike">
              <a:solidFill>
                <a:schemeClr val="dk1"/>
              </a:solidFill>
              <a:latin typeface="Arial"/>
              <a:ea typeface="Arial"/>
              <a:cs typeface="Arial"/>
              <a:sym typeface="Arial"/>
            </a:endParaRPr>
          </a:p>
          <a:p>
            <a:pPr indent="0" lvl="0" marL="0" rtl="0" algn="l">
              <a:lnSpc>
                <a:spcPct val="115000"/>
              </a:lnSpc>
              <a:spcBef>
                <a:spcPts val="0"/>
              </a:spcBef>
              <a:spcAft>
                <a:spcPts val="0"/>
              </a:spcAft>
              <a:buSzPts val="1100"/>
              <a:buNone/>
            </a:pPr>
            <a:r>
              <a:t/>
            </a:r>
            <a:endParaRPr>
              <a:solidFill>
                <a:schemeClr val="dk1"/>
              </a:solidFill>
            </a:endParaRPr>
          </a:p>
          <a:p>
            <a:pPr indent="0" lvl="0" marL="0" rtl="0" algn="l">
              <a:lnSpc>
                <a:spcPct val="115000"/>
              </a:lnSpc>
              <a:spcBef>
                <a:spcPts val="0"/>
              </a:spcBef>
              <a:spcAft>
                <a:spcPts val="0"/>
              </a:spcAft>
              <a:buSzPts val="1100"/>
              <a:buNone/>
            </a:pPr>
            <a:r>
              <a:rPr lang="en">
                <a:solidFill>
                  <a:schemeClr val="dk1"/>
                </a:solidFill>
              </a:rPr>
              <a:t>An excerpt from the last SAC report: </a:t>
            </a:r>
            <a:endParaRPr>
              <a:solidFill>
                <a:schemeClr val="dk1"/>
              </a:solidFill>
            </a:endParaRPr>
          </a:p>
          <a:p>
            <a:pPr indent="0" lvl="0" marL="0" rtl="0" algn="l">
              <a:lnSpc>
                <a:spcPct val="115000"/>
              </a:lnSpc>
              <a:spcBef>
                <a:spcPts val="0"/>
              </a:spcBef>
              <a:spcAft>
                <a:spcPts val="0"/>
              </a:spcAft>
              <a:buSzPts val="1100"/>
              <a:buNone/>
            </a:pPr>
            <a:r>
              <a:rPr i="1" lang="en" sz="1200">
                <a:solidFill>
                  <a:schemeClr val="dk1"/>
                </a:solidFill>
              </a:rPr>
              <a:t>To enhance communications, SAC considered the advantage of daily mandatory meeting between the users and accelerator staff to exchange information about success or failure and needs for the coming days.  At other facilities such meetings have proven to be extremely effective. But on discussion, we learned about the role of a floor coordinator, responsible for the task of coordinating the three running instruments with the accelerator, already in place. SAC considers this should be sufficient communication, but requests that the system be announced to the users.</a:t>
            </a:r>
            <a:endParaRPr i="1" sz="1200">
              <a:solidFill>
                <a:schemeClr val="dk1"/>
              </a:solidFill>
            </a:endParaRPr>
          </a:p>
          <a:p>
            <a:pPr indent="0" lvl="0" marL="0" rtl="0" algn="l">
              <a:lnSpc>
                <a:spcPct val="115000"/>
              </a:lnSpc>
              <a:spcBef>
                <a:spcPts val="0"/>
              </a:spcBef>
              <a:spcAft>
                <a:spcPts val="0"/>
              </a:spcAft>
              <a:buSzPts val="1100"/>
              <a:buNone/>
            </a:pPr>
            <a:r>
              <a:t/>
            </a:r>
            <a:endParaRPr sz="1200">
              <a:solidFill>
                <a:schemeClr val="dk1"/>
              </a:solidFill>
            </a:endParaRPr>
          </a:p>
          <a:p>
            <a:pPr indent="0" lvl="0" marL="0" marR="0" rtl="0" algn="l">
              <a:lnSpc>
                <a:spcPct val="112000"/>
              </a:lnSpc>
              <a:spcBef>
                <a:spcPts val="0"/>
              </a:spcBef>
              <a:spcAft>
                <a:spcPts val="0"/>
              </a:spcAft>
              <a:buNone/>
            </a:pPr>
            <a:r>
              <a:rPr b="0" i="0" lang="en" u="none" cap="none" strike="noStrike">
                <a:solidFill>
                  <a:schemeClr val="dk1"/>
                </a:solidFill>
                <a:latin typeface="Arial"/>
                <a:ea typeface="Arial"/>
                <a:cs typeface="Arial"/>
                <a:sym typeface="Arial"/>
              </a:rPr>
              <a:t>Group work: Discuss the state</a:t>
            </a:r>
            <a:r>
              <a:rPr lang="en">
                <a:solidFill>
                  <a:schemeClr val="dk1"/>
                </a:solidFill>
              </a:rPr>
              <a:t>ment of the SAC in the group. Could a daily meeting and under which boundary conditions? What shall Robert answer reply to this recommendation in the next SAC meeting?  Take photos of the flipchart (if used) for the report writing later.</a:t>
            </a:r>
            <a:endParaRPr>
              <a:solidFill>
                <a:schemeClr val="dk1"/>
              </a:solidFill>
            </a:endParaRPr>
          </a:p>
          <a:p>
            <a:pPr indent="0" lvl="0" marL="0" marR="0" rtl="0" algn="l">
              <a:lnSpc>
                <a:spcPct val="112000"/>
              </a:lnSpc>
              <a:spcBef>
                <a:spcPts val="0"/>
              </a:spcBef>
              <a:spcAft>
                <a:spcPts val="0"/>
              </a:spcAft>
              <a:buNone/>
            </a:pPr>
            <a:r>
              <a:t/>
            </a:r>
            <a:endParaRPr>
              <a:solidFill>
                <a:schemeClr val="dk1"/>
              </a:solidFill>
            </a:endParaRPr>
          </a:p>
          <a:p>
            <a:pPr indent="0" lvl="0" marL="0" marR="0" rtl="0" algn="l">
              <a:lnSpc>
                <a:spcPct val="112000"/>
              </a:lnSpc>
              <a:spcBef>
                <a:spcPts val="0"/>
              </a:spcBef>
              <a:spcAft>
                <a:spcPts val="0"/>
              </a:spcAft>
              <a:buNone/>
            </a:pPr>
            <a:r>
              <a:rPr lang="en">
                <a:solidFill>
                  <a:schemeClr val="dk1"/>
                </a:solidFill>
              </a:rPr>
              <a:t>Report writing: Sum up your recommendations concerning the proposed meeting and present it in the closeout.</a:t>
            </a:r>
            <a:endParaRPr sz="1100"/>
          </a:p>
          <a:p>
            <a:pPr indent="0" lvl="0" marL="0" marR="0" rtl="0" algn="l">
              <a:lnSpc>
                <a:spcPct val="112000"/>
              </a:lnSpc>
              <a:spcBef>
                <a:spcPts val="0"/>
              </a:spcBef>
              <a:spcAft>
                <a:spcPts val="0"/>
              </a:spcAft>
              <a:buNone/>
            </a:pPr>
            <a:r>
              <a:t/>
            </a:r>
            <a:endParaRPr sz="1100"/>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3" name="Shape 433"/>
        <p:cNvGrpSpPr/>
        <p:nvPr/>
      </p:nvGrpSpPr>
      <p:grpSpPr>
        <a:xfrm>
          <a:off x="0" y="0"/>
          <a:ext cx="0" cy="0"/>
          <a:chOff x="0" y="0"/>
          <a:chExt cx="0" cy="0"/>
        </a:xfrm>
      </p:grpSpPr>
      <p:sp>
        <p:nvSpPr>
          <p:cNvPr id="434" name="Google Shape;434;p61"/>
          <p:cNvSpPr txBox="1"/>
          <p:nvPr>
            <p:ph type="title"/>
          </p:nvPr>
        </p:nvSpPr>
        <p:spPr>
          <a:xfrm>
            <a:off x="458392" y="150443"/>
            <a:ext cx="8217600" cy="5853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Daily Meeting accelerator / photons?</a:t>
            </a:r>
            <a:endParaRPr/>
          </a:p>
        </p:txBody>
      </p:sp>
      <p:sp>
        <p:nvSpPr>
          <p:cNvPr id="435" name="Google Shape;435;p61"/>
          <p:cNvSpPr txBox="1"/>
          <p:nvPr/>
        </p:nvSpPr>
        <p:spPr>
          <a:xfrm>
            <a:off x="463200" y="799500"/>
            <a:ext cx="8217600" cy="2487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Recommendation from the SAC was somewhat vague but we extracted the following points:</a:t>
            </a:r>
            <a:endParaRPr/>
          </a:p>
          <a:p>
            <a:pPr indent="-317500" lvl="1" marL="914400" rtl="0" algn="l">
              <a:spcBef>
                <a:spcPts val="0"/>
              </a:spcBef>
              <a:spcAft>
                <a:spcPts val="0"/>
              </a:spcAft>
              <a:buSzPts val="1400"/>
              <a:buChar char="-"/>
            </a:pPr>
            <a:r>
              <a:rPr lang="en"/>
              <a:t>Daily meetings at other facilities considered 'extremely effective'</a:t>
            </a:r>
            <a:endParaRPr/>
          </a:p>
          <a:p>
            <a:pPr indent="-317500" lvl="2" marL="1371600" rtl="0" algn="l">
              <a:spcBef>
                <a:spcPts val="0"/>
              </a:spcBef>
              <a:spcAft>
                <a:spcPts val="0"/>
              </a:spcAft>
              <a:buClr>
                <a:srgbClr val="38761D"/>
              </a:buClr>
              <a:buSzPts val="1400"/>
              <a:buChar char="-"/>
            </a:pPr>
            <a:r>
              <a:rPr lang="en">
                <a:solidFill>
                  <a:srgbClr val="38761D"/>
                </a:solidFill>
              </a:rPr>
              <a:t>Noted that in some facilities there is no direct user to accelerator </a:t>
            </a:r>
            <a:r>
              <a:rPr lang="en">
                <a:solidFill>
                  <a:srgbClr val="38761D"/>
                </a:solidFill>
              </a:rPr>
              <a:t>contact</a:t>
            </a:r>
            <a:r>
              <a:rPr lang="en">
                <a:solidFill>
                  <a:srgbClr val="38761D"/>
                </a:solidFill>
              </a:rPr>
              <a:t> and that where those meetings exist, the primary benefit is to give the machine coordinators, operators, instrument scientists and users some 'buy in' to the user experiment</a:t>
            </a:r>
            <a:endParaRPr>
              <a:solidFill>
                <a:srgbClr val="38761D"/>
              </a:solidFill>
            </a:endParaRPr>
          </a:p>
          <a:p>
            <a:pPr indent="-317500" lvl="1" marL="914400" rtl="0" algn="l">
              <a:spcBef>
                <a:spcPts val="0"/>
              </a:spcBef>
              <a:spcAft>
                <a:spcPts val="0"/>
              </a:spcAft>
              <a:buSzPts val="1400"/>
              <a:buChar char="-"/>
            </a:pPr>
            <a:r>
              <a:rPr lang="en"/>
              <a:t>Role of </a:t>
            </a:r>
            <a:r>
              <a:rPr lang="en"/>
              <a:t>'floor coordinator' already fulfills the role of coordinating the three concurrently operating instruments with the accelerator</a:t>
            </a:r>
            <a:endParaRPr/>
          </a:p>
          <a:p>
            <a:pPr indent="-317500" lvl="2" marL="1371600" rtl="0" algn="l">
              <a:spcBef>
                <a:spcPts val="0"/>
              </a:spcBef>
              <a:spcAft>
                <a:spcPts val="0"/>
              </a:spcAft>
              <a:buClr>
                <a:srgbClr val="38761D"/>
              </a:buClr>
              <a:buSzPts val="1400"/>
              <a:buChar char="-"/>
            </a:pPr>
            <a:r>
              <a:rPr lang="en">
                <a:solidFill>
                  <a:srgbClr val="38761D"/>
                </a:solidFill>
              </a:rPr>
              <a:t>This role is known as the Photon Run Coordinator (PRC) at XFEL</a:t>
            </a:r>
            <a:endParaRPr>
              <a:solidFill>
                <a:srgbClr val="38761D"/>
              </a:solidFill>
            </a:endParaRPr>
          </a:p>
          <a:p>
            <a:pPr indent="-317500" lvl="1" marL="914400" rtl="0" algn="l">
              <a:spcBef>
                <a:spcPts val="0"/>
              </a:spcBef>
              <a:spcAft>
                <a:spcPts val="0"/>
              </a:spcAft>
              <a:buSzPts val="1400"/>
              <a:buChar char="-"/>
            </a:pPr>
            <a:r>
              <a:rPr lang="en"/>
              <a:t>That users are informed of the </a:t>
            </a:r>
            <a:r>
              <a:rPr lang="en"/>
              <a:t>existence</a:t>
            </a:r>
            <a:r>
              <a:rPr lang="en"/>
              <a:t> of the PRC and their role</a:t>
            </a:r>
            <a:endParaRPr/>
          </a:p>
          <a:p>
            <a:pPr indent="-317500" lvl="2" marL="1371600" rtl="0" algn="l">
              <a:spcBef>
                <a:spcPts val="0"/>
              </a:spcBef>
              <a:spcAft>
                <a:spcPts val="0"/>
              </a:spcAft>
              <a:buClr>
                <a:srgbClr val="38761D"/>
              </a:buClr>
              <a:buSzPts val="1400"/>
              <a:buChar char="-"/>
            </a:pPr>
            <a:r>
              <a:rPr lang="en">
                <a:solidFill>
                  <a:srgbClr val="38761D"/>
                </a:solidFill>
              </a:rPr>
              <a:t>Currently XFEL users are generally not aware of who is the current PRC and their role in the communication channel between the instruments and accelerator</a:t>
            </a:r>
            <a:endParaRPr>
              <a:solidFill>
                <a:srgbClr val="38761D"/>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9" name="Shape 439"/>
        <p:cNvGrpSpPr/>
        <p:nvPr/>
      </p:nvGrpSpPr>
      <p:grpSpPr>
        <a:xfrm>
          <a:off x="0" y="0"/>
          <a:ext cx="0" cy="0"/>
          <a:chOff x="0" y="0"/>
          <a:chExt cx="0" cy="0"/>
        </a:xfrm>
      </p:grpSpPr>
      <p:sp>
        <p:nvSpPr>
          <p:cNvPr id="440" name="Google Shape;440;p62"/>
          <p:cNvSpPr txBox="1"/>
          <p:nvPr>
            <p:ph type="title"/>
          </p:nvPr>
        </p:nvSpPr>
        <p:spPr>
          <a:xfrm>
            <a:off x="458392" y="150443"/>
            <a:ext cx="8217600" cy="5853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Daily meeting accelerator / photons?</a:t>
            </a:r>
            <a:endParaRPr/>
          </a:p>
        </p:txBody>
      </p:sp>
      <p:sp>
        <p:nvSpPr>
          <p:cNvPr id="441" name="Google Shape;441;p62"/>
          <p:cNvSpPr txBox="1"/>
          <p:nvPr/>
        </p:nvSpPr>
        <p:spPr>
          <a:xfrm>
            <a:off x="509100" y="843650"/>
            <a:ext cx="8116200" cy="2105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We decided on a </a:t>
            </a:r>
            <a:r>
              <a:rPr b="1" lang="en"/>
              <a:t>trial run of a daily meeting</a:t>
            </a:r>
            <a:r>
              <a:rPr lang="en"/>
              <a:t> to evaluate its usefulness in enhancing communication</a:t>
            </a:r>
            <a:endParaRPr/>
          </a:p>
          <a:p>
            <a:pPr indent="-317500" lvl="0" marL="457200" rtl="0" algn="l">
              <a:spcBef>
                <a:spcPts val="0"/>
              </a:spcBef>
              <a:spcAft>
                <a:spcPts val="0"/>
              </a:spcAft>
              <a:buSzPts val="1400"/>
              <a:buChar char="-"/>
            </a:pPr>
            <a:r>
              <a:rPr lang="en"/>
              <a:t>A meeting takes place at 8:30, DESY room 246, XFEL via cisco </a:t>
            </a:r>
            <a:r>
              <a:rPr lang="en">
                <a:solidFill>
                  <a:srgbClr val="38761D"/>
                </a:solidFill>
              </a:rPr>
              <a:t>Due to potentially long travel times BKR-XFEL</a:t>
            </a:r>
            <a:r>
              <a:rPr lang="en"/>
              <a:t> </a:t>
            </a:r>
            <a:endParaRPr/>
          </a:p>
          <a:p>
            <a:pPr indent="-317500" lvl="0" marL="457200" rtl="0" algn="l">
              <a:spcBef>
                <a:spcPts val="0"/>
              </a:spcBef>
              <a:spcAft>
                <a:spcPts val="0"/>
              </a:spcAft>
              <a:buSzPts val="1400"/>
              <a:buChar char="-"/>
            </a:pPr>
            <a:r>
              <a:rPr lang="en"/>
              <a:t>Discussion primarily between PRC &amp; RC. PRC can bring in instrument contacts where necessary for more complicated issues and also involve the experiment PIs if desired or requested. </a:t>
            </a:r>
            <a:r>
              <a:rPr lang="en">
                <a:solidFill>
                  <a:srgbClr val="38761D"/>
                </a:solidFill>
              </a:rPr>
              <a:t>The meeting will always be open to any of the instrument contacts or PIs</a:t>
            </a:r>
            <a:endParaRPr>
              <a:solidFill>
                <a:srgbClr val="38761D"/>
              </a:solidFill>
            </a:endParaRPr>
          </a:p>
          <a:p>
            <a:pPr indent="-317500" lvl="0" marL="457200" rtl="0" algn="l">
              <a:spcBef>
                <a:spcPts val="0"/>
              </a:spcBef>
              <a:spcAft>
                <a:spcPts val="0"/>
              </a:spcAft>
              <a:buSzPts val="1400"/>
              <a:buChar char="-"/>
            </a:pPr>
            <a:r>
              <a:rPr lang="en"/>
              <a:t>Meeting does not take place on Fridays </a:t>
            </a:r>
            <a:r>
              <a:rPr lang="en">
                <a:solidFill>
                  <a:srgbClr val="38761D"/>
                </a:solidFill>
              </a:rPr>
              <a:t>Due to overlap of contents with the already existing presentation of user experiments and operations meetings at XFEL</a:t>
            </a:r>
            <a:endParaRPr>
              <a:solidFill>
                <a:srgbClr val="38761D"/>
              </a:solidFill>
            </a:endParaRPr>
          </a:p>
        </p:txBody>
      </p:sp>
      <p:sp>
        <p:nvSpPr>
          <p:cNvPr id="442" name="Google Shape;442;p62"/>
          <p:cNvSpPr txBox="1"/>
          <p:nvPr/>
        </p:nvSpPr>
        <p:spPr>
          <a:xfrm>
            <a:off x="559900" y="3057250"/>
            <a:ext cx="8116200" cy="150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We also discussed a get together</a:t>
            </a:r>
            <a:r>
              <a:rPr lang="en"/>
              <a:t> to enhance the team spirit between users, instrument scientists, accelerator run coordinators and operators</a:t>
            </a:r>
            <a:endParaRPr/>
          </a:p>
          <a:p>
            <a:pPr indent="-317500" lvl="0" marL="457200" rtl="0" algn="l">
              <a:spcBef>
                <a:spcPts val="0"/>
              </a:spcBef>
              <a:spcAft>
                <a:spcPts val="0"/>
              </a:spcAft>
              <a:buSzPts val="1400"/>
              <a:buChar char="-"/>
            </a:pPr>
            <a:r>
              <a:rPr lang="en"/>
              <a:t>To take place at the XFEL campus at the beginning of the </a:t>
            </a:r>
            <a:r>
              <a:rPr lang="en"/>
              <a:t>'beam week'</a:t>
            </a:r>
            <a:endParaRPr/>
          </a:p>
          <a:p>
            <a:pPr indent="-317500" lvl="0" marL="457200" rtl="0" algn="l">
              <a:spcBef>
                <a:spcPts val="0"/>
              </a:spcBef>
              <a:spcAft>
                <a:spcPts val="0"/>
              </a:spcAft>
              <a:buSzPts val="1400"/>
              <a:buChar char="-"/>
            </a:pPr>
            <a:r>
              <a:rPr lang="en"/>
              <a:t>Suggested time: Tuesday 4pm</a:t>
            </a:r>
            <a:endParaRPr/>
          </a:p>
          <a:p>
            <a:pPr indent="-317500" lvl="0" marL="457200" rtl="0" algn="l">
              <a:spcBef>
                <a:spcPts val="0"/>
              </a:spcBef>
              <a:spcAft>
                <a:spcPts val="0"/>
              </a:spcAft>
              <a:buSzPts val="1400"/>
              <a:buChar char="-"/>
            </a:pPr>
            <a:r>
              <a:rPr lang="en"/>
              <a:t>Invited:  Users (PIs +), Instrument Scientists, PRC, RC (From early shift), operators   </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6" name="Shape 446"/>
        <p:cNvGrpSpPr/>
        <p:nvPr/>
      </p:nvGrpSpPr>
      <p:grpSpPr>
        <a:xfrm>
          <a:off x="0" y="0"/>
          <a:ext cx="0" cy="0"/>
          <a:chOff x="0" y="0"/>
          <a:chExt cx="0" cy="0"/>
        </a:xfrm>
      </p:grpSpPr>
      <p:sp>
        <p:nvSpPr>
          <p:cNvPr id="447" name="Google Shape;447;p63"/>
          <p:cNvSpPr txBox="1"/>
          <p:nvPr>
            <p:ph type="title"/>
          </p:nvPr>
        </p:nvSpPr>
        <p:spPr>
          <a:xfrm>
            <a:off x="458392" y="150443"/>
            <a:ext cx="8217600" cy="5853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Daily meeting accelerator / photons?</a:t>
            </a:r>
            <a:endParaRPr/>
          </a:p>
        </p:txBody>
      </p:sp>
      <p:sp>
        <p:nvSpPr>
          <p:cNvPr id="448" name="Google Shape;448;p63"/>
          <p:cNvSpPr txBox="1"/>
          <p:nvPr/>
        </p:nvSpPr>
        <p:spPr>
          <a:xfrm>
            <a:off x="509100" y="843650"/>
            <a:ext cx="8116200" cy="2105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Additional </a:t>
            </a:r>
            <a:r>
              <a:rPr lang="en"/>
              <a:t>discussion</a:t>
            </a:r>
            <a:r>
              <a:rPr lang="en"/>
              <a:t> notes:</a:t>
            </a:r>
            <a:endParaRPr/>
          </a:p>
          <a:p>
            <a:pPr indent="-317500" lvl="0" marL="457200" rtl="0" algn="l">
              <a:spcBef>
                <a:spcPts val="0"/>
              </a:spcBef>
              <a:spcAft>
                <a:spcPts val="0"/>
              </a:spcAft>
              <a:buSzPts val="1400"/>
              <a:buChar char="-"/>
            </a:pPr>
            <a:r>
              <a:rPr lang="en"/>
              <a:t>In order for the XFEL Photon Run Coordinator to effectively take on these new suggested communications efforts it would be beneficial for the role to be 'well defined'</a:t>
            </a:r>
            <a:endParaRPr/>
          </a:p>
          <a:p>
            <a:pPr indent="-317500" lvl="0" marL="457200" rtl="0" algn="l">
              <a:spcBef>
                <a:spcPts val="0"/>
              </a:spcBef>
              <a:spcAft>
                <a:spcPts val="0"/>
              </a:spcAft>
              <a:buSzPts val="1400"/>
              <a:buChar char="-"/>
            </a:pPr>
            <a:r>
              <a:rPr lang="en"/>
              <a:t>People acting as PRCs should be given sufficient time for communication with the accelerator during the week whenever needed, both in person and digesting written material (elog etc.)</a:t>
            </a:r>
            <a:endParaRPr/>
          </a:p>
          <a:p>
            <a:pPr indent="-317500" lvl="0" marL="457200" rtl="0" algn="l">
              <a:spcBef>
                <a:spcPts val="0"/>
              </a:spcBef>
              <a:spcAft>
                <a:spcPts val="0"/>
              </a:spcAft>
              <a:buSzPts val="1400"/>
              <a:buChar char="-"/>
            </a:pPr>
            <a:r>
              <a:rPr lang="en"/>
              <a:t>PRC also needs to have time available to keep an eye out on the activities at the instruments, initiating contact if needed</a:t>
            </a:r>
            <a:endParaRPr/>
          </a:p>
          <a:p>
            <a:pPr indent="-317500" lvl="0" marL="457200" rtl="0" algn="l">
              <a:spcBef>
                <a:spcPts val="0"/>
              </a:spcBef>
              <a:spcAft>
                <a:spcPts val="0"/>
              </a:spcAft>
              <a:buSzPts val="1400"/>
              <a:buChar char="-"/>
            </a:pPr>
            <a:r>
              <a:rPr lang="en"/>
              <a:t>Instrument</a:t>
            </a:r>
            <a:r>
              <a:rPr lang="en"/>
              <a:t> contacts (and PIs) are encouraged to visit BKR to meet the RCs and operators and to see what</a:t>
            </a:r>
            <a:r>
              <a:rPr lang="en"/>
              <a:t>'s going on</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3" name="Shape 93"/>
        <p:cNvGrpSpPr/>
        <p:nvPr/>
      </p:nvGrpSpPr>
      <p:grpSpPr>
        <a:xfrm>
          <a:off x="0" y="0"/>
          <a:ext cx="0" cy="0"/>
          <a:chOff x="0" y="0"/>
          <a:chExt cx="0" cy="0"/>
        </a:xfrm>
      </p:grpSpPr>
      <p:sp>
        <p:nvSpPr>
          <p:cNvPr id="94" name="Google Shape;94;p20"/>
          <p:cNvSpPr txBox="1"/>
          <p:nvPr>
            <p:ph type="title"/>
          </p:nvPr>
        </p:nvSpPr>
        <p:spPr>
          <a:xfrm>
            <a:off x="328679" y="217393"/>
            <a:ext cx="8217600" cy="585300"/>
          </a:xfrm>
          <a:prstGeom prst="rect">
            <a:avLst/>
          </a:prstGeom>
          <a:noFill/>
          <a:ln>
            <a:noFill/>
          </a:ln>
        </p:spPr>
        <p:txBody>
          <a:bodyPr anchorCtr="0" anchor="b" bIns="0" lIns="0" spcFirstLastPara="1" rIns="0" wrap="square" tIns="0">
            <a:noAutofit/>
          </a:bodyPr>
          <a:lstStyle/>
          <a:p>
            <a:pPr indent="0" lvl="0" marL="0" rtl="0" algn="l">
              <a:lnSpc>
                <a:spcPct val="100000"/>
              </a:lnSpc>
              <a:spcBef>
                <a:spcPts val="0"/>
              </a:spcBef>
              <a:spcAft>
                <a:spcPts val="0"/>
              </a:spcAft>
              <a:buClr>
                <a:schemeClr val="dk1"/>
              </a:buClr>
              <a:buSzPts val="1700"/>
              <a:buFont typeface="Arial"/>
              <a:buNone/>
            </a:pPr>
            <a:r>
              <a:rPr lang="en" sz="1800"/>
              <a:t>33 </a:t>
            </a:r>
            <a:r>
              <a:rPr lang="en" sz="1800"/>
              <a:t>Participants, 12 questions, 15 activities, 7 sessions  </a:t>
            </a:r>
            <a:endParaRPr sz="1800"/>
          </a:p>
        </p:txBody>
      </p:sp>
      <p:sp>
        <p:nvSpPr>
          <p:cNvPr id="95" name="Google Shape;95;p20"/>
          <p:cNvSpPr txBox="1"/>
          <p:nvPr/>
        </p:nvSpPr>
        <p:spPr>
          <a:xfrm>
            <a:off x="1156063" y="1587137"/>
            <a:ext cx="4947557" cy="2057400"/>
          </a:xfrm>
          <a:prstGeom prst="rect">
            <a:avLst/>
          </a:prstGeom>
          <a:noFill/>
          <a:ln>
            <a:noFill/>
          </a:ln>
        </p:spPr>
        <p:txBody>
          <a:bodyPr anchorCtr="0" anchor="t" bIns="34275" lIns="68575" spcFirstLastPara="1" rIns="68575" wrap="square" tIns="34275">
            <a:noAutofit/>
          </a:bodyPr>
          <a:lstStyle/>
          <a:p>
            <a:pPr indent="-139700" lvl="0" marL="203200" marR="0" rtl="0" algn="l">
              <a:lnSpc>
                <a:spcPct val="112000"/>
              </a:lnSpc>
              <a:spcBef>
                <a:spcPts val="0"/>
              </a:spcBef>
              <a:spcAft>
                <a:spcPts val="0"/>
              </a:spcAft>
              <a:buClr>
                <a:schemeClr val="dk1"/>
              </a:buClr>
              <a:buSzPts val="1100"/>
              <a:buFont typeface="Arial"/>
              <a:buNone/>
            </a:pPr>
            <a:r>
              <a:t/>
            </a:r>
            <a:endParaRPr b="0" i="0" sz="1100" u="none" cap="none" strike="noStrike">
              <a:solidFill>
                <a:schemeClr val="dk1"/>
              </a:solidFill>
              <a:latin typeface="Arial"/>
              <a:ea typeface="Arial"/>
              <a:cs typeface="Arial"/>
              <a:sym typeface="Arial"/>
            </a:endParaRPr>
          </a:p>
        </p:txBody>
      </p:sp>
      <p:sp>
        <p:nvSpPr>
          <p:cNvPr id="96" name="Google Shape;96;p20"/>
          <p:cNvSpPr/>
          <p:nvPr/>
        </p:nvSpPr>
        <p:spPr>
          <a:xfrm>
            <a:off x="467925" y="802700"/>
            <a:ext cx="3130800" cy="3760200"/>
          </a:xfrm>
          <a:prstGeom prst="rect">
            <a:avLst/>
          </a:prstGeom>
          <a:solidFill>
            <a:srgbClr val="FFFFFF"/>
          </a:solidFill>
          <a:ln>
            <a:noFill/>
          </a:ln>
        </p:spPr>
        <p:txBody>
          <a:bodyPr anchorCtr="0" anchor="ctr" bIns="0" lIns="0" spcFirstLastPara="1" rIns="0" wrap="square" tIns="0">
            <a:noAutofit/>
          </a:bodyPr>
          <a:lstStyle/>
          <a:p>
            <a:pPr indent="-254000" lvl="0" marL="254000" marR="0" rtl="0" algn="l">
              <a:lnSpc>
                <a:spcPct val="100000"/>
              </a:lnSpc>
              <a:spcBef>
                <a:spcPts val="0"/>
              </a:spcBef>
              <a:spcAft>
                <a:spcPts val="0"/>
              </a:spcAft>
              <a:buClr>
                <a:schemeClr val="dk1"/>
              </a:buClr>
              <a:buSzPts val="1400"/>
              <a:buFont typeface="Arial"/>
              <a:buAutoNum type="arabicPeriod"/>
            </a:pPr>
            <a:r>
              <a:rPr b="0" i="0" lang="en" sz="1400" u="none" cap="none" strike="noStrike">
                <a:solidFill>
                  <a:schemeClr val="dk1"/>
                </a:solidFill>
                <a:latin typeface="Arial"/>
                <a:ea typeface="Arial"/>
                <a:cs typeface="Arial"/>
                <a:sym typeface="Arial"/>
              </a:rPr>
              <a:t>Siegfried Koepke</a:t>
            </a:r>
            <a:endParaRPr b="0" i="0" sz="1400" u="none" cap="none" strike="noStrike">
              <a:solidFill>
                <a:schemeClr val="dk1"/>
              </a:solidFill>
              <a:latin typeface="Arial"/>
              <a:ea typeface="Arial"/>
              <a:cs typeface="Arial"/>
              <a:sym typeface="Arial"/>
            </a:endParaRPr>
          </a:p>
          <a:p>
            <a:pPr indent="-254000" lvl="0" marL="254000" marR="0" rtl="0" algn="l">
              <a:lnSpc>
                <a:spcPct val="100000"/>
              </a:lnSpc>
              <a:spcBef>
                <a:spcPts val="0"/>
              </a:spcBef>
              <a:spcAft>
                <a:spcPts val="0"/>
              </a:spcAft>
              <a:buClr>
                <a:schemeClr val="dk1"/>
              </a:buClr>
              <a:buSzPts val="1400"/>
              <a:buFont typeface="Arial"/>
              <a:buAutoNum type="arabicPeriod"/>
            </a:pPr>
            <a:r>
              <a:rPr b="0" i="0" lang="en" sz="1400" u="none" cap="none" strike="noStrike">
                <a:solidFill>
                  <a:schemeClr val="dk1"/>
                </a:solidFill>
                <a:latin typeface="Arial"/>
                <a:ea typeface="Arial"/>
                <a:cs typeface="Arial"/>
                <a:sym typeface="Arial"/>
              </a:rPr>
              <a:t>Sara Casalbuoni</a:t>
            </a:r>
            <a:endParaRPr b="0" i="0" sz="1400" u="none" cap="none" strike="noStrike">
              <a:solidFill>
                <a:schemeClr val="dk1"/>
              </a:solidFill>
              <a:latin typeface="Arial"/>
              <a:ea typeface="Arial"/>
              <a:cs typeface="Arial"/>
              <a:sym typeface="Arial"/>
            </a:endParaRPr>
          </a:p>
          <a:p>
            <a:pPr indent="-254000" lvl="0" marL="254000" marR="0" rtl="0" algn="l">
              <a:lnSpc>
                <a:spcPct val="100000"/>
              </a:lnSpc>
              <a:spcBef>
                <a:spcPts val="0"/>
              </a:spcBef>
              <a:spcAft>
                <a:spcPts val="0"/>
              </a:spcAft>
              <a:buClr>
                <a:schemeClr val="dk1"/>
              </a:buClr>
              <a:buSzPts val="1400"/>
              <a:buFont typeface="Arial"/>
              <a:buAutoNum type="arabicPeriod"/>
            </a:pPr>
            <a:r>
              <a:rPr b="0" i="0" lang="en" sz="1400" u="none" cap="none" strike="noStrike">
                <a:solidFill>
                  <a:schemeClr val="dk1"/>
                </a:solidFill>
                <a:latin typeface="Arial"/>
                <a:ea typeface="Arial"/>
                <a:cs typeface="Arial"/>
                <a:sym typeface="Arial"/>
              </a:rPr>
              <a:t>Torsten Limberg</a:t>
            </a:r>
            <a:endParaRPr b="0" i="0" sz="1400" u="none" cap="none" strike="noStrike">
              <a:solidFill>
                <a:schemeClr val="dk1"/>
              </a:solidFill>
              <a:latin typeface="Arial"/>
              <a:ea typeface="Arial"/>
              <a:cs typeface="Arial"/>
              <a:sym typeface="Arial"/>
            </a:endParaRPr>
          </a:p>
          <a:p>
            <a:pPr indent="-254000" lvl="0" marL="254000" marR="0" rtl="0" algn="l">
              <a:lnSpc>
                <a:spcPct val="100000"/>
              </a:lnSpc>
              <a:spcBef>
                <a:spcPts val="0"/>
              </a:spcBef>
              <a:spcAft>
                <a:spcPts val="0"/>
              </a:spcAft>
              <a:buClr>
                <a:schemeClr val="dk1"/>
              </a:buClr>
              <a:buSzPts val="1400"/>
              <a:buFont typeface="Arial"/>
              <a:buAutoNum type="arabicPeriod"/>
            </a:pPr>
            <a:r>
              <a:rPr b="0" i="0" lang="en" sz="1400" u="none" cap="none" strike="noStrike">
                <a:solidFill>
                  <a:schemeClr val="dk1"/>
                </a:solidFill>
                <a:latin typeface="Arial"/>
                <a:ea typeface="Arial"/>
                <a:cs typeface="Arial"/>
                <a:sym typeface="Arial"/>
              </a:rPr>
              <a:t>Hans Weise</a:t>
            </a:r>
            <a:endParaRPr sz="1100"/>
          </a:p>
          <a:p>
            <a:pPr indent="-254000" lvl="0" marL="254000" marR="0" rtl="0" algn="l">
              <a:lnSpc>
                <a:spcPct val="100000"/>
              </a:lnSpc>
              <a:spcBef>
                <a:spcPts val="0"/>
              </a:spcBef>
              <a:spcAft>
                <a:spcPts val="0"/>
              </a:spcAft>
              <a:buClr>
                <a:schemeClr val="dk1"/>
              </a:buClr>
              <a:buSzPts val="1400"/>
              <a:buFont typeface="Arial"/>
              <a:buAutoNum type="arabicPeriod"/>
            </a:pPr>
            <a:r>
              <a:rPr b="0" i="0" lang="en" sz="1400" u="none" cap="none" strike="noStrike">
                <a:solidFill>
                  <a:schemeClr val="dk1"/>
                </a:solidFill>
                <a:latin typeface="Arial"/>
                <a:ea typeface="Arial"/>
                <a:cs typeface="Arial"/>
                <a:sym typeface="Arial"/>
              </a:rPr>
              <a:t>Frank Brinker</a:t>
            </a:r>
            <a:endParaRPr b="0" i="0" sz="1400" u="none" cap="none" strike="noStrike">
              <a:solidFill>
                <a:schemeClr val="dk1"/>
              </a:solidFill>
              <a:latin typeface="Arial"/>
              <a:ea typeface="Arial"/>
              <a:cs typeface="Arial"/>
              <a:sym typeface="Arial"/>
            </a:endParaRPr>
          </a:p>
          <a:p>
            <a:pPr indent="-254000" lvl="0" marL="254000" marR="0" rtl="0" algn="l">
              <a:lnSpc>
                <a:spcPct val="100000"/>
              </a:lnSpc>
              <a:spcBef>
                <a:spcPts val="0"/>
              </a:spcBef>
              <a:spcAft>
                <a:spcPts val="0"/>
              </a:spcAft>
              <a:buClr>
                <a:schemeClr val="dk1"/>
              </a:buClr>
              <a:buSzPts val="1400"/>
              <a:buFont typeface="Arial"/>
              <a:buAutoNum type="arabicPeriod"/>
            </a:pPr>
            <a:r>
              <a:rPr b="0" i="0" lang="en" sz="1400" u="none" cap="none" strike="noStrike">
                <a:solidFill>
                  <a:schemeClr val="dk1"/>
                </a:solidFill>
                <a:latin typeface="Arial"/>
                <a:ea typeface="Arial"/>
                <a:cs typeface="Arial"/>
                <a:sym typeface="Arial"/>
              </a:rPr>
              <a:t>Bolko Beutner</a:t>
            </a:r>
            <a:endParaRPr sz="1100"/>
          </a:p>
          <a:p>
            <a:pPr indent="-254000" lvl="0" marL="254000" marR="0" rtl="0" algn="l">
              <a:lnSpc>
                <a:spcPct val="100000"/>
              </a:lnSpc>
              <a:spcBef>
                <a:spcPts val="0"/>
              </a:spcBef>
              <a:spcAft>
                <a:spcPts val="0"/>
              </a:spcAft>
              <a:buClr>
                <a:schemeClr val="dk1"/>
              </a:buClr>
              <a:buSzPts val="1400"/>
              <a:buFont typeface="Arial"/>
              <a:buAutoNum type="arabicPeriod"/>
            </a:pPr>
            <a:r>
              <a:rPr b="0" i="0" lang="en" sz="1400" u="none" cap="none" strike="noStrike">
                <a:solidFill>
                  <a:schemeClr val="dk1"/>
                </a:solidFill>
                <a:latin typeface="Arial"/>
                <a:ea typeface="Arial"/>
                <a:cs typeface="Arial"/>
                <a:sym typeface="Arial"/>
              </a:rPr>
              <a:t>Marc Guetg</a:t>
            </a:r>
            <a:endParaRPr b="0" i="0" sz="1400" u="none" cap="none" strike="noStrike">
              <a:solidFill>
                <a:schemeClr val="dk1"/>
              </a:solidFill>
              <a:latin typeface="Arial"/>
              <a:ea typeface="Arial"/>
              <a:cs typeface="Arial"/>
              <a:sym typeface="Arial"/>
            </a:endParaRPr>
          </a:p>
          <a:p>
            <a:pPr indent="-254000" lvl="0" marL="254000" marR="0" rtl="0" algn="l">
              <a:lnSpc>
                <a:spcPct val="100000"/>
              </a:lnSpc>
              <a:spcBef>
                <a:spcPts val="0"/>
              </a:spcBef>
              <a:spcAft>
                <a:spcPts val="0"/>
              </a:spcAft>
              <a:buClr>
                <a:schemeClr val="dk1"/>
              </a:buClr>
              <a:buSzPts val="1400"/>
              <a:buFont typeface="Arial"/>
              <a:buAutoNum type="arabicPeriod"/>
            </a:pPr>
            <a:r>
              <a:rPr b="0" i="0" lang="en" sz="1400" u="none" cap="none" strike="noStrike">
                <a:solidFill>
                  <a:schemeClr val="dk1"/>
                </a:solidFill>
                <a:latin typeface="Arial"/>
                <a:ea typeface="Arial"/>
                <a:cs typeface="Arial"/>
                <a:sym typeface="Arial"/>
              </a:rPr>
              <a:t>Thomas Wamsat</a:t>
            </a:r>
            <a:endParaRPr b="0" i="0" sz="1400" u="none" cap="none" strike="noStrike">
              <a:solidFill>
                <a:schemeClr val="dk1"/>
              </a:solidFill>
              <a:latin typeface="Arial"/>
              <a:ea typeface="Arial"/>
              <a:cs typeface="Arial"/>
              <a:sym typeface="Arial"/>
            </a:endParaRPr>
          </a:p>
          <a:p>
            <a:pPr indent="-254000" lvl="0" marL="254000" marR="0" rtl="0" algn="l">
              <a:lnSpc>
                <a:spcPct val="100000"/>
              </a:lnSpc>
              <a:spcBef>
                <a:spcPts val="0"/>
              </a:spcBef>
              <a:spcAft>
                <a:spcPts val="0"/>
              </a:spcAft>
              <a:buClr>
                <a:schemeClr val="dk1"/>
              </a:buClr>
              <a:buSzPts val="1400"/>
              <a:buFont typeface="Arial"/>
              <a:buAutoNum type="arabicPeriod"/>
            </a:pPr>
            <a:r>
              <a:rPr b="0" i="0" lang="en" sz="1400" u="none" cap="none" strike="noStrike">
                <a:solidFill>
                  <a:schemeClr val="dk1"/>
                </a:solidFill>
                <a:latin typeface="Arial"/>
                <a:ea typeface="Arial"/>
                <a:cs typeface="Arial"/>
                <a:sym typeface="Arial"/>
              </a:rPr>
              <a:t>Martin Dommach</a:t>
            </a:r>
            <a:endParaRPr b="0" i="0" sz="1400" u="none" cap="none" strike="noStrike">
              <a:solidFill>
                <a:schemeClr val="dk1"/>
              </a:solidFill>
              <a:latin typeface="Arial"/>
              <a:ea typeface="Arial"/>
              <a:cs typeface="Arial"/>
              <a:sym typeface="Arial"/>
            </a:endParaRPr>
          </a:p>
          <a:p>
            <a:pPr indent="-254000" lvl="0" marL="254000" marR="0" rtl="0" algn="l">
              <a:lnSpc>
                <a:spcPct val="100000"/>
              </a:lnSpc>
              <a:spcBef>
                <a:spcPts val="0"/>
              </a:spcBef>
              <a:spcAft>
                <a:spcPts val="0"/>
              </a:spcAft>
              <a:buClr>
                <a:schemeClr val="dk1"/>
              </a:buClr>
              <a:buSzPts val="1400"/>
              <a:buFont typeface="Arial"/>
              <a:buAutoNum type="arabicPeriod"/>
            </a:pPr>
            <a:r>
              <a:rPr b="0" i="0" lang="en" sz="1400" u="none" cap="none" strike="noStrike">
                <a:solidFill>
                  <a:schemeClr val="dk1"/>
                </a:solidFill>
                <a:latin typeface="Arial"/>
                <a:ea typeface="Arial"/>
                <a:cs typeface="Arial"/>
                <a:sym typeface="Arial"/>
              </a:rPr>
              <a:t>Winni Decking</a:t>
            </a:r>
            <a:endParaRPr b="0" i="0" sz="1400" u="none" cap="none" strike="noStrike">
              <a:solidFill>
                <a:schemeClr val="dk1"/>
              </a:solidFill>
              <a:latin typeface="Arial"/>
              <a:ea typeface="Arial"/>
              <a:cs typeface="Arial"/>
              <a:sym typeface="Arial"/>
            </a:endParaRPr>
          </a:p>
          <a:p>
            <a:pPr indent="-254000" lvl="0" marL="254000" marR="0" rtl="0" algn="l">
              <a:lnSpc>
                <a:spcPct val="100000"/>
              </a:lnSpc>
              <a:spcBef>
                <a:spcPts val="0"/>
              </a:spcBef>
              <a:spcAft>
                <a:spcPts val="0"/>
              </a:spcAft>
              <a:buClr>
                <a:schemeClr val="dk1"/>
              </a:buClr>
              <a:buSzPts val="1400"/>
              <a:buFont typeface="Arial"/>
              <a:buAutoNum type="arabicPeriod"/>
            </a:pPr>
            <a:r>
              <a:rPr b="0" i="0" lang="en" sz="1400" u="none" cap="none" strike="noStrike">
                <a:solidFill>
                  <a:schemeClr val="dk1"/>
                </a:solidFill>
                <a:latin typeface="Arial"/>
                <a:ea typeface="Arial"/>
                <a:cs typeface="Arial"/>
                <a:sym typeface="Arial"/>
              </a:rPr>
              <a:t>Matthias Scholz</a:t>
            </a:r>
            <a:endParaRPr sz="1100"/>
          </a:p>
          <a:p>
            <a:pPr indent="-254000" lvl="0" marL="254000" marR="0" rtl="0" algn="l">
              <a:lnSpc>
                <a:spcPct val="100000"/>
              </a:lnSpc>
              <a:spcBef>
                <a:spcPts val="0"/>
              </a:spcBef>
              <a:spcAft>
                <a:spcPts val="0"/>
              </a:spcAft>
              <a:buClr>
                <a:schemeClr val="dk1"/>
              </a:buClr>
              <a:buSzPts val="1400"/>
              <a:buFont typeface="Arial"/>
              <a:buAutoNum type="arabicPeriod"/>
            </a:pPr>
            <a:r>
              <a:rPr b="0" i="0" lang="en" sz="1400" u="none" cap="none" strike="noStrike">
                <a:solidFill>
                  <a:schemeClr val="dk1"/>
                </a:solidFill>
                <a:latin typeface="Arial"/>
                <a:ea typeface="Arial"/>
                <a:cs typeface="Arial"/>
                <a:sym typeface="Arial"/>
              </a:rPr>
              <a:t>Nick Walker</a:t>
            </a:r>
            <a:endParaRPr sz="1100"/>
          </a:p>
          <a:p>
            <a:pPr indent="-254000" lvl="0" marL="254000" marR="0" rtl="0" algn="l">
              <a:lnSpc>
                <a:spcPct val="100000"/>
              </a:lnSpc>
              <a:spcBef>
                <a:spcPts val="0"/>
              </a:spcBef>
              <a:spcAft>
                <a:spcPts val="0"/>
              </a:spcAft>
              <a:buClr>
                <a:schemeClr val="dk1"/>
              </a:buClr>
              <a:buSzPts val="1400"/>
              <a:buFont typeface="Arial"/>
              <a:buAutoNum type="arabicPeriod"/>
            </a:pPr>
            <a:r>
              <a:rPr b="0" i="0" lang="en" sz="1400" u="none" cap="none" strike="noStrike">
                <a:solidFill>
                  <a:schemeClr val="dk1"/>
                </a:solidFill>
                <a:latin typeface="Arial"/>
                <a:ea typeface="Arial"/>
                <a:cs typeface="Arial"/>
                <a:sym typeface="Arial"/>
              </a:rPr>
              <a:t>Steffen Hauf</a:t>
            </a:r>
            <a:endParaRPr sz="1100"/>
          </a:p>
          <a:p>
            <a:pPr indent="-254000" lvl="0" marL="254000" marR="0" rtl="0" algn="l">
              <a:lnSpc>
                <a:spcPct val="100000"/>
              </a:lnSpc>
              <a:spcBef>
                <a:spcPts val="0"/>
              </a:spcBef>
              <a:spcAft>
                <a:spcPts val="0"/>
              </a:spcAft>
              <a:buClr>
                <a:schemeClr val="dk1"/>
              </a:buClr>
              <a:buSzPts val="1400"/>
              <a:buFont typeface="Arial"/>
              <a:buAutoNum type="arabicPeriod"/>
            </a:pPr>
            <a:r>
              <a:rPr b="0" i="0" lang="en" sz="1400" u="none" cap="none" strike="noStrike">
                <a:solidFill>
                  <a:schemeClr val="dk1"/>
                </a:solidFill>
                <a:latin typeface="Arial"/>
                <a:ea typeface="Arial"/>
                <a:cs typeface="Arial"/>
                <a:sym typeface="Arial"/>
              </a:rPr>
              <a:t>Richard Bean</a:t>
            </a:r>
            <a:endParaRPr sz="1100"/>
          </a:p>
          <a:p>
            <a:pPr indent="-254000" lvl="0" marL="254000" marR="0" rtl="0" algn="l">
              <a:lnSpc>
                <a:spcPct val="100000"/>
              </a:lnSpc>
              <a:spcBef>
                <a:spcPts val="0"/>
              </a:spcBef>
              <a:spcAft>
                <a:spcPts val="0"/>
              </a:spcAft>
              <a:buClr>
                <a:schemeClr val="dk1"/>
              </a:buClr>
              <a:buSzPts val="1400"/>
              <a:buFont typeface="Arial"/>
              <a:buAutoNum type="arabicPeriod"/>
            </a:pPr>
            <a:r>
              <a:rPr b="0" i="0" lang="en" sz="1400" u="none" cap="none" strike="noStrike">
                <a:solidFill>
                  <a:schemeClr val="dk1"/>
                </a:solidFill>
                <a:latin typeface="Arial"/>
                <a:ea typeface="Arial"/>
                <a:cs typeface="Arial"/>
                <a:sym typeface="Arial"/>
              </a:rPr>
              <a:t>Naresh Kujala</a:t>
            </a:r>
            <a:endParaRPr b="0" i="0" sz="1400" u="none" cap="none" strike="noStrike">
              <a:solidFill>
                <a:schemeClr val="dk1"/>
              </a:solidFill>
              <a:latin typeface="Arial"/>
              <a:ea typeface="Arial"/>
              <a:cs typeface="Arial"/>
              <a:sym typeface="Arial"/>
            </a:endParaRPr>
          </a:p>
          <a:p>
            <a:pPr indent="-254000" lvl="0" marL="254000" marR="0" rtl="0" algn="l">
              <a:lnSpc>
                <a:spcPct val="100000"/>
              </a:lnSpc>
              <a:spcBef>
                <a:spcPts val="0"/>
              </a:spcBef>
              <a:spcAft>
                <a:spcPts val="0"/>
              </a:spcAft>
              <a:buClr>
                <a:schemeClr val="dk1"/>
              </a:buClr>
              <a:buSzPts val="1400"/>
              <a:buFont typeface="Arial"/>
              <a:buAutoNum type="arabicPeriod"/>
            </a:pPr>
            <a:r>
              <a:rPr b="0" i="0" lang="en" sz="1400" u="none" cap="none" strike="noStrike">
                <a:solidFill>
                  <a:schemeClr val="dk1"/>
                </a:solidFill>
                <a:latin typeface="Arial"/>
                <a:ea typeface="Arial"/>
                <a:cs typeface="Arial"/>
                <a:sym typeface="Arial"/>
              </a:rPr>
              <a:t>Liuba Samoylova</a:t>
            </a:r>
            <a:endParaRPr b="0" i="0" sz="1400" u="none" cap="none" strike="noStrike">
              <a:solidFill>
                <a:schemeClr val="dk1"/>
              </a:solidFill>
              <a:latin typeface="Arial"/>
              <a:ea typeface="Arial"/>
              <a:cs typeface="Arial"/>
              <a:sym typeface="Arial"/>
            </a:endParaRPr>
          </a:p>
          <a:p>
            <a:pPr indent="-254000" lvl="0" marL="254000" marR="0" rtl="0" algn="l">
              <a:lnSpc>
                <a:spcPct val="100000"/>
              </a:lnSpc>
              <a:spcBef>
                <a:spcPts val="0"/>
              </a:spcBef>
              <a:spcAft>
                <a:spcPts val="0"/>
              </a:spcAft>
              <a:buClr>
                <a:schemeClr val="dk1"/>
              </a:buClr>
              <a:buSzPts val="1400"/>
              <a:buFont typeface="Arial"/>
              <a:buAutoNum type="arabicPeriod"/>
            </a:pPr>
            <a:r>
              <a:rPr b="0" i="0" lang="en" sz="1400" u="none" cap="none" strike="noStrike">
                <a:solidFill>
                  <a:schemeClr val="dk1"/>
                </a:solidFill>
                <a:latin typeface="Arial"/>
                <a:ea typeface="Arial"/>
                <a:cs typeface="Arial"/>
                <a:sym typeface="Arial"/>
              </a:rPr>
              <a:t>Dirk Lipka</a:t>
            </a:r>
            <a:endParaRPr b="0" i="0" sz="1400" u="none" cap="none" strike="noStrike">
              <a:solidFill>
                <a:schemeClr val="dk1"/>
              </a:solidFill>
              <a:latin typeface="Arial"/>
              <a:ea typeface="Arial"/>
              <a:cs typeface="Arial"/>
              <a:sym typeface="Arial"/>
            </a:endParaRPr>
          </a:p>
        </p:txBody>
      </p:sp>
      <p:sp>
        <p:nvSpPr>
          <p:cNvPr id="97" name="Google Shape;97;p20"/>
          <p:cNvSpPr/>
          <p:nvPr/>
        </p:nvSpPr>
        <p:spPr>
          <a:xfrm>
            <a:off x="4572008" y="939650"/>
            <a:ext cx="3633300" cy="3693300"/>
          </a:xfrm>
          <a:prstGeom prst="rect">
            <a:avLst/>
          </a:prstGeom>
          <a:solidFill>
            <a:srgbClr val="FFFFFF"/>
          </a:solidFill>
          <a:ln>
            <a:noFill/>
          </a:ln>
        </p:spPr>
        <p:txBody>
          <a:bodyPr anchorCtr="0" anchor="ctr" bIns="0" lIns="0" spcFirstLastPara="1" rIns="0" wrap="square" tIns="0">
            <a:noAutofit/>
          </a:bodyPr>
          <a:lstStyle/>
          <a:p>
            <a:pPr indent="-336550" lvl="0" marL="342900" marR="0" rtl="0" algn="l">
              <a:lnSpc>
                <a:spcPct val="100000"/>
              </a:lnSpc>
              <a:spcBef>
                <a:spcPts val="0"/>
              </a:spcBef>
              <a:spcAft>
                <a:spcPts val="0"/>
              </a:spcAft>
              <a:buClr>
                <a:schemeClr val="dk1"/>
              </a:buClr>
              <a:buSzPts val="1500"/>
              <a:buFont typeface="Arial"/>
              <a:buAutoNum type="arabicPeriod" startAt="18"/>
            </a:pPr>
            <a:r>
              <a:rPr b="0" i="0" lang="en" sz="1500" u="none" cap="none" strike="noStrike">
                <a:solidFill>
                  <a:schemeClr val="dk1"/>
                </a:solidFill>
                <a:latin typeface="Arial"/>
                <a:ea typeface="Arial"/>
                <a:cs typeface="Arial"/>
                <a:sym typeface="Arial"/>
              </a:rPr>
              <a:t>Lars Fröhlich</a:t>
            </a:r>
            <a:endParaRPr sz="1100"/>
          </a:p>
          <a:p>
            <a:pPr indent="-336550" lvl="0" marL="342900" marR="0" rtl="0" algn="l">
              <a:lnSpc>
                <a:spcPct val="100000"/>
              </a:lnSpc>
              <a:spcBef>
                <a:spcPts val="0"/>
              </a:spcBef>
              <a:spcAft>
                <a:spcPts val="0"/>
              </a:spcAft>
              <a:buClr>
                <a:schemeClr val="dk1"/>
              </a:buClr>
              <a:buSzPts val="1500"/>
              <a:buFont typeface="Arial"/>
              <a:buAutoNum type="arabicPeriod" startAt="18"/>
            </a:pPr>
            <a:r>
              <a:rPr b="0" i="0" lang="en" sz="1500" u="none" cap="none" strike="noStrike">
                <a:solidFill>
                  <a:schemeClr val="dk1"/>
                </a:solidFill>
                <a:latin typeface="Arial"/>
                <a:ea typeface="Arial"/>
                <a:cs typeface="Arial"/>
                <a:sym typeface="Arial"/>
              </a:rPr>
              <a:t>Dirk Nölle</a:t>
            </a:r>
            <a:endParaRPr sz="1100"/>
          </a:p>
          <a:p>
            <a:pPr indent="-336550" lvl="0" marL="342900" marR="0" rtl="0" algn="l">
              <a:lnSpc>
                <a:spcPct val="100000"/>
              </a:lnSpc>
              <a:spcBef>
                <a:spcPts val="0"/>
              </a:spcBef>
              <a:spcAft>
                <a:spcPts val="0"/>
              </a:spcAft>
              <a:buClr>
                <a:schemeClr val="dk1"/>
              </a:buClr>
              <a:buSzPts val="1500"/>
              <a:buFont typeface="Arial"/>
              <a:buAutoNum type="arabicPeriod" startAt="18"/>
            </a:pPr>
            <a:r>
              <a:rPr b="0" i="0" lang="en" sz="1500" u="none" cap="none" strike="noStrike">
                <a:solidFill>
                  <a:schemeClr val="dk1"/>
                </a:solidFill>
                <a:latin typeface="Arial"/>
                <a:ea typeface="Arial"/>
                <a:cs typeface="Arial"/>
                <a:sym typeface="Arial"/>
              </a:rPr>
              <a:t>Shan Liu</a:t>
            </a:r>
            <a:endParaRPr sz="1100"/>
          </a:p>
          <a:p>
            <a:pPr indent="-336550" lvl="0" marL="342900" marR="0" rtl="0" algn="l">
              <a:lnSpc>
                <a:spcPct val="100000"/>
              </a:lnSpc>
              <a:spcBef>
                <a:spcPts val="0"/>
              </a:spcBef>
              <a:spcAft>
                <a:spcPts val="0"/>
              </a:spcAft>
              <a:buClr>
                <a:schemeClr val="dk1"/>
              </a:buClr>
              <a:buSzPts val="1500"/>
              <a:buFont typeface="Arial"/>
              <a:buAutoNum type="arabicPeriod" startAt="18"/>
            </a:pPr>
            <a:r>
              <a:rPr b="0" i="0" lang="en" sz="1500" u="none" cap="none" strike="noStrike">
                <a:solidFill>
                  <a:schemeClr val="dk1"/>
                </a:solidFill>
                <a:latin typeface="Arial"/>
                <a:ea typeface="Arial"/>
                <a:cs typeface="Arial"/>
                <a:sym typeface="Arial"/>
              </a:rPr>
              <a:t>Svitozar Serkez</a:t>
            </a:r>
            <a:endParaRPr b="0" i="0" sz="1500" u="none" cap="none" strike="noStrike">
              <a:solidFill>
                <a:schemeClr val="dk1"/>
              </a:solidFill>
              <a:latin typeface="Arial"/>
              <a:ea typeface="Arial"/>
              <a:cs typeface="Arial"/>
              <a:sym typeface="Arial"/>
            </a:endParaRPr>
          </a:p>
          <a:p>
            <a:pPr indent="-336550" lvl="0" marL="342900" marR="0" rtl="0" algn="l">
              <a:lnSpc>
                <a:spcPct val="100000"/>
              </a:lnSpc>
              <a:spcBef>
                <a:spcPts val="0"/>
              </a:spcBef>
              <a:spcAft>
                <a:spcPts val="0"/>
              </a:spcAft>
              <a:buClr>
                <a:schemeClr val="dk1"/>
              </a:buClr>
              <a:buSzPts val="1500"/>
              <a:buFont typeface="Arial"/>
              <a:buAutoNum type="arabicPeriod" startAt="18"/>
            </a:pPr>
            <a:r>
              <a:rPr b="0" i="0" lang="en" sz="1500" u="none" cap="none" strike="noStrike">
                <a:solidFill>
                  <a:schemeClr val="dk1"/>
                </a:solidFill>
                <a:latin typeface="Arial"/>
                <a:ea typeface="Arial"/>
                <a:cs typeface="Arial"/>
                <a:sym typeface="Arial"/>
              </a:rPr>
              <a:t>(Raimund Kammering) comes later</a:t>
            </a:r>
            <a:endParaRPr sz="1100"/>
          </a:p>
          <a:p>
            <a:pPr indent="-336550" lvl="0" marL="342900" marR="0" rtl="0" algn="l">
              <a:lnSpc>
                <a:spcPct val="100000"/>
              </a:lnSpc>
              <a:spcBef>
                <a:spcPts val="0"/>
              </a:spcBef>
              <a:spcAft>
                <a:spcPts val="0"/>
              </a:spcAft>
              <a:buClr>
                <a:schemeClr val="dk1"/>
              </a:buClr>
              <a:buSzPts val="1500"/>
              <a:buFont typeface="Arial"/>
              <a:buAutoNum type="arabicPeriod" startAt="18"/>
            </a:pPr>
            <a:r>
              <a:rPr b="0" i="0" lang="en" sz="1500" u="none" cap="none" strike="noStrike">
                <a:solidFill>
                  <a:schemeClr val="dk1"/>
                </a:solidFill>
                <a:latin typeface="Arial"/>
                <a:ea typeface="Arial"/>
                <a:cs typeface="Arial"/>
                <a:sym typeface="Arial"/>
              </a:rPr>
              <a:t>Zuzana Konopkova</a:t>
            </a:r>
            <a:endParaRPr sz="1100"/>
          </a:p>
          <a:p>
            <a:pPr indent="-336550" lvl="0" marL="342900" marR="0" rtl="0" algn="l">
              <a:lnSpc>
                <a:spcPct val="100000"/>
              </a:lnSpc>
              <a:spcBef>
                <a:spcPts val="0"/>
              </a:spcBef>
              <a:spcAft>
                <a:spcPts val="0"/>
              </a:spcAft>
              <a:buClr>
                <a:schemeClr val="dk1"/>
              </a:buClr>
              <a:buSzPts val="1500"/>
              <a:buFont typeface="Arial"/>
              <a:buAutoNum type="arabicPeriod" startAt="18"/>
            </a:pPr>
            <a:r>
              <a:rPr b="0" i="0" lang="en" sz="1500" u="none" cap="none" strike="noStrike">
                <a:solidFill>
                  <a:schemeClr val="dk1"/>
                </a:solidFill>
                <a:latin typeface="Arial"/>
                <a:ea typeface="Arial"/>
                <a:cs typeface="Arial"/>
                <a:sym typeface="Arial"/>
              </a:rPr>
              <a:t>Giuseppe Mercurio</a:t>
            </a:r>
            <a:endParaRPr sz="1100"/>
          </a:p>
          <a:p>
            <a:pPr indent="-336550" lvl="0" marL="342900" marR="0" rtl="0" algn="l">
              <a:lnSpc>
                <a:spcPct val="100000"/>
              </a:lnSpc>
              <a:spcBef>
                <a:spcPts val="0"/>
              </a:spcBef>
              <a:spcAft>
                <a:spcPts val="0"/>
              </a:spcAft>
              <a:buClr>
                <a:schemeClr val="dk1"/>
              </a:buClr>
              <a:buSzPts val="1500"/>
              <a:buFont typeface="Arial"/>
              <a:buAutoNum type="arabicPeriod" startAt="18"/>
            </a:pPr>
            <a:r>
              <a:rPr b="0" i="0" lang="en" sz="1500" u="none" cap="none" strike="noStrike">
                <a:solidFill>
                  <a:schemeClr val="dk1"/>
                </a:solidFill>
                <a:latin typeface="Arial"/>
                <a:ea typeface="Arial"/>
                <a:cs typeface="Arial"/>
                <a:sym typeface="Arial"/>
              </a:rPr>
              <a:t>Riko Wichmann</a:t>
            </a:r>
            <a:endParaRPr sz="1100"/>
          </a:p>
          <a:p>
            <a:pPr indent="-336550" lvl="0" marL="342900" marR="0" rtl="0" algn="l">
              <a:lnSpc>
                <a:spcPct val="100000"/>
              </a:lnSpc>
              <a:spcBef>
                <a:spcPts val="0"/>
              </a:spcBef>
              <a:spcAft>
                <a:spcPts val="0"/>
              </a:spcAft>
              <a:buClr>
                <a:schemeClr val="dk1"/>
              </a:buClr>
              <a:buSzPts val="1500"/>
              <a:buFont typeface="Arial"/>
              <a:buAutoNum type="arabicPeriod" startAt="18"/>
            </a:pPr>
            <a:r>
              <a:rPr b="0" i="0" lang="en" sz="1500" u="none" cap="none" strike="noStrike">
                <a:solidFill>
                  <a:schemeClr val="dk1"/>
                </a:solidFill>
                <a:latin typeface="Arial"/>
                <a:ea typeface="Arial"/>
                <a:cs typeface="Arial"/>
                <a:sym typeface="Arial"/>
              </a:rPr>
              <a:t>Andreas Galler</a:t>
            </a:r>
            <a:endParaRPr sz="1100"/>
          </a:p>
          <a:p>
            <a:pPr indent="-336550" lvl="0" marL="342900" marR="0" rtl="0" algn="l">
              <a:lnSpc>
                <a:spcPct val="100000"/>
              </a:lnSpc>
              <a:spcBef>
                <a:spcPts val="0"/>
              </a:spcBef>
              <a:spcAft>
                <a:spcPts val="0"/>
              </a:spcAft>
              <a:buClr>
                <a:schemeClr val="dk1"/>
              </a:buClr>
              <a:buSzPts val="1500"/>
              <a:buFont typeface="Arial"/>
              <a:buAutoNum type="arabicPeriod" startAt="18"/>
            </a:pPr>
            <a:r>
              <a:rPr b="0" i="0" lang="en" sz="1500" u="none" cap="none" strike="noStrike">
                <a:solidFill>
                  <a:schemeClr val="dk1"/>
                </a:solidFill>
                <a:latin typeface="Arial"/>
                <a:ea typeface="Arial"/>
                <a:cs typeface="Arial"/>
                <a:sym typeface="Arial"/>
              </a:rPr>
              <a:t>Markus Scholz</a:t>
            </a:r>
            <a:endParaRPr sz="1100"/>
          </a:p>
          <a:p>
            <a:pPr indent="-336550" lvl="0" marL="342900" marR="0" rtl="0" algn="l">
              <a:lnSpc>
                <a:spcPct val="100000"/>
              </a:lnSpc>
              <a:spcBef>
                <a:spcPts val="0"/>
              </a:spcBef>
              <a:spcAft>
                <a:spcPts val="0"/>
              </a:spcAft>
              <a:buClr>
                <a:schemeClr val="dk1"/>
              </a:buClr>
              <a:buSzPts val="1500"/>
              <a:buFont typeface="Arial"/>
              <a:buAutoNum type="arabicPeriod" startAt="18"/>
            </a:pPr>
            <a:r>
              <a:rPr b="0" i="0" lang="en" sz="1500" u="none" cap="none" strike="noStrike">
                <a:solidFill>
                  <a:schemeClr val="dk1"/>
                </a:solidFill>
                <a:latin typeface="Arial"/>
                <a:ea typeface="Arial"/>
                <a:cs typeface="Arial"/>
                <a:sym typeface="Arial"/>
              </a:rPr>
              <a:t>Frederik Wolff-Fabris</a:t>
            </a:r>
            <a:endParaRPr b="0" i="0" sz="1500" u="none" cap="none" strike="noStrike">
              <a:solidFill>
                <a:schemeClr val="dk1"/>
              </a:solidFill>
              <a:latin typeface="Arial"/>
              <a:ea typeface="Arial"/>
              <a:cs typeface="Arial"/>
              <a:sym typeface="Arial"/>
            </a:endParaRPr>
          </a:p>
          <a:p>
            <a:pPr indent="-336550" lvl="0" marL="342900" marR="0" rtl="0" algn="l">
              <a:lnSpc>
                <a:spcPct val="100000"/>
              </a:lnSpc>
              <a:spcBef>
                <a:spcPts val="0"/>
              </a:spcBef>
              <a:spcAft>
                <a:spcPts val="0"/>
              </a:spcAft>
              <a:buClr>
                <a:schemeClr val="dk1"/>
              </a:buClr>
              <a:buSzPts val="1500"/>
              <a:buFont typeface="Arial"/>
              <a:buAutoNum type="arabicPeriod" startAt="18"/>
            </a:pPr>
            <a:r>
              <a:rPr b="0" i="0" lang="en" sz="1500" u="none" cap="none" strike="noStrike">
                <a:solidFill>
                  <a:schemeClr val="dk1"/>
                </a:solidFill>
                <a:latin typeface="Arial"/>
                <a:ea typeface="Arial"/>
                <a:cs typeface="Arial"/>
                <a:sym typeface="Arial"/>
              </a:rPr>
              <a:t>Peter Zalden</a:t>
            </a:r>
            <a:endParaRPr b="0" i="0" sz="1500" u="none" cap="none" strike="noStrike">
              <a:solidFill>
                <a:schemeClr val="dk1"/>
              </a:solidFill>
              <a:latin typeface="Arial"/>
              <a:ea typeface="Arial"/>
              <a:cs typeface="Arial"/>
              <a:sym typeface="Arial"/>
            </a:endParaRPr>
          </a:p>
          <a:p>
            <a:pPr indent="-336550" lvl="0" marL="342900" marR="0" rtl="0" algn="l">
              <a:lnSpc>
                <a:spcPct val="100000"/>
              </a:lnSpc>
              <a:spcBef>
                <a:spcPts val="0"/>
              </a:spcBef>
              <a:spcAft>
                <a:spcPts val="0"/>
              </a:spcAft>
              <a:buClr>
                <a:schemeClr val="dk1"/>
              </a:buClr>
              <a:buSzPts val="1500"/>
              <a:buFont typeface="Arial"/>
              <a:buAutoNum type="arabicPeriod" startAt="18"/>
            </a:pPr>
            <a:r>
              <a:rPr b="0" i="0" lang="en" sz="1500" u="none" cap="none" strike="noStrike">
                <a:solidFill>
                  <a:schemeClr val="dk1"/>
                </a:solidFill>
                <a:latin typeface="Arial"/>
                <a:ea typeface="Arial"/>
                <a:cs typeface="Arial"/>
                <a:sym typeface="Arial"/>
              </a:rPr>
              <a:t>Maurizio Vannoni</a:t>
            </a:r>
            <a:endParaRPr b="0" i="0" sz="1500" u="none" cap="none" strike="noStrike">
              <a:solidFill>
                <a:schemeClr val="dk1"/>
              </a:solidFill>
              <a:latin typeface="Arial"/>
              <a:ea typeface="Arial"/>
              <a:cs typeface="Arial"/>
              <a:sym typeface="Arial"/>
            </a:endParaRPr>
          </a:p>
          <a:p>
            <a:pPr indent="-336550" lvl="0" marL="342900" marR="0" rtl="0" algn="l">
              <a:lnSpc>
                <a:spcPct val="100000"/>
              </a:lnSpc>
              <a:spcBef>
                <a:spcPts val="0"/>
              </a:spcBef>
              <a:spcAft>
                <a:spcPts val="0"/>
              </a:spcAft>
              <a:buClr>
                <a:schemeClr val="dk1"/>
              </a:buClr>
              <a:buSzPts val="1500"/>
              <a:buFont typeface="Arial"/>
              <a:buAutoNum type="arabicPeriod" startAt="18"/>
            </a:pPr>
            <a:r>
              <a:rPr b="0" i="0" lang="en" sz="1500" u="none" cap="none" strike="noStrike">
                <a:solidFill>
                  <a:schemeClr val="dk1"/>
                </a:solidFill>
                <a:latin typeface="Arial"/>
                <a:ea typeface="Arial"/>
                <a:cs typeface="Arial"/>
                <a:sym typeface="Arial"/>
              </a:rPr>
              <a:t>Thomas Baumann</a:t>
            </a:r>
            <a:endParaRPr sz="1100"/>
          </a:p>
          <a:p>
            <a:pPr indent="-336550" lvl="0" marL="342900" marR="0" rtl="0" algn="l">
              <a:lnSpc>
                <a:spcPct val="100000"/>
              </a:lnSpc>
              <a:spcBef>
                <a:spcPts val="0"/>
              </a:spcBef>
              <a:spcAft>
                <a:spcPts val="0"/>
              </a:spcAft>
              <a:buClr>
                <a:schemeClr val="dk1"/>
              </a:buClr>
              <a:buSzPts val="1500"/>
              <a:buFont typeface="Arial"/>
              <a:buAutoNum type="arabicPeriod" startAt="18"/>
            </a:pPr>
            <a:r>
              <a:rPr b="0" i="0" lang="en" sz="1500" u="none" cap="none" strike="noStrike">
                <a:solidFill>
                  <a:schemeClr val="dk1"/>
                </a:solidFill>
                <a:latin typeface="Arial"/>
                <a:ea typeface="Arial"/>
                <a:cs typeface="Arial"/>
                <a:sym typeface="Arial"/>
              </a:rPr>
              <a:t>Jan Grünert</a:t>
            </a:r>
            <a:endParaRPr sz="1100"/>
          </a:p>
          <a:p>
            <a:pPr indent="-336550" lvl="0" marL="342900" marR="0" rtl="0" algn="l">
              <a:lnSpc>
                <a:spcPct val="100000"/>
              </a:lnSpc>
              <a:spcBef>
                <a:spcPts val="0"/>
              </a:spcBef>
              <a:spcAft>
                <a:spcPts val="0"/>
              </a:spcAft>
              <a:buClr>
                <a:schemeClr val="dk1"/>
              </a:buClr>
              <a:buSzPts val="1500"/>
              <a:buFont typeface="Arial"/>
              <a:buAutoNum type="arabicPeriod" startAt="18"/>
            </a:pPr>
            <a:r>
              <a:rPr b="0" i="0" lang="en" sz="1500" u="none" cap="none" strike="noStrike">
                <a:solidFill>
                  <a:schemeClr val="dk1"/>
                </a:solidFill>
                <a:latin typeface="Arial"/>
                <a:ea typeface="Arial"/>
                <a:cs typeface="Arial"/>
                <a:sym typeface="Arial"/>
              </a:rPr>
              <a:t>Harald Sinn</a:t>
            </a:r>
            <a:endParaRPr sz="11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1" name="Shape 101"/>
        <p:cNvGrpSpPr/>
        <p:nvPr/>
      </p:nvGrpSpPr>
      <p:grpSpPr>
        <a:xfrm>
          <a:off x="0" y="0"/>
          <a:ext cx="0" cy="0"/>
          <a:chOff x="0" y="0"/>
          <a:chExt cx="0" cy="0"/>
        </a:xfrm>
      </p:grpSpPr>
      <p:sp>
        <p:nvSpPr>
          <p:cNvPr id="102" name="Google Shape;102;p21"/>
          <p:cNvSpPr txBox="1"/>
          <p:nvPr>
            <p:ph type="title"/>
          </p:nvPr>
        </p:nvSpPr>
        <p:spPr>
          <a:xfrm>
            <a:off x="458392" y="150443"/>
            <a:ext cx="8217600" cy="5853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sz="1800"/>
              <a:t>Tasks &amp; participations</a:t>
            </a:r>
            <a:endParaRPr/>
          </a:p>
        </p:txBody>
      </p:sp>
      <p:sp>
        <p:nvSpPr>
          <p:cNvPr id="103" name="Google Shape;103;p21"/>
          <p:cNvSpPr txBox="1"/>
          <p:nvPr/>
        </p:nvSpPr>
        <p:spPr>
          <a:xfrm>
            <a:off x="368225" y="805475"/>
            <a:ext cx="8583900" cy="408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Name  		Chair  			S1  		S2 		 S3  		S4  		S5</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Siegfried Koepke:   	TT-Com,   		</a:t>
            </a:r>
            <a:r>
              <a:rPr b="1" lang="en" sz="1200">
                <a:solidFill>
                  <a:srgbClr val="00B050"/>
                </a:solidFill>
              </a:rPr>
              <a:t>TTcom</a:t>
            </a:r>
            <a:r>
              <a:rPr lang="en" sz="1200">
                <a:solidFill>
                  <a:schemeClr val="dk1"/>
                </a:solidFill>
              </a:rPr>
              <a:t>  	</a:t>
            </a:r>
            <a:r>
              <a:rPr lang="en" sz="1200">
                <a:solidFill>
                  <a:srgbClr val="F39200"/>
                </a:solidFill>
              </a:rPr>
              <a:t>PrepRole</a:t>
            </a:r>
            <a:r>
              <a:rPr lang="en" sz="1200">
                <a:solidFill>
                  <a:schemeClr val="dk1"/>
                </a:solidFill>
              </a:rPr>
              <a:t>   	</a:t>
            </a:r>
            <a:r>
              <a:rPr lang="en" sz="1200">
                <a:solidFill>
                  <a:srgbClr val="0070C0"/>
                </a:solidFill>
              </a:rPr>
              <a:t>ComBKR   	RolePlay   	</a:t>
            </a:r>
            <a:r>
              <a:rPr lang="en" sz="1200">
                <a:solidFill>
                  <a:schemeClr val="dk1"/>
                </a:solidFill>
              </a:rPr>
              <a:t>Frederik</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Sara Casalbuoni:   	RolePlay    		</a:t>
            </a:r>
            <a:r>
              <a:rPr lang="en" sz="1200">
                <a:solidFill>
                  <a:srgbClr val="7030A0"/>
                </a:solidFill>
              </a:rPr>
              <a:t>StabInf</a:t>
            </a:r>
            <a:r>
              <a:rPr lang="en" sz="1200">
                <a:solidFill>
                  <a:schemeClr val="dk1"/>
                </a:solidFill>
              </a:rPr>
              <a:t>  	</a:t>
            </a:r>
            <a:r>
              <a:rPr lang="en" sz="1200">
                <a:solidFill>
                  <a:srgbClr val="F39200"/>
                </a:solidFill>
              </a:rPr>
              <a:t>PrepRole</a:t>
            </a:r>
            <a:r>
              <a:rPr lang="en" sz="1200">
                <a:solidFill>
                  <a:schemeClr val="dk1"/>
                </a:solidFill>
              </a:rPr>
              <a:t>   	</a:t>
            </a:r>
            <a:r>
              <a:rPr lang="en" sz="1200">
                <a:solidFill>
                  <a:srgbClr val="0070C0"/>
                </a:solidFill>
              </a:rPr>
              <a:t>ComBKR </a:t>
            </a:r>
            <a:r>
              <a:rPr lang="en" sz="1200">
                <a:solidFill>
                  <a:schemeClr val="dk1"/>
                </a:solidFill>
              </a:rPr>
              <a:t>  	</a:t>
            </a:r>
            <a:r>
              <a:rPr b="1" lang="en" sz="1200">
                <a:solidFill>
                  <a:srgbClr val="0070C0"/>
                </a:solidFill>
              </a:rPr>
              <a:t>RolePlay</a:t>
            </a:r>
            <a:r>
              <a:rPr lang="en" sz="1200">
                <a:solidFill>
                  <a:srgbClr val="0070C0"/>
                </a:solidFill>
              </a:rPr>
              <a:t>   	</a:t>
            </a:r>
            <a:r>
              <a:rPr lang="en" sz="1200">
                <a:solidFill>
                  <a:schemeClr val="dk1"/>
                </a:solidFill>
              </a:rPr>
              <a:t>Dirk+Guiseppe</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Torsten Limberg:  	DailyMeeting   	</a:t>
            </a:r>
            <a:r>
              <a:rPr lang="en" sz="1200">
                <a:solidFill>
                  <a:srgbClr val="7030A0"/>
                </a:solidFill>
              </a:rPr>
              <a:t>StabInf</a:t>
            </a:r>
            <a:r>
              <a:rPr lang="en" sz="1200">
                <a:solidFill>
                  <a:schemeClr val="dk1"/>
                </a:solidFill>
              </a:rPr>
              <a:t>  	Richard</a:t>
            </a:r>
            <a:r>
              <a:rPr lang="en" sz="1200">
                <a:solidFill>
                  <a:srgbClr val="FF0000"/>
                </a:solidFill>
              </a:rPr>
              <a:t>  	</a:t>
            </a:r>
            <a:r>
              <a:rPr lang="en" sz="1200">
                <a:solidFill>
                  <a:srgbClr val="0070C0"/>
                </a:solidFill>
              </a:rPr>
              <a:t>ComBKR  	RolePlay   	</a:t>
            </a:r>
            <a:r>
              <a:rPr b="1" lang="en" sz="1200">
                <a:solidFill>
                  <a:srgbClr val="00B050"/>
                </a:solidFill>
              </a:rPr>
              <a:t>DailyMeeting</a:t>
            </a:r>
            <a:endParaRPr b="1" sz="1200">
              <a:solidFill>
                <a:srgbClr val="00B050"/>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Hans Weise:     	PlanSTF     		</a:t>
            </a:r>
            <a:r>
              <a:rPr lang="en" sz="1200">
                <a:solidFill>
                  <a:srgbClr val="0070C0"/>
                </a:solidFill>
              </a:rPr>
              <a:t>TT-stab </a:t>
            </a:r>
            <a:r>
              <a:rPr lang="en" sz="1200">
                <a:solidFill>
                  <a:schemeClr val="dk1"/>
                </a:solidFill>
              </a:rPr>
              <a:t>  	</a:t>
            </a:r>
            <a:r>
              <a:rPr b="1" lang="en" sz="1200">
                <a:solidFill>
                  <a:srgbClr val="00B050"/>
                </a:solidFill>
              </a:rPr>
              <a:t>PlanSTF</a:t>
            </a:r>
            <a:r>
              <a:rPr lang="en" sz="1200">
                <a:solidFill>
                  <a:schemeClr val="dk1"/>
                </a:solidFill>
              </a:rPr>
              <a:t>  	</a:t>
            </a:r>
            <a:r>
              <a:rPr lang="en" sz="1200">
                <a:solidFill>
                  <a:srgbClr val="0070C0"/>
                </a:solidFill>
              </a:rPr>
              <a:t>ComBKR</a:t>
            </a:r>
            <a:r>
              <a:rPr lang="en" sz="1200">
                <a:solidFill>
                  <a:schemeClr val="dk1"/>
                </a:solidFill>
              </a:rPr>
              <a:t>  	</a:t>
            </a:r>
            <a:r>
              <a:rPr lang="en" sz="1200">
                <a:solidFill>
                  <a:srgbClr val="0070C0"/>
                </a:solidFill>
              </a:rPr>
              <a:t>RolePlay   	</a:t>
            </a:r>
            <a:r>
              <a:rPr lang="en" sz="1200">
                <a:solidFill>
                  <a:srgbClr val="00B050"/>
                </a:solidFill>
              </a:rPr>
              <a:t>DailyMeeting</a:t>
            </a:r>
            <a:endParaRPr sz="1200">
              <a:solidFill>
                <a:srgbClr val="00B050"/>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Frank Brinker: 	 TTStab   		</a:t>
            </a:r>
            <a:r>
              <a:rPr b="1" lang="en" sz="1200">
                <a:solidFill>
                  <a:srgbClr val="0070C0"/>
                </a:solidFill>
              </a:rPr>
              <a:t>TTstab </a:t>
            </a:r>
            <a:r>
              <a:rPr lang="en" sz="1200">
                <a:solidFill>
                  <a:schemeClr val="dk1"/>
                </a:solidFill>
              </a:rPr>
              <a:t>  	Martin</a:t>
            </a:r>
            <a:r>
              <a:rPr lang="en" sz="1200">
                <a:solidFill>
                  <a:srgbClr val="0070C0"/>
                </a:solidFill>
              </a:rPr>
              <a:t>  	ComBKR</a:t>
            </a:r>
            <a:r>
              <a:rPr lang="en" sz="1200">
                <a:solidFill>
                  <a:schemeClr val="dk1"/>
                </a:solidFill>
              </a:rPr>
              <a:t>   	</a:t>
            </a:r>
            <a:r>
              <a:rPr lang="en" sz="1200">
                <a:solidFill>
                  <a:srgbClr val="0070C0"/>
                </a:solidFill>
              </a:rPr>
              <a:t>RolePlay  	</a:t>
            </a:r>
            <a:r>
              <a:rPr lang="en" sz="1200">
                <a:solidFill>
                  <a:srgbClr val="00B050"/>
                </a:solidFill>
              </a:rPr>
              <a:t>DailyMeeting</a:t>
            </a:r>
            <a:endParaRPr sz="1200">
              <a:solidFill>
                <a:srgbClr val="00B050"/>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Bolko Beutner:   	StabInf</a:t>
            </a:r>
            <a:r>
              <a:rPr lang="en" sz="1200">
                <a:solidFill>
                  <a:srgbClr val="7030A0"/>
                </a:solidFill>
              </a:rPr>
              <a:t>   		</a:t>
            </a:r>
            <a:r>
              <a:rPr b="1" lang="en" sz="1200">
                <a:solidFill>
                  <a:srgbClr val="7030A0"/>
                </a:solidFill>
              </a:rPr>
              <a:t>StabInf</a:t>
            </a:r>
            <a:r>
              <a:rPr b="1" lang="en" sz="1200">
                <a:solidFill>
                  <a:schemeClr val="dk1"/>
                </a:solidFill>
              </a:rPr>
              <a:t> </a:t>
            </a:r>
            <a:r>
              <a:rPr lang="en" sz="1200">
                <a:solidFill>
                  <a:schemeClr val="dk1"/>
                </a:solidFill>
              </a:rPr>
              <a:t>  	</a:t>
            </a:r>
            <a:r>
              <a:rPr lang="en" sz="1200">
                <a:solidFill>
                  <a:srgbClr val="0070C0"/>
                </a:solidFill>
              </a:rPr>
              <a:t>WebOP   	ComBKR</a:t>
            </a:r>
            <a:r>
              <a:rPr lang="en" sz="1200">
                <a:solidFill>
                  <a:schemeClr val="dk1"/>
                </a:solidFill>
              </a:rPr>
              <a:t>   	</a:t>
            </a:r>
            <a:r>
              <a:rPr lang="en" sz="1200">
                <a:solidFill>
                  <a:srgbClr val="0070C0"/>
                </a:solidFill>
              </a:rPr>
              <a:t>RolePlay   	</a:t>
            </a:r>
            <a:r>
              <a:rPr lang="en" sz="1200">
                <a:solidFill>
                  <a:srgbClr val="F39200"/>
                </a:solidFill>
              </a:rPr>
              <a:t>FeedbAcc</a:t>
            </a:r>
            <a:endParaRPr sz="1200">
              <a:solidFill>
                <a:srgbClr val="F39200"/>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Marc Guetg:     	FeedbAcc    		</a:t>
            </a:r>
            <a:r>
              <a:rPr lang="en" sz="1200">
                <a:solidFill>
                  <a:srgbClr val="0070C0"/>
                </a:solidFill>
              </a:rPr>
              <a:t>TT-stab </a:t>
            </a:r>
            <a:r>
              <a:rPr lang="en" sz="1200">
                <a:solidFill>
                  <a:schemeClr val="dk1"/>
                </a:solidFill>
              </a:rPr>
              <a:t>  	</a:t>
            </a:r>
            <a:r>
              <a:rPr lang="en" sz="1200">
                <a:solidFill>
                  <a:srgbClr val="0070C0"/>
                </a:solidFill>
              </a:rPr>
              <a:t>WebOP</a:t>
            </a:r>
            <a:r>
              <a:rPr lang="en" sz="1200">
                <a:solidFill>
                  <a:srgbClr val="FF0000"/>
                </a:solidFill>
              </a:rPr>
              <a:t>  	</a:t>
            </a:r>
            <a:r>
              <a:rPr lang="en" sz="1200">
                <a:solidFill>
                  <a:srgbClr val="0070C0"/>
                </a:solidFill>
              </a:rPr>
              <a:t>ComBKR</a:t>
            </a:r>
            <a:r>
              <a:rPr lang="en" sz="1200">
                <a:solidFill>
                  <a:schemeClr val="dk1"/>
                </a:solidFill>
              </a:rPr>
              <a:t>   	</a:t>
            </a:r>
            <a:r>
              <a:rPr lang="en" sz="1200">
                <a:solidFill>
                  <a:srgbClr val="0070C0"/>
                </a:solidFill>
              </a:rPr>
              <a:t>RolePlay   	</a:t>
            </a:r>
            <a:r>
              <a:rPr b="1" lang="en" sz="1200">
                <a:solidFill>
                  <a:srgbClr val="F39200"/>
                </a:solidFill>
              </a:rPr>
              <a:t>FeedbAcc</a:t>
            </a:r>
            <a:endParaRPr b="1" sz="1200">
              <a:solidFill>
                <a:srgbClr val="F39200"/>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Thomas Wamsat   	WebOp  		</a:t>
            </a:r>
            <a:r>
              <a:rPr lang="en" sz="1200">
                <a:solidFill>
                  <a:srgbClr val="7030A0"/>
                </a:solidFill>
              </a:rPr>
              <a:t>StabInf</a:t>
            </a:r>
            <a:r>
              <a:rPr lang="en" sz="1200">
                <a:solidFill>
                  <a:schemeClr val="dk1"/>
                </a:solidFill>
              </a:rPr>
              <a:t>  	</a:t>
            </a:r>
            <a:r>
              <a:rPr b="1" lang="en" sz="1200">
                <a:solidFill>
                  <a:srgbClr val="0070C0"/>
                </a:solidFill>
              </a:rPr>
              <a:t>WebOP </a:t>
            </a:r>
            <a:r>
              <a:rPr lang="en" sz="1200">
                <a:solidFill>
                  <a:srgbClr val="0070C0"/>
                </a:solidFill>
              </a:rPr>
              <a:t>  	</a:t>
            </a:r>
            <a:r>
              <a:rPr lang="en" sz="1200">
                <a:solidFill>
                  <a:srgbClr val="F39200"/>
                </a:solidFill>
              </a:rPr>
              <a:t>HW+SW</a:t>
            </a:r>
            <a:r>
              <a:rPr lang="en" sz="1200">
                <a:solidFill>
                  <a:schemeClr val="dk1"/>
                </a:solidFill>
              </a:rPr>
              <a:t>  	</a:t>
            </a:r>
            <a:r>
              <a:rPr lang="en" sz="1200">
                <a:solidFill>
                  <a:srgbClr val="0070C0"/>
                </a:solidFill>
              </a:rPr>
              <a:t>RolePlay   	CommTool</a:t>
            </a:r>
            <a:endParaRPr sz="1200">
              <a:solidFill>
                <a:srgbClr val="0070C0"/>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Martin Dommach  	TTStab   		</a:t>
            </a:r>
            <a:r>
              <a:rPr b="1" lang="en" sz="1200">
                <a:solidFill>
                  <a:srgbClr val="0070C0"/>
                </a:solidFill>
              </a:rPr>
              <a:t>TT-stab </a:t>
            </a:r>
            <a:r>
              <a:rPr lang="en" sz="1200">
                <a:solidFill>
                  <a:schemeClr val="dk1"/>
                </a:solidFill>
              </a:rPr>
              <a:t>  	Frank </a:t>
            </a:r>
            <a:r>
              <a:rPr lang="en" sz="1200">
                <a:solidFill>
                  <a:srgbClr val="0070C0"/>
                </a:solidFill>
              </a:rPr>
              <a:t>  	</a:t>
            </a:r>
            <a:r>
              <a:rPr lang="en" sz="1200">
                <a:solidFill>
                  <a:srgbClr val="F39200"/>
                </a:solidFill>
              </a:rPr>
              <a:t>HW+SW </a:t>
            </a:r>
            <a:r>
              <a:rPr lang="en" sz="1200">
                <a:solidFill>
                  <a:schemeClr val="dk1"/>
                </a:solidFill>
              </a:rPr>
              <a:t>  	</a:t>
            </a:r>
            <a:r>
              <a:rPr lang="en" sz="1200">
                <a:solidFill>
                  <a:srgbClr val="0070C0"/>
                </a:solidFill>
              </a:rPr>
              <a:t>RolePlay   	CommTool</a:t>
            </a:r>
            <a:endParaRPr sz="1200">
              <a:solidFill>
                <a:srgbClr val="0070C0"/>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Winni Decking    				Harald   	</a:t>
            </a:r>
            <a:r>
              <a:rPr lang="en" sz="1200">
                <a:solidFill>
                  <a:srgbClr val="F39200"/>
                </a:solidFill>
              </a:rPr>
              <a:t>PrepRole	(</a:t>
            </a:r>
            <a:r>
              <a:rPr lang="en" sz="1200">
                <a:solidFill>
                  <a:schemeClr val="lt2"/>
                </a:solidFill>
              </a:rPr>
              <a:t>HW+SW)</a:t>
            </a:r>
            <a:r>
              <a:rPr lang="en" sz="1200">
                <a:solidFill>
                  <a:srgbClr val="F39200"/>
                </a:solidFill>
              </a:rPr>
              <a:t>	</a:t>
            </a:r>
            <a:r>
              <a:rPr lang="en" sz="1200">
                <a:solidFill>
                  <a:srgbClr val="0070C0"/>
                </a:solidFill>
              </a:rPr>
              <a:t>RolePlay	</a:t>
            </a:r>
            <a:r>
              <a:rPr lang="en" sz="1200"/>
              <a:t>tbd</a:t>
            </a:r>
            <a:endParaRPr sz="1200"/>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Matthias Scholz  	CommBKR    	</a:t>
            </a:r>
            <a:r>
              <a:rPr lang="en" sz="1200">
                <a:solidFill>
                  <a:srgbClr val="00B050"/>
                </a:solidFill>
              </a:rPr>
              <a:t>TTcom</a:t>
            </a:r>
            <a:r>
              <a:rPr lang="en" sz="1200">
                <a:solidFill>
                  <a:schemeClr val="dk1"/>
                </a:solidFill>
              </a:rPr>
              <a:t>   	</a:t>
            </a:r>
            <a:r>
              <a:rPr lang="en" sz="1200">
                <a:solidFill>
                  <a:srgbClr val="00B050"/>
                </a:solidFill>
              </a:rPr>
              <a:t>PlanSTF</a:t>
            </a:r>
            <a:r>
              <a:rPr lang="en" sz="1200">
                <a:solidFill>
                  <a:srgbClr val="FF0000"/>
                </a:solidFill>
              </a:rPr>
              <a:t> </a:t>
            </a:r>
            <a:r>
              <a:rPr lang="en" sz="1200">
                <a:solidFill>
                  <a:schemeClr val="dk1"/>
                </a:solidFill>
              </a:rPr>
              <a:t>  	</a:t>
            </a:r>
            <a:r>
              <a:rPr b="1" lang="en" sz="1200">
                <a:solidFill>
                  <a:srgbClr val="0070C0"/>
                </a:solidFill>
              </a:rPr>
              <a:t>ComBKR</a:t>
            </a:r>
            <a:r>
              <a:rPr lang="en" sz="1200">
                <a:solidFill>
                  <a:srgbClr val="0070C0"/>
                </a:solidFill>
              </a:rPr>
              <a:t>  	RolePlay   	</a:t>
            </a:r>
            <a:r>
              <a:rPr lang="en" sz="1200">
                <a:solidFill>
                  <a:srgbClr val="00B050"/>
                </a:solidFill>
              </a:rPr>
              <a:t>DailyMeeting</a:t>
            </a:r>
            <a:endParaRPr sz="1200">
              <a:solidFill>
                <a:srgbClr val="00B050"/>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Nick Walker    	DefSTF  </a:t>
            </a:r>
            <a:r>
              <a:rPr lang="en" sz="1200">
                <a:solidFill>
                  <a:srgbClr val="7030A0"/>
                </a:solidFill>
              </a:rPr>
              <a:t>  		</a:t>
            </a:r>
            <a:r>
              <a:rPr b="1" lang="en" sz="1200">
                <a:solidFill>
                  <a:srgbClr val="F39200"/>
                </a:solidFill>
              </a:rPr>
              <a:t>DefSTF</a:t>
            </a:r>
            <a:r>
              <a:rPr lang="en" sz="1200">
                <a:solidFill>
                  <a:schemeClr val="dk1"/>
                </a:solidFill>
              </a:rPr>
              <a:t>   	</a:t>
            </a:r>
            <a:r>
              <a:rPr lang="en" sz="1200">
                <a:solidFill>
                  <a:srgbClr val="00B050"/>
                </a:solidFill>
              </a:rPr>
              <a:t>PlanSTF</a:t>
            </a:r>
            <a:r>
              <a:rPr lang="en" sz="1200">
                <a:solidFill>
                  <a:srgbClr val="FF0000"/>
                </a:solidFill>
              </a:rPr>
              <a:t> </a:t>
            </a:r>
            <a:r>
              <a:rPr lang="en" sz="1200">
                <a:solidFill>
                  <a:schemeClr val="dk1"/>
                </a:solidFill>
              </a:rPr>
              <a:t>  	</a:t>
            </a:r>
            <a:r>
              <a:rPr lang="en" sz="1200">
                <a:solidFill>
                  <a:srgbClr val="0070C0"/>
                </a:solidFill>
              </a:rPr>
              <a:t>ComBKR   	RolePlay   	</a:t>
            </a:r>
            <a:r>
              <a:rPr lang="en" sz="1200">
                <a:solidFill>
                  <a:schemeClr val="dk1"/>
                </a:solidFill>
              </a:rPr>
              <a:t>Maurizio+Shan</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Steffen Hauf    	HW+SW  		</a:t>
            </a:r>
            <a:r>
              <a:rPr lang="en" sz="1200">
                <a:solidFill>
                  <a:srgbClr val="00B050"/>
                </a:solidFill>
              </a:rPr>
              <a:t>TTcom </a:t>
            </a:r>
            <a:r>
              <a:rPr lang="en" sz="1200">
                <a:solidFill>
                  <a:schemeClr val="dk1"/>
                </a:solidFill>
              </a:rPr>
              <a:t>  	</a:t>
            </a:r>
            <a:r>
              <a:rPr lang="en" sz="1200">
                <a:solidFill>
                  <a:srgbClr val="00B050"/>
                </a:solidFill>
              </a:rPr>
              <a:t>PlanSTF</a:t>
            </a:r>
            <a:r>
              <a:rPr lang="en" sz="1200">
                <a:solidFill>
                  <a:srgbClr val="0070C0"/>
                </a:solidFill>
              </a:rPr>
              <a:t>   	</a:t>
            </a:r>
            <a:r>
              <a:rPr b="1" lang="en" sz="1200">
                <a:solidFill>
                  <a:srgbClr val="F39200"/>
                </a:solidFill>
              </a:rPr>
              <a:t>HW+SW </a:t>
            </a:r>
            <a:r>
              <a:rPr lang="en" sz="1200">
                <a:solidFill>
                  <a:schemeClr val="dk1"/>
                </a:solidFill>
              </a:rPr>
              <a:t>  	</a:t>
            </a:r>
            <a:r>
              <a:rPr lang="en" sz="1200">
                <a:solidFill>
                  <a:srgbClr val="0070C0"/>
                </a:solidFill>
              </a:rPr>
              <a:t>RolePlay   	</a:t>
            </a:r>
            <a:r>
              <a:rPr lang="en" sz="1200">
                <a:solidFill>
                  <a:schemeClr val="dk1"/>
                </a:solidFill>
              </a:rPr>
              <a:t>Liuba</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Richard Bean   	DailyMeeting  	 </a:t>
            </a:r>
            <a:r>
              <a:rPr lang="en" sz="1200">
                <a:solidFill>
                  <a:srgbClr val="7030A0"/>
                </a:solidFill>
              </a:rPr>
              <a:t>DefSTF</a:t>
            </a:r>
            <a:r>
              <a:rPr lang="en" sz="1200">
                <a:solidFill>
                  <a:schemeClr val="dk1"/>
                </a:solidFill>
              </a:rPr>
              <a:t>   	Torsten   	</a:t>
            </a:r>
            <a:r>
              <a:rPr lang="en" sz="1200">
                <a:solidFill>
                  <a:srgbClr val="F39200"/>
                </a:solidFill>
              </a:rPr>
              <a:t>HW+SW </a:t>
            </a:r>
            <a:r>
              <a:rPr lang="en" sz="1200">
                <a:solidFill>
                  <a:srgbClr val="0070C0"/>
                </a:solidFill>
              </a:rPr>
              <a:t>  	RolePlay   	</a:t>
            </a:r>
            <a:r>
              <a:rPr b="1" lang="en" sz="1200">
                <a:solidFill>
                  <a:srgbClr val="00B050"/>
                </a:solidFill>
              </a:rPr>
              <a:t>DailyMeeting</a:t>
            </a:r>
            <a:endParaRPr b="1" sz="1200">
              <a:solidFill>
                <a:srgbClr val="00B050"/>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Naresh Kujala  	TTCom, WebOP 	</a:t>
            </a:r>
            <a:r>
              <a:rPr b="1" lang="en" sz="1200">
                <a:solidFill>
                  <a:srgbClr val="00B050"/>
                </a:solidFill>
              </a:rPr>
              <a:t>TTcom</a:t>
            </a:r>
            <a:r>
              <a:rPr lang="en" sz="1200">
                <a:solidFill>
                  <a:schemeClr val="dk1"/>
                </a:solidFill>
              </a:rPr>
              <a:t>   	</a:t>
            </a:r>
            <a:r>
              <a:rPr b="1" lang="en" sz="1200">
                <a:solidFill>
                  <a:srgbClr val="0070C0"/>
                </a:solidFill>
              </a:rPr>
              <a:t>WebOP</a:t>
            </a:r>
            <a:r>
              <a:rPr lang="en" sz="1200">
                <a:solidFill>
                  <a:srgbClr val="FF0000"/>
                </a:solidFill>
              </a:rPr>
              <a:t> </a:t>
            </a:r>
            <a:r>
              <a:rPr lang="en" sz="1200">
                <a:solidFill>
                  <a:schemeClr val="dk1"/>
                </a:solidFill>
              </a:rPr>
              <a:t>  	</a:t>
            </a:r>
            <a:r>
              <a:rPr lang="en" sz="1200">
                <a:solidFill>
                  <a:srgbClr val="0070C0"/>
                </a:solidFill>
              </a:rPr>
              <a:t>ComBKR </a:t>
            </a:r>
            <a:r>
              <a:rPr lang="en" sz="1200">
                <a:solidFill>
                  <a:schemeClr val="dk1"/>
                </a:solidFill>
              </a:rPr>
              <a:t>  	</a:t>
            </a:r>
            <a:r>
              <a:rPr lang="en" sz="1200">
                <a:solidFill>
                  <a:srgbClr val="0070C0"/>
                </a:solidFill>
              </a:rPr>
              <a:t>RolePlay  	</a:t>
            </a:r>
            <a:r>
              <a:rPr lang="en" sz="1200">
                <a:solidFill>
                  <a:srgbClr val="00B050"/>
                </a:solidFill>
              </a:rPr>
              <a:t>DailyMeeting</a:t>
            </a:r>
            <a:r>
              <a:rPr lang="en" sz="1200">
                <a:solidFill>
                  <a:schemeClr val="dk1"/>
                </a:solidFill>
              </a:rPr>
              <a:t>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Liuba Samoylova  	TTCom,   		</a:t>
            </a:r>
            <a:r>
              <a:rPr b="1" lang="en" sz="1200">
                <a:solidFill>
                  <a:srgbClr val="00B050"/>
                </a:solidFill>
              </a:rPr>
              <a:t>TTcom</a:t>
            </a:r>
            <a:r>
              <a:rPr lang="en" sz="1200">
                <a:solidFill>
                  <a:srgbClr val="00B050"/>
                </a:solidFill>
              </a:rPr>
              <a:t> </a:t>
            </a:r>
            <a:r>
              <a:rPr lang="en" sz="1200">
                <a:solidFill>
                  <a:schemeClr val="dk1"/>
                </a:solidFill>
              </a:rPr>
              <a:t>  	</a:t>
            </a:r>
            <a:r>
              <a:rPr lang="en" sz="1200">
                <a:solidFill>
                  <a:srgbClr val="00B050"/>
                </a:solidFill>
              </a:rPr>
              <a:t>PlanSTF</a:t>
            </a:r>
            <a:r>
              <a:rPr lang="en" sz="1200">
                <a:solidFill>
                  <a:srgbClr val="FF0000"/>
                </a:solidFill>
              </a:rPr>
              <a:t> </a:t>
            </a:r>
            <a:r>
              <a:rPr lang="en" sz="1200">
                <a:solidFill>
                  <a:schemeClr val="dk1"/>
                </a:solidFill>
              </a:rPr>
              <a:t>  	</a:t>
            </a:r>
            <a:r>
              <a:rPr lang="en" sz="1200">
                <a:solidFill>
                  <a:srgbClr val="F39200"/>
                </a:solidFill>
              </a:rPr>
              <a:t>HW+SW </a:t>
            </a:r>
            <a:r>
              <a:rPr lang="en" sz="1200">
                <a:solidFill>
                  <a:schemeClr val="dk1"/>
                </a:solidFill>
              </a:rPr>
              <a:t>  	</a:t>
            </a:r>
            <a:r>
              <a:rPr lang="en" sz="1200">
                <a:solidFill>
                  <a:srgbClr val="0070C0"/>
                </a:solidFill>
              </a:rPr>
              <a:t>RolePlay  	</a:t>
            </a:r>
            <a:r>
              <a:rPr lang="en" sz="1200">
                <a:solidFill>
                  <a:schemeClr val="dk1"/>
                </a:solidFill>
              </a:rPr>
              <a:t>Steffen</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Dirk Lipka    		FeedbAcc    		</a:t>
            </a:r>
            <a:r>
              <a:rPr lang="en" sz="1200">
                <a:solidFill>
                  <a:srgbClr val="7030A0"/>
                </a:solidFill>
              </a:rPr>
              <a:t>StabInf </a:t>
            </a:r>
            <a:r>
              <a:rPr lang="en" sz="1200">
                <a:solidFill>
                  <a:schemeClr val="dk1"/>
                </a:solidFill>
              </a:rPr>
              <a:t>  	</a:t>
            </a:r>
            <a:r>
              <a:rPr lang="en" sz="1200">
                <a:solidFill>
                  <a:srgbClr val="0070C0"/>
                </a:solidFill>
              </a:rPr>
              <a:t>WebOP  	ComBKR </a:t>
            </a:r>
            <a:r>
              <a:rPr lang="en" sz="1200">
                <a:solidFill>
                  <a:schemeClr val="dk1"/>
                </a:solidFill>
              </a:rPr>
              <a:t>  	</a:t>
            </a:r>
            <a:r>
              <a:rPr lang="en" sz="1200">
                <a:solidFill>
                  <a:srgbClr val="0070C0"/>
                </a:solidFill>
              </a:rPr>
              <a:t>RolePlay   	</a:t>
            </a:r>
            <a:r>
              <a:rPr b="1" lang="en" sz="1200">
                <a:solidFill>
                  <a:srgbClr val="F39200"/>
                </a:solidFill>
              </a:rPr>
              <a:t>FeedbAcc</a:t>
            </a:r>
            <a:endParaRPr b="1" sz="1200">
              <a:solidFill>
                <a:srgbClr val="F39200"/>
              </a:solidFill>
            </a:endParaRPr>
          </a:p>
          <a:p>
            <a:pPr indent="0" lvl="0" marL="0" rtl="0" algn="l">
              <a:spcBef>
                <a:spcPts val="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7" name="Shape 107"/>
        <p:cNvGrpSpPr/>
        <p:nvPr/>
      </p:nvGrpSpPr>
      <p:grpSpPr>
        <a:xfrm>
          <a:off x="0" y="0"/>
          <a:ext cx="0" cy="0"/>
          <a:chOff x="0" y="0"/>
          <a:chExt cx="0" cy="0"/>
        </a:xfrm>
      </p:grpSpPr>
      <p:sp>
        <p:nvSpPr>
          <p:cNvPr id="108" name="Google Shape;108;p22"/>
          <p:cNvSpPr txBox="1"/>
          <p:nvPr>
            <p:ph type="title"/>
          </p:nvPr>
        </p:nvSpPr>
        <p:spPr>
          <a:xfrm>
            <a:off x="458392" y="150443"/>
            <a:ext cx="8217600" cy="5853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sz="1800"/>
              <a:t>Tasks &amp;  participations</a:t>
            </a:r>
            <a:endParaRPr/>
          </a:p>
        </p:txBody>
      </p:sp>
      <p:sp>
        <p:nvSpPr>
          <p:cNvPr id="109" name="Google Shape;109;p22"/>
          <p:cNvSpPr txBox="1"/>
          <p:nvPr/>
        </p:nvSpPr>
        <p:spPr>
          <a:xfrm>
            <a:off x="517800" y="932050"/>
            <a:ext cx="8238900" cy="3624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Name  		Chair  		S1  		S2  		S3  		S4  		S5</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Lars Fröhlich  	FeedbAcc</a:t>
            </a:r>
            <a:r>
              <a:rPr b="1" lang="en" sz="1200">
                <a:solidFill>
                  <a:schemeClr val="dk1"/>
                </a:solidFill>
              </a:rPr>
              <a:t>    	</a:t>
            </a:r>
            <a:r>
              <a:rPr lang="en" sz="1200">
                <a:solidFill>
                  <a:srgbClr val="0070C0"/>
                </a:solidFill>
              </a:rPr>
              <a:t>TT-stab </a:t>
            </a:r>
            <a:r>
              <a:rPr lang="en" sz="1200">
                <a:solidFill>
                  <a:schemeClr val="dk1"/>
                </a:solidFill>
              </a:rPr>
              <a:t>  	</a:t>
            </a:r>
            <a:r>
              <a:rPr lang="en" sz="1200">
                <a:solidFill>
                  <a:srgbClr val="0070C0"/>
                </a:solidFill>
              </a:rPr>
              <a:t>WebOP   	</a:t>
            </a:r>
            <a:r>
              <a:rPr lang="en" sz="1200">
                <a:solidFill>
                  <a:srgbClr val="F39200"/>
                </a:solidFill>
              </a:rPr>
              <a:t>HW+SW   	</a:t>
            </a:r>
            <a:r>
              <a:rPr lang="en" sz="1200">
                <a:solidFill>
                  <a:srgbClr val="0070C0"/>
                </a:solidFill>
              </a:rPr>
              <a:t>RolePlay</a:t>
            </a:r>
            <a:r>
              <a:rPr lang="en" sz="1200">
                <a:solidFill>
                  <a:schemeClr val="dk1"/>
                </a:solidFill>
              </a:rPr>
              <a:t>  	</a:t>
            </a:r>
            <a:r>
              <a:rPr b="1" lang="en" sz="1200">
                <a:solidFill>
                  <a:srgbClr val="F39200"/>
                </a:solidFill>
              </a:rPr>
              <a:t>FeedbAcc</a:t>
            </a:r>
            <a:endParaRPr b="1" sz="1200">
              <a:solidFill>
                <a:srgbClr val="F39200"/>
              </a:solidFill>
            </a:endParaRPr>
          </a:p>
          <a:p>
            <a:pPr indent="0" lvl="0" marL="12700" rtl="0" algn="l">
              <a:lnSpc>
                <a:spcPct val="115000"/>
              </a:lnSpc>
              <a:spcBef>
                <a:spcPts val="0"/>
              </a:spcBef>
              <a:spcAft>
                <a:spcPts val="0"/>
              </a:spcAft>
              <a:buClr>
                <a:schemeClr val="dk1"/>
              </a:buClr>
              <a:buSzPts val="1100"/>
              <a:buFont typeface="Arial"/>
              <a:buNone/>
            </a:pPr>
            <a:r>
              <a:rPr lang="en" sz="1200">
                <a:solidFill>
                  <a:schemeClr val="dk1"/>
                </a:solidFill>
              </a:rPr>
              <a:t>Dirk Nölle    		RolePlay    	</a:t>
            </a:r>
            <a:r>
              <a:rPr lang="en" sz="1200">
                <a:solidFill>
                  <a:srgbClr val="00B050"/>
                </a:solidFill>
              </a:rPr>
              <a:t>TT-com </a:t>
            </a:r>
            <a:r>
              <a:rPr lang="en" sz="1200">
                <a:solidFill>
                  <a:schemeClr val="dk1"/>
                </a:solidFill>
              </a:rPr>
              <a:t>  	</a:t>
            </a:r>
            <a:r>
              <a:rPr lang="en" sz="1200">
                <a:solidFill>
                  <a:srgbClr val="F39200"/>
                </a:solidFill>
              </a:rPr>
              <a:t>PrepRole</a:t>
            </a:r>
            <a:r>
              <a:rPr lang="en" sz="1200">
                <a:solidFill>
                  <a:srgbClr val="FF0000"/>
                </a:solidFill>
              </a:rPr>
              <a:t> </a:t>
            </a:r>
            <a:r>
              <a:rPr lang="en" sz="1200">
                <a:solidFill>
                  <a:schemeClr val="dk1"/>
                </a:solidFill>
              </a:rPr>
              <a:t>  	</a:t>
            </a:r>
            <a:r>
              <a:rPr lang="en" sz="1200">
                <a:solidFill>
                  <a:srgbClr val="F39200"/>
                </a:solidFill>
              </a:rPr>
              <a:t>HW+SW </a:t>
            </a:r>
            <a:r>
              <a:rPr lang="en" sz="1200">
                <a:solidFill>
                  <a:schemeClr val="dk1"/>
                </a:solidFill>
              </a:rPr>
              <a:t>  	</a:t>
            </a:r>
            <a:r>
              <a:rPr b="1" lang="en" sz="1200">
                <a:solidFill>
                  <a:srgbClr val="0070C0"/>
                </a:solidFill>
              </a:rPr>
              <a:t>RolePlay</a:t>
            </a:r>
            <a:r>
              <a:rPr lang="en" sz="1200">
                <a:solidFill>
                  <a:srgbClr val="0070C0"/>
                </a:solidFill>
              </a:rPr>
              <a:t>   	</a:t>
            </a:r>
            <a:r>
              <a:rPr lang="en" sz="1200">
                <a:solidFill>
                  <a:schemeClr val="dk1"/>
                </a:solidFill>
              </a:rPr>
              <a:t>Guiseppe+Sara</a:t>
            </a:r>
            <a:endParaRPr sz="1200">
              <a:solidFill>
                <a:schemeClr val="dk1"/>
              </a:solidFill>
            </a:endParaRPr>
          </a:p>
          <a:p>
            <a:pPr indent="0" lvl="0" marL="12700" rtl="0" algn="l">
              <a:lnSpc>
                <a:spcPct val="115000"/>
              </a:lnSpc>
              <a:spcBef>
                <a:spcPts val="0"/>
              </a:spcBef>
              <a:spcAft>
                <a:spcPts val="0"/>
              </a:spcAft>
              <a:buClr>
                <a:schemeClr val="dk1"/>
              </a:buClr>
              <a:buSzPts val="1100"/>
              <a:buFont typeface="Arial"/>
              <a:buNone/>
            </a:pPr>
            <a:r>
              <a:rPr lang="en" sz="1200">
                <a:solidFill>
                  <a:schemeClr val="dk1"/>
                </a:solidFill>
              </a:rPr>
              <a:t>Shan Liu   		DefSTF</a:t>
            </a:r>
            <a:r>
              <a:rPr b="1" lang="en" sz="1200">
                <a:solidFill>
                  <a:schemeClr val="dk1"/>
                </a:solidFill>
              </a:rPr>
              <a:t>    	</a:t>
            </a:r>
            <a:r>
              <a:rPr b="1" lang="en" sz="1200">
                <a:solidFill>
                  <a:srgbClr val="F39200"/>
                </a:solidFill>
              </a:rPr>
              <a:t>DefSTF</a:t>
            </a:r>
            <a:r>
              <a:rPr lang="en" sz="1200">
                <a:solidFill>
                  <a:schemeClr val="dk1"/>
                </a:solidFill>
              </a:rPr>
              <a:t>  	</a:t>
            </a:r>
            <a:r>
              <a:rPr lang="en" sz="1200">
                <a:solidFill>
                  <a:srgbClr val="00B050"/>
                </a:solidFill>
              </a:rPr>
              <a:t>PlanSTF</a:t>
            </a:r>
            <a:r>
              <a:rPr lang="en" sz="1200">
                <a:solidFill>
                  <a:srgbClr val="FF0000"/>
                </a:solidFill>
              </a:rPr>
              <a:t> </a:t>
            </a:r>
            <a:r>
              <a:rPr lang="en" sz="1200">
                <a:solidFill>
                  <a:schemeClr val="dk1"/>
                </a:solidFill>
              </a:rPr>
              <a:t>  	</a:t>
            </a:r>
            <a:r>
              <a:rPr lang="en" sz="1200">
                <a:solidFill>
                  <a:srgbClr val="0070C0"/>
                </a:solidFill>
              </a:rPr>
              <a:t>ComBKR   	RolePlay   	</a:t>
            </a:r>
            <a:r>
              <a:rPr lang="en" sz="1200">
                <a:solidFill>
                  <a:schemeClr val="dk1"/>
                </a:solidFill>
              </a:rPr>
              <a:t>Maurizio+Nick</a:t>
            </a:r>
            <a:endParaRPr sz="1200">
              <a:solidFill>
                <a:schemeClr val="dk1"/>
              </a:solidFill>
            </a:endParaRPr>
          </a:p>
          <a:p>
            <a:pPr indent="0" lvl="0" marL="12700" rtl="0" algn="l">
              <a:lnSpc>
                <a:spcPct val="115000"/>
              </a:lnSpc>
              <a:spcBef>
                <a:spcPts val="0"/>
              </a:spcBef>
              <a:spcAft>
                <a:spcPts val="0"/>
              </a:spcAft>
              <a:buClr>
                <a:schemeClr val="dk1"/>
              </a:buClr>
              <a:buSzPts val="1100"/>
              <a:buFont typeface="Arial"/>
              <a:buNone/>
            </a:pPr>
            <a:r>
              <a:rPr lang="en" sz="1200">
                <a:solidFill>
                  <a:schemeClr val="dk1"/>
                </a:solidFill>
              </a:rPr>
              <a:t>Svitozar    		PlanSTF</a:t>
            </a:r>
            <a:r>
              <a:rPr b="1" lang="en" sz="1200">
                <a:solidFill>
                  <a:schemeClr val="dk1"/>
                </a:solidFill>
              </a:rPr>
              <a:t>     	</a:t>
            </a:r>
            <a:r>
              <a:rPr lang="en" sz="1200">
                <a:solidFill>
                  <a:srgbClr val="F39200"/>
                </a:solidFill>
              </a:rPr>
              <a:t>DefSTF</a:t>
            </a:r>
            <a:r>
              <a:rPr lang="en" sz="1200">
                <a:solidFill>
                  <a:srgbClr val="7030A0"/>
                </a:solidFill>
              </a:rPr>
              <a:t> </a:t>
            </a:r>
            <a:r>
              <a:rPr lang="en" sz="1200">
                <a:solidFill>
                  <a:schemeClr val="dk1"/>
                </a:solidFill>
              </a:rPr>
              <a:t>  	</a:t>
            </a:r>
            <a:r>
              <a:rPr b="1" lang="en" sz="1200">
                <a:solidFill>
                  <a:srgbClr val="00B050"/>
                </a:solidFill>
              </a:rPr>
              <a:t>PlanSTF</a:t>
            </a:r>
            <a:r>
              <a:rPr b="1" lang="en" sz="1200">
                <a:solidFill>
                  <a:schemeClr val="dk1"/>
                </a:solidFill>
              </a:rPr>
              <a:t> </a:t>
            </a:r>
            <a:r>
              <a:rPr lang="en" sz="1200">
                <a:solidFill>
                  <a:schemeClr val="dk1"/>
                </a:solidFill>
              </a:rPr>
              <a:t>  	</a:t>
            </a:r>
            <a:r>
              <a:rPr lang="en" sz="1200">
                <a:solidFill>
                  <a:srgbClr val="0070C0"/>
                </a:solidFill>
              </a:rPr>
              <a:t>ComBKR </a:t>
            </a:r>
            <a:r>
              <a:rPr lang="en" sz="1200">
                <a:solidFill>
                  <a:schemeClr val="dk1"/>
                </a:solidFill>
              </a:rPr>
              <a:t>  	</a:t>
            </a:r>
            <a:r>
              <a:rPr lang="en" sz="1200">
                <a:solidFill>
                  <a:srgbClr val="0070C0"/>
                </a:solidFill>
              </a:rPr>
              <a:t>RolePlay   	</a:t>
            </a:r>
            <a:r>
              <a:rPr lang="en" sz="1200">
                <a:solidFill>
                  <a:srgbClr val="F39200"/>
                </a:solidFill>
              </a:rPr>
              <a:t>FeedbAcc</a:t>
            </a:r>
            <a:endParaRPr sz="1200">
              <a:solidFill>
                <a:srgbClr val="F39200"/>
              </a:solidFill>
            </a:endParaRPr>
          </a:p>
          <a:p>
            <a:pPr indent="0" lvl="0" marL="12700" rtl="0" algn="l">
              <a:lnSpc>
                <a:spcPct val="115000"/>
              </a:lnSpc>
              <a:spcBef>
                <a:spcPts val="0"/>
              </a:spcBef>
              <a:spcAft>
                <a:spcPts val="0"/>
              </a:spcAft>
              <a:buClr>
                <a:schemeClr val="dk1"/>
              </a:buClr>
              <a:buSzPts val="1100"/>
              <a:buFont typeface="Arial"/>
              <a:buNone/>
            </a:pPr>
            <a:r>
              <a:rPr lang="en" sz="1200">
                <a:solidFill>
                  <a:schemeClr val="dk1"/>
                </a:solidFill>
              </a:rPr>
              <a:t>Raimund  </a:t>
            </a:r>
            <a:r>
              <a:rPr lang="en" sz="1200">
                <a:solidFill>
                  <a:srgbClr val="0070C0"/>
                </a:solidFill>
              </a:rPr>
              <a:t>    						 						</a:t>
            </a:r>
            <a:r>
              <a:rPr lang="en" sz="1200">
                <a:solidFill>
                  <a:srgbClr val="F39200"/>
                </a:solidFill>
              </a:rPr>
              <a:t>FeedbAcc</a:t>
            </a:r>
            <a:endParaRPr sz="1200">
              <a:solidFill>
                <a:srgbClr val="F39200"/>
              </a:solidFill>
            </a:endParaRPr>
          </a:p>
          <a:p>
            <a:pPr indent="0" lvl="0" marL="12700" rtl="0" algn="l">
              <a:lnSpc>
                <a:spcPct val="115000"/>
              </a:lnSpc>
              <a:spcBef>
                <a:spcPts val="0"/>
              </a:spcBef>
              <a:spcAft>
                <a:spcPts val="0"/>
              </a:spcAft>
              <a:buClr>
                <a:schemeClr val="dk1"/>
              </a:buClr>
              <a:buSzPts val="1100"/>
              <a:buFont typeface="Arial"/>
              <a:buNone/>
            </a:pPr>
            <a:r>
              <a:rPr lang="en" sz="1200">
                <a:solidFill>
                  <a:schemeClr val="dk1"/>
                </a:solidFill>
              </a:rPr>
              <a:t>Zuzana    		PlanSTF</a:t>
            </a:r>
            <a:r>
              <a:rPr b="1" lang="en" sz="1200">
                <a:solidFill>
                  <a:schemeClr val="dk1"/>
                </a:solidFill>
              </a:rPr>
              <a:t>     	</a:t>
            </a:r>
            <a:r>
              <a:rPr lang="en" sz="1200">
                <a:solidFill>
                  <a:srgbClr val="0070C0"/>
                </a:solidFill>
              </a:rPr>
              <a:t>TT-stab </a:t>
            </a:r>
            <a:r>
              <a:rPr lang="en" sz="1200">
                <a:solidFill>
                  <a:schemeClr val="dk1"/>
                </a:solidFill>
              </a:rPr>
              <a:t>  	</a:t>
            </a:r>
            <a:r>
              <a:rPr b="1" lang="en" sz="1200">
                <a:solidFill>
                  <a:srgbClr val="00B050"/>
                </a:solidFill>
              </a:rPr>
              <a:t>PlanSTF</a:t>
            </a:r>
            <a:r>
              <a:rPr b="1" lang="en" sz="1200">
                <a:solidFill>
                  <a:schemeClr val="dk1"/>
                </a:solidFill>
              </a:rPr>
              <a:t> </a:t>
            </a:r>
            <a:r>
              <a:rPr lang="en" sz="1200">
                <a:solidFill>
                  <a:schemeClr val="dk1"/>
                </a:solidFill>
              </a:rPr>
              <a:t>  	</a:t>
            </a:r>
            <a:r>
              <a:rPr lang="en" sz="1200">
                <a:solidFill>
                  <a:srgbClr val="F39200"/>
                </a:solidFill>
              </a:rPr>
              <a:t>HW+SW </a:t>
            </a:r>
            <a:r>
              <a:rPr lang="en" sz="1200">
                <a:solidFill>
                  <a:schemeClr val="dk1"/>
                </a:solidFill>
              </a:rPr>
              <a:t>  	</a:t>
            </a:r>
            <a:r>
              <a:rPr lang="en" sz="1200">
                <a:solidFill>
                  <a:srgbClr val="0070C0"/>
                </a:solidFill>
              </a:rPr>
              <a:t>RolePlay  	</a:t>
            </a:r>
            <a:r>
              <a:rPr lang="en" sz="1200">
                <a:solidFill>
                  <a:srgbClr val="00B050"/>
                </a:solidFill>
              </a:rPr>
              <a:t>DailyMeeting</a:t>
            </a:r>
            <a:endParaRPr sz="1200">
              <a:solidFill>
                <a:srgbClr val="00B050"/>
              </a:solidFill>
            </a:endParaRPr>
          </a:p>
          <a:p>
            <a:pPr indent="0" lvl="0" marL="12700" rtl="0" algn="l">
              <a:lnSpc>
                <a:spcPct val="115000"/>
              </a:lnSpc>
              <a:spcBef>
                <a:spcPts val="0"/>
              </a:spcBef>
              <a:spcAft>
                <a:spcPts val="0"/>
              </a:spcAft>
              <a:buClr>
                <a:schemeClr val="dk1"/>
              </a:buClr>
              <a:buSzPts val="1100"/>
              <a:buFont typeface="Arial"/>
              <a:buNone/>
            </a:pPr>
            <a:r>
              <a:rPr lang="en" sz="1200">
                <a:solidFill>
                  <a:schemeClr val="dk1"/>
                </a:solidFill>
              </a:rPr>
              <a:t>Giuseppe    		RolePlay    	</a:t>
            </a:r>
            <a:r>
              <a:rPr lang="en" sz="1200">
                <a:solidFill>
                  <a:srgbClr val="F39200"/>
                </a:solidFill>
              </a:rPr>
              <a:t>DefSTF</a:t>
            </a:r>
            <a:r>
              <a:rPr lang="en" sz="1200">
                <a:solidFill>
                  <a:srgbClr val="7030A0"/>
                </a:solidFill>
              </a:rPr>
              <a:t> </a:t>
            </a:r>
            <a:r>
              <a:rPr lang="en" sz="1200">
                <a:solidFill>
                  <a:schemeClr val="dk1"/>
                </a:solidFill>
              </a:rPr>
              <a:t>  	</a:t>
            </a:r>
            <a:r>
              <a:rPr lang="en" sz="1200">
                <a:solidFill>
                  <a:srgbClr val="F39200"/>
                </a:solidFill>
              </a:rPr>
              <a:t>PrepRole</a:t>
            </a:r>
            <a:r>
              <a:rPr lang="en" sz="1200">
                <a:solidFill>
                  <a:srgbClr val="FF0000"/>
                </a:solidFill>
              </a:rPr>
              <a:t> </a:t>
            </a:r>
            <a:r>
              <a:rPr lang="en" sz="1200">
                <a:solidFill>
                  <a:schemeClr val="dk1"/>
                </a:solidFill>
              </a:rPr>
              <a:t>  	</a:t>
            </a:r>
            <a:r>
              <a:rPr lang="en" sz="1200">
                <a:solidFill>
                  <a:srgbClr val="F39200"/>
                </a:solidFill>
              </a:rPr>
              <a:t>HW+SW </a:t>
            </a:r>
            <a:r>
              <a:rPr lang="en" sz="1200">
                <a:solidFill>
                  <a:schemeClr val="dk1"/>
                </a:solidFill>
              </a:rPr>
              <a:t>  	</a:t>
            </a:r>
            <a:r>
              <a:rPr b="1" lang="en" sz="1200">
                <a:solidFill>
                  <a:srgbClr val="0070C0"/>
                </a:solidFill>
              </a:rPr>
              <a:t>RolePlay</a:t>
            </a:r>
            <a:r>
              <a:rPr lang="en" sz="1200">
                <a:solidFill>
                  <a:srgbClr val="0070C0"/>
                </a:solidFill>
              </a:rPr>
              <a:t>   	</a:t>
            </a:r>
            <a:r>
              <a:rPr lang="en" sz="1200">
                <a:solidFill>
                  <a:schemeClr val="dk1"/>
                </a:solidFill>
              </a:rPr>
              <a:t>Dirk+Sara</a:t>
            </a:r>
            <a:endParaRPr sz="1200">
              <a:solidFill>
                <a:schemeClr val="dk1"/>
              </a:solidFill>
            </a:endParaRPr>
          </a:p>
          <a:p>
            <a:pPr indent="0" lvl="0" marL="12700" rtl="0" algn="l">
              <a:lnSpc>
                <a:spcPct val="115000"/>
              </a:lnSpc>
              <a:spcBef>
                <a:spcPts val="0"/>
              </a:spcBef>
              <a:spcAft>
                <a:spcPts val="0"/>
              </a:spcAft>
              <a:buClr>
                <a:schemeClr val="dk1"/>
              </a:buClr>
              <a:buSzPts val="1100"/>
              <a:buFont typeface="Arial"/>
              <a:buNone/>
            </a:pPr>
            <a:r>
              <a:rPr lang="en" sz="1200">
                <a:solidFill>
                  <a:schemeClr val="dk1"/>
                </a:solidFill>
              </a:rPr>
              <a:t>Riko Wichmann</a:t>
            </a:r>
            <a:r>
              <a:rPr b="1" lang="en" sz="1200">
                <a:solidFill>
                  <a:schemeClr val="dk1"/>
                </a:solidFill>
              </a:rPr>
              <a:t>       </a:t>
            </a:r>
            <a:r>
              <a:rPr lang="en" sz="1200">
                <a:solidFill>
                  <a:schemeClr val="dk1"/>
                </a:solidFill>
              </a:rPr>
              <a:t>CommTool</a:t>
            </a:r>
            <a:r>
              <a:rPr b="1" lang="en" sz="1200">
                <a:solidFill>
                  <a:schemeClr val="dk1"/>
                </a:solidFill>
              </a:rPr>
              <a:t>    </a:t>
            </a:r>
            <a:r>
              <a:rPr lang="en" sz="1200">
                <a:solidFill>
                  <a:srgbClr val="00B050"/>
                </a:solidFill>
              </a:rPr>
              <a:t>TT-com </a:t>
            </a:r>
            <a:r>
              <a:rPr lang="en" sz="1200">
                <a:solidFill>
                  <a:schemeClr val="dk1"/>
                </a:solidFill>
              </a:rPr>
              <a:t>  	</a:t>
            </a:r>
            <a:r>
              <a:rPr lang="en" sz="1200">
                <a:solidFill>
                  <a:srgbClr val="F39200"/>
                </a:solidFill>
              </a:rPr>
              <a:t>PrepRole</a:t>
            </a:r>
            <a:r>
              <a:rPr lang="en" sz="1200">
                <a:solidFill>
                  <a:srgbClr val="0070C0"/>
                </a:solidFill>
              </a:rPr>
              <a:t> </a:t>
            </a:r>
            <a:r>
              <a:rPr lang="en" sz="1200">
                <a:solidFill>
                  <a:schemeClr val="dk1"/>
                </a:solidFill>
              </a:rPr>
              <a:t>  	tbd		</a:t>
            </a:r>
            <a:r>
              <a:rPr lang="en" sz="1200">
                <a:solidFill>
                  <a:srgbClr val="0070C0"/>
                </a:solidFill>
              </a:rPr>
              <a:t>RolePlay   	</a:t>
            </a:r>
            <a:r>
              <a:rPr b="1" lang="en" sz="1200">
                <a:solidFill>
                  <a:srgbClr val="0070C0"/>
                </a:solidFill>
              </a:rPr>
              <a:t>CommTool</a:t>
            </a:r>
            <a:endParaRPr b="1" sz="1200">
              <a:solidFill>
                <a:srgbClr val="0070C0"/>
              </a:solidFill>
            </a:endParaRPr>
          </a:p>
          <a:p>
            <a:pPr indent="0" lvl="0" marL="12700" rtl="0" algn="l">
              <a:lnSpc>
                <a:spcPct val="115000"/>
              </a:lnSpc>
              <a:spcBef>
                <a:spcPts val="0"/>
              </a:spcBef>
              <a:spcAft>
                <a:spcPts val="0"/>
              </a:spcAft>
              <a:buClr>
                <a:schemeClr val="dk1"/>
              </a:buClr>
              <a:buSzPts val="1100"/>
              <a:buFont typeface="Arial"/>
              <a:buNone/>
            </a:pPr>
            <a:r>
              <a:rPr lang="en" sz="1200">
                <a:solidFill>
                  <a:schemeClr val="dk1"/>
                </a:solidFill>
              </a:rPr>
              <a:t>Andreas Galler  </a:t>
            </a:r>
            <a:r>
              <a:rPr b="1" lang="en" sz="1200">
                <a:solidFill>
                  <a:schemeClr val="dk1"/>
                </a:solidFill>
              </a:rPr>
              <a:t>    			</a:t>
            </a:r>
            <a:r>
              <a:rPr lang="en" sz="1200">
                <a:solidFill>
                  <a:srgbClr val="F39200"/>
                </a:solidFill>
              </a:rPr>
              <a:t>DefSTF</a:t>
            </a:r>
            <a:r>
              <a:rPr lang="en" sz="1200">
                <a:solidFill>
                  <a:srgbClr val="7030A0"/>
                </a:solidFill>
              </a:rPr>
              <a:t> </a:t>
            </a:r>
            <a:r>
              <a:rPr lang="en" sz="1200">
                <a:solidFill>
                  <a:schemeClr val="dk1"/>
                </a:solidFill>
              </a:rPr>
              <a:t>  	</a:t>
            </a:r>
            <a:r>
              <a:rPr lang="en" sz="1200">
                <a:solidFill>
                  <a:srgbClr val="F39200"/>
                </a:solidFill>
              </a:rPr>
              <a:t>PrepRole</a:t>
            </a:r>
            <a:r>
              <a:rPr lang="en" sz="1200">
                <a:solidFill>
                  <a:srgbClr val="0070C0"/>
                </a:solidFill>
              </a:rPr>
              <a:t>   	ComBKR   	RolePlay   	CommTool</a:t>
            </a:r>
            <a:endParaRPr sz="1200">
              <a:solidFill>
                <a:srgbClr val="0070C0"/>
              </a:solidFill>
            </a:endParaRPr>
          </a:p>
          <a:p>
            <a:pPr indent="0" lvl="0" marL="12700" rtl="0" algn="l">
              <a:lnSpc>
                <a:spcPct val="115000"/>
              </a:lnSpc>
              <a:spcBef>
                <a:spcPts val="0"/>
              </a:spcBef>
              <a:spcAft>
                <a:spcPts val="0"/>
              </a:spcAft>
              <a:buClr>
                <a:schemeClr val="dk1"/>
              </a:buClr>
              <a:buSzPts val="1100"/>
              <a:buFont typeface="Arial"/>
              <a:buNone/>
            </a:pPr>
            <a:r>
              <a:rPr lang="en" sz="1200">
                <a:solidFill>
                  <a:schemeClr val="dk1"/>
                </a:solidFill>
              </a:rPr>
              <a:t>Markus Scholz  	HW+SW</a:t>
            </a:r>
            <a:r>
              <a:rPr b="1" lang="en" sz="1200">
                <a:solidFill>
                  <a:schemeClr val="dk1"/>
                </a:solidFill>
              </a:rPr>
              <a:t>    	</a:t>
            </a:r>
            <a:r>
              <a:rPr lang="en" sz="1200">
                <a:solidFill>
                  <a:srgbClr val="00B050"/>
                </a:solidFill>
              </a:rPr>
              <a:t>TT-com </a:t>
            </a:r>
            <a:r>
              <a:rPr lang="en" sz="1200">
                <a:solidFill>
                  <a:schemeClr val="dk1"/>
                </a:solidFill>
              </a:rPr>
              <a:t>  	</a:t>
            </a:r>
            <a:r>
              <a:rPr lang="en" sz="1200">
                <a:solidFill>
                  <a:srgbClr val="00B050"/>
                </a:solidFill>
              </a:rPr>
              <a:t>PlanSTF </a:t>
            </a:r>
            <a:r>
              <a:rPr lang="en" sz="1200">
                <a:solidFill>
                  <a:srgbClr val="0070C0"/>
                </a:solidFill>
              </a:rPr>
              <a:t>  	</a:t>
            </a:r>
            <a:r>
              <a:rPr b="1" lang="en" sz="1200">
                <a:solidFill>
                  <a:srgbClr val="F39200"/>
                </a:solidFill>
              </a:rPr>
              <a:t>HW+SW </a:t>
            </a:r>
            <a:r>
              <a:rPr lang="en" sz="1200">
                <a:solidFill>
                  <a:schemeClr val="dk1"/>
                </a:solidFill>
              </a:rPr>
              <a:t>  	</a:t>
            </a:r>
            <a:r>
              <a:rPr lang="en" sz="1200">
                <a:solidFill>
                  <a:srgbClr val="0070C0"/>
                </a:solidFill>
              </a:rPr>
              <a:t>RolePlay   	</a:t>
            </a:r>
            <a:r>
              <a:rPr lang="en" sz="1200">
                <a:solidFill>
                  <a:srgbClr val="00B050"/>
                </a:solidFill>
              </a:rPr>
              <a:t>DailyMeeting</a:t>
            </a:r>
            <a:endParaRPr sz="1200">
              <a:solidFill>
                <a:srgbClr val="00B050"/>
              </a:solidFill>
            </a:endParaRPr>
          </a:p>
          <a:p>
            <a:pPr indent="0" lvl="0" marL="12700" rtl="0" algn="l">
              <a:lnSpc>
                <a:spcPct val="115000"/>
              </a:lnSpc>
              <a:spcBef>
                <a:spcPts val="0"/>
              </a:spcBef>
              <a:spcAft>
                <a:spcPts val="0"/>
              </a:spcAft>
              <a:buClr>
                <a:schemeClr val="dk1"/>
              </a:buClr>
              <a:buSzPts val="1100"/>
              <a:buFont typeface="Arial"/>
              <a:buNone/>
            </a:pPr>
            <a:r>
              <a:rPr lang="en" sz="1200">
                <a:solidFill>
                  <a:schemeClr val="dk1"/>
                </a:solidFill>
              </a:rPr>
              <a:t>Frederik     		StabInf</a:t>
            </a:r>
            <a:r>
              <a:rPr lang="en" sz="1200">
                <a:solidFill>
                  <a:srgbClr val="7030A0"/>
                </a:solidFill>
              </a:rPr>
              <a:t>     	</a:t>
            </a:r>
            <a:r>
              <a:rPr b="1" lang="en" sz="1200">
                <a:solidFill>
                  <a:srgbClr val="7030A0"/>
                </a:solidFill>
              </a:rPr>
              <a:t>StabInf</a:t>
            </a:r>
            <a:r>
              <a:rPr lang="en" sz="1200">
                <a:solidFill>
                  <a:schemeClr val="dk1"/>
                </a:solidFill>
              </a:rPr>
              <a:t>   	</a:t>
            </a:r>
            <a:r>
              <a:rPr lang="en" sz="1200">
                <a:solidFill>
                  <a:srgbClr val="0070C0"/>
                </a:solidFill>
              </a:rPr>
              <a:t>WebOP</a:t>
            </a:r>
            <a:r>
              <a:rPr lang="en" sz="1200">
                <a:solidFill>
                  <a:srgbClr val="FF0000"/>
                </a:solidFill>
              </a:rPr>
              <a:t> </a:t>
            </a:r>
            <a:r>
              <a:rPr lang="en" sz="1200">
                <a:solidFill>
                  <a:srgbClr val="0070C0"/>
                </a:solidFill>
              </a:rPr>
              <a:t>  	ComBKR</a:t>
            </a:r>
            <a:r>
              <a:rPr lang="en" sz="1200">
                <a:solidFill>
                  <a:schemeClr val="dk1"/>
                </a:solidFill>
              </a:rPr>
              <a:t>  	</a:t>
            </a:r>
            <a:r>
              <a:rPr lang="en" sz="1200">
                <a:solidFill>
                  <a:srgbClr val="0070C0"/>
                </a:solidFill>
              </a:rPr>
              <a:t>RolePlay   	</a:t>
            </a:r>
            <a:r>
              <a:rPr lang="en" sz="1200">
                <a:solidFill>
                  <a:schemeClr val="dk1"/>
                </a:solidFill>
              </a:rPr>
              <a:t>Siegfried</a:t>
            </a:r>
            <a:endParaRPr sz="1200">
              <a:solidFill>
                <a:schemeClr val="dk1"/>
              </a:solidFill>
            </a:endParaRPr>
          </a:p>
          <a:p>
            <a:pPr indent="0" lvl="0" marL="12700" rtl="0" algn="l">
              <a:lnSpc>
                <a:spcPct val="115000"/>
              </a:lnSpc>
              <a:spcBef>
                <a:spcPts val="0"/>
              </a:spcBef>
              <a:spcAft>
                <a:spcPts val="0"/>
              </a:spcAft>
              <a:buClr>
                <a:schemeClr val="dk1"/>
              </a:buClr>
              <a:buSzPts val="1100"/>
              <a:buFont typeface="Arial"/>
              <a:buNone/>
            </a:pPr>
            <a:r>
              <a:rPr lang="en" sz="1200">
                <a:solidFill>
                  <a:schemeClr val="dk1"/>
                </a:solidFill>
              </a:rPr>
              <a:t>Peter Zalden    	HW+SW</a:t>
            </a:r>
            <a:r>
              <a:rPr b="1" lang="en" sz="1200">
                <a:solidFill>
                  <a:schemeClr val="dk1"/>
                </a:solidFill>
              </a:rPr>
              <a:t>    	</a:t>
            </a:r>
            <a:r>
              <a:rPr lang="en" sz="1200">
                <a:solidFill>
                  <a:srgbClr val="F39200"/>
                </a:solidFill>
              </a:rPr>
              <a:t>DefSTF</a:t>
            </a:r>
            <a:r>
              <a:rPr lang="en" sz="1200">
                <a:solidFill>
                  <a:srgbClr val="7030A0"/>
                </a:solidFill>
              </a:rPr>
              <a:t>   	</a:t>
            </a:r>
            <a:r>
              <a:rPr lang="en" sz="1200">
                <a:solidFill>
                  <a:srgbClr val="0070C0"/>
                </a:solidFill>
              </a:rPr>
              <a:t>WebOP</a:t>
            </a:r>
            <a:r>
              <a:rPr lang="en" sz="1200">
                <a:solidFill>
                  <a:srgbClr val="FF0000"/>
                </a:solidFill>
              </a:rPr>
              <a:t> </a:t>
            </a:r>
            <a:r>
              <a:rPr lang="en" sz="1200">
                <a:solidFill>
                  <a:srgbClr val="0070C0"/>
                </a:solidFill>
              </a:rPr>
              <a:t>  	</a:t>
            </a:r>
            <a:r>
              <a:rPr b="1" lang="en" sz="1200">
                <a:solidFill>
                  <a:srgbClr val="F39200"/>
                </a:solidFill>
              </a:rPr>
              <a:t>HW+SW </a:t>
            </a:r>
            <a:r>
              <a:rPr b="1" lang="en" sz="1200">
                <a:solidFill>
                  <a:srgbClr val="0070C0"/>
                </a:solidFill>
              </a:rPr>
              <a:t>  	</a:t>
            </a:r>
            <a:r>
              <a:rPr lang="en" sz="1200">
                <a:solidFill>
                  <a:srgbClr val="0070C0"/>
                </a:solidFill>
              </a:rPr>
              <a:t>RolePlay   	</a:t>
            </a:r>
            <a:r>
              <a:rPr lang="en" sz="1200">
                <a:solidFill>
                  <a:srgbClr val="F39200"/>
                </a:solidFill>
              </a:rPr>
              <a:t>FeedbAcc</a:t>
            </a:r>
            <a:endParaRPr sz="1200">
              <a:solidFill>
                <a:srgbClr val="F39200"/>
              </a:solidFill>
            </a:endParaRPr>
          </a:p>
          <a:p>
            <a:pPr indent="0" lvl="0" marL="12700" rtl="0" algn="l">
              <a:lnSpc>
                <a:spcPct val="115000"/>
              </a:lnSpc>
              <a:spcBef>
                <a:spcPts val="0"/>
              </a:spcBef>
              <a:spcAft>
                <a:spcPts val="0"/>
              </a:spcAft>
              <a:buClr>
                <a:schemeClr val="dk1"/>
              </a:buClr>
              <a:buSzPts val="1100"/>
              <a:buFont typeface="Arial"/>
              <a:buNone/>
            </a:pPr>
            <a:r>
              <a:rPr lang="en" sz="1200">
                <a:solidFill>
                  <a:schemeClr val="dk1"/>
                </a:solidFill>
              </a:rPr>
              <a:t>Maurizio    		DefSTF</a:t>
            </a:r>
            <a:r>
              <a:rPr b="1" lang="en" sz="1200">
                <a:solidFill>
                  <a:schemeClr val="dk1"/>
                </a:solidFill>
              </a:rPr>
              <a:t>   	</a:t>
            </a:r>
            <a:r>
              <a:rPr b="1" lang="en" sz="1200">
                <a:solidFill>
                  <a:srgbClr val="F39200"/>
                </a:solidFill>
              </a:rPr>
              <a:t>DefSTF</a:t>
            </a:r>
            <a:r>
              <a:rPr lang="en" sz="1200">
                <a:solidFill>
                  <a:schemeClr val="dk1"/>
                </a:solidFill>
              </a:rPr>
              <a:t>   	</a:t>
            </a:r>
            <a:r>
              <a:rPr lang="en" sz="1200">
                <a:solidFill>
                  <a:srgbClr val="00B050"/>
                </a:solidFill>
              </a:rPr>
              <a:t>PlanSTF</a:t>
            </a:r>
            <a:r>
              <a:rPr lang="en" sz="1200">
                <a:solidFill>
                  <a:srgbClr val="FF0000"/>
                </a:solidFill>
              </a:rPr>
              <a:t> </a:t>
            </a:r>
            <a:r>
              <a:rPr lang="en" sz="1200">
                <a:solidFill>
                  <a:schemeClr val="dk1"/>
                </a:solidFill>
              </a:rPr>
              <a:t>  	</a:t>
            </a:r>
            <a:r>
              <a:rPr lang="en" sz="1200">
                <a:solidFill>
                  <a:srgbClr val="F39200"/>
                </a:solidFill>
              </a:rPr>
              <a:t>HW+SW </a:t>
            </a:r>
            <a:r>
              <a:rPr lang="en" sz="1200">
                <a:solidFill>
                  <a:srgbClr val="0070C0"/>
                </a:solidFill>
              </a:rPr>
              <a:t>  	RolePlay   	</a:t>
            </a:r>
            <a:r>
              <a:rPr lang="en" sz="1200">
                <a:solidFill>
                  <a:schemeClr val="dk1"/>
                </a:solidFill>
              </a:rPr>
              <a:t>Shan+Nick</a:t>
            </a:r>
            <a:endParaRPr sz="1200">
              <a:solidFill>
                <a:schemeClr val="dk1"/>
              </a:solidFill>
            </a:endParaRPr>
          </a:p>
          <a:p>
            <a:pPr indent="0" lvl="0" marL="12700" rtl="0" algn="l">
              <a:lnSpc>
                <a:spcPct val="115000"/>
              </a:lnSpc>
              <a:spcBef>
                <a:spcPts val="0"/>
              </a:spcBef>
              <a:spcAft>
                <a:spcPts val="0"/>
              </a:spcAft>
              <a:buClr>
                <a:schemeClr val="dk1"/>
              </a:buClr>
              <a:buSzPts val="1100"/>
              <a:buFont typeface="Arial"/>
              <a:buNone/>
            </a:pPr>
            <a:r>
              <a:rPr lang="en" sz="1200">
                <a:solidFill>
                  <a:schemeClr val="dk1"/>
                </a:solidFill>
              </a:rPr>
              <a:t>Thomas Baumann  CommBKR</a:t>
            </a:r>
            <a:r>
              <a:rPr b="1" lang="en" sz="1200">
                <a:solidFill>
                  <a:schemeClr val="dk1"/>
                </a:solidFill>
              </a:rPr>
              <a:t>    	</a:t>
            </a:r>
            <a:r>
              <a:rPr lang="en" sz="1200">
                <a:solidFill>
                  <a:srgbClr val="F39200"/>
                </a:solidFill>
              </a:rPr>
              <a:t>DefSTF</a:t>
            </a:r>
            <a:r>
              <a:rPr lang="en" sz="1200">
                <a:solidFill>
                  <a:srgbClr val="7030A0"/>
                </a:solidFill>
              </a:rPr>
              <a:t> </a:t>
            </a:r>
            <a:r>
              <a:rPr lang="en" sz="1200">
                <a:solidFill>
                  <a:schemeClr val="dk1"/>
                </a:solidFill>
              </a:rPr>
              <a:t>  	</a:t>
            </a:r>
            <a:r>
              <a:rPr lang="en" sz="1200">
                <a:solidFill>
                  <a:srgbClr val="00B050"/>
                </a:solidFill>
              </a:rPr>
              <a:t>PlanSTF</a:t>
            </a:r>
            <a:r>
              <a:rPr lang="en" sz="1200">
                <a:solidFill>
                  <a:srgbClr val="FF0000"/>
                </a:solidFill>
              </a:rPr>
              <a:t> </a:t>
            </a:r>
            <a:r>
              <a:rPr lang="en" sz="1200">
                <a:solidFill>
                  <a:schemeClr val="dk1"/>
                </a:solidFill>
              </a:rPr>
              <a:t>  	</a:t>
            </a:r>
            <a:r>
              <a:rPr b="1" lang="en" sz="1200">
                <a:solidFill>
                  <a:srgbClr val="0070C0"/>
                </a:solidFill>
              </a:rPr>
              <a:t>ComBKR</a:t>
            </a:r>
            <a:r>
              <a:rPr lang="en" sz="1200">
                <a:solidFill>
                  <a:srgbClr val="0070C0"/>
                </a:solidFill>
              </a:rPr>
              <a:t>   	RolePlay   	</a:t>
            </a:r>
            <a:r>
              <a:rPr lang="en" sz="1200">
                <a:solidFill>
                  <a:srgbClr val="F39200"/>
                </a:solidFill>
              </a:rPr>
              <a:t>FeedbAcc</a:t>
            </a:r>
            <a:endParaRPr sz="1200">
              <a:solidFill>
                <a:srgbClr val="F39200"/>
              </a:solidFill>
            </a:endParaRPr>
          </a:p>
          <a:p>
            <a:pPr indent="0" lvl="0" marL="12700" rtl="0" algn="l">
              <a:lnSpc>
                <a:spcPct val="115000"/>
              </a:lnSpc>
              <a:spcBef>
                <a:spcPts val="0"/>
              </a:spcBef>
              <a:spcAft>
                <a:spcPts val="0"/>
              </a:spcAft>
              <a:buClr>
                <a:schemeClr val="dk1"/>
              </a:buClr>
              <a:buSzPts val="1100"/>
              <a:buFont typeface="Arial"/>
              <a:buNone/>
            </a:pPr>
            <a:r>
              <a:rPr lang="en" sz="1200">
                <a:solidFill>
                  <a:schemeClr val="dk1"/>
                </a:solidFill>
              </a:rPr>
              <a:t>Jan Grünert    	CommTool</a:t>
            </a:r>
            <a:r>
              <a:rPr b="1" lang="en" sz="1200">
                <a:solidFill>
                  <a:schemeClr val="dk1"/>
                </a:solidFill>
              </a:rPr>
              <a:t>    </a:t>
            </a:r>
            <a:r>
              <a:rPr lang="en" sz="1200">
                <a:solidFill>
                  <a:srgbClr val="F39200"/>
                </a:solidFill>
              </a:rPr>
              <a:t>DefSTF</a:t>
            </a:r>
            <a:r>
              <a:rPr lang="en" sz="1200">
                <a:solidFill>
                  <a:srgbClr val="7030A0"/>
                </a:solidFill>
              </a:rPr>
              <a:t> </a:t>
            </a:r>
            <a:r>
              <a:rPr lang="en" sz="1200">
                <a:solidFill>
                  <a:schemeClr val="dk1"/>
                </a:solidFill>
              </a:rPr>
              <a:t>  	</a:t>
            </a:r>
            <a:r>
              <a:rPr lang="en" sz="1200">
                <a:solidFill>
                  <a:srgbClr val="0070C0"/>
                </a:solidFill>
              </a:rPr>
              <a:t>WebOP </a:t>
            </a:r>
            <a:r>
              <a:rPr lang="en" sz="1200">
                <a:solidFill>
                  <a:schemeClr val="dk1"/>
                </a:solidFill>
              </a:rPr>
              <a:t>  	</a:t>
            </a:r>
            <a:r>
              <a:rPr lang="en" sz="1200">
                <a:solidFill>
                  <a:srgbClr val="F39200"/>
                </a:solidFill>
              </a:rPr>
              <a:t>HW+SW </a:t>
            </a:r>
            <a:r>
              <a:rPr lang="en" sz="1200">
                <a:solidFill>
                  <a:srgbClr val="0070C0"/>
                </a:solidFill>
              </a:rPr>
              <a:t>   	RolePlay   	</a:t>
            </a:r>
            <a:r>
              <a:rPr b="1" lang="en" sz="1200">
                <a:solidFill>
                  <a:srgbClr val="0070C0"/>
                </a:solidFill>
              </a:rPr>
              <a:t>CommTool</a:t>
            </a:r>
            <a:endParaRPr b="1" sz="1200">
              <a:solidFill>
                <a:srgbClr val="0070C0"/>
              </a:solidFill>
            </a:endParaRPr>
          </a:p>
          <a:p>
            <a:pPr indent="0" lvl="0" marL="12700" rtl="0" algn="l">
              <a:lnSpc>
                <a:spcPct val="115000"/>
              </a:lnSpc>
              <a:spcBef>
                <a:spcPts val="0"/>
              </a:spcBef>
              <a:spcAft>
                <a:spcPts val="0"/>
              </a:spcAft>
              <a:buClr>
                <a:schemeClr val="dk1"/>
              </a:buClr>
              <a:buSzPts val="1100"/>
              <a:buFont typeface="Arial"/>
              <a:buNone/>
            </a:pPr>
            <a:r>
              <a:rPr lang="en" sz="1200">
                <a:solidFill>
                  <a:schemeClr val="dk1"/>
                </a:solidFill>
              </a:rPr>
              <a:t>Harald Sinn      			Winni 		</a:t>
            </a:r>
            <a:r>
              <a:rPr lang="en" sz="1200">
                <a:solidFill>
                  <a:srgbClr val="F39200"/>
                </a:solidFill>
              </a:rPr>
              <a:t>PrepRole</a:t>
            </a:r>
            <a:r>
              <a:rPr lang="en" sz="1200">
                <a:solidFill>
                  <a:srgbClr val="FF0000"/>
                </a:solidFill>
              </a:rPr>
              <a:t>  	</a:t>
            </a:r>
            <a:r>
              <a:rPr lang="en" sz="1200">
                <a:solidFill>
                  <a:srgbClr val="0000FF"/>
                </a:solidFill>
              </a:rPr>
              <a:t>ComBKR</a:t>
            </a:r>
            <a:r>
              <a:rPr lang="en" sz="1200">
                <a:solidFill>
                  <a:srgbClr val="FF0000"/>
                </a:solidFill>
              </a:rPr>
              <a:t>	</a:t>
            </a:r>
            <a:r>
              <a:rPr lang="en" sz="1200">
                <a:solidFill>
                  <a:srgbClr val="0070C0"/>
                </a:solidFill>
              </a:rPr>
              <a:t>RolePlay   	CommTool</a:t>
            </a:r>
            <a:endParaRPr sz="1200">
              <a:solidFill>
                <a:srgbClr val="0070C0"/>
              </a:solidFill>
            </a:endParaRPr>
          </a:p>
          <a:p>
            <a:pPr indent="0" lvl="0" marL="0" rtl="0" algn="l">
              <a:spcBef>
                <a:spcPts val="0"/>
              </a:spcBef>
              <a:spcAft>
                <a:spcPts val="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3" name="Shape 113"/>
        <p:cNvGrpSpPr/>
        <p:nvPr/>
      </p:nvGrpSpPr>
      <p:grpSpPr>
        <a:xfrm>
          <a:off x="0" y="0"/>
          <a:ext cx="0" cy="0"/>
          <a:chOff x="0" y="0"/>
          <a:chExt cx="0" cy="0"/>
        </a:xfrm>
      </p:grpSpPr>
      <p:sp>
        <p:nvSpPr>
          <p:cNvPr id="114" name="Google Shape;114;p23"/>
          <p:cNvSpPr txBox="1"/>
          <p:nvPr>
            <p:ph type="title"/>
          </p:nvPr>
        </p:nvSpPr>
        <p:spPr>
          <a:xfrm>
            <a:off x="471017" y="150443"/>
            <a:ext cx="8217600" cy="585300"/>
          </a:xfrm>
          <a:prstGeom prst="rect">
            <a:avLst/>
          </a:prstGeom>
          <a:noFill/>
          <a:ln>
            <a:noFill/>
          </a:ln>
        </p:spPr>
        <p:txBody>
          <a:bodyPr anchorCtr="0" anchor="b" bIns="0" lIns="0" spcFirstLastPara="1" rIns="0" wrap="square" tIns="0">
            <a:noAutofit/>
          </a:bodyPr>
          <a:lstStyle/>
          <a:p>
            <a:pPr indent="0" lvl="0" marL="0" rtl="0" algn="l">
              <a:lnSpc>
                <a:spcPct val="100000"/>
              </a:lnSpc>
              <a:spcBef>
                <a:spcPts val="0"/>
              </a:spcBef>
              <a:spcAft>
                <a:spcPts val="0"/>
              </a:spcAft>
              <a:buClr>
                <a:schemeClr val="dk1"/>
              </a:buClr>
              <a:buSzPts val="1700"/>
              <a:buFont typeface="Arial"/>
              <a:buNone/>
            </a:pPr>
            <a:r>
              <a:rPr lang="en" sz="1800">
                <a:solidFill>
                  <a:srgbClr val="0000FF"/>
                </a:solidFill>
              </a:rPr>
              <a:t>Session 1: Stability</a:t>
            </a:r>
            <a:r>
              <a:rPr lang="en" sz="1800">
                <a:solidFill>
                  <a:srgbClr val="0000FF"/>
                </a:solidFill>
              </a:rPr>
              <a:t> Question 1 - TT-Stab (Frank, Martin)</a:t>
            </a:r>
            <a:endParaRPr sz="1800">
              <a:solidFill>
                <a:srgbClr val="0000FF"/>
              </a:solidFill>
            </a:endParaRPr>
          </a:p>
        </p:txBody>
      </p:sp>
      <p:sp>
        <p:nvSpPr>
          <p:cNvPr id="115" name="Google Shape;115;p23"/>
          <p:cNvSpPr txBox="1"/>
          <p:nvPr/>
        </p:nvSpPr>
        <p:spPr>
          <a:xfrm>
            <a:off x="406325" y="1116150"/>
            <a:ext cx="7932900" cy="3318900"/>
          </a:xfrm>
          <a:prstGeom prst="rect">
            <a:avLst/>
          </a:prstGeom>
          <a:noFill/>
          <a:ln>
            <a:noFill/>
          </a:ln>
        </p:spPr>
        <p:txBody>
          <a:bodyPr anchorCtr="0" anchor="t" bIns="34275" lIns="68575" spcFirstLastPara="1" rIns="68575" wrap="square" tIns="34275">
            <a:noAutofit/>
          </a:bodyPr>
          <a:lstStyle/>
          <a:p>
            <a:pPr indent="0" lvl="0" marL="0" marR="0" rtl="0" algn="l">
              <a:lnSpc>
                <a:spcPct val="112000"/>
              </a:lnSpc>
              <a:spcBef>
                <a:spcPts val="0"/>
              </a:spcBef>
              <a:spcAft>
                <a:spcPts val="0"/>
              </a:spcAft>
              <a:buNone/>
            </a:pPr>
            <a:r>
              <a:rPr b="1" i="0" lang="en" sz="1400" u="none" cap="none" strike="noStrike">
                <a:solidFill>
                  <a:schemeClr val="dk1"/>
                </a:solidFill>
                <a:latin typeface="Arial"/>
                <a:ea typeface="Arial"/>
                <a:cs typeface="Arial"/>
                <a:sym typeface="Arial"/>
              </a:rPr>
              <a:t>What are the </a:t>
            </a:r>
            <a:r>
              <a:rPr b="1" lang="en">
                <a:solidFill>
                  <a:schemeClr val="dk1"/>
                </a:solidFill>
              </a:rPr>
              <a:t>T</a:t>
            </a:r>
            <a:r>
              <a:rPr b="1" i="0" lang="en" sz="1400" u="none" cap="none" strike="noStrike">
                <a:solidFill>
                  <a:schemeClr val="dk1"/>
                </a:solidFill>
                <a:latin typeface="Arial"/>
                <a:ea typeface="Arial"/>
                <a:cs typeface="Arial"/>
                <a:sym typeface="Arial"/>
              </a:rPr>
              <a:t>op </a:t>
            </a:r>
            <a:r>
              <a:rPr b="1" lang="en">
                <a:solidFill>
                  <a:schemeClr val="dk1"/>
                </a:solidFill>
              </a:rPr>
              <a:t>T</a:t>
            </a:r>
            <a:r>
              <a:rPr b="1" i="0" lang="en" sz="1400" u="none" cap="none" strike="noStrike">
                <a:solidFill>
                  <a:schemeClr val="dk1"/>
                </a:solidFill>
                <a:latin typeface="Arial"/>
                <a:ea typeface="Arial"/>
                <a:cs typeface="Arial"/>
                <a:sym typeface="Arial"/>
              </a:rPr>
              <a:t>en </a:t>
            </a:r>
            <a:r>
              <a:rPr b="1" lang="en">
                <a:solidFill>
                  <a:schemeClr val="dk1"/>
                </a:solidFill>
              </a:rPr>
              <a:t>issues</a:t>
            </a:r>
            <a:r>
              <a:rPr b="1" i="0" lang="en" sz="1400" u="none" cap="none" strike="noStrike">
                <a:solidFill>
                  <a:schemeClr val="dk1"/>
                </a:solidFill>
                <a:latin typeface="Arial"/>
                <a:ea typeface="Arial"/>
                <a:cs typeface="Arial"/>
                <a:sym typeface="Arial"/>
              </a:rPr>
              <a:t> concerning beam </a:t>
            </a:r>
            <a:r>
              <a:rPr b="1" lang="en">
                <a:solidFill>
                  <a:schemeClr val="dk1"/>
                </a:solidFill>
              </a:rPr>
              <a:t>stability</a:t>
            </a:r>
            <a:r>
              <a:rPr b="1" i="0" lang="en" sz="1400" u="none" cap="none" strike="noStrike">
                <a:solidFill>
                  <a:schemeClr val="dk1"/>
                </a:solidFill>
                <a:latin typeface="Arial"/>
                <a:ea typeface="Arial"/>
                <a:cs typeface="Arial"/>
                <a:sym typeface="Arial"/>
              </a:rPr>
              <a:t> at European XFEL? </a:t>
            </a:r>
            <a:endParaRPr sz="1100"/>
          </a:p>
          <a:p>
            <a:pPr indent="0" lvl="0" marL="0" marR="0" rtl="0" algn="l">
              <a:lnSpc>
                <a:spcPct val="112000"/>
              </a:lnSpc>
              <a:spcBef>
                <a:spcPts val="0"/>
              </a:spcBef>
              <a:spcAft>
                <a:spcPts val="0"/>
              </a:spcAft>
              <a:buNone/>
            </a:pPr>
            <a:r>
              <a:rPr lang="en">
                <a:solidFill>
                  <a:schemeClr val="dk1"/>
                </a:solidFill>
              </a:rPr>
              <a:t>Task: </a:t>
            </a:r>
            <a:r>
              <a:rPr b="0" i="0" lang="en" u="none" cap="none" strike="noStrike">
                <a:solidFill>
                  <a:schemeClr val="dk1"/>
                </a:solidFill>
                <a:latin typeface="Arial"/>
                <a:ea typeface="Arial"/>
                <a:cs typeface="Arial"/>
                <a:sym typeface="Arial"/>
              </a:rPr>
              <a:t>Compile a prioritized list and for each item a short explanation what is exactly </a:t>
            </a:r>
            <a:r>
              <a:rPr b="0" i="0" lang="en" u="none" cap="none" strike="noStrike">
                <a:solidFill>
                  <a:schemeClr val="dk1"/>
                </a:solidFill>
                <a:latin typeface="Arial"/>
                <a:ea typeface="Arial"/>
                <a:cs typeface="Arial"/>
                <a:sym typeface="Arial"/>
              </a:rPr>
              <a:t>meant</a:t>
            </a:r>
            <a:r>
              <a:rPr b="0" i="0" lang="en" u="none" cap="none" strike="noStrike">
                <a:solidFill>
                  <a:schemeClr val="dk1"/>
                </a:solidFill>
                <a:latin typeface="Arial"/>
                <a:ea typeface="Arial"/>
                <a:cs typeface="Arial"/>
                <a:sym typeface="Arial"/>
              </a:rPr>
              <a:t>.</a:t>
            </a:r>
            <a:endParaRPr/>
          </a:p>
          <a:p>
            <a:pPr indent="0" lvl="0" marL="0" marR="0" rtl="0" algn="l">
              <a:lnSpc>
                <a:spcPct val="112000"/>
              </a:lnSpc>
              <a:spcBef>
                <a:spcPts val="0"/>
              </a:spcBef>
              <a:spcAft>
                <a:spcPts val="0"/>
              </a:spcAft>
              <a:buNone/>
            </a:pPr>
            <a:r>
              <a:rPr lang="en">
                <a:solidFill>
                  <a:schemeClr val="dk1"/>
                </a:solidFill>
              </a:rPr>
              <a:t>Beam means photon or electron beam, stability can be on short on long times scales.</a:t>
            </a:r>
            <a:endParaRPr>
              <a:solidFill>
                <a:schemeClr val="dk1"/>
              </a:solidFill>
            </a:endParaRPr>
          </a:p>
          <a:p>
            <a:pPr indent="0" lvl="0" marL="0" marR="0" rtl="0" algn="l">
              <a:lnSpc>
                <a:spcPct val="112000"/>
              </a:lnSpc>
              <a:spcBef>
                <a:spcPts val="0"/>
              </a:spcBef>
              <a:spcAft>
                <a:spcPts val="0"/>
              </a:spcAft>
              <a:buNone/>
            </a:pPr>
            <a:r>
              <a:rPr lang="en">
                <a:solidFill>
                  <a:schemeClr val="dk1"/>
                </a:solidFill>
              </a:rPr>
              <a:t>  </a:t>
            </a:r>
            <a:endParaRPr>
              <a:solidFill>
                <a:schemeClr val="dk1"/>
              </a:solidFill>
            </a:endParaRPr>
          </a:p>
          <a:p>
            <a:pPr indent="0" lvl="0" marL="0" marR="0" rtl="0" algn="l">
              <a:lnSpc>
                <a:spcPct val="112000"/>
              </a:lnSpc>
              <a:spcBef>
                <a:spcPts val="0"/>
              </a:spcBef>
              <a:spcAft>
                <a:spcPts val="0"/>
              </a:spcAft>
              <a:buNone/>
            </a:pPr>
            <a:r>
              <a:rPr lang="en">
                <a:solidFill>
                  <a:schemeClr val="dk1"/>
                </a:solidFill>
              </a:rPr>
              <a:t>Items on this list can be unsolved beam stability issues, but also positive observations are allowed.  If available, examples can be used to illustrate what is meant during the presentation later. Gather material that people brought along. Use flipchart to collect ideas.</a:t>
            </a:r>
            <a:endParaRPr>
              <a:solidFill>
                <a:schemeClr val="dk1"/>
              </a:solidFill>
            </a:endParaRPr>
          </a:p>
          <a:p>
            <a:pPr indent="0" lvl="0" marL="0" marR="0" rtl="0" algn="l">
              <a:lnSpc>
                <a:spcPct val="112000"/>
              </a:lnSpc>
              <a:spcBef>
                <a:spcPts val="0"/>
              </a:spcBef>
              <a:spcAft>
                <a:spcPts val="0"/>
              </a:spcAft>
              <a:buNone/>
            </a:pPr>
            <a:r>
              <a:t/>
            </a:r>
            <a:endParaRPr>
              <a:solidFill>
                <a:schemeClr val="dk1"/>
              </a:solidFill>
            </a:endParaRPr>
          </a:p>
          <a:p>
            <a:pPr indent="0" lvl="0" marL="0" marR="0" rtl="0" algn="l">
              <a:lnSpc>
                <a:spcPct val="112000"/>
              </a:lnSpc>
              <a:spcBef>
                <a:spcPts val="0"/>
              </a:spcBef>
              <a:spcAft>
                <a:spcPts val="0"/>
              </a:spcAft>
              <a:buNone/>
            </a:pPr>
            <a:r>
              <a:rPr lang="en">
                <a:solidFill>
                  <a:schemeClr val="dk1"/>
                </a:solidFill>
              </a:rPr>
              <a:t>Take photos of the flipchart for the report writing later. If you change your mind during the workshop please update the list for the report and the presentation. </a:t>
            </a:r>
            <a:endParaRPr>
              <a:solidFill>
                <a:schemeClr val="dk1"/>
              </a:solidFill>
            </a:endParaRPr>
          </a:p>
          <a:p>
            <a:pPr indent="0" lvl="0" marL="0" marR="0" rtl="0" algn="l">
              <a:lnSpc>
                <a:spcPct val="112000"/>
              </a:lnSpc>
              <a:spcBef>
                <a:spcPts val="0"/>
              </a:spcBef>
              <a:spcAft>
                <a:spcPts val="0"/>
              </a:spcAft>
              <a:buNone/>
            </a:pPr>
            <a:r>
              <a:rPr lang="en">
                <a:solidFill>
                  <a:schemeClr val="dk1"/>
                </a:solidFill>
              </a:rPr>
              <a:t>In final presentation you can e.g. present the results backwards like a ‘hit parade’ or any other style you like. The presentation can be only oral (preferred) or with computer. </a:t>
            </a:r>
            <a:endParaRPr>
              <a:solidFill>
                <a:schemeClr val="dk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9" name="Shape 119"/>
        <p:cNvGrpSpPr/>
        <p:nvPr/>
      </p:nvGrpSpPr>
      <p:grpSpPr>
        <a:xfrm>
          <a:off x="0" y="0"/>
          <a:ext cx="0" cy="0"/>
          <a:chOff x="0" y="0"/>
          <a:chExt cx="0" cy="0"/>
        </a:xfrm>
      </p:grpSpPr>
      <p:sp>
        <p:nvSpPr>
          <p:cNvPr id="120" name="Google Shape;120;p24"/>
          <p:cNvSpPr txBox="1"/>
          <p:nvPr>
            <p:ph type="title"/>
          </p:nvPr>
        </p:nvSpPr>
        <p:spPr>
          <a:xfrm>
            <a:off x="458392" y="150443"/>
            <a:ext cx="8217600" cy="585300"/>
          </a:xfrm>
          <a:prstGeom prst="rect">
            <a:avLst/>
          </a:prstGeom>
        </p:spPr>
        <p:txBody>
          <a:bodyPr anchorCtr="0" anchor="b" bIns="0" lIns="0" spcFirstLastPara="1" rIns="0" wrap="square" tIns="0">
            <a:noAutofit/>
          </a:bodyPr>
          <a:lstStyle/>
          <a:p>
            <a:pPr indent="0" lvl="0" marL="0" rtl="0" algn="l">
              <a:lnSpc>
                <a:spcPct val="112000"/>
              </a:lnSpc>
              <a:spcBef>
                <a:spcPts val="0"/>
              </a:spcBef>
              <a:spcAft>
                <a:spcPts val="0"/>
              </a:spcAft>
              <a:buClr>
                <a:schemeClr val="dk1"/>
              </a:buClr>
              <a:buFont typeface="Arial"/>
              <a:buNone/>
            </a:pPr>
            <a:r>
              <a:rPr lang="en" sz="1800">
                <a:solidFill>
                  <a:srgbClr val="0000FF"/>
                </a:solidFill>
              </a:rPr>
              <a:t>Top Nine issues concerning beam stability (1)</a:t>
            </a:r>
            <a:endParaRPr sz="1800">
              <a:solidFill>
                <a:srgbClr val="0000FF"/>
              </a:solidFill>
            </a:endParaRPr>
          </a:p>
        </p:txBody>
      </p:sp>
      <p:sp>
        <p:nvSpPr>
          <p:cNvPr id="121" name="Google Shape;121;p24"/>
          <p:cNvSpPr txBox="1"/>
          <p:nvPr/>
        </p:nvSpPr>
        <p:spPr>
          <a:xfrm>
            <a:off x="542500" y="899400"/>
            <a:ext cx="8009100" cy="38331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SzPts val="1400"/>
              <a:buAutoNum type="arabicPeriod"/>
            </a:pPr>
            <a:r>
              <a:rPr lang="en"/>
              <a:t>Photon beam pointing drifts (over minutes)</a:t>
            </a:r>
            <a:endParaRPr/>
          </a:p>
          <a:p>
            <a:pPr indent="0" lvl="0" marL="914400" rtl="0" algn="l">
              <a:spcBef>
                <a:spcPts val="0"/>
              </a:spcBef>
              <a:spcAft>
                <a:spcPts val="0"/>
              </a:spcAft>
              <a:buNone/>
            </a:pPr>
            <a:r>
              <a:rPr lang="en"/>
              <a:t>Improve diagnostics to </a:t>
            </a:r>
            <a:r>
              <a:rPr lang="en"/>
              <a:t>identify</a:t>
            </a:r>
            <a:r>
              <a:rPr lang="en"/>
              <a:t> the source</a:t>
            </a:r>
            <a:endParaRPr/>
          </a:p>
          <a:p>
            <a:pPr indent="-317500" lvl="0" marL="457200" rtl="0" algn="l">
              <a:spcBef>
                <a:spcPts val="0"/>
              </a:spcBef>
              <a:spcAft>
                <a:spcPts val="0"/>
              </a:spcAft>
              <a:buSzPts val="1400"/>
              <a:buAutoNum type="arabicPeriod"/>
            </a:pPr>
            <a:r>
              <a:rPr lang="en"/>
              <a:t>Photon beam </a:t>
            </a:r>
            <a:r>
              <a:rPr lang="en">
                <a:solidFill>
                  <a:schemeClr val="dk1"/>
                </a:solidFill>
              </a:rPr>
              <a:t>pointing </a:t>
            </a:r>
            <a:r>
              <a:rPr lang="en"/>
              <a:t>and electron orbit jitter (shot to shot)</a:t>
            </a:r>
            <a:endParaRPr/>
          </a:p>
          <a:p>
            <a:pPr indent="0" lvl="0" marL="914400" rtl="0" algn="l">
              <a:spcBef>
                <a:spcPts val="0"/>
              </a:spcBef>
              <a:spcAft>
                <a:spcPts val="0"/>
              </a:spcAft>
              <a:buNone/>
            </a:pPr>
            <a:r>
              <a:rPr lang="en">
                <a:solidFill>
                  <a:schemeClr val="dk1"/>
                </a:solidFill>
              </a:rPr>
              <a:t>I</a:t>
            </a:r>
            <a:r>
              <a:rPr lang="en">
                <a:solidFill>
                  <a:schemeClr val="dk1"/>
                </a:solidFill>
              </a:rPr>
              <a:t>mprove diagnostics to identify the source</a:t>
            </a:r>
            <a:endParaRPr/>
          </a:p>
          <a:p>
            <a:pPr indent="-317500" lvl="0" marL="457200" rtl="0" algn="l">
              <a:spcBef>
                <a:spcPts val="0"/>
              </a:spcBef>
              <a:spcAft>
                <a:spcPts val="0"/>
              </a:spcAft>
              <a:buSzPts val="1400"/>
              <a:buAutoNum type="arabicPeriod"/>
            </a:pPr>
            <a:r>
              <a:rPr lang="en"/>
              <a:t>Photon Intensity jitter (train to train)</a:t>
            </a:r>
            <a:endParaRPr/>
          </a:p>
          <a:p>
            <a:pPr indent="0" lvl="0" marL="914400" rtl="0" algn="l">
              <a:spcBef>
                <a:spcPts val="0"/>
              </a:spcBef>
              <a:spcAft>
                <a:spcPts val="0"/>
              </a:spcAft>
              <a:buNone/>
            </a:pPr>
            <a:r>
              <a:rPr lang="en"/>
              <a:t>For example: Detuning of 3.9 GHz module</a:t>
            </a:r>
            <a:endParaRPr/>
          </a:p>
          <a:p>
            <a:pPr indent="0" lvl="0" marL="914400" rtl="0" algn="l">
              <a:spcBef>
                <a:spcPts val="0"/>
              </a:spcBef>
              <a:spcAft>
                <a:spcPts val="0"/>
              </a:spcAft>
              <a:buNone/>
            </a:pPr>
            <a:r>
              <a:rPr lang="en"/>
              <a:t>Electron orbit / SASE2 kicker</a:t>
            </a:r>
            <a:endParaRPr/>
          </a:p>
          <a:p>
            <a:pPr indent="-317500" lvl="0" marL="457200" rtl="0" algn="l">
              <a:spcBef>
                <a:spcPts val="0"/>
              </a:spcBef>
              <a:spcAft>
                <a:spcPts val="0"/>
              </a:spcAft>
              <a:buSzPts val="1400"/>
              <a:buAutoNum type="arabicPeriod"/>
            </a:pPr>
            <a:r>
              <a:rPr lang="en"/>
              <a:t>Photon intensity variation over train </a:t>
            </a:r>
            <a:endParaRPr/>
          </a:p>
          <a:p>
            <a:pPr indent="-317500" lvl="1" marL="914400" rtl="0" algn="l">
              <a:spcBef>
                <a:spcPts val="0"/>
              </a:spcBef>
              <a:spcAft>
                <a:spcPts val="0"/>
              </a:spcAft>
              <a:buSzPts val="1400"/>
              <a:buAutoNum type="alphaLcPeriod"/>
            </a:pPr>
            <a:r>
              <a:rPr lang="en">
                <a:solidFill>
                  <a:schemeClr val="dk1"/>
                </a:solidFill>
              </a:rPr>
              <a:t>Electron orbit</a:t>
            </a:r>
            <a:endParaRPr>
              <a:solidFill>
                <a:schemeClr val="dk1"/>
              </a:solidFill>
            </a:endParaRPr>
          </a:p>
          <a:p>
            <a:pPr indent="-317500" lvl="1" marL="914400" rtl="0" algn="l">
              <a:spcBef>
                <a:spcPts val="0"/>
              </a:spcBef>
              <a:spcAft>
                <a:spcPts val="0"/>
              </a:spcAft>
              <a:buClr>
                <a:schemeClr val="dk1"/>
              </a:buClr>
              <a:buSzPts val="1400"/>
              <a:buAutoNum type="alphaLcPeriod"/>
            </a:pPr>
            <a:r>
              <a:rPr lang="en">
                <a:solidFill>
                  <a:schemeClr val="dk1"/>
                </a:solidFill>
              </a:rPr>
              <a:t>Electron charge</a:t>
            </a:r>
            <a:endParaRPr>
              <a:solidFill>
                <a:schemeClr val="dk1"/>
              </a:solidFill>
            </a:endParaRPr>
          </a:p>
          <a:p>
            <a:pPr indent="-317500" lvl="1" marL="914400" rtl="0" algn="l">
              <a:spcBef>
                <a:spcPts val="0"/>
              </a:spcBef>
              <a:spcAft>
                <a:spcPts val="0"/>
              </a:spcAft>
              <a:buClr>
                <a:schemeClr val="dk1"/>
              </a:buClr>
              <a:buSzPts val="1400"/>
              <a:buAutoNum type="alphaLcPeriod"/>
            </a:pPr>
            <a:r>
              <a:rPr lang="en">
                <a:solidFill>
                  <a:schemeClr val="dk1"/>
                </a:solidFill>
              </a:rPr>
              <a:t>Compression</a:t>
            </a:r>
            <a:endParaRPr>
              <a:solidFill>
                <a:schemeClr val="dk1"/>
              </a:solidFill>
            </a:endParaRPr>
          </a:p>
          <a:p>
            <a:pPr indent="-317500" lvl="0" marL="457200" rtl="0" algn="l">
              <a:spcBef>
                <a:spcPts val="0"/>
              </a:spcBef>
              <a:spcAft>
                <a:spcPts val="0"/>
              </a:spcAft>
              <a:buSzPts val="1400"/>
              <a:buAutoNum type="arabicPeriod"/>
            </a:pPr>
            <a:r>
              <a:rPr lang="en"/>
              <a:t>Variation of photon energy (over train)</a:t>
            </a:r>
            <a:endParaRPr/>
          </a:p>
          <a:p>
            <a:pPr indent="0" lvl="0" marL="914400" rtl="0" algn="l">
              <a:spcBef>
                <a:spcPts val="0"/>
              </a:spcBef>
              <a:spcAft>
                <a:spcPts val="0"/>
              </a:spcAft>
              <a:buNone/>
            </a:pPr>
            <a:r>
              <a:rPr lang="en"/>
              <a:t>Correlate photon energy with electron energy</a:t>
            </a:r>
            <a:endParaRPr/>
          </a:p>
          <a:p>
            <a:pPr indent="0" lvl="0" marL="914400" rtl="0" algn="l">
              <a:spcBef>
                <a:spcPts val="0"/>
              </a:spcBef>
              <a:spcAft>
                <a:spcPts val="0"/>
              </a:spcAft>
              <a:buNone/>
            </a:pPr>
            <a:r>
              <a:rPr lang="en"/>
              <a:t>Improve availability of spectrometers</a:t>
            </a:r>
            <a:endParaRPr/>
          </a:p>
          <a:p>
            <a:pPr indent="0" lvl="0" marL="0" rtl="0" algn="l">
              <a:spcBef>
                <a:spcPts val="0"/>
              </a:spcBef>
              <a:spcAft>
                <a:spcPts val="0"/>
              </a:spcAft>
              <a:buNone/>
            </a:pPr>
            <a:r>
              <a:t/>
            </a:r>
            <a:endParaRPr/>
          </a:p>
        </p:txBody>
      </p:sp>
      <p:pic>
        <p:nvPicPr>
          <p:cNvPr id="122" name="Google Shape;122;p24"/>
          <p:cNvPicPr preferRelativeResize="0"/>
          <p:nvPr/>
        </p:nvPicPr>
        <p:blipFill>
          <a:blip r:embed="rId3">
            <a:alphaModFix/>
          </a:blip>
          <a:stretch>
            <a:fillRect/>
          </a:stretch>
        </p:blipFill>
        <p:spPr>
          <a:xfrm>
            <a:off x="5164725" y="1671450"/>
            <a:ext cx="3853624" cy="266855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XFEL_PowerPoint_16x9_v3">
  <a:themeElements>
    <a:clrScheme name="Benutzerdefiniert 59">
      <a:dk1>
        <a:srgbClr val="000000"/>
      </a:dk1>
      <a:lt1>
        <a:srgbClr val="FFFFFF"/>
      </a:lt1>
      <a:dk2>
        <a:srgbClr val="B2B2B2"/>
      </a:dk2>
      <a:lt2>
        <a:srgbClr val="F39200"/>
      </a:lt2>
      <a:accent1>
        <a:srgbClr val="0D1546"/>
      </a:accent1>
      <a:accent2>
        <a:srgbClr val="559DBB"/>
      </a:accent2>
      <a:accent3>
        <a:srgbClr val="81B0C8"/>
      </a:accent3>
      <a:accent4>
        <a:srgbClr val="A4C3D6"/>
      </a:accent4>
      <a:accent5>
        <a:srgbClr val="C5D6E4"/>
      </a:accent5>
      <a:accent6>
        <a:srgbClr val="E3EBF2"/>
      </a:accent6>
      <a:hlink>
        <a:srgbClr val="000000"/>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