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theme/theme5.xml" ContentType="application/vnd.openxmlformats-officedocument.theme+xml"/>
  <Override PartName="/ppt/slideLayouts/slideLayout6.xml" ContentType="application/vnd.openxmlformats-officedocument.presentationml.slideLayout+xml"/>
  <Override PartName="/ppt/theme/theme6.xml" ContentType="application/vnd.openxmlformats-officedocument.theme+xml"/>
  <Override PartName="/ppt/slideLayouts/slideLayout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7" r:id="rId1"/>
    <p:sldMasterId id="2147483670" r:id="rId2"/>
    <p:sldMasterId id="2147483672" r:id="rId3"/>
    <p:sldMasterId id="2147483674" r:id="rId4"/>
    <p:sldMasterId id="2147483676" r:id="rId5"/>
    <p:sldMasterId id="2147483678" r:id="rId6"/>
    <p:sldMasterId id="2147483680" r:id="rId7"/>
  </p:sldMasterIdLst>
  <p:notesMasterIdLst>
    <p:notesMasterId r:id="rId10"/>
  </p:notesMasterIdLst>
  <p:sldIdLst>
    <p:sldId id="297" r:id="rId8"/>
    <p:sldId id="298" r:id="rId9"/>
  </p:sldIdLst>
  <p:sldSz cx="9144000" cy="5143500" type="screen16x9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981">
          <p15:clr>
            <a:srgbClr val="A4A3A4"/>
          </p15:clr>
        </p15:guide>
        <p15:guide id="2" orient="horz" pos="855">
          <p15:clr>
            <a:srgbClr val="A4A3A4"/>
          </p15:clr>
        </p15:guide>
        <p15:guide id="3" orient="horz" pos="826">
          <p15:clr>
            <a:srgbClr val="A4A3A4"/>
          </p15:clr>
        </p15:guide>
        <p15:guide id="4" orient="horz" pos="1824">
          <p15:clr>
            <a:srgbClr val="A4A3A4"/>
          </p15:clr>
        </p15:guide>
        <p15:guide id="5" orient="horz" pos="311">
          <p15:clr>
            <a:srgbClr val="A4A3A4"/>
          </p15:clr>
        </p15:guide>
        <p15:guide id="6" orient="horz" pos="554">
          <p15:clr>
            <a:srgbClr val="A4A3A4"/>
          </p15:clr>
        </p15:guide>
        <p15:guide id="7" pos="226">
          <p15:clr>
            <a:srgbClr val="A4A3A4"/>
          </p15:clr>
        </p15:guide>
        <p15:guide id="8" pos="5534">
          <p15:clr>
            <a:srgbClr val="A4A3A4"/>
          </p15:clr>
        </p15:guide>
        <p15:guide id="9" pos="2812">
          <p15:clr>
            <a:srgbClr val="A4A3A4"/>
          </p15:clr>
        </p15:guide>
        <p15:guide id="10" pos="2948">
          <p15:clr>
            <a:srgbClr val="A4A3A4"/>
          </p15:clr>
        </p15:guide>
        <p15:guide id="11" pos="1435">
          <p15:clr>
            <a:srgbClr val="A4A3A4"/>
          </p15:clr>
        </p15:guide>
        <p15:guide id="12" pos="4332">
          <p15:clr>
            <a:srgbClr val="A4A3A4"/>
          </p15:clr>
        </p15:guide>
        <p15:guide id="13" pos="4173">
          <p15:clr>
            <a:srgbClr val="A4A3A4"/>
          </p15:clr>
        </p15:guide>
        <p15:guide id="14" pos="15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AA0"/>
    <a:srgbClr val="005488"/>
    <a:srgbClr val="8CB423"/>
    <a:srgbClr val="0A2D6E"/>
    <a:srgbClr val="A0235A"/>
    <a:srgbClr val="F0781E"/>
    <a:srgbClr val="50C8AA"/>
    <a:srgbClr val="D23264"/>
    <a:srgbClr val="326469"/>
    <a:srgbClr val="FFD2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9"/>
    <p:restoredTop sz="89878" autoAdjust="0"/>
  </p:normalViewPr>
  <p:slideViewPr>
    <p:cSldViewPr snapToObjects="1" showGuides="1">
      <p:cViewPr>
        <p:scale>
          <a:sx n="115" d="100"/>
          <a:sy n="115" d="100"/>
        </p:scale>
        <p:origin x="-514" y="-38"/>
      </p:cViewPr>
      <p:guideLst>
        <p:guide orient="horz" pos="2981"/>
        <p:guide orient="horz" pos="855"/>
        <p:guide orient="horz" pos="826"/>
        <p:guide orient="horz" pos="1824"/>
        <p:guide orient="horz" pos="311"/>
        <p:guide orient="horz" pos="554"/>
        <p:guide pos="226"/>
        <p:guide pos="5534"/>
        <p:guide pos="2812"/>
        <p:guide pos="2948"/>
        <p:guide pos="1435"/>
        <p:guide pos="4332"/>
        <p:guide pos="4173"/>
        <p:guide pos="159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6A6037-A285-4C9E-B04C-6DCA60BD155D}" type="datetimeFigureOut">
              <a:rPr lang="de-DE" smtClean="0"/>
              <a:t>09.12.2019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01BAFD-BDF1-4073-A261-64C06A00B82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758954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TTER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="" xmlns:a16="http://schemas.microsoft.com/office/drawing/2014/main" id="{26B60EFB-8F8E-FE4A-A6D2-7868077F8D1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0000" y="1778400"/>
            <a:ext cx="5868000" cy="699686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algn="l">
              <a:defRPr sz="3000" b="1" cap="none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WELCOME</a:t>
            </a:r>
          </a:p>
        </p:txBody>
      </p:sp>
      <p:sp>
        <p:nvSpPr>
          <p:cNvPr id="5" name="Untertitel 2">
            <a:extLst>
              <a:ext uri="{FF2B5EF4-FFF2-40B4-BE49-F238E27FC236}">
                <a16:creationId xmlns="" xmlns:a16="http://schemas.microsoft.com/office/drawing/2014/main" id="{8060DCE8-AB47-0D48-BF49-97410B4D449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60000" y="2499742"/>
            <a:ext cx="5868000" cy="69256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de-DE" dirty="0">
                <a:solidFill>
                  <a:schemeClr val="bg1"/>
                </a:solidFill>
              </a:rPr>
              <a:t>Prof. Otmar D. Wiestler</a:t>
            </a:r>
          </a:p>
          <a:p>
            <a:r>
              <a:rPr lang="en-US" sz="1600" i="1" dirty="0">
                <a:solidFill>
                  <a:schemeClr val="bg1"/>
                </a:solidFill>
              </a:rPr>
              <a:t>President of the Helmholtz Association</a:t>
            </a:r>
          </a:p>
        </p:txBody>
      </p:sp>
    </p:spTree>
    <p:extLst>
      <p:ext uri="{BB962C8B-B14F-4D97-AF65-F5344CB8AC3E}">
        <p14:creationId xmlns:p14="http://schemas.microsoft.com/office/powerpoint/2010/main" val="4080972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spaltig_Mater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Folientitel, insgesamt zweizeilig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4" hasCustomPrompt="1"/>
          </p:nvPr>
        </p:nvSpPr>
        <p:spPr>
          <a:xfrm>
            <a:off x="358775" y="691200"/>
            <a:ext cx="8424000" cy="266400"/>
          </a:xfrm>
        </p:spPr>
        <p:txBody>
          <a:bodyPr/>
          <a:lstStyle>
            <a:lvl1pPr marL="0" indent="0">
              <a:buNone/>
              <a:defRPr sz="2000">
                <a:solidFill>
                  <a:schemeClr val="accent2"/>
                </a:solidFill>
              </a:defRPr>
            </a:lvl1pPr>
          </a:lstStyle>
          <a:p>
            <a:pPr lvl="0"/>
            <a:r>
              <a:rPr lang="de-DE" dirty="0"/>
              <a:t>Entweder zweizeiliger Titel oder Titel mit Subheader</a:t>
            </a:r>
          </a:p>
        </p:txBody>
      </p:sp>
      <p:sp>
        <p:nvSpPr>
          <p:cNvPr id="7" name="Inhaltsplatzhalter 6"/>
          <p:cNvSpPr>
            <a:spLocks noGrp="1"/>
          </p:cNvSpPr>
          <p:nvPr>
            <p:ph sz="quarter" idx="15"/>
          </p:nvPr>
        </p:nvSpPr>
        <p:spPr>
          <a:xfrm>
            <a:off x="358775" y="1311275"/>
            <a:ext cx="4105275" cy="342265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1" name="Inhaltsplatzhalter 10"/>
          <p:cNvSpPr>
            <a:spLocks noGrp="1"/>
          </p:cNvSpPr>
          <p:nvPr>
            <p:ph sz="quarter" idx="16"/>
          </p:nvPr>
        </p:nvSpPr>
        <p:spPr>
          <a:xfrm>
            <a:off x="4679950" y="1311275"/>
            <a:ext cx="4092575" cy="342265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pic>
        <p:nvPicPr>
          <p:cNvPr id="6" name="Grafik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3253" y="4856315"/>
            <a:ext cx="1073123" cy="307723"/>
          </a:xfrm>
          <a:prstGeom prst="rect">
            <a:avLst/>
          </a:prstGeom>
        </p:spPr>
      </p:pic>
      <p:sp>
        <p:nvSpPr>
          <p:cNvPr id="8" name="Datumsplatzhalter 1"/>
          <p:cNvSpPr>
            <a:spLocks noGrp="1"/>
          </p:cNvSpPr>
          <p:nvPr>
            <p:ph type="dt" sz="half" idx="2"/>
          </p:nvPr>
        </p:nvSpPr>
        <p:spPr>
          <a:xfrm>
            <a:off x="628650" y="4928464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1EE70768-83FA-4A67-BD04-28BE103FC27F}" type="datetimeFigureOut">
              <a:rPr lang="en-US" smtClean="0"/>
              <a:pPr/>
              <a:t>12/9/2019</a:t>
            </a:fld>
            <a:endParaRPr lang="en-US" dirty="0"/>
          </a:p>
        </p:txBody>
      </p:sp>
      <p:sp>
        <p:nvSpPr>
          <p:cNvPr id="9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028950" y="4928464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Research Topic XYZ</a:t>
            </a:r>
            <a:endParaRPr lang="en-US" dirty="0"/>
          </a:p>
        </p:txBody>
      </p:sp>
      <p:sp>
        <p:nvSpPr>
          <p:cNvPr id="12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457950" y="4928464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68A7D314-ADB3-4224-BAA8-FD8F1154CE84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4801598"/>
      </p:ext>
    </p:extLst>
  </p:cSld>
  <p:clrMapOvr>
    <a:masterClrMapping/>
  </p:clrMapOvr>
  <p:hf hdr="0" ft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Folientitel, insgesamt zweizeilig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4" hasCustomPrompt="1"/>
          </p:nvPr>
        </p:nvSpPr>
        <p:spPr>
          <a:xfrm>
            <a:off x="358775" y="691200"/>
            <a:ext cx="8424000" cy="266400"/>
          </a:xfrm>
        </p:spPr>
        <p:txBody>
          <a:bodyPr/>
          <a:lstStyle>
            <a:lvl1pPr marL="0" indent="0">
              <a:buNone/>
              <a:defRPr sz="2000">
                <a:solidFill>
                  <a:schemeClr val="accent2"/>
                </a:solidFill>
              </a:defRPr>
            </a:lvl1pPr>
          </a:lstStyle>
          <a:p>
            <a:pPr lvl="0"/>
            <a:r>
              <a:rPr lang="de-DE" dirty="0"/>
              <a:t>Entweder zweizeiliger Titel oder Titel mit Subheader</a:t>
            </a:r>
          </a:p>
        </p:txBody>
      </p:sp>
      <p:sp>
        <p:nvSpPr>
          <p:cNvPr id="7" name="Inhaltsplatzhalter 6"/>
          <p:cNvSpPr>
            <a:spLocks noGrp="1"/>
          </p:cNvSpPr>
          <p:nvPr>
            <p:ph sz="quarter" idx="15"/>
          </p:nvPr>
        </p:nvSpPr>
        <p:spPr>
          <a:xfrm>
            <a:off x="358775" y="1311275"/>
            <a:ext cx="4105275" cy="342265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1" name="Inhaltsplatzhalter 10"/>
          <p:cNvSpPr>
            <a:spLocks noGrp="1"/>
          </p:cNvSpPr>
          <p:nvPr>
            <p:ph sz="quarter" idx="16"/>
          </p:nvPr>
        </p:nvSpPr>
        <p:spPr>
          <a:xfrm>
            <a:off x="4679950" y="1311275"/>
            <a:ext cx="4092575" cy="342265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593182879"/>
      </p:ext>
    </p:extLst>
  </p:cSld>
  <p:clrMapOvr>
    <a:masterClrMapping/>
  </p:clrMapOvr>
  <p:hf hdr="0" ft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TTER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="" xmlns:a16="http://schemas.microsoft.com/office/drawing/2014/main" id="{26B60EFB-8F8E-FE4A-A6D2-7868077F8D1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0000" y="1778400"/>
            <a:ext cx="5868000" cy="699686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algn="l">
              <a:defRPr sz="3000" b="1" cap="none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WELCOME</a:t>
            </a:r>
          </a:p>
        </p:txBody>
      </p:sp>
      <p:sp>
        <p:nvSpPr>
          <p:cNvPr id="5" name="Untertitel 2">
            <a:extLst>
              <a:ext uri="{FF2B5EF4-FFF2-40B4-BE49-F238E27FC236}">
                <a16:creationId xmlns="" xmlns:a16="http://schemas.microsoft.com/office/drawing/2014/main" id="{8060DCE8-AB47-0D48-BF49-97410B4D449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60000" y="2499742"/>
            <a:ext cx="5868000" cy="69256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de-DE" dirty="0">
                <a:solidFill>
                  <a:schemeClr val="bg1"/>
                </a:solidFill>
              </a:rPr>
              <a:t>Prof. Otmar D. Wiestler</a:t>
            </a:r>
          </a:p>
          <a:p>
            <a:r>
              <a:rPr lang="en-US" sz="1600" i="1" dirty="0">
                <a:solidFill>
                  <a:schemeClr val="bg1"/>
                </a:solidFill>
              </a:rPr>
              <a:t>President of the Helmholtz Association</a:t>
            </a:r>
          </a:p>
        </p:txBody>
      </p:sp>
    </p:spTree>
    <p:extLst>
      <p:ext uri="{BB962C8B-B14F-4D97-AF65-F5344CB8AC3E}">
        <p14:creationId xmlns:p14="http://schemas.microsoft.com/office/powerpoint/2010/main" val="3273917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spaltig_Mater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Folientitel, insgesamt zweizeilig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4" hasCustomPrompt="1"/>
          </p:nvPr>
        </p:nvSpPr>
        <p:spPr>
          <a:xfrm>
            <a:off x="358775" y="691200"/>
            <a:ext cx="8424000" cy="266400"/>
          </a:xfrm>
        </p:spPr>
        <p:txBody>
          <a:bodyPr/>
          <a:lstStyle>
            <a:lvl1pPr marL="0" indent="0">
              <a:buNone/>
              <a:defRPr sz="2000">
                <a:solidFill>
                  <a:schemeClr val="accent2"/>
                </a:solidFill>
              </a:defRPr>
            </a:lvl1pPr>
          </a:lstStyle>
          <a:p>
            <a:pPr lvl="0"/>
            <a:r>
              <a:rPr lang="de-DE" dirty="0"/>
              <a:t>Entweder zweizeiliger Titel oder Titel mit Subheader</a:t>
            </a:r>
          </a:p>
        </p:txBody>
      </p:sp>
      <p:sp>
        <p:nvSpPr>
          <p:cNvPr id="7" name="Inhaltsplatzhalter 6"/>
          <p:cNvSpPr>
            <a:spLocks noGrp="1"/>
          </p:cNvSpPr>
          <p:nvPr>
            <p:ph sz="quarter" idx="15"/>
          </p:nvPr>
        </p:nvSpPr>
        <p:spPr>
          <a:xfrm>
            <a:off x="358775" y="1311275"/>
            <a:ext cx="4105275" cy="342265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1" name="Inhaltsplatzhalter 10"/>
          <p:cNvSpPr>
            <a:spLocks noGrp="1"/>
          </p:cNvSpPr>
          <p:nvPr>
            <p:ph sz="quarter" idx="16"/>
          </p:nvPr>
        </p:nvSpPr>
        <p:spPr>
          <a:xfrm>
            <a:off x="4679950" y="1311275"/>
            <a:ext cx="4092575" cy="342265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pic>
        <p:nvPicPr>
          <p:cNvPr id="6" name="Grafik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3253" y="4856315"/>
            <a:ext cx="1073123" cy="307723"/>
          </a:xfrm>
          <a:prstGeom prst="rect">
            <a:avLst/>
          </a:prstGeom>
        </p:spPr>
      </p:pic>
      <p:sp>
        <p:nvSpPr>
          <p:cNvPr id="8" name="Datumsplatzhalter 1"/>
          <p:cNvSpPr>
            <a:spLocks noGrp="1"/>
          </p:cNvSpPr>
          <p:nvPr>
            <p:ph type="dt" sz="half" idx="2"/>
          </p:nvPr>
        </p:nvSpPr>
        <p:spPr>
          <a:xfrm>
            <a:off x="628650" y="4928464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1EE70768-83FA-4A67-BD04-28BE103FC27F}" type="datetimeFigureOut">
              <a:rPr lang="en-US" smtClean="0">
                <a:solidFill>
                  <a:prstClr val="white"/>
                </a:solidFill>
              </a:rPr>
              <a:pPr/>
              <a:t>12/9/2019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028950" y="4928464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r>
              <a:rPr lang="de-DE" dirty="0" smtClean="0">
                <a:solidFill>
                  <a:prstClr val="white"/>
                </a:solidFill>
              </a:rPr>
              <a:t>Research Topic XYZ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457950" y="4928464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68A7D314-ADB3-4224-BAA8-FD8F1154CE84}" type="slidenum">
              <a:rPr lang="en-US" smtClean="0">
                <a:solidFill>
                  <a:prstClr val="white"/>
                </a:solidFill>
              </a:rPr>
              <a:pPr/>
              <a:t>‹Nr.›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8814512"/>
      </p:ext>
    </p:extLst>
  </p:cSld>
  <p:clrMapOvr>
    <a:masterClrMapping/>
  </p:clrMapOvr>
  <p:hf hdr="0" ft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TTER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="" xmlns:a16="http://schemas.microsoft.com/office/drawing/2014/main" id="{26B60EFB-8F8E-FE4A-A6D2-7868077F8D1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0000" y="1778400"/>
            <a:ext cx="5868000" cy="699686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algn="l">
              <a:defRPr sz="3000" b="1" cap="none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WELCOME</a:t>
            </a:r>
          </a:p>
        </p:txBody>
      </p:sp>
      <p:sp>
        <p:nvSpPr>
          <p:cNvPr id="5" name="Untertitel 2">
            <a:extLst>
              <a:ext uri="{FF2B5EF4-FFF2-40B4-BE49-F238E27FC236}">
                <a16:creationId xmlns="" xmlns:a16="http://schemas.microsoft.com/office/drawing/2014/main" id="{8060DCE8-AB47-0D48-BF49-97410B4D449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60000" y="2499742"/>
            <a:ext cx="5868000" cy="69256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de-DE" dirty="0">
                <a:solidFill>
                  <a:schemeClr val="bg1"/>
                </a:solidFill>
              </a:rPr>
              <a:t>Prof. Otmar D. Wiestler</a:t>
            </a:r>
          </a:p>
          <a:p>
            <a:r>
              <a:rPr lang="en-US" sz="1600" i="1" dirty="0">
                <a:solidFill>
                  <a:schemeClr val="bg1"/>
                </a:solidFill>
              </a:rPr>
              <a:t>President of the Helmholtz Association</a:t>
            </a:r>
          </a:p>
        </p:txBody>
      </p:sp>
    </p:spTree>
    <p:extLst>
      <p:ext uri="{BB962C8B-B14F-4D97-AF65-F5344CB8AC3E}">
        <p14:creationId xmlns:p14="http://schemas.microsoft.com/office/powerpoint/2010/main" val="1085016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spaltig_Mater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 smtClean="0"/>
              <a:t>Folientitel, insgesamt zweizeilig</a:t>
            </a:r>
            <a:endParaRPr lang="de-DE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4" hasCustomPrompt="1"/>
          </p:nvPr>
        </p:nvSpPr>
        <p:spPr>
          <a:xfrm>
            <a:off x="358775" y="691200"/>
            <a:ext cx="8424000" cy="266400"/>
          </a:xfrm>
        </p:spPr>
        <p:txBody>
          <a:bodyPr/>
          <a:lstStyle>
            <a:lvl1pPr marL="0" indent="0">
              <a:buNone/>
              <a:defRPr sz="2000">
                <a:solidFill>
                  <a:schemeClr val="accent2"/>
                </a:solidFill>
              </a:defRPr>
            </a:lvl1pPr>
          </a:lstStyle>
          <a:p>
            <a:pPr lvl="0"/>
            <a:r>
              <a:rPr lang="de-DE" dirty="0" smtClean="0"/>
              <a:t>Entweder zweizeiliger Titel oder Titel mit Subheader</a:t>
            </a:r>
            <a:endParaRPr lang="de-DE" dirty="0"/>
          </a:p>
        </p:txBody>
      </p:sp>
      <p:sp>
        <p:nvSpPr>
          <p:cNvPr id="7" name="Inhaltsplatzhalter 6"/>
          <p:cNvSpPr>
            <a:spLocks noGrp="1"/>
          </p:cNvSpPr>
          <p:nvPr>
            <p:ph sz="quarter" idx="15"/>
          </p:nvPr>
        </p:nvSpPr>
        <p:spPr>
          <a:xfrm>
            <a:off x="358775" y="1311275"/>
            <a:ext cx="4105275" cy="342265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11" name="Inhaltsplatzhalter 10"/>
          <p:cNvSpPr>
            <a:spLocks noGrp="1"/>
          </p:cNvSpPr>
          <p:nvPr>
            <p:ph sz="quarter" idx="16"/>
          </p:nvPr>
        </p:nvSpPr>
        <p:spPr>
          <a:xfrm>
            <a:off x="4679950" y="1311275"/>
            <a:ext cx="4092575" cy="342265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44885606"/>
      </p:ext>
    </p:extLst>
  </p:cSld>
  <p:clrMapOvr>
    <a:masterClrMapping/>
  </p:clrMapOvr>
  <p:hf hdr="0" ftr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498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="" xmlns:a16="http://schemas.microsoft.com/office/drawing/2014/main" id="{0DB82D07-C42A-2949-82BA-B54A53204C9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9927" cy="5151600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="" xmlns:a16="http://schemas.microsoft.com/office/drawing/2014/main" id="{DF5D3127-295E-F84D-9C76-3F5736447F9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88800"/>
            <a:ext cx="1633538" cy="216694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="" xmlns:a16="http://schemas.microsoft.com/office/drawing/2014/main" id="{7769252A-42C4-FA49-939C-1C88BB93E22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6930" y="360225"/>
            <a:ext cx="1344538" cy="245269"/>
          </a:xfrm>
          <a:prstGeom prst="rect">
            <a:avLst/>
          </a:prstGeom>
        </p:spPr>
      </p:pic>
      <p:sp>
        <p:nvSpPr>
          <p:cNvPr id="16" name="Textfeld 15">
            <a:extLst>
              <a:ext uri="{FF2B5EF4-FFF2-40B4-BE49-F238E27FC236}">
                <a16:creationId xmlns="" xmlns:a16="http://schemas.microsoft.com/office/drawing/2014/main" id="{F0932376-7BDC-7A4C-99FD-B833BFF7688A}"/>
              </a:ext>
            </a:extLst>
          </p:cNvPr>
          <p:cNvSpPr txBox="1"/>
          <p:nvPr userDrawn="1"/>
        </p:nvSpPr>
        <p:spPr>
          <a:xfrm>
            <a:off x="6865200" y="4903200"/>
            <a:ext cx="101916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900" dirty="0">
                <a:solidFill>
                  <a:schemeClr val="accent2"/>
                </a:solidFill>
              </a:rPr>
              <a:t>www.helmholtz.de</a:t>
            </a:r>
          </a:p>
        </p:txBody>
      </p:sp>
    </p:spTree>
    <p:extLst>
      <p:ext uri="{BB962C8B-B14F-4D97-AF65-F5344CB8AC3E}">
        <p14:creationId xmlns:p14="http://schemas.microsoft.com/office/powerpoint/2010/main" val="982280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" y="4878000"/>
            <a:ext cx="9143983" cy="271461"/>
          </a:xfrm>
          <a:prstGeom prst="rect">
            <a:avLst/>
          </a:prstGeom>
        </p:spPr>
      </p:pic>
      <p:sp>
        <p:nvSpPr>
          <p:cNvPr id="4" name="Titelplatzhalter 3"/>
          <p:cNvSpPr>
            <a:spLocks noGrp="1"/>
          </p:cNvSpPr>
          <p:nvPr>
            <p:ph type="title"/>
          </p:nvPr>
        </p:nvSpPr>
        <p:spPr>
          <a:xfrm>
            <a:off x="360000" y="219600"/>
            <a:ext cx="8424000" cy="37193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/>
              <a:t>Folientitel, insgesamt zweizeilig</a:t>
            </a:r>
          </a:p>
        </p:txBody>
      </p:sp>
      <p:sp>
        <p:nvSpPr>
          <p:cNvPr id="11" name="Textplatzhalter 10"/>
          <p:cNvSpPr>
            <a:spLocks noGrp="1"/>
          </p:cNvSpPr>
          <p:nvPr>
            <p:ph type="body" idx="1"/>
          </p:nvPr>
        </p:nvSpPr>
        <p:spPr>
          <a:xfrm>
            <a:off x="360000" y="1311275"/>
            <a:ext cx="8424000" cy="34226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cxnSp>
        <p:nvCxnSpPr>
          <p:cNvPr id="7" name="Gerade Verbindung 6"/>
          <p:cNvCxnSpPr/>
          <p:nvPr userDrawn="1"/>
        </p:nvCxnSpPr>
        <p:spPr>
          <a:xfrm>
            <a:off x="358775" y="1023578"/>
            <a:ext cx="84252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3253" y="4856315"/>
            <a:ext cx="1073123" cy="307723"/>
          </a:xfrm>
          <a:prstGeom prst="rect">
            <a:avLst/>
          </a:prstGeom>
        </p:spPr>
      </p:pic>
      <p:sp>
        <p:nvSpPr>
          <p:cNvPr id="2" name="Datumsplatzhalter 1"/>
          <p:cNvSpPr>
            <a:spLocks noGrp="1"/>
          </p:cNvSpPr>
          <p:nvPr>
            <p:ph type="dt" sz="half" idx="2"/>
          </p:nvPr>
        </p:nvSpPr>
        <p:spPr>
          <a:xfrm>
            <a:off x="628650" y="4928464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1EE70768-83FA-4A67-BD04-28BE103FC27F}" type="datetimeFigureOut">
              <a:rPr lang="en-US" smtClean="0"/>
              <a:pPr/>
              <a:t>12/9/2019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028950" y="4928464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Research Topic XYZ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457950" y="4928464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68A7D314-ADB3-4224-BAA8-FD8F1154CE84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9987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txStyles>
    <p:titleStyle>
      <a:lvl1pPr algn="l" defTabSz="914400" rtl="0" eaLnBrk="1" latinLnBrk="0" hangingPunct="1">
        <a:spcBef>
          <a:spcPct val="0"/>
        </a:spcBef>
        <a:buNone/>
        <a:defRPr sz="2200" b="1" kern="1200" cap="none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180000" rtl="0" eaLnBrk="1" latinLnBrk="0" hangingPunct="1">
        <a:lnSpc>
          <a:spcPts val="1800"/>
        </a:lnSpc>
        <a:spcBef>
          <a:spcPts val="1100"/>
        </a:spcBef>
        <a:spcAft>
          <a:spcPts val="0"/>
        </a:spcAft>
        <a:buClr>
          <a:schemeClr val="accent3"/>
        </a:buClr>
        <a:buFont typeface="Wingdings" panose="05000000000000000000" pitchFamily="2" charset="2"/>
        <a:buChar char="§"/>
        <a:tabLst>
          <a:tab pos="180000" algn="l"/>
          <a:tab pos="360000" algn="l"/>
        </a:tabLst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60363" indent="-179388" algn="l" defTabSz="914400" rtl="0" eaLnBrk="1" latinLnBrk="0" hangingPunct="1">
        <a:spcBef>
          <a:spcPct val="20000"/>
        </a:spcBef>
        <a:buClr>
          <a:schemeClr val="accent3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541338" indent="-180975" algn="l" defTabSz="914400" rtl="0" eaLnBrk="1" latinLnBrk="0" hangingPunct="1">
        <a:spcBef>
          <a:spcPct val="20000"/>
        </a:spcBef>
        <a:buClr>
          <a:schemeClr val="accent3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714375" indent="-174625" algn="l" defTabSz="914400" rtl="0" eaLnBrk="1" latinLnBrk="0" hangingPunct="1">
        <a:spcBef>
          <a:spcPct val="20000"/>
        </a:spcBef>
        <a:buClr>
          <a:schemeClr val="accent3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00125" indent="-285750" algn="l" defTabSz="914400" rtl="0" eaLnBrk="1" latinLnBrk="0" hangingPunct="1">
        <a:spcBef>
          <a:spcPct val="20000"/>
        </a:spcBef>
        <a:buClr>
          <a:schemeClr val="accent3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xmlns="" id="{6100D2D3-D35B-6742-A89E-8E161C393CC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itelplatzhalter 3"/>
          <p:cNvSpPr>
            <a:spLocks noGrp="1"/>
          </p:cNvSpPr>
          <p:nvPr>
            <p:ph type="title"/>
          </p:nvPr>
        </p:nvSpPr>
        <p:spPr>
          <a:xfrm>
            <a:off x="360000" y="219600"/>
            <a:ext cx="8424000" cy="37193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/>
              <a:t>Folientitel, insgesamt zweizeilig</a:t>
            </a:r>
          </a:p>
        </p:txBody>
      </p:sp>
      <p:sp>
        <p:nvSpPr>
          <p:cNvPr id="11" name="Textplatzhalter 10"/>
          <p:cNvSpPr>
            <a:spLocks noGrp="1"/>
          </p:cNvSpPr>
          <p:nvPr>
            <p:ph type="body" idx="1"/>
          </p:nvPr>
        </p:nvSpPr>
        <p:spPr>
          <a:xfrm>
            <a:off x="360000" y="1311275"/>
            <a:ext cx="8424000" cy="34226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cxnSp>
        <p:nvCxnSpPr>
          <p:cNvPr id="5" name="Gerade Verbindung 4"/>
          <p:cNvCxnSpPr/>
          <p:nvPr/>
        </p:nvCxnSpPr>
        <p:spPr>
          <a:xfrm>
            <a:off x="358775" y="1023578"/>
            <a:ext cx="84252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" y="4878000"/>
            <a:ext cx="9143983" cy="271461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3253" y="4856315"/>
            <a:ext cx="1073123" cy="307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656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l" defTabSz="914400" rtl="0" eaLnBrk="1" latinLnBrk="0" hangingPunct="1">
        <a:spcBef>
          <a:spcPct val="0"/>
        </a:spcBef>
        <a:buNone/>
        <a:defRPr sz="2200" b="1" kern="1200" cap="none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180000" rtl="0" eaLnBrk="1" latinLnBrk="0" hangingPunct="1">
        <a:lnSpc>
          <a:spcPts val="1800"/>
        </a:lnSpc>
        <a:spcBef>
          <a:spcPts val="1100"/>
        </a:spcBef>
        <a:spcAft>
          <a:spcPts val="0"/>
        </a:spcAft>
        <a:buClr>
          <a:schemeClr val="accent3"/>
        </a:buClr>
        <a:buFont typeface="Wingdings" panose="05000000000000000000" pitchFamily="2" charset="2"/>
        <a:buChar char="§"/>
        <a:tabLst>
          <a:tab pos="180000" algn="l"/>
          <a:tab pos="360000" algn="l"/>
        </a:tabLst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60363" indent="-179388" algn="l" defTabSz="914400" rtl="0" eaLnBrk="1" latinLnBrk="0" hangingPunct="1">
        <a:spcBef>
          <a:spcPct val="20000"/>
        </a:spcBef>
        <a:buClr>
          <a:schemeClr val="accent3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541338" indent="-180975" algn="l" defTabSz="914400" rtl="0" eaLnBrk="1" latinLnBrk="0" hangingPunct="1">
        <a:spcBef>
          <a:spcPct val="20000"/>
        </a:spcBef>
        <a:buClr>
          <a:schemeClr val="accent3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714375" indent="-174625" algn="l" defTabSz="914400" rtl="0" eaLnBrk="1" latinLnBrk="0" hangingPunct="1">
        <a:spcBef>
          <a:spcPct val="20000"/>
        </a:spcBef>
        <a:buClr>
          <a:schemeClr val="accent3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00125" indent="-285750" algn="l" defTabSz="914400" rtl="0" eaLnBrk="1" latinLnBrk="0" hangingPunct="1">
        <a:spcBef>
          <a:spcPct val="20000"/>
        </a:spcBef>
        <a:buClr>
          <a:schemeClr val="accent3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498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="" xmlns:a16="http://schemas.microsoft.com/office/drawing/2014/main" id="{0DB82D07-C42A-2949-82BA-B54A53204C9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9927" cy="5151600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="" xmlns:a16="http://schemas.microsoft.com/office/drawing/2014/main" id="{DF5D3127-295E-F84D-9C76-3F5736447F9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88800"/>
            <a:ext cx="1633538" cy="216694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="" xmlns:a16="http://schemas.microsoft.com/office/drawing/2014/main" id="{7769252A-42C4-FA49-939C-1C88BB93E22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6930" y="360225"/>
            <a:ext cx="1344538" cy="245269"/>
          </a:xfrm>
          <a:prstGeom prst="rect">
            <a:avLst/>
          </a:prstGeom>
        </p:spPr>
      </p:pic>
      <p:sp>
        <p:nvSpPr>
          <p:cNvPr id="16" name="Textfeld 15">
            <a:extLst>
              <a:ext uri="{FF2B5EF4-FFF2-40B4-BE49-F238E27FC236}">
                <a16:creationId xmlns="" xmlns:a16="http://schemas.microsoft.com/office/drawing/2014/main" id="{F0932376-7BDC-7A4C-99FD-B833BFF7688A}"/>
              </a:ext>
            </a:extLst>
          </p:cNvPr>
          <p:cNvSpPr txBox="1"/>
          <p:nvPr userDrawn="1"/>
        </p:nvSpPr>
        <p:spPr>
          <a:xfrm>
            <a:off x="6865200" y="4903200"/>
            <a:ext cx="101916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900" dirty="0">
                <a:solidFill>
                  <a:srgbClr val="005AA0"/>
                </a:solidFill>
              </a:rPr>
              <a:t>www.helmholtz.de</a:t>
            </a:r>
          </a:p>
        </p:txBody>
      </p:sp>
    </p:spTree>
    <p:extLst>
      <p:ext uri="{BB962C8B-B14F-4D97-AF65-F5344CB8AC3E}">
        <p14:creationId xmlns:p14="http://schemas.microsoft.com/office/powerpoint/2010/main" val="2308768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" y="4878000"/>
            <a:ext cx="9143983" cy="271461"/>
          </a:xfrm>
          <a:prstGeom prst="rect">
            <a:avLst/>
          </a:prstGeom>
        </p:spPr>
      </p:pic>
      <p:sp>
        <p:nvSpPr>
          <p:cNvPr id="4" name="Titelplatzhalter 3"/>
          <p:cNvSpPr>
            <a:spLocks noGrp="1"/>
          </p:cNvSpPr>
          <p:nvPr>
            <p:ph type="title"/>
          </p:nvPr>
        </p:nvSpPr>
        <p:spPr>
          <a:xfrm>
            <a:off x="360000" y="219600"/>
            <a:ext cx="8424000" cy="37193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/>
              <a:t>Folientitel, insgesamt zweizeilig</a:t>
            </a:r>
          </a:p>
        </p:txBody>
      </p:sp>
      <p:sp>
        <p:nvSpPr>
          <p:cNvPr id="11" name="Textplatzhalter 10"/>
          <p:cNvSpPr>
            <a:spLocks noGrp="1"/>
          </p:cNvSpPr>
          <p:nvPr>
            <p:ph type="body" idx="1"/>
          </p:nvPr>
        </p:nvSpPr>
        <p:spPr>
          <a:xfrm>
            <a:off x="360000" y="1311275"/>
            <a:ext cx="8424000" cy="34226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cxnSp>
        <p:nvCxnSpPr>
          <p:cNvPr id="7" name="Gerade Verbindung 6"/>
          <p:cNvCxnSpPr/>
          <p:nvPr userDrawn="1"/>
        </p:nvCxnSpPr>
        <p:spPr>
          <a:xfrm>
            <a:off x="358775" y="1023578"/>
            <a:ext cx="84252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3253" y="4856315"/>
            <a:ext cx="1073123" cy="307723"/>
          </a:xfrm>
          <a:prstGeom prst="rect">
            <a:avLst/>
          </a:prstGeom>
        </p:spPr>
      </p:pic>
      <p:sp>
        <p:nvSpPr>
          <p:cNvPr id="2" name="Datumsplatzhalter 1"/>
          <p:cNvSpPr>
            <a:spLocks noGrp="1"/>
          </p:cNvSpPr>
          <p:nvPr>
            <p:ph type="dt" sz="half" idx="2"/>
          </p:nvPr>
        </p:nvSpPr>
        <p:spPr>
          <a:xfrm>
            <a:off x="628650" y="4928464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1EE70768-83FA-4A67-BD04-28BE103FC27F}" type="datetimeFigureOut">
              <a:rPr lang="en-US" smtClean="0">
                <a:solidFill>
                  <a:prstClr val="white"/>
                </a:solidFill>
              </a:rPr>
              <a:pPr/>
              <a:t>12/9/2019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028950" y="4928464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r>
              <a:rPr lang="de-DE" dirty="0" smtClean="0">
                <a:solidFill>
                  <a:prstClr val="white"/>
                </a:solidFill>
              </a:rPr>
              <a:t>Research Topic XYZ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457950" y="4928464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68A7D314-ADB3-4224-BAA8-FD8F1154CE84}" type="slidenum">
              <a:rPr lang="en-US" smtClean="0">
                <a:solidFill>
                  <a:prstClr val="white"/>
                </a:solidFill>
              </a:rPr>
              <a:pPr/>
              <a:t>‹Nr.›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1212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</p:sldLayoutIdLst>
  <p:txStyles>
    <p:titleStyle>
      <a:lvl1pPr algn="l" defTabSz="914400" rtl="0" eaLnBrk="1" latinLnBrk="0" hangingPunct="1">
        <a:spcBef>
          <a:spcPct val="0"/>
        </a:spcBef>
        <a:buNone/>
        <a:defRPr sz="2200" b="1" kern="1200" cap="none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180000" rtl="0" eaLnBrk="1" latinLnBrk="0" hangingPunct="1">
        <a:lnSpc>
          <a:spcPts val="1800"/>
        </a:lnSpc>
        <a:spcBef>
          <a:spcPts val="1100"/>
        </a:spcBef>
        <a:spcAft>
          <a:spcPts val="0"/>
        </a:spcAft>
        <a:buClr>
          <a:schemeClr val="accent3"/>
        </a:buClr>
        <a:buFont typeface="Wingdings" panose="05000000000000000000" pitchFamily="2" charset="2"/>
        <a:buChar char="§"/>
        <a:tabLst>
          <a:tab pos="180000" algn="l"/>
          <a:tab pos="360000" algn="l"/>
        </a:tabLst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60363" indent="-179388" algn="l" defTabSz="914400" rtl="0" eaLnBrk="1" latinLnBrk="0" hangingPunct="1">
        <a:spcBef>
          <a:spcPct val="20000"/>
        </a:spcBef>
        <a:buClr>
          <a:schemeClr val="accent3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541338" indent="-180975" algn="l" defTabSz="914400" rtl="0" eaLnBrk="1" latinLnBrk="0" hangingPunct="1">
        <a:spcBef>
          <a:spcPct val="20000"/>
        </a:spcBef>
        <a:buClr>
          <a:schemeClr val="accent3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714375" indent="-174625" algn="l" defTabSz="914400" rtl="0" eaLnBrk="1" latinLnBrk="0" hangingPunct="1">
        <a:spcBef>
          <a:spcPct val="20000"/>
        </a:spcBef>
        <a:buClr>
          <a:schemeClr val="accent3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00125" indent="-285750" algn="l" defTabSz="914400" rtl="0" eaLnBrk="1" latinLnBrk="0" hangingPunct="1">
        <a:spcBef>
          <a:spcPct val="20000"/>
        </a:spcBef>
        <a:buClr>
          <a:schemeClr val="accent3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498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="" xmlns:a16="http://schemas.microsoft.com/office/drawing/2014/main" id="{0DB82D07-C42A-2949-82BA-B54A53204C9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9927" cy="5151600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="" xmlns:a16="http://schemas.microsoft.com/office/drawing/2014/main" id="{DF5D3127-295E-F84D-9C76-3F5736447F9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88800"/>
            <a:ext cx="1633538" cy="216694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="" xmlns:a16="http://schemas.microsoft.com/office/drawing/2014/main" id="{7769252A-42C4-FA49-939C-1C88BB93E22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6930" y="360225"/>
            <a:ext cx="1344538" cy="245269"/>
          </a:xfrm>
          <a:prstGeom prst="rect">
            <a:avLst/>
          </a:prstGeom>
        </p:spPr>
      </p:pic>
      <p:sp>
        <p:nvSpPr>
          <p:cNvPr id="16" name="Textfeld 15">
            <a:extLst>
              <a:ext uri="{FF2B5EF4-FFF2-40B4-BE49-F238E27FC236}">
                <a16:creationId xmlns="" xmlns:a16="http://schemas.microsoft.com/office/drawing/2014/main" id="{F0932376-7BDC-7A4C-99FD-B833BFF7688A}"/>
              </a:ext>
            </a:extLst>
          </p:cNvPr>
          <p:cNvSpPr txBox="1"/>
          <p:nvPr userDrawn="1"/>
        </p:nvSpPr>
        <p:spPr>
          <a:xfrm>
            <a:off x="6865200" y="4903200"/>
            <a:ext cx="101916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900" dirty="0">
                <a:solidFill>
                  <a:srgbClr val="005AA0"/>
                </a:solidFill>
              </a:rPr>
              <a:t>www.helmholtz.de</a:t>
            </a:r>
          </a:p>
        </p:txBody>
      </p:sp>
    </p:spTree>
    <p:extLst>
      <p:ext uri="{BB962C8B-B14F-4D97-AF65-F5344CB8AC3E}">
        <p14:creationId xmlns:p14="http://schemas.microsoft.com/office/powerpoint/2010/main" val="4181892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" y="4878000"/>
            <a:ext cx="9143983" cy="271461"/>
          </a:xfrm>
          <a:prstGeom prst="rect">
            <a:avLst/>
          </a:prstGeom>
        </p:spPr>
      </p:pic>
      <p:sp>
        <p:nvSpPr>
          <p:cNvPr id="4" name="Titelplatzhalter 3"/>
          <p:cNvSpPr>
            <a:spLocks noGrp="1"/>
          </p:cNvSpPr>
          <p:nvPr>
            <p:ph type="title"/>
          </p:nvPr>
        </p:nvSpPr>
        <p:spPr>
          <a:xfrm>
            <a:off x="360000" y="219600"/>
            <a:ext cx="8424000" cy="37193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 smtClean="0"/>
              <a:t>Folientitel, insgesamt zweizeilig</a:t>
            </a:r>
            <a:endParaRPr lang="de-DE" dirty="0"/>
          </a:p>
        </p:txBody>
      </p:sp>
      <p:sp>
        <p:nvSpPr>
          <p:cNvPr id="11" name="Textplatzhalter 10"/>
          <p:cNvSpPr>
            <a:spLocks noGrp="1"/>
          </p:cNvSpPr>
          <p:nvPr>
            <p:ph type="body" idx="1"/>
          </p:nvPr>
        </p:nvSpPr>
        <p:spPr>
          <a:xfrm>
            <a:off x="360000" y="1311275"/>
            <a:ext cx="8424000" cy="34226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cxnSp>
        <p:nvCxnSpPr>
          <p:cNvPr id="7" name="Gerade Verbindung 6"/>
          <p:cNvCxnSpPr/>
          <p:nvPr userDrawn="1"/>
        </p:nvCxnSpPr>
        <p:spPr>
          <a:xfrm>
            <a:off x="358775" y="1023578"/>
            <a:ext cx="84252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3253" y="4856315"/>
            <a:ext cx="1073123" cy="307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922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</p:sldLayoutIdLst>
  <p:txStyles>
    <p:titleStyle>
      <a:lvl1pPr algn="l" defTabSz="914400" rtl="0" eaLnBrk="1" latinLnBrk="0" hangingPunct="1">
        <a:spcBef>
          <a:spcPct val="0"/>
        </a:spcBef>
        <a:buNone/>
        <a:defRPr sz="2200" b="1" kern="1200" cap="none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180000" rtl="0" eaLnBrk="1" latinLnBrk="0" hangingPunct="1">
        <a:lnSpc>
          <a:spcPts val="1800"/>
        </a:lnSpc>
        <a:spcBef>
          <a:spcPts val="1100"/>
        </a:spcBef>
        <a:spcAft>
          <a:spcPts val="0"/>
        </a:spcAft>
        <a:buClr>
          <a:schemeClr val="accent3"/>
        </a:buClr>
        <a:buFont typeface="Wingdings" panose="05000000000000000000" pitchFamily="2" charset="2"/>
        <a:buChar char="§"/>
        <a:tabLst>
          <a:tab pos="180000" algn="l"/>
          <a:tab pos="360000" algn="l"/>
        </a:tabLst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60363" indent="-179388" algn="l" defTabSz="914400" rtl="0" eaLnBrk="1" latinLnBrk="0" hangingPunct="1">
        <a:spcBef>
          <a:spcPct val="20000"/>
        </a:spcBef>
        <a:buClr>
          <a:schemeClr val="accent3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541338" indent="-180975" algn="l" defTabSz="914400" rtl="0" eaLnBrk="1" latinLnBrk="0" hangingPunct="1">
        <a:spcBef>
          <a:spcPct val="20000"/>
        </a:spcBef>
        <a:buClr>
          <a:schemeClr val="accent3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714375" indent="-174625" algn="l" defTabSz="914400" rtl="0" eaLnBrk="1" latinLnBrk="0" hangingPunct="1">
        <a:spcBef>
          <a:spcPct val="20000"/>
        </a:spcBef>
        <a:buClr>
          <a:schemeClr val="accent3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00125" indent="-285750" algn="l" defTabSz="914400" rtl="0" eaLnBrk="1" latinLnBrk="0" hangingPunct="1">
        <a:spcBef>
          <a:spcPct val="20000"/>
        </a:spcBef>
        <a:buClr>
          <a:schemeClr val="accent3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GSI </a:t>
            </a:r>
            <a:r>
              <a:rPr lang="de-DE" dirty="0" err="1" smtClean="0"/>
              <a:t>statement</a:t>
            </a:r>
            <a:r>
              <a:rPr lang="de-DE" dirty="0" smtClean="0"/>
              <a:t> on DTS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15"/>
          </p:nvPr>
        </p:nvSpPr>
        <p:spPr>
          <a:xfrm>
            <a:off x="358775" y="1311275"/>
            <a:ext cx="8425225" cy="3422650"/>
          </a:xfrm>
        </p:spPr>
        <p:txBody>
          <a:bodyPr/>
          <a:lstStyle/>
          <a:p>
            <a:r>
              <a:rPr lang="de-DE" dirty="0" smtClean="0"/>
              <a:t>GSI </a:t>
            </a:r>
            <a:r>
              <a:rPr lang="de-DE" dirty="0" err="1" smtClean="0"/>
              <a:t>expects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profit</a:t>
            </a:r>
            <a:r>
              <a:rPr lang="de-DE" dirty="0" smtClean="0"/>
              <a:t> </a:t>
            </a:r>
            <a:r>
              <a:rPr lang="de-DE" dirty="0" err="1" smtClean="0"/>
              <a:t>from</a:t>
            </a:r>
            <a:r>
              <a:rPr lang="de-DE" dirty="0" smtClean="0"/>
              <a:t> DTS </a:t>
            </a:r>
            <a:r>
              <a:rPr lang="de-DE" dirty="0" err="1" smtClean="0"/>
              <a:t>through</a:t>
            </a:r>
            <a:r>
              <a:rPr lang="de-DE" dirty="0" smtClean="0"/>
              <a:t> </a:t>
            </a:r>
            <a:r>
              <a:rPr lang="de-DE" dirty="0" err="1" smtClean="0"/>
              <a:t>its</a:t>
            </a:r>
            <a:r>
              <a:rPr lang="de-DE" dirty="0" smtClean="0"/>
              <a:t> </a:t>
            </a:r>
            <a:r>
              <a:rPr lang="de-DE" dirty="0" err="1" smtClean="0"/>
              <a:t>joint</a:t>
            </a:r>
            <a:r>
              <a:rPr lang="de-DE" dirty="0" smtClean="0"/>
              <a:t> </a:t>
            </a:r>
            <a:r>
              <a:rPr lang="de-DE" dirty="0" err="1" smtClean="0"/>
              <a:t>competence</a:t>
            </a:r>
            <a:r>
              <a:rPr lang="de-DE" dirty="0" smtClean="0"/>
              <a:t> on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access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highly</a:t>
            </a:r>
            <a:r>
              <a:rPr lang="de-DE" dirty="0" smtClean="0"/>
              <a:t> granular </a:t>
            </a:r>
            <a:r>
              <a:rPr lang="de-DE" dirty="0" err="1" smtClean="0"/>
              <a:t>pixel</a:t>
            </a:r>
            <a:r>
              <a:rPr lang="de-DE" dirty="0" smtClean="0"/>
              <a:t> </a:t>
            </a:r>
            <a:r>
              <a:rPr lang="de-DE" dirty="0" err="1" smtClean="0"/>
              <a:t>detector</a:t>
            </a:r>
            <a:r>
              <a:rPr lang="de-DE" dirty="0" smtClean="0"/>
              <a:t> </a:t>
            </a:r>
            <a:r>
              <a:rPr lang="de-DE" dirty="0" err="1" smtClean="0"/>
              <a:t>technologies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future</a:t>
            </a:r>
            <a:r>
              <a:rPr lang="de-DE" dirty="0" smtClean="0"/>
              <a:t> </a:t>
            </a:r>
            <a:r>
              <a:rPr lang="de-DE" dirty="0" err="1" smtClean="0"/>
              <a:t>tracking</a:t>
            </a:r>
            <a:r>
              <a:rPr lang="de-DE" dirty="0" smtClean="0"/>
              <a:t> </a:t>
            </a:r>
            <a:r>
              <a:rPr lang="de-DE" dirty="0" err="1" smtClean="0"/>
              <a:t>systems</a:t>
            </a:r>
            <a:r>
              <a:rPr lang="de-DE" dirty="0" smtClean="0"/>
              <a:t> in </a:t>
            </a:r>
            <a:r>
              <a:rPr lang="de-DE" dirty="0" err="1" smtClean="0"/>
              <a:t>upgraded</a:t>
            </a:r>
            <a:r>
              <a:rPr lang="de-DE" dirty="0" smtClean="0"/>
              <a:t> FAIR </a:t>
            </a:r>
            <a:r>
              <a:rPr lang="de-DE" dirty="0" err="1" smtClean="0"/>
              <a:t>experiments</a:t>
            </a:r>
            <a:r>
              <a:rPr lang="de-DE" dirty="0" smtClean="0"/>
              <a:t>.</a:t>
            </a:r>
          </a:p>
          <a:p>
            <a:r>
              <a:rPr lang="de-DE" dirty="0" smtClean="0"/>
              <a:t>GSI </a:t>
            </a:r>
            <a:r>
              <a:rPr lang="de-DE" dirty="0" err="1" smtClean="0"/>
              <a:t>expects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benefit</a:t>
            </a:r>
            <a:r>
              <a:rPr lang="de-DE" dirty="0" smtClean="0"/>
              <a:t> </a:t>
            </a:r>
            <a:r>
              <a:rPr lang="de-DE" dirty="0" err="1" smtClean="0"/>
              <a:t>from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distributed</a:t>
            </a:r>
            <a:r>
              <a:rPr lang="de-DE" dirty="0" smtClean="0"/>
              <a:t> </a:t>
            </a:r>
            <a:r>
              <a:rPr lang="de-DE" dirty="0" err="1" smtClean="0"/>
              <a:t>expertise</a:t>
            </a:r>
            <a:r>
              <a:rPr lang="de-DE" dirty="0" smtClean="0"/>
              <a:t> on beam </a:t>
            </a:r>
            <a:r>
              <a:rPr lang="de-DE" dirty="0" err="1" smtClean="0"/>
              <a:t>diagnostics</a:t>
            </a:r>
            <a:r>
              <a:rPr lang="de-DE" dirty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understanding</a:t>
            </a:r>
            <a:r>
              <a:rPr lang="de-DE" dirty="0" smtClean="0"/>
              <a:t> on beam </a:t>
            </a:r>
            <a:r>
              <a:rPr lang="de-DE" dirty="0" err="1" smtClean="0"/>
              <a:t>dynamics</a:t>
            </a:r>
            <a:r>
              <a:rPr lang="de-DE" dirty="0" smtClean="0"/>
              <a:t> </a:t>
            </a:r>
            <a:r>
              <a:rPr lang="de-DE" dirty="0" err="1" smtClean="0"/>
              <a:t>generated</a:t>
            </a:r>
            <a:r>
              <a:rPr lang="de-DE" dirty="0" smtClean="0"/>
              <a:t> </a:t>
            </a:r>
            <a:r>
              <a:rPr lang="de-DE" dirty="0" err="1" smtClean="0"/>
              <a:t>from</a:t>
            </a:r>
            <a:r>
              <a:rPr lang="de-DE" dirty="0" smtClean="0"/>
              <a:t> modern high </a:t>
            </a:r>
            <a:r>
              <a:rPr lang="de-DE" dirty="0" err="1" smtClean="0"/>
              <a:t>speed</a:t>
            </a:r>
            <a:r>
              <a:rPr lang="de-DE" dirty="0" smtClean="0"/>
              <a:t> </a:t>
            </a:r>
            <a:r>
              <a:rPr lang="de-DE" dirty="0" err="1" smtClean="0"/>
              <a:t>sensor</a:t>
            </a:r>
            <a:r>
              <a:rPr lang="de-DE" dirty="0" smtClean="0"/>
              <a:t> </a:t>
            </a:r>
            <a:r>
              <a:rPr lang="de-DE" dirty="0" err="1" smtClean="0"/>
              <a:t>tools</a:t>
            </a:r>
            <a:r>
              <a:rPr lang="de-DE" dirty="0" smtClean="0"/>
              <a:t>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840273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GSI </a:t>
            </a:r>
            <a:r>
              <a:rPr lang="de-DE" dirty="0" err="1" smtClean="0"/>
              <a:t>statement</a:t>
            </a:r>
            <a:r>
              <a:rPr lang="de-DE" dirty="0" smtClean="0"/>
              <a:t> on DDL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15"/>
          </p:nvPr>
        </p:nvSpPr>
        <p:spPr>
          <a:xfrm>
            <a:off x="358775" y="1311275"/>
            <a:ext cx="8424000" cy="3422650"/>
          </a:xfrm>
        </p:spPr>
        <p:txBody>
          <a:bodyPr/>
          <a:lstStyle/>
          <a:p>
            <a:r>
              <a:rPr lang="de-DE" dirty="0" err="1" smtClean="0"/>
              <a:t>For</a:t>
            </a:r>
            <a:r>
              <a:rPr lang="de-DE" dirty="0" smtClean="0"/>
              <a:t> GSI, DDL will </a:t>
            </a:r>
            <a:r>
              <a:rPr lang="de-DE" dirty="0" err="1" smtClean="0"/>
              <a:t>allow</a:t>
            </a:r>
            <a:r>
              <a:rPr lang="de-DE" dirty="0" smtClean="0"/>
              <a:t> </a:t>
            </a:r>
            <a:r>
              <a:rPr lang="de-DE" dirty="0" err="1" smtClean="0"/>
              <a:t>previously</a:t>
            </a:r>
            <a:r>
              <a:rPr lang="de-DE" dirty="0" smtClean="0"/>
              <a:t> </a:t>
            </a:r>
            <a:r>
              <a:rPr lang="de-DE" dirty="0" err="1" smtClean="0"/>
              <a:t>unheardof</a:t>
            </a:r>
            <a:r>
              <a:rPr lang="de-DE" dirty="0" smtClean="0"/>
              <a:t> </a:t>
            </a:r>
            <a:r>
              <a:rPr lang="de-DE" dirty="0" err="1" smtClean="0"/>
              <a:t>synergetic</a:t>
            </a:r>
            <a:r>
              <a:rPr lang="de-DE" dirty="0" smtClean="0"/>
              <a:t> </a:t>
            </a:r>
            <a:r>
              <a:rPr lang="de-DE" dirty="0" err="1" smtClean="0"/>
              <a:t>developments</a:t>
            </a:r>
            <a:r>
              <a:rPr lang="de-DE" dirty="0" smtClean="0"/>
              <a:t>: </a:t>
            </a:r>
          </a:p>
          <a:p>
            <a:pPr marL="0" indent="0">
              <a:buNone/>
            </a:pPr>
            <a:r>
              <a:rPr lang="de-DE" dirty="0" smtClean="0"/>
              <a:t>Through DDL, </a:t>
            </a:r>
          </a:p>
          <a:p>
            <a:pPr>
              <a:buFontTx/>
              <a:buChar char="-"/>
            </a:pPr>
            <a:r>
              <a:rPr lang="de-DE" dirty="0" err="1" smtClean="0"/>
              <a:t>Cryogenic</a:t>
            </a:r>
            <a:r>
              <a:rPr lang="de-DE" dirty="0" smtClean="0"/>
              <a:t> Micro </a:t>
            </a:r>
            <a:r>
              <a:rPr lang="de-DE" dirty="0" err="1" smtClean="0"/>
              <a:t>Calorimeters</a:t>
            </a:r>
            <a:r>
              <a:rPr lang="de-DE" dirty="0" smtClean="0"/>
              <a:t> (MMCs) will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made</a:t>
            </a:r>
            <a:r>
              <a:rPr lang="de-DE" dirty="0" smtClean="0"/>
              <a:t> </a:t>
            </a:r>
            <a:r>
              <a:rPr lang="de-DE" dirty="0" err="1" smtClean="0"/>
              <a:t>available</a:t>
            </a:r>
            <a:r>
              <a:rPr lang="de-DE" dirty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KIT, </a:t>
            </a:r>
          </a:p>
          <a:p>
            <a:pPr>
              <a:buFontTx/>
              <a:buChar char="-"/>
            </a:pPr>
            <a:r>
              <a:rPr lang="de-DE" dirty="0" smtClean="0"/>
              <a:t>MMC </a:t>
            </a:r>
            <a:r>
              <a:rPr lang="de-DE" dirty="0" err="1" smtClean="0"/>
              <a:t>applications</a:t>
            </a:r>
            <a:r>
              <a:rPr lang="de-DE" dirty="0" smtClean="0"/>
              <a:t> will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elaborated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routine</a:t>
            </a:r>
            <a:r>
              <a:rPr lang="de-DE" dirty="0" smtClean="0"/>
              <a:t> </a:t>
            </a:r>
            <a:r>
              <a:rPr lang="de-DE" dirty="0" err="1" smtClean="0"/>
              <a:t>operation</a:t>
            </a:r>
            <a:r>
              <a:rPr lang="de-DE" dirty="0" smtClean="0"/>
              <a:t> at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cryo</a:t>
            </a:r>
            <a:r>
              <a:rPr lang="de-DE" dirty="0" smtClean="0"/>
              <a:t>-test </a:t>
            </a:r>
            <a:r>
              <a:rPr lang="de-DE" dirty="0" err="1" smtClean="0"/>
              <a:t>facilities</a:t>
            </a:r>
            <a:r>
              <a:rPr lang="de-DE" dirty="0" smtClean="0"/>
              <a:t> in Jena</a:t>
            </a:r>
          </a:p>
          <a:p>
            <a:pPr>
              <a:buFontTx/>
              <a:buChar char="-"/>
            </a:pP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finally</a:t>
            </a:r>
            <a:r>
              <a:rPr lang="de-DE" dirty="0" smtClean="0"/>
              <a:t> </a:t>
            </a:r>
            <a:r>
              <a:rPr lang="de-DE" dirty="0" err="1" smtClean="0"/>
              <a:t>these</a:t>
            </a:r>
            <a:r>
              <a:rPr lang="de-DE" dirty="0" smtClean="0"/>
              <a:t> </a:t>
            </a:r>
            <a:r>
              <a:rPr lang="de-DE" dirty="0" err="1"/>
              <a:t>c</a:t>
            </a:r>
            <a:r>
              <a:rPr lang="de-DE" dirty="0" err="1" smtClean="0"/>
              <a:t>ryogenic</a:t>
            </a:r>
            <a:r>
              <a:rPr lang="de-DE" dirty="0" smtClean="0"/>
              <a:t> </a:t>
            </a:r>
            <a:r>
              <a:rPr lang="de-DE" dirty="0" err="1" smtClean="0"/>
              <a:t>detector</a:t>
            </a:r>
            <a:r>
              <a:rPr lang="de-DE" dirty="0" smtClean="0"/>
              <a:t> </a:t>
            </a:r>
            <a:r>
              <a:rPr lang="de-DE" dirty="0" err="1" smtClean="0"/>
              <a:t>systems</a:t>
            </a:r>
            <a:r>
              <a:rPr lang="de-DE" dirty="0" smtClean="0"/>
              <a:t> find </a:t>
            </a:r>
            <a:r>
              <a:rPr lang="de-DE" dirty="0" err="1" smtClean="0"/>
              <a:t>scientific</a:t>
            </a:r>
            <a:r>
              <a:rPr lang="de-DE" dirty="0" smtClean="0"/>
              <a:t> </a:t>
            </a:r>
            <a:r>
              <a:rPr lang="de-DE" dirty="0" err="1" smtClean="0"/>
              <a:t>use</a:t>
            </a:r>
            <a:r>
              <a:rPr lang="de-DE" dirty="0" smtClean="0"/>
              <a:t> at </a:t>
            </a:r>
            <a:r>
              <a:rPr lang="de-DE" dirty="0" err="1" smtClean="0"/>
              <a:t>the</a:t>
            </a:r>
            <a:r>
              <a:rPr lang="de-DE" dirty="0" smtClean="0"/>
              <a:t> GSI </a:t>
            </a:r>
            <a:r>
              <a:rPr lang="de-DE" dirty="0" err="1" smtClean="0"/>
              <a:t>and</a:t>
            </a:r>
            <a:r>
              <a:rPr lang="de-DE" dirty="0" smtClean="0"/>
              <a:t> FAIR Heavy Ion </a:t>
            </a:r>
            <a:r>
              <a:rPr lang="de-DE" dirty="0" err="1" smtClean="0"/>
              <a:t>Beams</a:t>
            </a:r>
            <a:r>
              <a:rPr lang="de-DE" dirty="0" smtClean="0"/>
              <a:t> in </a:t>
            </a:r>
            <a:r>
              <a:rPr lang="de-DE" dirty="0" err="1" smtClean="0"/>
              <a:t>particular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program</a:t>
            </a:r>
            <a:r>
              <a:rPr lang="de-DE" dirty="0" smtClean="0"/>
              <a:t> APPA. </a:t>
            </a:r>
          </a:p>
          <a:p>
            <a:pPr marL="0" indent="0">
              <a:buNone/>
            </a:pPr>
            <a:r>
              <a:rPr lang="de-DE" dirty="0" smtClean="0"/>
              <a:t>The </a:t>
            </a:r>
            <a:r>
              <a:rPr lang="de-DE" dirty="0" err="1" smtClean="0"/>
              <a:t>establishment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a professional heavy </a:t>
            </a:r>
            <a:r>
              <a:rPr lang="de-DE" dirty="0" err="1" smtClean="0"/>
              <a:t>ion</a:t>
            </a:r>
            <a:r>
              <a:rPr lang="de-DE" dirty="0" smtClean="0"/>
              <a:t> </a:t>
            </a:r>
            <a:r>
              <a:rPr lang="de-DE" dirty="0" err="1" smtClean="0"/>
              <a:t>test</a:t>
            </a:r>
            <a:r>
              <a:rPr lang="de-DE" dirty="0" smtClean="0"/>
              <a:t> beam </a:t>
            </a:r>
            <a:r>
              <a:rPr lang="de-DE" dirty="0" err="1" smtClean="0"/>
              <a:t>facility</a:t>
            </a:r>
            <a:r>
              <a:rPr lang="de-DE" dirty="0" smtClean="0"/>
              <a:t> </a:t>
            </a:r>
            <a:r>
              <a:rPr lang="de-DE" dirty="0" err="1" smtClean="0"/>
              <a:t>within</a:t>
            </a:r>
            <a:r>
              <a:rPr lang="de-DE" dirty="0" smtClean="0"/>
              <a:t> DDL will </a:t>
            </a:r>
            <a:r>
              <a:rPr lang="de-DE" dirty="0" err="1" smtClean="0"/>
              <a:t>boost</a:t>
            </a:r>
            <a:r>
              <a:rPr lang="de-DE" dirty="0" smtClean="0"/>
              <a:t> </a:t>
            </a:r>
            <a:r>
              <a:rPr lang="de-DE" dirty="0" err="1" smtClean="0"/>
              <a:t>scientific</a:t>
            </a:r>
            <a:r>
              <a:rPr lang="de-DE" dirty="0" smtClean="0"/>
              <a:t> </a:t>
            </a:r>
            <a:r>
              <a:rPr lang="de-DE" dirty="0" err="1" smtClean="0"/>
              <a:t>cooperation</a:t>
            </a:r>
            <a:r>
              <a:rPr lang="de-DE" dirty="0" smtClean="0"/>
              <a:t> </a:t>
            </a:r>
            <a:r>
              <a:rPr lang="de-DE" dirty="0" err="1" smtClean="0"/>
              <a:t>between</a:t>
            </a:r>
            <a:r>
              <a:rPr lang="de-DE" dirty="0" smtClean="0"/>
              <a:t> GSI </a:t>
            </a:r>
            <a:r>
              <a:rPr lang="de-DE" dirty="0" err="1" smtClean="0"/>
              <a:t>and</a:t>
            </a:r>
            <a:r>
              <a:rPr lang="de-DE" dirty="0" smtClean="0"/>
              <a:t> ESA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Helmholtz Centers KIT, DESY </a:t>
            </a:r>
            <a:r>
              <a:rPr lang="de-DE" dirty="0" err="1" smtClean="0"/>
              <a:t>and</a:t>
            </a:r>
            <a:r>
              <a:rPr lang="de-DE" dirty="0" smtClean="0"/>
              <a:t> GSI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20916229"/>
      </p:ext>
    </p:extLst>
  </p:cSld>
  <p:clrMapOvr>
    <a:masterClrMapping/>
  </p:clrMapOvr>
</p:sld>
</file>

<file path=ppt/theme/theme1.xml><?xml version="1.0" encoding="utf-8"?>
<a:theme xmlns:a="http://schemas.openxmlformats.org/drawingml/2006/main" name="MATTER">
  <a:themeElements>
    <a:clrScheme name="hz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A2D6E"/>
      </a:accent1>
      <a:accent2>
        <a:srgbClr val="005AA0"/>
      </a:accent2>
      <a:accent3>
        <a:srgbClr val="8CB423"/>
      </a:accent3>
      <a:accent4>
        <a:srgbClr val="5A696E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nhaltsfolie_Materie">
  <a:themeElements>
    <a:clrScheme name="hz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A2D6E"/>
      </a:accent1>
      <a:accent2>
        <a:srgbClr val="005AA0"/>
      </a:accent2>
      <a:accent3>
        <a:srgbClr val="8CB423"/>
      </a:accent3>
      <a:accent4>
        <a:srgbClr val="5A696E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Inhaltsfolie">
  <a:themeElements>
    <a:clrScheme name="hz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A2D6E"/>
      </a:accent1>
      <a:accent2>
        <a:srgbClr val="005AA0"/>
      </a:accent2>
      <a:accent3>
        <a:srgbClr val="8CB423"/>
      </a:accent3>
      <a:accent4>
        <a:srgbClr val="5A696E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MATTER">
  <a:themeElements>
    <a:clrScheme name="hz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A2D6E"/>
      </a:accent1>
      <a:accent2>
        <a:srgbClr val="005AA0"/>
      </a:accent2>
      <a:accent3>
        <a:srgbClr val="8CB423"/>
      </a:accent3>
      <a:accent4>
        <a:srgbClr val="5A696E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Inhaltsfolie_Materie">
  <a:themeElements>
    <a:clrScheme name="hz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A2D6E"/>
      </a:accent1>
      <a:accent2>
        <a:srgbClr val="005AA0"/>
      </a:accent2>
      <a:accent3>
        <a:srgbClr val="8CB423"/>
      </a:accent3>
      <a:accent4>
        <a:srgbClr val="5A696E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_MATTER">
  <a:themeElements>
    <a:clrScheme name="hz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A2D6E"/>
      </a:accent1>
      <a:accent2>
        <a:srgbClr val="005AA0"/>
      </a:accent2>
      <a:accent3>
        <a:srgbClr val="8CB423"/>
      </a:accent3>
      <a:accent4>
        <a:srgbClr val="5A696E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2_Inhaltsfolie_Materie">
  <a:themeElements>
    <a:clrScheme name="hz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A2D6E"/>
      </a:accent1>
      <a:accent2>
        <a:srgbClr val="005AA0"/>
      </a:accent2>
      <a:accent3>
        <a:srgbClr val="8CB423"/>
      </a:accent3>
      <a:accent4>
        <a:srgbClr val="5A696E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Helmholtz_PPT_master_ENGLISCH</Template>
  <TotalTime>0</TotalTime>
  <Words>158</Words>
  <Application>Microsoft Office PowerPoint</Application>
  <PresentationFormat>Bildschirmpräsentation (16:9)</PresentationFormat>
  <Paragraphs>12</Paragraphs>
  <Slides>2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7</vt:i4>
      </vt:variant>
      <vt:variant>
        <vt:lpstr>Folientitel</vt:lpstr>
      </vt:variant>
      <vt:variant>
        <vt:i4>2</vt:i4>
      </vt:variant>
    </vt:vector>
  </HeadingPairs>
  <TitlesOfParts>
    <vt:vector size="9" baseType="lpstr">
      <vt:lpstr>MATTER</vt:lpstr>
      <vt:lpstr>Inhaltsfolie_Materie</vt:lpstr>
      <vt:lpstr>1_Inhaltsfolie</vt:lpstr>
      <vt:lpstr>1_MATTER</vt:lpstr>
      <vt:lpstr>1_Inhaltsfolie_Materie</vt:lpstr>
      <vt:lpstr>2_MATTER</vt:lpstr>
      <vt:lpstr>2_Inhaltsfolie_Materie</vt:lpstr>
      <vt:lpstr>GSI statement on DTS</vt:lpstr>
      <vt:lpstr>GSI statement on DDL</vt:lpstr>
    </vt:vector>
  </TitlesOfParts>
  <Company>Helmholtz-Gemeinschaft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</dc:title>
  <dc:creator>Roeder, Franziska</dc:creator>
  <cp:lastModifiedBy>Schmidt, Christian Joachim Dr.</cp:lastModifiedBy>
  <cp:revision>122</cp:revision>
  <dcterms:created xsi:type="dcterms:W3CDTF">2017-11-20T09:07:40Z</dcterms:created>
  <dcterms:modified xsi:type="dcterms:W3CDTF">2019-12-09T07:43:42Z</dcterms:modified>
</cp:coreProperties>
</file>