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592" r:id="rId2"/>
    <p:sldId id="1013" r:id="rId3"/>
    <p:sldId id="660" r:id="rId4"/>
    <p:sldId id="634" r:id="rId5"/>
    <p:sldId id="647" r:id="rId6"/>
    <p:sldId id="995" r:id="rId7"/>
    <p:sldId id="992" r:id="rId8"/>
    <p:sldId id="1020" r:id="rId9"/>
    <p:sldId id="993" r:id="rId10"/>
    <p:sldId id="755" r:id="rId11"/>
    <p:sldId id="1026" r:id="rId12"/>
    <p:sldId id="763" r:id="rId13"/>
    <p:sldId id="774" r:id="rId14"/>
    <p:sldId id="745" r:id="rId15"/>
    <p:sldId id="998" r:id="rId16"/>
    <p:sldId id="1000" r:id="rId17"/>
    <p:sldId id="1006" r:id="rId18"/>
    <p:sldId id="1007" r:id="rId19"/>
    <p:sldId id="1008" r:id="rId20"/>
    <p:sldId id="1009" r:id="rId21"/>
    <p:sldId id="778" r:id="rId22"/>
    <p:sldId id="1029" r:id="rId23"/>
    <p:sldId id="1030" r:id="rId24"/>
    <p:sldId id="1032" r:id="rId25"/>
    <p:sldId id="1031" r:id="rId26"/>
    <p:sldId id="101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3" autoAdjust="0"/>
    <p:restoredTop sz="91837" autoAdjust="0"/>
  </p:normalViewPr>
  <p:slideViewPr>
    <p:cSldViewPr snapToGrid="0">
      <p:cViewPr varScale="1">
        <p:scale>
          <a:sx n="113" d="100"/>
          <a:sy n="113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89B7A-3459-4C05-9C5C-B866C5E69A22}" type="datetimeFigureOut">
              <a:rPr lang="en-US" smtClean="0"/>
              <a:pPr/>
              <a:t>3/10/20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96580-07C6-4856-8FCF-38865A9B3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1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CF5982-00CB-9746-858F-21FC4EDFB4A4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82060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6580-07C6-4856-8FCF-38865A9B36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5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CF5982-00CB-9746-858F-21FC4EDFB4A4}" type="slidenum">
              <a:rPr lang="en-US"/>
              <a:pPr/>
              <a:t>15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78366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8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6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5" y="536577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5" y="3646170"/>
            <a:ext cx="7989887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5" y="2755013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95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153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051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1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2" y="1243584"/>
            <a:ext cx="3013075" cy="50655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682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562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458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1252728"/>
          </a:xfrm>
          <a:prstGeom prst="rect">
            <a:avLst/>
          </a:prstGeom>
          <a:ln w="12700"/>
        </p:spPr>
      </p:pic>
      <p:pic>
        <p:nvPicPr>
          <p:cNvPr id="118" name="image5-small.png" descr="image5-sm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34933"/>
            <a:ext cx="8685253" cy="202692"/>
          </a:xfrm>
          <a:prstGeom prst="rect">
            <a:avLst/>
          </a:prstGeom>
          <a:ln w="12700"/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451822" y="1"/>
            <a:ext cx="8103570" cy="882124"/>
          </a:xfrm>
          <a:prstGeom prst="rect">
            <a:avLst/>
          </a:prstGeom>
          <a:ln>
            <a:round/>
          </a:ln>
        </p:spPr>
        <p:txBody>
          <a:bodyPr lIns="0" tIns="0" rIns="0" bIns="0" anchor="b">
            <a:noAutofit/>
          </a:bodyPr>
          <a:lstStyle>
            <a:lvl1pPr algn="l" defTabSz="910796">
              <a:defRPr sz="2200" b="1">
                <a:solidFill>
                  <a:srgbClr val="B51826"/>
                </a:solidFill>
                <a:uFill>
                  <a:solidFill>
                    <a:srgbClr val="B518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idx="1"/>
          </p:nvPr>
        </p:nvSpPr>
        <p:spPr>
          <a:xfrm>
            <a:off x="455414" y="1243584"/>
            <a:ext cx="8108950" cy="5065523"/>
          </a:xfrm>
          <a:prstGeom prst="rect">
            <a:avLst/>
          </a:prstGeom>
          <a:ln>
            <a:round/>
          </a:ln>
        </p:spPr>
        <p:txBody>
          <a:bodyPr lIns="0" tIns="0" rIns="0" bIns="0" anchor="t">
            <a:noAutofit/>
          </a:bodyPr>
          <a:lstStyle>
            <a:lvl1pPr marL="0" indent="0" defTabSz="910796">
              <a:lnSpc>
                <a:spcPct val="120000"/>
              </a:lnSpc>
              <a:spcBef>
                <a:spcPts val="281"/>
              </a:spcBef>
              <a:buClr>
                <a:srgbClr val="000000"/>
              </a:buClr>
              <a:buSzTx/>
              <a:buNone/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321457" indent="-157380" defTabSz="910796">
              <a:lnSpc>
                <a:spcPct val="120000"/>
              </a:lnSpc>
              <a:spcBef>
                <a:spcPts val="0"/>
              </a:spcBef>
              <a:buClr>
                <a:srgbClr val="B51826"/>
              </a:buClr>
              <a:buSzPct val="100000"/>
              <a:defRPr sz="21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485534" indent="-164077" defTabSz="910796">
              <a:lnSpc>
                <a:spcPct val="120000"/>
              </a:lnSpc>
              <a:spcBef>
                <a:spcPts val="0"/>
              </a:spcBef>
              <a:buClr>
                <a:srgbClr val="B51826"/>
              </a:buClr>
              <a:buSzPct val="100000"/>
              <a:buChar char="-"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642915" indent="-157380" defTabSz="910796">
              <a:lnSpc>
                <a:spcPct val="120000"/>
              </a:lnSpc>
              <a:spcBef>
                <a:spcPts val="0"/>
              </a:spcBef>
              <a:buClr>
                <a:srgbClr val="B51826"/>
              </a:buClr>
              <a:buSzPct val="100000"/>
              <a:defRPr sz="1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806991" indent="-164077" defTabSz="910796">
              <a:lnSpc>
                <a:spcPct val="120000"/>
              </a:lnSpc>
              <a:spcBef>
                <a:spcPts val="0"/>
              </a:spcBef>
              <a:buClr>
                <a:srgbClr val="B51826"/>
              </a:buClr>
              <a:buSzPct val="100000"/>
              <a:buChar char="-"/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66150" y="6663591"/>
            <a:ext cx="201564" cy="192364"/>
          </a:xfrm>
          <a:prstGeom prst="rect">
            <a:avLst/>
          </a:prstGeom>
          <a:ln>
            <a:round/>
          </a:ln>
        </p:spPr>
        <p:txBody>
          <a:bodyPr lIns="26788" tIns="26788" rIns="26788" bIns="26788" anchor="ctr"/>
          <a:lstStyle>
            <a:lvl1pPr algn="l" defTabSz="910796">
              <a:defRPr sz="1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5262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1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tiff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pq4UM53rHdNySY4I0W1OLuavIJPqctJIrq5sWg3ZVX4/edit?usp=shari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lac.stanford.edu/dla" TargetMode="External"/><Relationship Id="rId2" Type="http://schemas.openxmlformats.org/officeDocument/2006/relationships/hyperlink" Target="http://achip.stanford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4.png"/><Relationship Id="rId5" Type="http://schemas.openxmlformats.org/officeDocument/2006/relationships/tags" Target="../tags/tag5.xml"/><Relationship Id="rId10" Type="http://schemas.openxmlformats.org/officeDocument/2006/relationships/image" Target="../media/image33.png"/><Relationship Id="rId4" Type="http://schemas.openxmlformats.org/officeDocument/2006/relationships/tags" Target="../tags/tag4.xml"/><Relationship Id="rId9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8-05 at 12.12.03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616" y="1880463"/>
            <a:ext cx="4524113" cy="2298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26" y="849514"/>
            <a:ext cx="8008937" cy="877888"/>
          </a:xfrm>
        </p:spPr>
        <p:txBody>
          <a:bodyPr/>
          <a:lstStyle/>
          <a:p>
            <a:r>
              <a:rPr lang="en-US" sz="3600" dirty="0"/>
              <a:t>Applications for a Laser-Driven Accelerator on a Chip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897" y="1920149"/>
            <a:ext cx="8008937" cy="635889"/>
          </a:xfrm>
        </p:spPr>
        <p:txBody>
          <a:bodyPr/>
          <a:lstStyle/>
          <a:p>
            <a:r>
              <a:rPr lang="en-US" sz="2400" dirty="0"/>
              <a:t>R. J. England (SLAC, Stanford)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2267" y="25701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3rd Workshop on Applications of Dielectric Laser Accelerators</a:t>
            </a:r>
          </a:p>
          <a:p>
            <a:r>
              <a:rPr lang="en-US" dirty="0"/>
              <a:t>Boulder CO, March 10, 2020</a:t>
            </a:r>
          </a:p>
        </p:txBody>
      </p:sp>
      <p:pic>
        <p:nvPicPr>
          <p:cNvPr id="7" name="Picture 6" descr="seal-light-r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53" y="5984949"/>
            <a:ext cx="681979" cy="6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1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8259" y="368034"/>
            <a:ext cx="7707313" cy="4889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Multistage Waveguide Network Design for a Dielectric Laser accelerator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5489" y="5641622"/>
            <a:ext cx="8948511" cy="9782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b="1" dirty="0"/>
              <a:t>• Design Study of Integrated Multi-Stage DLA Network</a:t>
            </a:r>
          </a:p>
          <a:p>
            <a:r>
              <a:rPr lang="en-US" sz="1800" b="1" dirty="0"/>
              <a:t>• Realistic Component Parameters</a:t>
            </a:r>
          </a:p>
          <a:p>
            <a:r>
              <a:rPr lang="en-US" sz="1800" b="1" dirty="0"/>
              <a:t>• Adjoint Variable (“Inverse Design”) Based Structure Optimizations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28" y="1190151"/>
            <a:ext cx="5105581" cy="387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345" y="3151407"/>
            <a:ext cx="972457" cy="330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766" y="3741945"/>
            <a:ext cx="1263882" cy="551783"/>
          </a:xfrm>
          <a:prstGeom prst="rect">
            <a:avLst/>
          </a:prstGeom>
        </p:spPr>
      </p:pic>
      <p:pic>
        <p:nvPicPr>
          <p:cNvPr id="10" name="Shape 2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6901" y="1133938"/>
            <a:ext cx="1280400" cy="1280400"/>
          </a:xfrm>
          <a:prstGeom prst="rect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Shape 1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8336" y="1149263"/>
            <a:ext cx="1280399" cy="1280400"/>
          </a:xfrm>
          <a:prstGeom prst="rect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Shape 3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2801" y="2956754"/>
            <a:ext cx="1336099" cy="1263450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TextBox 12"/>
          <p:cNvSpPr txBox="1"/>
          <p:nvPr/>
        </p:nvSpPr>
        <p:spPr>
          <a:xfrm>
            <a:off x="5953670" y="2429663"/>
            <a:ext cx="10571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/>
              <a:t>couplers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84182" y="2443346"/>
            <a:ext cx="97995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/>
              <a:t>splitters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0637" y="4220204"/>
            <a:ext cx="164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phase shifters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8167" y="4687449"/>
            <a:ext cx="3257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T. Hughes, et al. “On-Chip Laser Power Delivery System for Dielectric Laser Accelerators,” </a:t>
            </a:r>
          </a:p>
          <a:p>
            <a:r>
              <a:rPr lang="en-US" sz="1200" dirty="0"/>
              <a:t>Phys. Rev. Appl. 9, 054017 (2018)</a:t>
            </a:r>
          </a:p>
        </p:txBody>
      </p:sp>
    </p:spTree>
    <p:extLst>
      <p:ext uri="{BB962C8B-B14F-4D97-AF65-F5344CB8AC3E}">
        <p14:creationId xmlns:p14="http://schemas.microsoft.com/office/powerpoint/2010/main" val="198038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A12F8F-B0FC-AD45-86FE-B686909FDF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E5C645-8AEA-7648-92B5-98E8B590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Demonstration of a waveguide-coupled DLA produced using inverse design optimization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A28AF-2A1B-874B-996A-56FE8D134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1" y="1327996"/>
            <a:ext cx="5717894" cy="2642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5D38F-6D8A-034E-BAA9-2390E2EE3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16" y="1520495"/>
            <a:ext cx="2630393" cy="2257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0D27CB-AA1E-224F-900D-F47414845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8" y="4006695"/>
            <a:ext cx="5401102" cy="231155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308DC7-0DAD-7B48-9E91-58FC1208DFD3}"/>
              </a:ext>
            </a:extLst>
          </p:cNvPr>
          <p:cNvSpPr/>
          <p:nvPr/>
        </p:nvSpPr>
        <p:spPr>
          <a:xfrm>
            <a:off x="258918" y="4010675"/>
            <a:ext cx="284290" cy="226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69F4F-264D-2649-92A1-9347E9BAB2FD}"/>
              </a:ext>
            </a:extLst>
          </p:cNvPr>
          <p:cNvSpPr txBox="1"/>
          <p:nvPr/>
        </p:nvSpPr>
        <p:spPr>
          <a:xfrm>
            <a:off x="672299" y="6318251"/>
            <a:ext cx="481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N. Sapra, et al., “On-chip laser driven particle acceleration through inverse design,” Science 367, 79 (2019)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7EBFD-25C9-774E-B0B2-2D35D9BAD80D}"/>
              </a:ext>
            </a:extLst>
          </p:cNvPr>
          <p:cNvSpPr txBox="1"/>
          <p:nvPr/>
        </p:nvSpPr>
        <p:spPr>
          <a:xfrm>
            <a:off x="5709406" y="4247685"/>
            <a:ext cx="31756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ym typeface="Wingdings" pitchFamily="2" charset="2"/>
              </a:rPr>
              <a:t>• First demonstration of acceleration in a waveguide-coupled DLA</a:t>
            </a:r>
          </a:p>
          <a:p>
            <a:r>
              <a:rPr lang="en-US" sz="1400">
                <a:sym typeface="Wingdings" pitchFamily="2" charset="2"/>
              </a:rPr>
              <a:t>• Acceleration of 1.2 keV over 30 µm (gradient of 40.3 MeV/m)</a:t>
            </a:r>
          </a:p>
          <a:p>
            <a:r>
              <a:rPr lang="en-US" sz="1400">
                <a:sym typeface="Wingdings" pitchFamily="2" charset="2"/>
              </a:rPr>
              <a:t>• Illustrates utility of inverse design methods to optimize over unique parameter constraints</a:t>
            </a:r>
            <a:endParaRPr lang="en-US" sz="1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CD5BE8-AB59-E042-AFF3-F8B03639B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58" y="5848123"/>
            <a:ext cx="2862977" cy="5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8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332" descr="Screen Shot 2019-03-25#82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8305" y="3179893"/>
            <a:ext cx="2583278" cy="12940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091" y="0"/>
            <a:ext cx="8103570" cy="753033"/>
          </a:xfrm>
        </p:spPr>
        <p:txBody>
          <a:bodyPr/>
          <a:lstStyle/>
          <a:p>
            <a:r>
              <a:rPr lang="en-US"/>
              <a:t>Concept for Injector + Multistage Accelerator (2-5 Year)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566150" y="6318251"/>
            <a:ext cx="318932" cy="53975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1417478" y="4980374"/>
            <a:ext cx="384264" cy="99017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>
            <a:stCxn id="96" idx="6"/>
          </p:cNvCxnSpPr>
          <p:nvPr/>
        </p:nvCxnSpPr>
        <p:spPr>
          <a:xfrm flipV="1">
            <a:off x="1801742" y="5028811"/>
            <a:ext cx="391028" cy="107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Isosceles Triangle 109"/>
          <p:cNvSpPr/>
          <p:nvPr/>
        </p:nvSpPr>
        <p:spPr>
          <a:xfrm rot="5400000">
            <a:off x="356285" y="4998606"/>
            <a:ext cx="212482" cy="82132"/>
          </a:xfrm>
          <a:prstGeom prst="triangle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>
            <a:off x="416011" y="4707958"/>
            <a:ext cx="0" cy="66787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ight Brace 112"/>
          <p:cNvSpPr/>
          <p:nvPr/>
        </p:nvSpPr>
        <p:spPr>
          <a:xfrm rot="5400000">
            <a:off x="5554344" y="3393132"/>
            <a:ext cx="242273" cy="540481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Brace 113"/>
          <p:cNvSpPr/>
          <p:nvPr/>
        </p:nvSpPr>
        <p:spPr>
          <a:xfrm rot="5400000">
            <a:off x="1368493" y="5045250"/>
            <a:ext cx="219966" cy="212288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428990" y="6242825"/>
            <a:ext cx="186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Injector/Buncher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516203" y="6254583"/>
            <a:ext cx="478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MZI Controlled DLA Linac with APF Focusing</a:t>
            </a:r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689701" y="4701857"/>
            <a:ext cx="3828" cy="27981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" name="Picture 132" descr="Screen Shot 2019-03-22 at 11.48.12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5" y="5180320"/>
            <a:ext cx="707437" cy="343529"/>
          </a:xfrm>
          <a:prstGeom prst="rect">
            <a:avLst/>
          </a:prstGeom>
        </p:spPr>
      </p:pic>
      <p:sp>
        <p:nvSpPr>
          <p:cNvPr id="139" name="Arc 138"/>
          <p:cNvSpPr/>
          <p:nvPr/>
        </p:nvSpPr>
        <p:spPr>
          <a:xfrm flipH="1">
            <a:off x="1102748" y="3733800"/>
            <a:ext cx="9870052" cy="2222783"/>
          </a:xfrm>
          <a:prstGeom prst="arc">
            <a:avLst>
              <a:gd name="adj1" fmla="val 20956876"/>
              <a:gd name="adj2" fmla="val 21357365"/>
            </a:avLst>
          </a:prstGeom>
          <a:ln w="177800" cap="rnd" cmpd="tri">
            <a:solidFill>
              <a:srgbClr val="FF66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2583983" y="4965582"/>
            <a:ext cx="440987" cy="113808"/>
            <a:chOff x="6054233" y="2645148"/>
            <a:chExt cx="732679" cy="222012"/>
          </a:xfrm>
        </p:grpSpPr>
        <p:sp>
          <p:nvSpPr>
            <p:cNvPr id="150" name="Oval 149"/>
            <p:cNvSpPr/>
            <p:nvPr/>
          </p:nvSpPr>
          <p:spPr>
            <a:xfrm>
              <a:off x="6108794" y="2682909"/>
              <a:ext cx="74436" cy="147190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243801" y="2664339"/>
              <a:ext cx="82948" cy="185059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6380896" y="2658219"/>
              <a:ext cx="82948" cy="185059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6524109" y="2663219"/>
              <a:ext cx="82948" cy="185059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6668809" y="2682100"/>
              <a:ext cx="75342" cy="142997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054233" y="2645148"/>
              <a:ext cx="732679" cy="222012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6" name="Picture 155" descr="Screen Shot 2019-03-25#82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6072" y="3181227"/>
            <a:ext cx="2583278" cy="1294020"/>
          </a:xfrm>
          <a:prstGeom prst="rect">
            <a:avLst/>
          </a:prstGeom>
        </p:spPr>
      </p:pic>
      <p:pic>
        <p:nvPicPr>
          <p:cNvPr id="157" name="Picture 156" descr="Screen Shot 2019-03-25#82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4896" y="3180770"/>
            <a:ext cx="2583278" cy="1294020"/>
          </a:xfrm>
          <a:prstGeom prst="rect">
            <a:avLst/>
          </a:prstGeom>
        </p:spPr>
      </p:pic>
      <p:pic>
        <p:nvPicPr>
          <p:cNvPr id="158" name="Picture 157" descr="Screen Shot 2019-03-25#82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5635" y="3169822"/>
            <a:ext cx="2583278" cy="1294020"/>
          </a:xfrm>
          <a:prstGeom prst="rect">
            <a:avLst/>
          </a:prstGeom>
        </p:spPr>
      </p:pic>
      <p:sp>
        <p:nvSpPr>
          <p:cNvPr id="159" name="TextBox 158"/>
          <p:cNvSpPr txBox="1"/>
          <p:nvPr/>
        </p:nvSpPr>
        <p:spPr>
          <a:xfrm>
            <a:off x="6055824" y="4687530"/>
            <a:ext cx="37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...</a:t>
            </a:r>
          </a:p>
        </p:txBody>
      </p:sp>
      <p:sp>
        <p:nvSpPr>
          <p:cNvPr id="160" name="Down Arrow 159"/>
          <p:cNvSpPr/>
          <p:nvPr/>
        </p:nvSpPr>
        <p:spPr>
          <a:xfrm>
            <a:off x="1669761" y="4519315"/>
            <a:ext cx="255176" cy="191745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3174810" y="4762700"/>
            <a:ext cx="5287701" cy="10066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Group 187"/>
          <p:cNvGrpSpPr/>
          <p:nvPr/>
        </p:nvGrpSpPr>
        <p:grpSpPr>
          <a:xfrm>
            <a:off x="1365522" y="4849245"/>
            <a:ext cx="836336" cy="367979"/>
            <a:chOff x="4563937" y="3418736"/>
            <a:chExt cx="836336" cy="367979"/>
          </a:xfrm>
        </p:grpSpPr>
        <p:sp>
          <p:nvSpPr>
            <p:cNvPr id="172" name="Oval 171"/>
            <p:cNvSpPr/>
            <p:nvPr/>
          </p:nvSpPr>
          <p:spPr>
            <a:xfrm>
              <a:off x="4563937" y="3423272"/>
              <a:ext cx="99411" cy="951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4669111" y="3423272"/>
              <a:ext cx="99411" cy="951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4772452" y="3423272"/>
              <a:ext cx="99411" cy="951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4878055" y="3423272"/>
              <a:ext cx="99411" cy="951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4563937" y="3691610"/>
              <a:ext cx="99411" cy="951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669111" y="3691610"/>
              <a:ext cx="99411" cy="951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4772452" y="3691610"/>
              <a:ext cx="99411" cy="951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4878055" y="3691610"/>
              <a:ext cx="99411" cy="951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4980871" y="3423272"/>
              <a:ext cx="99411" cy="951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5087617" y="3418736"/>
              <a:ext cx="99411" cy="951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5194363" y="3418736"/>
              <a:ext cx="99411" cy="951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80871" y="3691610"/>
              <a:ext cx="99411" cy="951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087617" y="3687074"/>
              <a:ext cx="99411" cy="951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194363" y="3687074"/>
              <a:ext cx="99411" cy="951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300862" y="3420516"/>
              <a:ext cx="99411" cy="951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5300862" y="3688854"/>
              <a:ext cx="99411" cy="951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3267476" y="4803589"/>
            <a:ext cx="5093016" cy="394171"/>
            <a:chOff x="3161646" y="2667586"/>
            <a:chExt cx="5093016" cy="394171"/>
          </a:xfrm>
          <a:solidFill>
            <a:srgbClr val="008000"/>
          </a:solidFill>
        </p:grpSpPr>
        <p:sp>
          <p:nvSpPr>
            <p:cNvPr id="190" name="Oval 189"/>
            <p:cNvSpPr/>
            <p:nvPr/>
          </p:nvSpPr>
          <p:spPr>
            <a:xfrm>
              <a:off x="3161646" y="2698314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3266820" y="2698314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3370161" y="2698314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3475764" y="2698314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3161646" y="296665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3266820" y="296665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3370161" y="296665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475764" y="296665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3578580" y="2698314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3685326" y="2693778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3792072" y="2693778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3578580" y="296665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3685326" y="296211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3792072" y="296211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3898571" y="2695558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3898571" y="296389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4014588" y="2693778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4119762" y="2693778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4223103" y="2693778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4328706" y="2693778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14588" y="296211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4119762" y="296211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4223103" y="296211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4328706" y="296211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4431522" y="2693778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4538268" y="268924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4645014" y="268924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4431522" y="296211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538268" y="295758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645014" y="295758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4751513" y="269102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4751513" y="295936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4864791" y="268924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4969965" y="268924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073306" y="268924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178909" y="268924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4864791" y="295758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4969965" y="295758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073306" y="295758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78909" y="295758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5281725" y="268924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5388471" y="268470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5495217" y="268470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5281725" y="295758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5388471" y="2953044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5495217" y="2953044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5601716" y="268648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5601716" y="2954824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5717733" y="268470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5822907" y="268470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926248" y="268470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6031851" y="268470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5717733" y="2953044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5822907" y="2953044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5926248" y="2953044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6031851" y="2953044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6134667" y="268470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6241413" y="268017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6348159" y="268017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6134667" y="2953044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6241413" y="2948508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6348159" y="2948508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6454658" y="268195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6454658" y="2950288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6565384" y="2676658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6670558" y="2676658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6773899" y="2676658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6879502" y="2676658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6565384" y="294499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6670558" y="294499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6773899" y="294499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6879502" y="294499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6982318" y="2676658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7089064" y="267212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7195810" y="267212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6982318" y="294499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7089064" y="294046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7195810" y="294046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7302309" y="267390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7302309" y="294224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7418326" y="267212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7523500" y="267212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7626841" y="267212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7732444" y="267212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7418326" y="294046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7523500" y="294046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7626841" y="294046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7732444" y="294046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7835260" y="2672122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7942006" y="266758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8048752" y="266758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7835260" y="2940460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7942006" y="2935924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8048752" y="2935924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8155251" y="2669366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8155251" y="2937704"/>
              <a:ext cx="99411" cy="95105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8" name="Straight Connector 167"/>
          <p:cNvCxnSpPr/>
          <p:nvPr/>
        </p:nvCxnSpPr>
        <p:spPr>
          <a:xfrm>
            <a:off x="3280262" y="5298516"/>
            <a:ext cx="5068544" cy="45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3279796" y="5356850"/>
            <a:ext cx="5068544" cy="45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3279796" y="5415641"/>
            <a:ext cx="5068544" cy="45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1353261" y="5356393"/>
            <a:ext cx="859796" cy="137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1355702" y="5307277"/>
            <a:ext cx="859796" cy="137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1355701" y="5405692"/>
            <a:ext cx="859796" cy="137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" name="TextBox 296"/>
          <p:cNvSpPr txBox="1"/>
          <p:nvPr/>
        </p:nvSpPr>
        <p:spPr>
          <a:xfrm>
            <a:off x="1368453" y="5397726"/>
            <a:ext cx="82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silicon</a:t>
            </a:r>
          </a:p>
        </p:txBody>
      </p:sp>
      <p:cxnSp>
        <p:nvCxnSpPr>
          <p:cNvPr id="305" name="Straight Connector 304"/>
          <p:cNvCxnSpPr/>
          <p:nvPr/>
        </p:nvCxnSpPr>
        <p:spPr>
          <a:xfrm flipH="1">
            <a:off x="798311" y="4700974"/>
            <a:ext cx="3828" cy="27981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 flipH="1">
            <a:off x="699781" y="5106077"/>
            <a:ext cx="3828" cy="27981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flipH="1">
            <a:off x="809258" y="5106078"/>
            <a:ext cx="3828" cy="27981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>
          <a:xfrm>
            <a:off x="4980301" y="5418743"/>
            <a:ext cx="132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fused silica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3085407" y="2052954"/>
            <a:ext cx="954333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sng">
            <a:solidFill>
              <a:srgbClr val="604A7B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/>
              <a:t>Oscillator 1</a:t>
            </a:r>
          </a:p>
        </p:txBody>
      </p:sp>
      <p:sp>
        <p:nvSpPr>
          <p:cNvPr id="322" name="Left Brace 321"/>
          <p:cNvSpPr/>
          <p:nvPr/>
        </p:nvSpPr>
        <p:spPr>
          <a:xfrm rot="16200000" flipH="1">
            <a:off x="4404216" y="-1456473"/>
            <a:ext cx="400447" cy="6386459"/>
          </a:xfrm>
          <a:prstGeom prst="leftBrace">
            <a:avLst>
              <a:gd name="adj1" fmla="val 33297"/>
              <a:gd name="adj2" fmla="val 50829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TextBox 322"/>
          <p:cNvSpPr txBox="1"/>
          <p:nvPr/>
        </p:nvSpPr>
        <p:spPr>
          <a:xfrm>
            <a:off x="3732145" y="1730020"/>
            <a:ext cx="1830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CEP phase locked network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2485741" y="1249889"/>
            <a:ext cx="1082523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sng">
            <a:solidFill>
              <a:srgbClr val="604A7B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/>
              <a:t>Master Clock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4262921" y="2052954"/>
            <a:ext cx="954333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sng">
            <a:solidFill>
              <a:srgbClr val="604A7B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/>
              <a:t>Oscillator 2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6434305" y="18278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"/>
                <a:cs typeface="Times"/>
              </a:rPr>
              <a:t>…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7103130" y="2054197"/>
            <a:ext cx="979881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sng">
            <a:solidFill>
              <a:srgbClr val="604A7B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/>
              <a:t>Oscillator N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4120886" y="1238940"/>
            <a:ext cx="1261884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sng">
            <a:solidFill>
              <a:srgbClr val="604A7B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/>
              <a:t>Master Oscillator</a:t>
            </a:r>
          </a:p>
        </p:txBody>
      </p:sp>
      <p:cxnSp>
        <p:nvCxnSpPr>
          <p:cNvPr id="329" name="Straight Connector 328"/>
          <p:cNvCxnSpPr>
            <a:stCxn id="324" idx="3"/>
            <a:endCxn id="328" idx="1"/>
          </p:cNvCxnSpPr>
          <p:nvPr/>
        </p:nvCxnSpPr>
        <p:spPr>
          <a:xfrm flipV="1">
            <a:off x="3568264" y="1377440"/>
            <a:ext cx="552622" cy="10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0" name="Picture 3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9" y="1799165"/>
            <a:ext cx="1116861" cy="698038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335" name="TextBox 334"/>
          <p:cNvSpPr txBox="1"/>
          <p:nvPr/>
        </p:nvSpPr>
        <p:spPr>
          <a:xfrm>
            <a:off x="5455344" y="2052071"/>
            <a:ext cx="954333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sng">
            <a:solidFill>
              <a:srgbClr val="604A7B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/>
              <a:t>Oscillator 3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6422488" y="30751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"/>
                <a:cs typeface="Times"/>
              </a:rPr>
              <a:t>…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09924" y="5524807"/>
            <a:ext cx="907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50 keV                       1 MeV                                                                           5-10 MeV</a:t>
            </a:r>
          </a:p>
        </p:txBody>
      </p:sp>
      <p:cxnSp>
        <p:nvCxnSpPr>
          <p:cNvPr id="340" name="Straight Arrow Connector 339"/>
          <p:cNvCxnSpPr/>
          <p:nvPr/>
        </p:nvCxnSpPr>
        <p:spPr>
          <a:xfrm flipH="1">
            <a:off x="3532319" y="2329953"/>
            <a:ext cx="4597" cy="33058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4777599" y="2340019"/>
            <a:ext cx="4597" cy="33058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/>
          <p:nvPr/>
        </p:nvCxnSpPr>
        <p:spPr>
          <a:xfrm flipH="1">
            <a:off x="6020325" y="2340020"/>
            <a:ext cx="4597" cy="33058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 flipH="1">
            <a:off x="7574887" y="2340019"/>
            <a:ext cx="4597" cy="33058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4" name="TextBox 343"/>
          <p:cNvSpPr txBox="1"/>
          <p:nvPr/>
        </p:nvSpPr>
        <p:spPr>
          <a:xfrm>
            <a:off x="0" y="1212057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Thulium Fiber</a:t>
            </a:r>
          </a:p>
          <a:p>
            <a:r>
              <a:rPr lang="en-US" sz="1400"/>
              <a:t>Laser (2µm)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1351917" y="2051422"/>
            <a:ext cx="954333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sng">
            <a:solidFill>
              <a:srgbClr val="604A7B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/>
              <a:t>Oscillator 0</a:t>
            </a:r>
          </a:p>
        </p:txBody>
      </p:sp>
      <p:cxnSp>
        <p:nvCxnSpPr>
          <p:cNvPr id="347" name="Straight Arrow Connector 346"/>
          <p:cNvCxnSpPr/>
          <p:nvPr/>
        </p:nvCxnSpPr>
        <p:spPr>
          <a:xfrm flipH="1">
            <a:off x="1770427" y="2379732"/>
            <a:ext cx="20171" cy="160967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flipH="1" flipV="1">
            <a:off x="487509" y="3104299"/>
            <a:ext cx="1282918" cy="1282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Arrow Connector 350"/>
          <p:cNvCxnSpPr/>
          <p:nvPr/>
        </p:nvCxnSpPr>
        <p:spPr>
          <a:xfrm flipH="1">
            <a:off x="473130" y="3122205"/>
            <a:ext cx="20171" cy="160967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38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Shoebox Demonstration System</a:t>
            </a:r>
            <a:br>
              <a:rPr lang="en-US"/>
            </a:br>
            <a:r>
              <a:rPr lang="en-US"/>
              <a:t>Parameters (1 vs. 2-3 Year Time Scale)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37443" y="1199444"/>
          <a:ext cx="7761112" cy="4894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0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6945">
                <a:tc>
                  <a:txBody>
                    <a:bodyPr/>
                    <a:lstStyle/>
                    <a:p>
                      <a:r>
                        <a:rPr lang="en-US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Near Term </a:t>
                      </a:r>
                    </a:p>
                    <a:p>
                      <a:r>
                        <a:rPr lang="en-US"/>
                        <a:t>(1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Longer Term </a:t>
                      </a:r>
                    </a:p>
                    <a:p>
                      <a:r>
                        <a:rPr lang="en-US"/>
                        <a:t>(2-3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945">
                <a:tc>
                  <a:txBody>
                    <a:bodyPr/>
                    <a:lstStyle/>
                    <a:p>
                      <a:r>
                        <a:rPr lang="en-US"/>
                        <a:t>Final Electron Kinetic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611">
                <a:tc>
                  <a:txBody>
                    <a:bodyPr/>
                    <a:lstStyle/>
                    <a:p>
                      <a:r>
                        <a:rPr lang="en-US"/>
                        <a:t>Charge</a:t>
                      </a:r>
                      <a:r>
                        <a:rPr lang="en-US" baseline="0"/>
                        <a:t> Per Laser Pulse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611">
                <a:tc>
                  <a:txBody>
                    <a:bodyPr/>
                    <a:lstStyle/>
                    <a:p>
                      <a:r>
                        <a:rPr lang="en-US"/>
                        <a:t>Laser Rep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611">
                <a:tc>
                  <a:txBody>
                    <a:bodyPr/>
                    <a:lstStyle/>
                    <a:p>
                      <a:r>
                        <a:rPr lang="en-US"/>
                        <a:t>Electron Beam Size (X/Y)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0.05 / 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0.05 / 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611">
                <a:tc>
                  <a:txBody>
                    <a:bodyPr/>
                    <a:lstStyle/>
                    <a:p>
                      <a:r>
                        <a:rPr lang="en-US"/>
                        <a:t>Geographical Gradient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MeV/m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&gt;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611">
                <a:tc>
                  <a:txBody>
                    <a:bodyPr/>
                    <a:lstStyle/>
                    <a:p>
                      <a:r>
                        <a:rPr lang="en-US"/>
                        <a:t>Total Accelerator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611">
                <a:tc>
                  <a:txBody>
                    <a:bodyPr/>
                    <a:lstStyle/>
                    <a:p>
                      <a:r>
                        <a:rPr lang="en-US"/>
                        <a:t>Electron</a:t>
                      </a:r>
                      <a:r>
                        <a:rPr lang="en-US" baseline="0"/>
                        <a:t> Beam Power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µW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38576" y="6174446"/>
            <a:ext cx="6863645" cy="58477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/>
              <a:t>Values represent conservative estimates (as of March 2019) and not ultimate limitation on the technology.</a:t>
            </a:r>
          </a:p>
        </p:txBody>
      </p:sp>
    </p:spTree>
    <p:extLst>
      <p:ext uri="{BB962C8B-B14F-4D97-AF65-F5344CB8AC3E}">
        <p14:creationId xmlns:p14="http://schemas.microsoft.com/office/powerpoint/2010/main" val="330717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DLA’s Unique Capabilities?</a:t>
            </a:r>
          </a:p>
        </p:txBody>
      </p:sp>
      <p:pic>
        <p:nvPicPr>
          <p:cNvPr id="6" name="Picture 5" descr="tf-hammer-in-hand-n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9" y="3049291"/>
            <a:ext cx="2832100" cy="356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4799" y="3715607"/>
            <a:ext cx="53892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b="1" u="sng" dirty="0"/>
              <a:t>C</a:t>
            </a:r>
            <a:r>
              <a:rPr lang="en-US" dirty="0"/>
              <a:t>ompactness: x10</a:t>
            </a:r>
            <a:r>
              <a:rPr lang="en-US" baseline="30000" dirty="0"/>
              <a:t>-2</a:t>
            </a:r>
            <a:r>
              <a:rPr lang="en-US" dirty="0"/>
              <a:t> longitudinal, x10</a:t>
            </a:r>
            <a:r>
              <a:rPr lang="en-US" baseline="30000" dirty="0"/>
              <a:t>-4</a:t>
            </a:r>
            <a:r>
              <a:rPr lang="en-US" dirty="0"/>
              <a:t> transverse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u="sng" dirty="0"/>
              <a:t>E</a:t>
            </a:r>
            <a:r>
              <a:rPr lang="en-US" dirty="0"/>
              <a:t>fficiency: solid state lasers (&gt; 30% wall-plug)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u="sng" dirty="0"/>
              <a:t>B</a:t>
            </a:r>
            <a:r>
              <a:rPr lang="en-US" dirty="0"/>
              <a:t>unch Format: </a:t>
            </a:r>
            <a:r>
              <a:rPr lang="en-US" dirty="0" err="1"/>
              <a:t>fC</a:t>
            </a:r>
            <a:r>
              <a:rPr lang="en-US" dirty="0"/>
              <a:t> charge at MHz rep rates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u="sng" dirty="0"/>
              <a:t>A</a:t>
            </a:r>
            <a:r>
              <a:rPr lang="en-US" dirty="0"/>
              <a:t>ttosecond Time Scale: intrinsic optical bunching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u="sng" dirty="0"/>
              <a:t>U</a:t>
            </a:r>
            <a:r>
              <a:rPr lang="en-US" dirty="0"/>
              <a:t>niquely enabled by DLA?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7920" y="3198244"/>
            <a:ext cx="355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Features of a DLA Accelerator: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900" y="1115273"/>
            <a:ext cx="855568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“Create a </a:t>
            </a:r>
            <a:r>
              <a:rPr lang="en-US" i="1" dirty="0" err="1"/>
              <a:t>matrixed</a:t>
            </a:r>
            <a:r>
              <a:rPr lang="en-US" i="1" dirty="0"/>
              <a:t> list or table of all DLA related applications that have been proposed or discussed so far, both near and long-term, including industrial, scientific, and medical. Please evaluate each application in terms of area of interest (light source, HEP, industry, medicine, security, etc.), feasibility (is DLA a good match?), time scale (near-term vs. long-term), and </a:t>
            </a:r>
            <a:r>
              <a:rPr lang="en-US" b="1" i="1" dirty="0"/>
              <a:t>degree to which it leverages DLA's unique capabilities</a:t>
            </a:r>
            <a:r>
              <a:rPr lang="en-US" i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455572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43" y="117332"/>
            <a:ext cx="7998193" cy="753033"/>
          </a:xfrm>
        </p:spPr>
        <p:txBody>
          <a:bodyPr/>
          <a:lstStyle/>
          <a:p>
            <a:pPr>
              <a:defRPr/>
            </a:pPr>
            <a:r>
              <a:rPr lang="en-US" kern="0" dirty="0">
                <a:ea typeface="ＭＳ Ｐゴシック" charset="-128"/>
                <a:cs typeface="ＭＳ Ｐゴシック" charset="-128"/>
              </a:rPr>
              <a:t>Applications Identified by the March 2019 DLA Applications 1-Day Workshop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2" name="文字方塊 1"/>
          <p:cNvSpPr txBox="1"/>
          <p:nvPr/>
        </p:nvSpPr>
        <p:spPr>
          <a:xfrm>
            <a:off x="230330" y="1519897"/>
            <a:ext cx="72259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potential areas of industry interest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2400" dirty="0"/>
              <a:t>Biomedicine industry</a:t>
            </a:r>
          </a:p>
          <a:p>
            <a:r>
              <a:rPr lang="en-US" altLang="zh-TW" sz="2400" dirty="0"/>
              <a:t>     -- Radiation therapy</a:t>
            </a:r>
          </a:p>
          <a:p>
            <a:endParaRPr lang="en-US" altLang="zh-TW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2400" dirty="0"/>
              <a:t>Semiconductor industry</a:t>
            </a:r>
          </a:p>
          <a:p>
            <a:r>
              <a:rPr lang="en-US" altLang="zh-TW" sz="2400" dirty="0"/>
              <a:t>     -- low-power EUV for mask/wafer </a:t>
            </a:r>
          </a:p>
          <a:p>
            <a:r>
              <a:rPr lang="en-US" altLang="zh-TW" sz="2400" dirty="0"/>
              <a:t>         inspection/calibration</a:t>
            </a:r>
          </a:p>
        </p:txBody>
      </p:sp>
      <p:grpSp>
        <p:nvGrpSpPr>
          <p:cNvPr id="14" name="群組 2"/>
          <p:cNvGrpSpPr/>
          <p:nvPr/>
        </p:nvGrpSpPr>
        <p:grpSpPr>
          <a:xfrm>
            <a:off x="213976" y="4303583"/>
            <a:ext cx="6606175" cy="2057630"/>
            <a:chOff x="1947223" y="4421166"/>
            <a:chExt cx="8808232" cy="2057630"/>
          </a:xfrm>
        </p:grpSpPr>
        <p:sp>
          <p:nvSpPr>
            <p:cNvPr id="16" name="矩形 4"/>
            <p:cNvSpPr/>
            <p:nvPr/>
          </p:nvSpPr>
          <p:spPr>
            <a:xfrm>
              <a:off x="2072650" y="4421166"/>
              <a:ext cx="71333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potential areas of scientific interest</a:t>
              </a:r>
            </a:p>
          </p:txBody>
        </p:sp>
        <p:sp>
          <p:nvSpPr>
            <p:cNvPr id="20" name="矩形 5"/>
            <p:cNvSpPr/>
            <p:nvPr/>
          </p:nvSpPr>
          <p:spPr>
            <a:xfrm>
              <a:off x="1947223" y="4864763"/>
              <a:ext cx="8808232" cy="1614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altLang="zh-TW" sz="2400" dirty="0"/>
                <a:t>Nano- or micro-beam for radiobiology and radiation chemistry 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altLang="zh-TW" sz="2400" dirty="0"/>
                <a:t>Ultrafast electron diffraction, X-ray pulses at sub-</a:t>
              </a:r>
              <a:r>
                <a:rPr lang="en-US" altLang="zh-TW" sz="2400" dirty="0" err="1"/>
                <a:t>fs</a:t>
              </a:r>
              <a:r>
                <a:rPr lang="en-US" altLang="zh-TW" sz="2400" dirty="0"/>
                <a:t> time scales</a:t>
              </a:r>
            </a:p>
          </p:txBody>
        </p:sp>
      </p:grpSp>
      <p:pic>
        <p:nvPicPr>
          <p:cNvPr id="4" name="Picture 3" descr="Screen Shot 2018-08-09 at 3.47.39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10" y="3883883"/>
            <a:ext cx="2083883" cy="2324473"/>
          </a:xfrm>
          <a:prstGeom prst="rect">
            <a:avLst/>
          </a:prstGeom>
        </p:spPr>
      </p:pic>
      <p:pic>
        <p:nvPicPr>
          <p:cNvPr id="21" name="Picture 20" descr="Screen Shot 2013-08-05 at 12.12.03 P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468" y="1754096"/>
            <a:ext cx="3236385" cy="16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21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High-Brightness DLA Beams for Ultrafast Electron Diffraction </a:t>
            </a:r>
            <a:r>
              <a:rPr lang="mr-IN"/>
              <a:t>–</a:t>
            </a:r>
            <a:r>
              <a:rPr lang="en-US"/>
              <a:t> Renkai Li (SLAC, Tsing Hua U., Beijing)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9">
                <a:extLst>
                  <a:ext uri="{FF2B5EF4-FFF2-40B4-BE49-F238E27FC236}">
                    <a16:creationId xmlns:a16="http://schemas.microsoft.com/office/drawing/2014/main" id="{633F328E-B9BA-F442-B0F0-597067F36A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8111" y="3966606"/>
                <a:ext cx="8523111" cy="2863172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Font typeface="Arial" pitchFamily="34" charset="0"/>
                  <a:buNone/>
                  <a:defRPr sz="2400" b="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indent="-223838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Pct val="120000"/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690563" indent="-233363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bg2"/>
                  </a:buClr>
                  <a:buSzPct val="120000"/>
                  <a:buFont typeface="Arial" pitchFamily="34" charset="0"/>
                  <a:buChar char="-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914400" indent="-223838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bg2"/>
                  </a:buClr>
                  <a:buSzPct val="12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152000" indent="-18000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chemeClr val="bg2"/>
                  </a:buClr>
                  <a:buSzPct val="120000"/>
                  <a:buFont typeface="Arial" pitchFamily="34" charset="0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spcAft>
                    <a:spcPts val="1200"/>
                  </a:spcAft>
                </a:pPr>
                <a:r>
                  <a:rPr lang="en-US" sz="2400" i="1" dirty="0"/>
                  <a:t>e-</a:t>
                </a:r>
                <a:r>
                  <a:rPr lang="en-US" sz="2400" dirty="0"/>
                  <a:t> probes can tackle broad range of scientific puzzles 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B0F0"/>
                    </a:solidFill>
                  </a:rPr>
                  <a:t>Imaging</a:t>
                </a:r>
                <a:r>
                  <a:rPr lang="en-US" sz="2400" dirty="0"/>
                  <a:t> and </a:t>
                </a:r>
                <a:r>
                  <a:rPr lang="en-US" sz="2400" dirty="0">
                    <a:solidFill>
                      <a:srgbClr val="00B0F0"/>
                    </a:solidFill>
                  </a:rPr>
                  <a:t>energy loss spectroscopy</a:t>
                </a:r>
                <a:r>
                  <a:rPr lang="en-US" sz="2400" dirty="0"/>
                  <a:t> more challenging, which require  energy spread and stability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B050"/>
                    </a:solidFill>
                  </a:rPr>
                  <a:t>DLAs based UED will be compact, all optical control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FF0000"/>
                    </a:solidFill>
                  </a:rPr>
                  <a:t>Lower</a:t>
                </a:r>
                <a:r>
                  <a:rPr lang="en-US" sz="2400" dirty="0"/>
                  <a:t> emittance, potentially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reduced</a:t>
                </a:r>
                <a:r>
                  <a:rPr lang="en-US" sz="2400" dirty="0"/>
                  <a:t> time-of-arrival jitter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Promising sources for UED with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improved probe size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70C0"/>
                    </a:solidFill>
                  </a:rPr>
                  <a:t>q-resolution</a:t>
                </a:r>
                <a:r>
                  <a:rPr lang="en-US" sz="2400" dirty="0"/>
                  <a:t>,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temporal resolution</a:t>
                </a:r>
              </a:p>
            </p:txBody>
          </p:sp>
        </mc:Choice>
        <mc:Fallback xmlns="">
          <p:sp>
            <p:nvSpPr>
              <p:cNvPr id="5" name="Content Placeholder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33F328E-B9BA-F442-B0F0-597067F36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11" y="3966606"/>
                <a:ext cx="8523111" cy="28631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5A9264A0-5982-054F-9C8A-3D2C1D18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617" y="1369283"/>
            <a:ext cx="3447383" cy="224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299849" y="1575364"/>
          <a:ext cx="2715263" cy="213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7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rep.</a:t>
                      </a:r>
                      <a:r>
                        <a:rPr lang="en-US" sz="1400" baseline="0" dirty="0"/>
                        <a:t> r</a:t>
                      </a:r>
                      <a:r>
                        <a:rPr lang="en-US" sz="1400" dirty="0"/>
                        <a:t>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SS</a:t>
                      </a:r>
                      <a:r>
                        <a:rPr lang="en-US" sz="1400" baseline="0" dirty="0"/>
                        <a:t> - </a:t>
                      </a:r>
                      <a:r>
                        <a:rPr lang="en-US" sz="1400" dirty="0"/>
                        <a:t>180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7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2 - 4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97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bunch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4</a:t>
                      </a:r>
                      <a:r>
                        <a:rPr lang="en-US" sz="1400" dirty="0"/>
                        <a:t>-10</a:t>
                      </a:r>
                      <a:r>
                        <a:rPr lang="en-US" sz="1400" baseline="30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97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emittance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2 - 20</a:t>
                      </a:r>
                      <a:r>
                        <a:rPr lang="en-US" sz="1400" baseline="0" dirty="0"/>
                        <a:t> nm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97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bunch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&lt;50</a:t>
                      </a:r>
                      <a:r>
                        <a:rPr lang="en-US" sz="1400" baseline="0" dirty="0"/>
                        <a:t> fs</a:t>
                      </a:r>
                      <a:r>
                        <a:rPr lang="zh-CN" altLang="en-US" sz="1400" baseline="0" dirty="0"/>
                        <a:t> </a:t>
                      </a:r>
                      <a:r>
                        <a:rPr lang="en-US" altLang="zh-CN" sz="1400" baseline="0" dirty="0" err="1"/>
                        <a:t>rms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66039" y="1194476"/>
            <a:ext cx="3123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Typical UED beam parameters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9833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35000" y="629979"/>
            <a:ext cx="8610600" cy="762000"/>
          </a:xfrm>
          <a:ln/>
        </p:spPr>
        <p:txBody>
          <a:bodyPr/>
          <a:lstStyle/>
          <a:p>
            <a:r>
              <a:rPr lang="en-US" sz="1400"/>
              <a:t>Optical structures naturally have sub-fs time scales and favor high repetition rate operation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DLA's attosecond bunch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structure raises the possibility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of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making attosecond radiation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pulses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9AA3E-C807-B84A-8296-EBF8F4B4B53A}"/>
              </a:ext>
            </a:extLst>
          </p:cNvPr>
          <p:cNvSpPr txBox="1"/>
          <p:nvPr/>
        </p:nvSpPr>
        <p:spPr>
          <a:xfrm>
            <a:off x="2201693" y="6305092"/>
            <a:ext cx="38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D. Black, et al. PRL </a:t>
            </a:r>
            <a:r>
              <a:rPr lang="en-US" sz="1400" b="1"/>
              <a:t>123</a:t>
            </a:r>
            <a:r>
              <a:rPr lang="en-US" sz="1400"/>
              <a:t>, 264802 (2019)</a:t>
            </a:r>
          </a:p>
          <a:p>
            <a:r>
              <a:rPr lang="en-US" sz="1400"/>
              <a:t>Shönenberger, et al., PRL </a:t>
            </a:r>
            <a:r>
              <a:rPr lang="en-US" sz="1400" b="1"/>
              <a:t>123</a:t>
            </a:r>
            <a:r>
              <a:rPr lang="en-US" sz="1400"/>
              <a:t>, 264803 (2019)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AD816A-96D1-BD42-A6A9-B62AFF966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3433"/>
            <a:ext cx="5204178" cy="20540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B0921E-DF33-274B-8B14-278C8D165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01" y="4088277"/>
            <a:ext cx="3741671" cy="22643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4C843B-A3DF-2F44-AB26-502E11BC5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15" y="1488558"/>
            <a:ext cx="6220178" cy="25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2857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EUV Attosecond Frequency Comb</a:t>
            </a:r>
          </a:p>
        </p:txBody>
      </p:sp>
      <p:pic>
        <p:nvPicPr>
          <p:cNvPr id="6" name="Picture 5" descr="WEA1PL02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7" y="1999972"/>
            <a:ext cx="5407429" cy="215068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00303" y="4395037"/>
          <a:ext cx="6322141" cy="2145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14">
                <a:tc>
                  <a:txBody>
                    <a:bodyPr/>
                    <a:lstStyle/>
                    <a:p>
                      <a:r>
                        <a:rPr lang="en-US" sz="14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14">
                <a:tc>
                  <a:txBody>
                    <a:bodyPr/>
                    <a:lstStyle/>
                    <a:p>
                      <a:r>
                        <a:rPr lang="en-US" sz="1400"/>
                        <a:t>Beam</a:t>
                      </a:r>
                      <a:r>
                        <a:rPr lang="en-US" sz="1400" baseline="0"/>
                        <a:t> Energy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14">
                <a:tc>
                  <a:txBody>
                    <a:bodyPr/>
                    <a:lstStyle/>
                    <a:p>
                      <a:r>
                        <a:rPr lang="en-US" sz="1400"/>
                        <a:t>Microbunch</a:t>
                      </a:r>
                      <a:r>
                        <a:rPr lang="en-US" sz="1400" baseline="0"/>
                        <a:t> Charge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514">
                <a:tc>
                  <a:txBody>
                    <a:bodyPr/>
                    <a:lstStyle/>
                    <a:p>
                      <a:r>
                        <a:rPr lang="en-US" sz="1400"/>
                        <a:t>Undulator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514">
                <a:tc>
                  <a:txBody>
                    <a:bodyPr/>
                    <a:lstStyle/>
                    <a:p>
                      <a:r>
                        <a:rPr lang="en-US" sz="1400"/>
                        <a:t>Number of periods / Delay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 /</a:t>
                      </a:r>
                      <a:r>
                        <a:rPr lang="en-US" sz="1400" baseline="0"/>
                        <a:t> </a:t>
                      </a:r>
                      <a:r>
                        <a:rPr lang="en-US" sz="140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514">
                <a:tc>
                  <a:txBody>
                    <a:bodyPr/>
                    <a:lstStyle/>
                    <a:p>
                      <a:r>
                        <a:rPr lang="en-US" sz="1400"/>
                        <a:t>EUV Photon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514">
                <a:tc>
                  <a:txBody>
                    <a:bodyPr/>
                    <a:lstStyle/>
                    <a:p>
                      <a:r>
                        <a:rPr lang="en-US" sz="1400"/>
                        <a:t>Radiated Pulse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 descr="WEA1PL02f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44" y="1929450"/>
            <a:ext cx="3338260" cy="21976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1822" y="1276809"/>
            <a:ext cx="8325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1D"/>
                </a:solidFill>
              </a:rPr>
              <a:t>Modelocking scheme proposed could enable attosecond radiation pulses </a:t>
            </a:r>
          </a:p>
          <a:p>
            <a:r>
              <a:rPr lang="en-US" dirty="0">
                <a:solidFill>
                  <a:srgbClr val="A4001D"/>
                </a:solidFill>
              </a:rPr>
              <a:t>(R. J. England, Z. Huang, FLS 2018)</a:t>
            </a:r>
          </a:p>
        </p:txBody>
      </p:sp>
    </p:spTree>
    <p:extLst>
      <p:ext uri="{BB962C8B-B14F-4D97-AF65-F5344CB8AC3E}">
        <p14:creationId xmlns:p14="http://schemas.microsoft.com/office/powerpoint/2010/main" val="2620599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DLA X-ray FEL </a:t>
            </a:r>
            <a:r>
              <a:rPr lang="en-US" dirty="0" err="1"/>
              <a:t>Strawman</a:t>
            </a:r>
            <a:r>
              <a:rPr lang="en-US" dirty="0"/>
              <a:t> Parameter Table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928" y="6402917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1 “SBU” = ph/s/mm</a:t>
            </a:r>
            <a:r>
              <a:rPr lang="en-US" baseline="30000"/>
              <a:t>2</a:t>
            </a:r>
            <a:r>
              <a:rPr lang="en-US"/>
              <a:t>/mrad</a:t>
            </a:r>
            <a:r>
              <a:rPr lang="en-US" baseline="30000"/>
              <a:t>2</a:t>
            </a:r>
            <a:r>
              <a:rPr lang="en-US"/>
              <a:t>/0.1%BW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1822" y="1151891"/>
          <a:ext cx="5384800" cy="5166360"/>
        </p:xfrm>
        <a:graphic>
          <a:graphicData uri="http://schemas.openxmlformats.org/drawingml/2006/table">
            <a:tbl>
              <a:tblPr/>
              <a:tblGrid>
                <a:gridCol w="273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Parameter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Units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Value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Ebeam Energy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GeV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1.056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Microbunch Charge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fC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0.5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Bunches per Train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150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Rep Rate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MHz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Normalized Emittance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nm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0.87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Laser Wavelength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µm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Laser Pulse Duration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Undulator Period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mm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0.9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Equivalent Undulator B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1.6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Undulator K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0.14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Pierce Parameter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2.29E-04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Undulator Length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0.9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Photon Energy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keV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11.5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Gain Length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0.18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Photons per Bunch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6.6E+04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Photon Flux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photons/sec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9.9E+14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Brightness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SBU*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1.05E+21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5954889" y="4473223"/>
            <a:ext cx="4656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6304" y="2973442"/>
            <a:ext cx="2638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 DLA X-ray source would be in or near the Quantum FEL regime:</a:t>
            </a:r>
          </a:p>
        </p:txBody>
      </p:sp>
      <p:pic>
        <p:nvPicPr>
          <p:cNvPr id="4" name="Picture 3" descr="Screen Shot 2016-03-22 at 9.33.42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78" y="3993073"/>
            <a:ext cx="2507545" cy="10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8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Dielectric Laser Accelerator (DLA) Concept: 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Towards an “Accelerator on a Chip”</a:t>
            </a:r>
          </a:p>
        </p:txBody>
      </p:sp>
      <p:sp>
        <p:nvSpPr>
          <p:cNvPr id="17424" name="TextBox 26"/>
          <p:cNvSpPr txBox="1">
            <a:spLocks noChangeArrowheads="1"/>
          </p:cNvSpPr>
          <p:nvPr/>
        </p:nvSpPr>
        <p:spPr bwMode="auto">
          <a:xfrm rot="5400000">
            <a:off x="6060281" y="3251992"/>
            <a:ext cx="1019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gradient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85" y="4643695"/>
            <a:ext cx="1851725" cy="122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392480" y="5839299"/>
            <a:ext cx="107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fused silica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11977" y="5861597"/>
            <a:ext cx="683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silicon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51984" y="3653301"/>
            <a:ext cx="3176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SEM images of DLA prototypes tested at SLAC</a:t>
            </a:r>
          </a:p>
        </p:txBody>
      </p:sp>
      <p:pic>
        <p:nvPicPr>
          <p:cNvPr id="32" name="Picture 31" descr="Screen Shot 2016-05-27 at 9.27.26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00" y="3432788"/>
            <a:ext cx="1182200" cy="1098913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V="1">
            <a:off x="7046056" y="3808830"/>
            <a:ext cx="1485021" cy="8231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8552973" y="3819778"/>
            <a:ext cx="125724" cy="8122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圖片 13" descr="Q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6056" y="4631984"/>
            <a:ext cx="1629238" cy="1229613"/>
          </a:xfrm>
          <a:prstGeom prst="rect">
            <a:avLst/>
          </a:prstGeom>
          <a:ln w="28575" cmpd="sng">
            <a:solidFill>
              <a:schemeClr val="bg2"/>
            </a:solidFill>
          </a:ln>
        </p:spPr>
      </p:pic>
      <p:sp>
        <p:nvSpPr>
          <p:cNvPr id="98" name="TextBox 97"/>
          <p:cNvSpPr txBox="1"/>
          <p:nvPr/>
        </p:nvSpPr>
        <p:spPr>
          <a:xfrm>
            <a:off x="1508974" y="1244705"/>
            <a:ext cx="31943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Modelocked Thulium Fiber Laser (</a:t>
            </a:r>
            <a:r>
              <a:rPr lang="en-US" sz="1600" dirty="0" err="1">
                <a:solidFill>
                  <a:srgbClr val="000000"/>
                </a:solidFill>
                <a:latin typeface="Symbol"/>
                <a:ea typeface="Symbol"/>
                <a:cs typeface="Symbol"/>
              </a:rPr>
              <a:t>λ</a:t>
            </a:r>
            <a:r>
              <a:rPr lang="en-US" sz="1600" dirty="0">
                <a:solidFill>
                  <a:srgbClr val="000000"/>
                </a:solidFill>
                <a:latin typeface="Symbol"/>
                <a:ea typeface="Symbol"/>
                <a:cs typeface="Symbol"/>
              </a:rPr>
              <a:t> </a:t>
            </a:r>
            <a:r>
              <a:rPr lang="en-US" sz="1600" b="1" dirty="0"/>
              <a:t>= 2µm, 10µJ, $300k)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6976" y="1174138"/>
            <a:ext cx="44054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Required lasers are MHz rep rate, low pulse energy, </a:t>
            </a:r>
            <a:r>
              <a:rPr lang="en-US" dirty="0" err="1">
                <a:solidFill>
                  <a:schemeClr val="bg2"/>
                </a:solidFill>
              </a:rPr>
              <a:t>wallplug</a:t>
            </a:r>
            <a:r>
              <a:rPr lang="en-US" dirty="0">
                <a:solidFill>
                  <a:schemeClr val="bg2"/>
                </a:solidFill>
              </a:rPr>
              <a:t> efficiency ~ 30%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Dielectric materials can withstand GV/m </a:t>
            </a:r>
          </a:p>
          <a:p>
            <a:r>
              <a:rPr lang="en-US" dirty="0">
                <a:solidFill>
                  <a:schemeClr val="bg2"/>
                </a:solidFill>
              </a:rPr>
              <a:t>fields and kilowatts of average power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Can be mass produced using techniques of the integrated circuit </a:t>
            </a:r>
            <a:r>
              <a:rPr lang="en-US" dirty="0" err="1">
                <a:solidFill>
                  <a:schemeClr val="bg2"/>
                </a:solidFill>
              </a:rPr>
              <a:t>industy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1" name="Picture 10" descr="Screen Shot 2019-04-30 at 3.22.06 P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8" y="1842223"/>
            <a:ext cx="4289347" cy="414537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095" y="1188939"/>
            <a:ext cx="1290880" cy="8068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11AE1F-A79C-374B-8A01-8DDDF0CA8DB2}"/>
              </a:ext>
            </a:extLst>
          </p:cNvPr>
          <p:cNvCxnSpPr/>
          <p:nvPr/>
        </p:nvCxnSpPr>
        <p:spPr>
          <a:xfrm>
            <a:off x="442615" y="6015485"/>
            <a:ext cx="33504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3DED465-5C0B-6A4C-AC4E-18950E3A3894}"/>
              </a:ext>
            </a:extLst>
          </p:cNvPr>
          <p:cNvSpPr txBox="1"/>
          <p:nvPr/>
        </p:nvSpPr>
        <p:spPr>
          <a:xfrm>
            <a:off x="1987132" y="5857013"/>
            <a:ext cx="57259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/>
              <a:t>3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2A2D02-7502-2A40-85B0-C5C6D2A81BB2}"/>
              </a:ext>
            </a:extLst>
          </p:cNvPr>
          <p:cNvSpPr txBox="1"/>
          <p:nvPr/>
        </p:nvSpPr>
        <p:spPr>
          <a:xfrm>
            <a:off x="442615" y="6180663"/>
            <a:ext cx="848963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rgbClr val="A4001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DLA research aims to produce ultracompact nanofabricated devices for particle acceleration, powered by efficient solid-state lasers.</a:t>
            </a:r>
          </a:p>
        </p:txBody>
      </p:sp>
    </p:spTree>
    <p:extLst>
      <p:ext uri="{BB962C8B-B14F-4D97-AF65-F5344CB8AC3E}">
        <p14:creationId xmlns:p14="http://schemas.microsoft.com/office/powerpoint/2010/main" val="583734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miniaturized attosecond XFEL could enable revolutionary new science capabilities.</a:t>
            </a:r>
          </a:p>
        </p:txBody>
      </p:sp>
      <p:pic>
        <p:nvPicPr>
          <p:cNvPr id="5" name="Picture 4" descr="DLA FEL concept grap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8" y="1295920"/>
            <a:ext cx="8216012" cy="5132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833" y="6428838"/>
            <a:ext cx="830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Concept for multi-axis ultrafast tomography with DLA based XFELs (K. Wootton)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833" y="1295920"/>
            <a:ext cx="3598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A4001D"/>
                </a:solidFill>
              </a:rPr>
              <a:t>• Improved access for universities</a:t>
            </a:r>
          </a:p>
          <a:p>
            <a:r>
              <a:rPr lang="en-US">
                <a:solidFill>
                  <a:srgbClr val="A4001D"/>
                </a:solidFill>
              </a:rPr>
              <a:t>• Ultrafast (attosec) pulses</a:t>
            </a:r>
          </a:p>
          <a:p>
            <a:r>
              <a:rPr lang="en-US">
                <a:solidFill>
                  <a:srgbClr val="A4001D"/>
                </a:solidFill>
              </a:rPr>
              <a:t>	molecular movies</a:t>
            </a:r>
          </a:p>
          <a:p>
            <a:r>
              <a:rPr lang="en-US">
                <a:solidFill>
                  <a:srgbClr val="A4001D"/>
                </a:solidFill>
              </a:rPr>
              <a:t>	atomic physics</a:t>
            </a:r>
          </a:p>
          <a:p>
            <a:r>
              <a:rPr lang="en-US">
                <a:solidFill>
                  <a:srgbClr val="A4001D"/>
                </a:solidFill>
              </a:rPr>
              <a:t>• Inexpensive solid state devices</a:t>
            </a:r>
          </a:p>
          <a:p>
            <a:r>
              <a:rPr lang="en-US">
                <a:solidFill>
                  <a:srgbClr val="A4001D"/>
                </a:solidFill>
              </a:rPr>
              <a:t>• Portable security scanners</a:t>
            </a:r>
          </a:p>
          <a:p>
            <a:endParaRPr lang="en-US">
              <a:solidFill>
                <a:srgbClr val="A40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6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protons or ions?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976075" y="1607567"/>
          <a:ext cx="4523156" cy="128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44">
                <a:tc>
                  <a:txBody>
                    <a:bodyPr/>
                    <a:lstStyle/>
                    <a:p>
                      <a:r>
                        <a:rPr lang="en-US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44">
                <a:tc>
                  <a:txBody>
                    <a:bodyPr/>
                    <a:lstStyle/>
                    <a:p>
                      <a:r>
                        <a:rPr lang="en-US" sz="1400"/>
                        <a:t>Proton </a:t>
                      </a:r>
                      <a:r>
                        <a:rPr lang="en-US" sz="1400" baseline="0"/>
                        <a:t>Energy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 </a:t>
                      </a:r>
                      <a:r>
                        <a:rPr lang="en-US" sz="1400" dirty="0" err="1"/>
                        <a:t>keV</a:t>
                      </a:r>
                      <a:r>
                        <a:rPr lang="en-US" sz="1400" dirty="0"/>
                        <a:t> to 1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44">
                <a:tc>
                  <a:txBody>
                    <a:bodyPr/>
                    <a:lstStyle/>
                    <a:p>
                      <a:r>
                        <a:rPr lang="en-US" sz="1400" dirty="0"/>
                        <a:t>Beam</a:t>
                      </a:r>
                      <a:r>
                        <a:rPr lang="en-US" sz="1400" baseline="0" dirty="0"/>
                        <a:t> power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1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62">
                <a:tc>
                  <a:txBody>
                    <a:bodyPr/>
                    <a:lstStyle/>
                    <a:p>
                      <a:r>
                        <a:rPr lang="en-US" sz="1400" dirty="0"/>
                        <a:t>Beam Brightness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</a:t>
                      </a:r>
                      <a:r>
                        <a:rPr lang="en-US" sz="1400" baseline="0" dirty="0"/>
                        <a:t> / unimportant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2429" y="1285554"/>
            <a:ext cx="517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Desired Delivery Parameters (c/o: Dr. M. Thompson, Tri-Alpha)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587" y="5541778"/>
            <a:ext cx="8439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• In principle DLA can accelerate heavier charged particles.</a:t>
            </a:r>
          </a:p>
          <a:p>
            <a:r>
              <a:rPr lang="en-US"/>
              <a:t>• Existing tabletop p+ sources not suitable for a final device, but may be useful for demonstration tests; feasibility studies needed.  </a:t>
            </a:r>
          </a:p>
          <a:p>
            <a:r>
              <a:rPr lang="en-US"/>
              <a:t>• Demonstration experiments would be interesting with suitable test facilities.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976075" y="3632685"/>
          <a:ext cx="4523156" cy="180032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89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44">
                <a:tc>
                  <a:txBody>
                    <a:bodyPr/>
                    <a:lstStyle/>
                    <a:p>
                      <a:r>
                        <a:rPr lang="en-US" sz="14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44">
                <a:tc>
                  <a:txBody>
                    <a:bodyPr/>
                    <a:lstStyle/>
                    <a:p>
                      <a:r>
                        <a:rPr lang="en-US" sz="1400"/>
                        <a:t>Proton </a:t>
                      </a:r>
                      <a:r>
                        <a:rPr lang="en-US" sz="1400" baseline="0"/>
                        <a:t>Energy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 10 MeV desired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44">
                <a:tc>
                  <a:txBody>
                    <a:bodyPr/>
                    <a:lstStyle/>
                    <a:p>
                      <a:r>
                        <a:rPr lang="en-US" sz="140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Compact (&lt; 1 meter)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62">
                <a:tc>
                  <a:txBody>
                    <a:bodyPr/>
                    <a:lstStyle/>
                    <a:p>
                      <a:r>
                        <a:rPr lang="en-US" sz="1400"/>
                        <a:t>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&lt;&lt; 1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44">
                <a:tc>
                  <a:txBody>
                    <a:bodyPr/>
                    <a:lstStyle/>
                    <a:p>
                      <a:r>
                        <a:rPr lang="en-US" sz="1400"/>
                        <a:t>Beam</a:t>
                      </a:r>
                      <a:r>
                        <a:rPr lang="en-US" sz="1400" baseline="0"/>
                        <a:t> format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Pulsed, laser synced, high rep rate</a:t>
                      </a:r>
                      <a:r>
                        <a:rPr lang="en-US" sz="1400" baseline="0" dirty="0"/>
                        <a:t> (MHz)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87681" y="3324908"/>
            <a:ext cx="3716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Preliminary Estimated Source Requirements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128018" y="1765319"/>
            <a:ext cx="3658342" cy="123383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dirty="0"/>
              <a:t>Reduce size/cost for </a:t>
            </a:r>
            <a:r>
              <a:rPr lang="en-US" b="1" u="sng" dirty="0">
                <a:solidFill>
                  <a:srgbClr val="A4001D"/>
                </a:solidFill>
              </a:rPr>
              <a:t>colliding beam fusion reactor (CBFR)</a:t>
            </a:r>
            <a:r>
              <a:rPr lang="en-US" dirty="0"/>
              <a:t>.</a:t>
            </a:r>
          </a:p>
          <a:p>
            <a:r>
              <a:rPr lang="en-US" dirty="0"/>
              <a:t>Possible uses for plasma diagnostic measurements of ion temperature, plasma density with lower beam powers.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36125" y="1293395"/>
            <a:ext cx="1338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Motivation</a:t>
            </a:r>
          </a:p>
        </p:txBody>
      </p:sp>
      <p:pic>
        <p:nvPicPr>
          <p:cNvPr id="4" name="Picture 3" descr="Screen Shot 2017-11-13 at 11.16.34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2" y="3407993"/>
            <a:ext cx="2881923" cy="1656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0315" y="82308"/>
            <a:ext cx="552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Commercialization of Nuclear Fusion Summit (CNFS) </a:t>
            </a:r>
            <a:r>
              <a:rPr lang="mr-IN" sz="1400" dirty="0"/>
              <a:t>–</a:t>
            </a:r>
            <a:r>
              <a:rPr lang="en-US" sz="1400" dirty="0"/>
              <a:t> SLAC, 2017</a:t>
            </a:r>
          </a:p>
        </p:txBody>
      </p:sp>
    </p:spTree>
    <p:extLst>
      <p:ext uri="{BB962C8B-B14F-4D97-AF65-F5344CB8AC3E}">
        <p14:creationId xmlns:p14="http://schemas.microsoft.com/office/powerpoint/2010/main" val="1943999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CBCA39-324A-3448-AE01-848198C19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372A20-8177-0B4A-BFBA-BCE288A1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>
                <a:solidFill>
                  <a:schemeClr val="tx1"/>
                </a:solidFill>
              </a:rPr>
            </a:br>
            <a:r>
              <a:rPr lang="en-US"/>
              <a:t>Applications Timeline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08E610-25FB-1A44-A9BC-7BA6E70C8C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828" y="1886007"/>
          <a:ext cx="8303558" cy="4697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218">
                  <a:extLst>
                    <a:ext uri="{9D8B030D-6E8A-4147-A177-3AD203B41FA5}">
                      <a16:colId xmlns:a16="http://schemas.microsoft.com/office/drawing/2014/main" val="3895106967"/>
                    </a:ext>
                  </a:extLst>
                </a:gridCol>
                <a:gridCol w="874455">
                  <a:extLst>
                    <a:ext uri="{9D8B030D-6E8A-4147-A177-3AD203B41FA5}">
                      <a16:colId xmlns:a16="http://schemas.microsoft.com/office/drawing/2014/main" val="1645251693"/>
                    </a:ext>
                  </a:extLst>
                </a:gridCol>
                <a:gridCol w="1634892">
                  <a:extLst>
                    <a:ext uri="{9D8B030D-6E8A-4147-A177-3AD203B41FA5}">
                      <a16:colId xmlns:a16="http://schemas.microsoft.com/office/drawing/2014/main" val="2053325148"/>
                    </a:ext>
                  </a:extLst>
                </a:gridCol>
                <a:gridCol w="1751738">
                  <a:extLst>
                    <a:ext uri="{9D8B030D-6E8A-4147-A177-3AD203B41FA5}">
                      <a16:colId xmlns:a16="http://schemas.microsoft.com/office/drawing/2014/main" val="4066176635"/>
                    </a:ext>
                  </a:extLst>
                </a:gridCol>
                <a:gridCol w="834878">
                  <a:extLst>
                    <a:ext uri="{9D8B030D-6E8A-4147-A177-3AD203B41FA5}">
                      <a16:colId xmlns:a16="http://schemas.microsoft.com/office/drawing/2014/main" val="3148959930"/>
                    </a:ext>
                  </a:extLst>
                </a:gridCol>
                <a:gridCol w="1202377">
                  <a:extLst>
                    <a:ext uri="{9D8B030D-6E8A-4147-A177-3AD203B41FA5}">
                      <a16:colId xmlns:a16="http://schemas.microsoft.com/office/drawing/2014/main" val="2994285102"/>
                    </a:ext>
                  </a:extLst>
                </a:gridCol>
              </a:tblGrid>
              <a:tr h="442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Application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Field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Time-Scale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Kinetic Energy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Species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Beam Power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07138259"/>
                  </a:ext>
                </a:extLst>
              </a:tr>
              <a:tr h="40095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Radiobiology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Science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yrs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 keV to 5 MeV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mW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842873"/>
                  </a:ext>
                </a:extLst>
              </a:tr>
              <a:tr h="40095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UED/UEM Source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Science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yrs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1-5 MeV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to 50 µW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7449909"/>
                  </a:ext>
                </a:extLst>
              </a:tr>
              <a:tr h="40095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Catheterized Electron Source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yrs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to 10 MeV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1-3 mW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82069595"/>
                  </a:ext>
                </a:extLst>
              </a:tr>
              <a:tr h="44262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Compton X-ray Source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5-10 yrs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to 60 MeV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 to 60 mW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4609652"/>
                  </a:ext>
                </a:extLst>
              </a:tr>
              <a:tr h="40095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Low-power EUV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Industry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5-10 yrs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to 100 MeV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 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3752390"/>
                  </a:ext>
                </a:extLst>
              </a:tr>
              <a:tr h="44262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Proton/Hadron Therapy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10-20 yrs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 to 250 MeV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p+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3-400 mW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2884476"/>
                  </a:ext>
                </a:extLst>
              </a:tr>
              <a:tr h="40095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Compact XFEL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Science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10-20 yrs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GeV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 kW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85820024"/>
                  </a:ext>
                </a:extLst>
              </a:tr>
              <a:tr h="44262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Multi-Axis Tomography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Science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10-20 yrs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GeV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 kW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19303072"/>
                  </a:ext>
                </a:extLst>
              </a:tr>
              <a:tr h="44262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Colliding Beam Fusion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Industry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20+ yrs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 keV to 1 MeV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p+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MW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4347690"/>
                  </a:ext>
                </a:extLst>
              </a:tr>
              <a:tr h="44262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Linear Collider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20+ yrs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to 10 TeV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e-/e+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to 200 MW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102266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E20AAD-9CEF-5544-83B3-996184F5E0C6}"/>
              </a:ext>
            </a:extLst>
          </p:cNvPr>
          <p:cNvSpPr txBox="1"/>
          <p:nvPr/>
        </p:nvSpPr>
        <p:spPr>
          <a:xfrm>
            <a:off x="80010" y="1181882"/>
            <a:ext cx="8983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AB Recommendation #11: A clear picture/diagram should be developed showing the timeline for different DLA applications and the most important beam parameters</a:t>
            </a: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933397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072961-FB9B-4849-9BD3-F2D18214B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584AF3-18E7-0044-9DE6-E06C55DD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Workshop on Applications of Dielectric Laser Accelerators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044A7-FECA-0146-9EBD-2BB3F5B7D0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8059" y="1377696"/>
            <a:ext cx="8427882" cy="5065523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Date: Tues March 10, 2020</a:t>
            </a:r>
          </a:p>
          <a:p>
            <a:endParaRPr lang="en-US"/>
          </a:p>
          <a:p>
            <a:r>
              <a:rPr lang="en-US"/>
              <a:t>Satellite meeting of the March ACHIP collaboration meeting.</a:t>
            </a:r>
          </a:p>
          <a:p>
            <a:r>
              <a:rPr lang="en-US"/>
              <a:t>Room reservations made at the Boulderado Hotel.</a:t>
            </a:r>
          </a:p>
          <a:p>
            <a:endParaRPr lang="en-US"/>
          </a:p>
          <a:p>
            <a:r>
              <a:rPr lang="en-US"/>
              <a:t>Proposed session topics: Biomedical, Attosecond science, UED/UEM, and Industrial EUV</a:t>
            </a:r>
          </a:p>
          <a:p>
            <a:endParaRPr lang="en-US"/>
          </a:p>
          <a:p>
            <a:r>
              <a:rPr lang="en-US" b="1">
                <a:solidFill>
                  <a:schemeClr val="bg2"/>
                </a:solidFill>
              </a:rPr>
              <a:t>Workshop charge</a:t>
            </a:r>
            <a:r>
              <a:rPr lang="en-US"/>
              <a:t>: to develop performance requirements and R&amp;D roadmap for a DLA based source in consultation with experts in relevant fields. </a:t>
            </a:r>
          </a:p>
          <a:p>
            <a:endParaRPr lang="en-US"/>
          </a:p>
          <a:p>
            <a:r>
              <a:rPr lang="en-US"/>
              <a:t>Due to reduced attendance on account of coronavirus, we will augment this workshop with a follow-up teleconference in the next few weeks. This will allow international colleagues to more easily contribute. </a:t>
            </a:r>
          </a:p>
        </p:txBody>
      </p:sp>
    </p:spTree>
    <p:extLst>
      <p:ext uri="{BB962C8B-B14F-4D97-AF65-F5344CB8AC3E}">
        <p14:creationId xmlns:p14="http://schemas.microsoft.com/office/powerpoint/2010/main" val="2021593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58F53C-FEE4-9D4F-8EBB-8DA288300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D1BE32-A3F0-4747-B175-43E95091E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Charge Questions for Each Application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3B42B-BDDA-5F45-AA32-145C46D7ED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8918" y="1252728"/>
            <a:ext cx="8108950" cy="506552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/>
              <a:t>What characteristics of the DLA approach make it attractive for this application area?</a:t>
            </a:r>
          </a:p>
          <a:p>
            <a:pPr marL="457200" indent="-457200">
              <a:buAutoNum type="arabicPeriod"/>
            </a:pPr>
            <a:r>
              <a:rPr lang="en-US"/>
              <a:t>Are there new capabilities that would be uniquely enabled (i.e. which could not be done with a conventional accelerator system)?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/>
              <a:t>What are the minimum required accelerator performance parameters for useful application of the technology? </a:t>
            </a:r>
          </a:p>
          <a:p>
            <a:pPr marL="457200" indent="-457200">
              <a:buAutoNum type="arabicPeriod"/>
            </a:pPr>
            <a:r>
              <a:rPr lang="en-US"/>
              <a:t>What are the primary R&amp;D challenges and time scale to achieve needed performace?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60AE0-B7E9-BE4D-9B40-2AFEB193DE90}"/>
              </a:ext>
            </a:extLst>
          </p:cNvPr>
          <p:cNvSpPr txBox="1"/>
          <p:nvPr/>
        </p:nvSpPr>
        <p:spPr>
          <a:xfrm>
            <a:off x="185244" y="5856586"/>
            <a:ext cx="8636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Google doc created at the following link to facilitate group editing:</a:t>
            </a:r>
          </a:p>
          <a:p>
            <a:r>
              <a:rPr lang="en-US" u="sng">
                <a:hlinkClick r:id="rId2"/>
              </a:rPr>
              <a:t>https://docs.google.com/document/d/1pq4UM53rHdNySY4I0W1OLuavIJPqctJIrq5sWg3ZVX4/edit?usp=sharing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24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3B8033-4FC3-9F46-9B12-8FC04B2D99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3EA5B5-00B3-274C-BB90-4600C564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 for Today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F7150-2E94-E44F-8A0B-3381FCAD4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2" y="1355466"/>
            <a:ext cx="7816766" cy="527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1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65100"/>
            <a:ext cx="8610600" cy="762000"/>
          </a:xfrm>
        </p:spPr>
        <p:txBody>
          <a:bodyPr/>
          <a:lstStyle/>
          <a:p>
            <a:pPr algn="ctr"/>
            <a:r>
              <a:rPr lang="en-US"/>
              <a:t>Thank you!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6780" y="4867050"/>
            <a:ext cx="39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contact:  england@slac.stanford.edu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294" y="6139047"/>
            <a:ext cx="894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 thanks to K. </a:t>
            </a:r>
            <a:r>
              <a:rPr lang="en-US" dirty="0" err="1"/>
              <a:t>Leedle</a:t>
            </a:r>
            <a:r>
              <a:rPr lang="en-US" dirty="0"/>
              <a:t>, Z. Huang, Y-C. Huang, T. Hirano, U. </a:t>
            </a:r>
            <a:r>
              <a:rPr lang="en-US" dirty="0" err="1"/>
              <a:t>Niedermayer</a:t>
            </a:r>
            <a:r>
              <a:rPr lang="en-US" dirty="0"/>
              <a:t> for contributions of slides.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1934" y="5340212"/>
            <a:ext cx="39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  <a:hlinkClick r:id="rId2"/>
              </a:rPr>
              <a:t>http://achip.stanford.edu</a:t>
            </a:r>
            <a:endParaRPr lang="en-US">
              <a:solidFill>
                <a:srgbClr val="0000FF"/>
              </a:solidFill>
            </a:endParaRPr>
          </a:p>
          <a:p>
            <a:pPr algn="ctr"/>
            <a:r>
              <a:rPr lang="en-US">
                <a:solidFill>
                  <a:srgbClr val="0000FF"/>
                </a:solidFill>
                <a:hlinkClick r:id="rId3"/>
              </a:rPr>
              <a:t>http://slac.stanford.edu/dla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6817" y="4426518"/>
            <a:ext cx="7530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Group photo, ACHIP collaboration meeting at DESY, Hamburg, Germany, Sept 19-21, 2018. </a:t>
            </a:r>
          </a:p>
        </p:txBody>
      </p:sp>
      <p:pic>
        <p:nvPicPr>
          <p:cNvPr id="4" name="Picture 3" descr="group-picture_tri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11" y="1340556"/>
            <a:ext cx="5517445" cy="30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 Foundation has Funded a 5-Year </a:t>
            </a:r>
            <a:br>
              <a:rPr lang="en-US" dirty="0"/>
            </a:br>
            <a:r>
              <a:rPr lang="en-US" u="sng" dirty="0"/>
              <a:t>A</a:t>
            </a:r>
            <a:r>
              <a:rPr lang="en-US" dirty="0"/>
              <a:t>ccelerator on a </a:t>
            </a:r>
            <a:r>
              <a:rPr lang="en-US" u="sng" dirty="0"/>
              <a:t>Ch</a:t>
            </a:r>
            <a:r>
              <a:rPr lang="en-US" dirty="0"/>
              <a:t>ip </a:t>
            </a:r>
            <a:r>
              <a:rPr lang="en-US" u="sng" dirty="0"/>
              <a:t>I</a:t>
            </a:r>
            <a:r>
              <a:rPr lang="en-US" dirty="0"/>
              <a:t>nternational </a:t>
            </a:r>
            <a:r>
              <a:rPr lang="en-US" u="sng" dirty="0"/>
              <a:t>P</a:t>
            </a:r>
            <a:r>
              <a:rPr lang="en-US" dirty="0"/>
              <a:t>rogram (ACHIP)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555392" y="5907884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28" y="4914536"/>
            <a:ext cx="8558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Goals of ACHIP: </a:t>
            </a:r>
          </a:p>
          <a:p>
            <a:r>
              <a:rPr lang="en-US" b="1" dirty="0"/>
              <a:t>	</a:t>
            </a:r>
            <a:r>
              <a:rPr lang="en-US" dirty="0"/>
              <a:t>(1) An MeV class </a:t>
            </a:r>
            <a:r>
              <a:rPr lang="en-US" dirty="0" err="1"/>
              <a:t>benchtop</a:t>
            </a:r>
            <a:r>
              <a:rPr lang="en-US" dirty="0"/>
              <a:t> DLA accelerator in 5 years.</a:t>
            </a:r>
          </a:p>
          <a:p>
            <a:r>
              <a:rPr lang="en-US" dirty="0"/>
              <a:t>	(2) Transverse dynamics (focusing, deflection, </a:t>
            </a:r>
            <a:r>
              <a:rPr lang="en-US" dirty="0" err="1"/>
              <a:t>undulators</a:t>
            </a:r>
            <a:r>
              <a:rPr lang="en-US" dirty="0"/>
              <a:t>, diagnostics)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3957" y="1196520"/>
            <a:ext cx="8223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A4001D"/>
                </a:solidFill>
              </a:rPr>
              <a:t>Moore Foundation “Accelerator on a Chip” Program (started Dec 2015)</a:t>
            </a:r>
          </a:p>
          <a:p>
            <a:pPr algn="ctr"/>
            <a:r>
              <a:rPr lang="en-US" b="1" dirty="0">
                <a:solidFill>
                  <a:srgbClr val="A4001D"/>
                </a:solidFill>
              </a:rPr>
              <a:t>	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-25925" y="1666260"/>
            <a:ext cx="4008802" cy="95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$13.5M / 5 years	</a:t>
            </a:r>
          </a:p>
          <a:p>
            <a:pPr algn="ctr"/>
            <a:r>
              <a:rPr lang="en-US" b="1" dirty="0"/>
              <a:t>6 universities, 3 partner labs </a:t>
            </a:r>
          </a:p>
          <a:p>
            <a:pPr algn="ctr"/>
            <a:r>
              <a:rPr lang="en-US" b="1" dirty="0"/>
              <a:t>1 industry partner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168" y="6092160"/>
            <a:ext cx="889899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The ACHIP program has been extended by Moore Foundation for an additional 2 years, continuing through 2022.</a:t>
            </a:r>
          </a:p>
        </p:txBody>
      </p:sp>
      <p:pic>
        <p:nvPicPr>
          <p:cNvPr id="5" name="Picture 4" descr="accelerator_complete_w_labels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86" y="1674774"/>
            <a:ext cx="5104291" cy="3396906"/>
          </a:xfrm>
          <a:prstGeom prst="rect">
            <a:avLst/>
          </a:prstGeom>
        </p:spPr>
      </p:pic>
      <p:pic>
        <p:nvPicPr>
          <p:cNvPr id="15" name="Picture 14" descr="Screen Shot 2016-05-24 at 2.13.33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22" y="2739487"/>
            <a:ext cx="2336955" cy="1518207"/>
          </a:xfrm>
          <a:prstGeom prst="rect">
            <a:avLst/>
          </a:prstGeom>
          <a:ln>
            <a:solidFill>
              <a:srgbClr val="A4001D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29619" y="4247191"/>
            <a:ext cx="2226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(DOE Web Feature 2015)</a:t>
            </a:r>
          </a:p>
        </p:txBody>
      </p:sp>
    </p:spTree>
    <p:extLst>
      <p:ext uri="{BB962C8B-B14F-4D97-AF65-F5344CB8AC3E}">
        <p14:creationId xmlns:p14="http://schemas.microsoft.com/office/powerpoint/2010/main" val="18682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ACHIP Institutional Organization</a:t>
            </a:r>
          </a:p>
        </p:txBody>
      </p:sp>
      <p:sp>
        <p:nvSpPr>
          <p:cNvPr id="7" name="Ellipse 3"/>
          <p:cNvSpPr/>
          <p:nvPr/>
        </p:nvSpPr>
        <p:spPr>
          <a:xfrm>
            <a:off x="3094314" y="3148626"/>
            <a:ext cx="2773143" cy="1462203"/>
          </a:xfrm>
          <a:prstGeom prst="ellipse">
            <a:avLst/>
          </a:prstGeom>
          <a:gradFill rotWithShape="1">
            <a:gsLst>
              <a:gs pos="0">
                <a:srgbClr val="A4001D">
                  <a:tint val="50000"/>
                  <a:satMod val="300000"/>
                </a:srgbClr>
              </a:gs>
              <a:gs pos="35000">
                <a:srgbClr val="A4001D">
                  <a:tint val="37000"/>
                  <a:satMod val="300000"/>
                </a:srgbClr>
              </a:gs>
              <a:gs pos="100000">
                <a:srgbClr val="A4001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4001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 integration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(Core DLA groups)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Stanford: Byer, Harris,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Solgaard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Erlangen: Hommelhoff</a:t>
            </a:r>
          </a:p>
        </p:txBody>
      </p:sp>
      <p:sp>
        <p:nvSpPr>
          <p:cNvPr id="8" name="Abgerundetes Rechteck 14"/>
          <p:cNvSpPr/>
          <p:nvPr/>
        </p:nvSpPr>
        <p:spPr>
          <a:xfrm>
            <a:off x="5963761" y="3874682"/>
            <a:ext cx="2121150" cy="805044"/>
          </a:xfrm>
          <a:prstGeom prst="roundRect">
            <a:avLst/>
          </a:prstGeom>
          <a:gradFill rotWithShape="1">
            <a:gsLst>
              <a:gs pos="0">
                <a:srgbClr val="4D4F53">
                  <a:tint val="50000"/>
                  <a:satMod val="300000"/>
                </a:srgbClr>
              </a:gs>
              <a:gs pos="35000">
                <a:srgbClr val="4D4F53">
                  <a:tint val="37000"/>
                  <a:satMod val="300000"/>
                  <a:alpha val="80000"/>
                </a:srgbClr>
              </a:gs>
              <a:gs pos="100000">
                <a:srgbClr val="4D4F53">
                  <a:tint val="15000"/>
                  <a:satMod val="350000"/>
                  <a:alpha val="90000"/>
                </a:srgbClr>
              </a:gs>
            </a:gsLst>
            <a:lin ang="16200000" scaled="1"/>
          </a:gradFill>
          <a:ln w="9525" cap="flat" cmpd="sng" algn="ctr">
            <a:solidFill>
              <a:srgbClr val="4D4F5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 Coupling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Stanford: Fan,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Vučković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9" name="Abgerundetes Rechteck 15"/>
          <p:cNvSpPr/>
          <p:nvPr/>
        </p:nvSpPr>
        <p:spPr>
          <a:xfrm>
            <a:off x="5963761" y="2697883"/>
            <a:ext cx="2121150" cy="1055221"/>
          </a:xfrm>
          <a:prstGeom prst="roundRect">
            <a:avLst/>
          </a:prstGeom>
          <a:gradFill rotWithShape="1">
            <a:gsLst>
              <a:gs pos="0">
                <a:srgbClr val="4D4F53">
                  <a:tint val="50000"/>
                  <a:satMod val="300000"/>
                </a:srgbClr>
              </a:gs>
              <a:gs pos="35000">
                <a:srgbClr val="4D4F53">
                  <a:tint val="37000"/>
                  <a:satMod val="300000"/>
                  <a:alpha val="80000"/>
                </a:srgbClr>
              </a:gs>
              <a:gs pos="100000">
                <a:srgbClr val="4D4F53">
                  <a:tint val="15000"/>
                  <a:satMod val="350000"/>
                  <a:alpha val="90000"/>
                </a:srgbClr>
              </a:gs>
            </a:gsLst>
            <a:lin ang="16200000" scaled="1"/>
          </a:gradFill>
          <a:ln w="9525" cap="flat" cmpd="sng" algn="ctr">
            <a:solidFill>
              <a:srgbClr val="4D4F5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Electron source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UCLA: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Musumeci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Erlangen: Hommelhoff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Stanford: Harris,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Solgaard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Abgerundetes Rechteck 16"/>
          <p:cNvSpPr/>
          <p:nvPr/>
        </p:nvSpPr>
        <p:spPr>
          <a:xfrm>
            <a:off x="910439" y="2698238"/>
            <a:ext cx="2059307" cy="1054866"/>
          </a:xfrm>
          <a:prstGeom prst="roundRect">
            <a:avLst/>
          </a:prstGeom>
          <a:gradFill rotWithShape="1">
            <a:gsLst>
              <a:gs pos="0">
                <a:srgbClr val="4D4F53">
                  <a:tint val="50000"/>
                  <a:satMod val="300000"/>
                </a:srgbClr>
              </a:gs>
              <a:gs pos="35000">
                <a:srgbClr val="4D4F53">
                  <a:tint val="37000"/>
                  <a:satMod val="300000"/>
                  <a:alpha val="80000"/>
                </a:srgbClr>
              </a:gs>
              <a:gs pos="100000">
                <a:srgbClr val="4D4F53">
                  <a:tint val="15000"/>
                  <a:satMod val="350000"/>
                  <a:alpha val="90000"/>
                </a:srgbClr>
              </a:gs>
            </a:gsLst>
            <a:lin ang="16200000" scaled="1"/>
          </a:gradFill>
          <a:ln w="9525" cap="flat" cmpd="sng" algn="ctr">
            <a:solidFill>
              <a:srgbClr val="4D4F5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Stanford: Harris,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Solgaard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Byer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Erlangen: Hommelhoff</a:t>
            </a:r>
          </a:p>
        </p:txBody>
      </p:sp>
      <p:sp>
        <p:nvSpPr>
          <p:cNvPr id="11" name="Abgerundetes Rechteck 17"/>
          <p:cNvSpPr/>
          <p:nvPr/>
        </p:nvSpPr>
        <p:spPr>
          <a:xfrm>
            <a:off x="910438" y="3865810"/>
            <a:ext cx="2087571" cy="826227"/>
          </a:xfrm>
          <a:prstGeom prst="roundRect">
            <a:avLst/>
          </a:prstGeom>
          <a:gradFill rotWithShape="1">
            <a:gsLst>
              <a:gs pos="0">
                <a:srgbClr val="4D4F53">
                  <a:tint val="50000"/>
                  <a:satMod val="300000"/>
                </a:srgbClr>
              </a:gs>
              <a:gs pos="35000">
                <a:srgbClr val="4D4F53">
                  <a:tint val="37000"/>
                  <a:satMod val="300000"/>
                  <a:alpha val="80000"/>
                </a:srgbClr>
              </a:gs>
              <a:gs pos="100000">
                <a:srgbClr val="4D4F53">
                  <a:tint val="15000"/>
                  <a:satMod val="350000"/>
                  <a:alpha val="90000"/>
                </a:srgbClr>
              </a:gs>
            </a:gsLst>
            <a:lin ang="16200000" scaled="1"/>
          </a:gradFill>
          <a:ln w="9525" cap="flat" cmpd="sng" algn="ctr">
            <a:solidFill>
              <a:srgbClr val="4D4F5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Tech-X: Cowan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Darmstadt: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Boine-Frankenheim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Abgerundetes Rechteck 18"/>
          <p:cNvSpPr/>
          <p:nvPr/>
        </p:nvSpPr>
        <p:spPr>
          <a:xfrm>
            <a:off x="2908359" y="4709920"/>
            <a:ext cx="3122116" cy="1006672"/>
          </a:xfrm>
          <a:prstGeom prst="roundRect">
            <a:avLst/>
          </a:prstGeom>
          <a:solidFill>
            <a:sysClr val="window" lastClr="FFFFFF">
              <a:alpha val="75000"/>
            </a:sysClr>
          </a:solidFill>
          <a:ln w="25400" cap="flat" cmpd="sng" algn="ctr">
            <a:solidFill>
              <a:srgbClr val="4D4F5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Relativistic DLA experiments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SLAC: England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DESY/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UnivHH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Assmann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Kaertner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Hartl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PSI/EPFL: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Ischebeck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Rivkin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Abgerundetes Rechteck 22"/>
          <p:cNvSpPr/>
          <p:nvPr/>
        </p:nvSpPr>
        <p:spPr>
          <a:xfrm>
            <a:off x="405975" y="4793160"/>
            <a:ext cx="2493732" cy="126975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Associated Scientific  Collaborators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lvl="0" algn="ctr">
              <a:defRPr/>
            </a:pP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Yenchieh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Huang (Tsinghua)</a:t>
            </a:r>
          </a:p>
          <a:p>
            <a:pPr lvl="0" algn="ctr">
              <a:defRPr/>
            </a:pP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Evgenya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Simakov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(Los Alamos)</a:t>
            </a:r>
          </a:p>
          <a:p>
            <a:pPr lvl="0" algn="ctr">
              <a:defRPr/>
            </a:pPr>
            <a:r>
              <a:rPr lang="en-US" sz="1200" kern="0" dirty="0" err="1">
                <a:latin typeface="Arial"/>
              </a:rPr>
              <a:t>Zhirong</a:t>
            </a:r>
            <a:r>
              <a:rPr lang="en-US" sz="1200" kern="0" dirty="0">
                <a:latin typeface="Arial"/>
              </a:rPr>
              <a:t> Huang (SLAC)</a:t>
            </a:r>
          </a:p>
          <a:p>
            <a:pPr lvl="0" algn="ctr">
              <a:defRPr/>
            </a:pP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Kazu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Koyama (Tokyo U)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Abgerundetes Rechteck 18"/>
          <p:cNvSpPr/>
          <p:nvPr/>
        </p:nvSpPr>
        <p:spPr>
          <a:xfrm>
            <a:off x="3437133" y="2110334"/>
            <a:ext cx="2087503" cy="961091"/>
          </a:xfrm>
          <a:prstGeom prst="roundRect">
            <a:avLst/>
          </a:prstGeom>
          <a:solidFill>
            <a:sysClr val="window" lastClr="FFFFFF">
              <a:alpha val="75000"/>
            </a:sysClr>
          </a:solidFill>
          <a:ln w="25400" cap="flat" cmpd="sng" algn="ctr">
            <a:solidFill>
              <a:srgbClr val="4D4F5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Sub-Relativistic DLA experiments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Stanford: Harris,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Solgaard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Erlangen: Hommelhoff</a:t>
            </a:r>
          </a:p>
        </p:txBody>
      </p:sp>
      <p:pic>
        <p:nvPicPr>
          <p:cNvPr id="15" name="Picture 2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24" y="1425827"/>
            <a:ext cx="1313516" cy="513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5"/>
          <p:cNvSpPr txBox="1"/>
          <p:nvPr/>
        </p:nvSpPr>
        <p:spPr>
          <a:xfrm>
            <a:off x="6459695" y="5717604"/>
            <a:ext cx="2319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Program start: Dec. 2015</a:t>
            </a:r>
          </a:p>
        </p:txBody>
      </p:sp>
      <p:pic>
        <p:nvPicPr>
          <p:cNvPr id="18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4" y="1357357"/>
            <a:ext cx="1022507" cy="825935"/>
          </a:xfrm>
          <a:prstGeom prst="rect">
            <a:avLst/>
          </a:prstGeom>
        </p:spPr>
      </p:pic>
      <p:sp>
        <p:nvSpPr>
          <p:cNvPr id="19" name="Textfeld 23"/>
          <p:cNvSpPr txBox="1"/>
          <p:nvPr/>
        </p:nvSpPr>
        <p:spPr>
          <a:xfrm>
            <a:off x="259698" y="5999344"/>
            <a:ext cx="8884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ACHIP Scientific Advisory Board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Chan Joshi (UCLA), Tor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Raubenheimer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(SLAC),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Reinhard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Brinkmann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(DESY)</a:t>
            </a:r>
          </a:p>
        </p:txBody>
      </p:sp>
      <p:sp>
        <p:nvSpPr>
          <p:cNvPr id="20" name="Abgerundetes Rechteck 22"/>
          <p:cNvSpPr/>
          <p:nvPr/>
        </p:nvSpPr>
        <p:spPr>
          <a:xfrm>
            <a:off x="6074937" y="4793160"/>
            <a:ext cx="2170019" cy="82906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Industrial affiliate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Hamamatsu Corp. Japan (joined June 2017)</a:t>
            </a:r>
          </a:p>
        </p:txBody>
      </p:sp>
      <p:sp>
        <p:nvSpPr>
          <p:cNvPr id="22" name="Textfeld 2"/>
          <p:cNvSpPr txBox="1"/>
          <p:nvPr/>
        </p:nvSpPr>
        <p:spPr>
          <a:xfrm>
            <a:off x="1697410" y="1543973"/>
            <a:ext cx="534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R. L. Byer (Stanford), P.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Hommelhoff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(FAU),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R. J. England (SLAC)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R.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Assmann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(DESY), R.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Ischebeck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(PSI)</a:t>
            </a:r>
          </a:p>
        </p:txBody>
      </p:sp>
      <p:sp>
        <p:nvSpPr>
          <p:cNvPr id="23" name="Textfeld 37890"/>
          <p:cNvSpPr txBox="1"/>
          <p:nvPr/>
        </p:nvSpPr>
        <p:spPr>
          <a:xfrm>
            <a:off x="3415596" y="1268980"/>
            <a:ext cx="2060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Executive Committee:</a:t>
            </a:r>
          </a:p>
        </p:txBody>
      </p:sp>
    </p:spTree>
    <p:extLst>
      <p:ext uri="{BB962C8B-B14F-4D97-AF65-F5344CB8AC3E}">
        <p14:creationId xmlns:p14="http://schemas.microsoft.com/office/powerpoint/2010/main" val="32514190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47168" y="1491910"/>
            <a:ext cx="7897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R. L. Byer (Stanford), P.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Hommelhoff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(FAU), R. J. England (SLAC), R.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Assmann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(DESY), R.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Ischebeck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(PSI)</a:t>
            </a:r>
          </a:p>
        </p:txBody>
      </p:sp>
      <p:pic>
        <p:nvPicPr>
          <p:cNvPr id="99" name="Picture 2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92" y="2099457"/>
            <a:ext cx="1313516" cy="513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feld 37890"/>
          <p:cNvSpPr txBox="1"/>
          <p:nvPr/>
        </p:nvSpPr>
        <p:spPr>
          <a:xfrm>
            <a:off x="3376195" y="1216918"/>
            <a:ext cx="2060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Executive Committee: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6" y="2005067"/>
            <a:ext cx="1022507" cy="825935"/>
          </a:xfrm>
          <a:prstGeom prst="rect">
            <a:avLst/>
          </a:prstGeom>
        </p:spPr>
      </p:pic>
      <p:sp>
        <p:nvSpPr>
          <p:cNvPr id="31" name="Abgerundetes Rechteck 14"/>
          <p:cNvSpPr/>
          <p:nvPr/>
        </p:nvSpPr>
        <p:spPr>
          <a:xfrm>
            <a:off x="5877143" y="3115200"/>
            <a:ext cx="2321783" cy="1399032"/>
          </a:xfrm>
          <a:prstGeom prst="roundRect">
            <a:avLst/>
          </a:prstGeom>
          <a:gradFill>
            <a:gsLst>
              <a:gs pos="0">
                <a:srgbClr val="83B6B7"/>
              </a:gs>
              <a:gs pos="35000">
                <a:srgbClr val="B8D5D6"/>
              </a:gs>
              <a:gs pos="100000">
                <a:srgbClr val="4D4F53">
                  <a:tint val="15000"/>
                  <a:satMod val="350000"/>
                  <a:alpha val="90000"/>
                </a:srgbClr>
              </a:gs>
            </a:gsLst>
            <a:lin ang="16200000" scaled="1"/>
          </a:gradFill>
          <a:ln w="9525" cap="flat" cmpd="sng" algn="ctr">
            <a:solidFill>
              <a:srgbClr val="4D4F5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TG 2: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Relativistic Structures &amp;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Facilities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defRPr/>
            </a:pPr>
            <a:r>
              <a:rPr lang="en-US" sz="1200" kern="0" dirty="0">
                <a:latin typeface="Arial"/>
              </a:rPr>
              <a:t>R. J. England (SLAC)</a:t>
            </a:r>
            <a:r>
              <a:rPr lang="en-US" sz="1200" b="1" kern="0" dirty="0">
                <a:solidFill>
                  <a:srgbClr val="A4001D"/>
                </a:solidFill>
                <a:latin typeface="Arial"/>
              </a:rPr>
              <a:t> </a:t>
            </a:r>
          </a:p>
          <a:p>
            <a:pPr algn="ctr"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R.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Assmann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(DESY)</a:t>
            </a:r>
            <a:endParaRPr lang="en-US" sz="1600" kern="0" dirty="0">
              <a:solidFill>
                <a:srgbClr val="000000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R. Ischebeck (PSI)</a:t>
            </a:r>
          </a:p>
        </p:txBody>
      </p:sp>
      <p:sp>
        <p:nvSpPr>
          <p:cNvPr id="34" name="Abgerundetes Rechteck 14"/>
          <p:cNvSpPr/>
          <p:nvPr/>
        </p:nvSpPr>
        <p:spPr>
          <a:xfrm>
            <a:off x="792051" y="3115200"/>
            <a:ext cx="2406747" cy="1399032"/>
          </a:xfrm>
          <a:prstGeom prst="roundRect">
            <a:avLst/>
          </a:prstGeom>
          <a:gradFill>
            <a:gsLst>
              <a:gs pos="0">
                <a:srgbClr val="83B6B7"/>
              </a:gs>
              <a:gs pos="35000">
                <a:srgbClr val="B8D5D6"/>
              </a:gs>
              <a:gs pos="100000">
                <a:srgbClr val="4D4F53">
                  <a:tint val="15000"/>
                  <a:satMod val="350000"/>
                  <a:alpha val="90000"/>
                </a:srgbClr>
              </a:gs>
            </a:gsLst>
            <a:lin ang="16200000" scaled="1"/>
          </a:gradFill>
          <a:ln w="9525" cap="flat" cmpd="sng" algn="ctr">
            <a:solidFill>
              <a:srgbClr val="4D4F5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TG 5: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Radiation Generation and Applications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Yen-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Chieh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Huang (NTHU TW)</a:t>
            </a:r>
          </a:p>
          <a:p>
            <a:pPr lvl="0" algn="ctr">
              <a:defRPr/>
            </a:pPr>
            <a:r>
              <a:rPr lang="en-US" sz="1200" kern="0" dirty="0" err="1">
                <a:latin typeface="Arial"/>
              </a:rPr>
              <a:t>Zhirong</a:t>
            </a:r>
            <a:r>
              <a:rPr lang="en-US" sz="1200" kern="0" dirty="0">
                <a:latin typeface="Arial"/>
              </a:rPr>
              <a:t> Huang (SLAC)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Abgerundetes Rechteck 14"/>
          <p:cNvSpPr/>
          <p:nvPr/>
        </p:nvSpPr>
        <p:spPr>
          <a:xfrm>
            <a:off x="3377079" y="2067468"/>
            <a:ext cx="2321783" cy="1399032"/>
          </a:xfrm>
          <a:prstGeom prst="roundRect">
            <a:avLst/>
          </a:prstGeom>
          <a:gradFill>
            <a:gsLst>
              <a:gs pos="0">
                <a:srgbClr val="83B6B7"/>
              </a:gs>
              <a:gs pos="35000">
                <a:srgbClr val="B8D5D6"/>
              </a:gs>
              <a:gs pos="100000">
                <a:srgbClr val="4D4F53">
                  <a:tint val="15000"/>
                  <a:satMod val="350000"/>
                  <a:alpha val="90000"/>
                </a:srgbClr>
              </a:gs>
            </a:gsLst>
            <a:lin ang="16200000" scaled="1"/>
          </a:gradFill>
          <a:ln w="9525" cap="flat" cmpd="sng" algn="ctr">
            <a:solidFill>
              <a:srgbClr val="4D4F5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TG 1: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Injector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K. Leedle (Stanford)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N. Schönenberger (FAU)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Abgerundetes Rechteck 14"/>
          <p:cNvSpPr/>
          <p:nvPr/>
        </p:nvSpPr>
        <p:spPr>
          <a:xfrm>
            <a:off x="4672920" y="4666544"/>
            <a:ext cx="2321783" cy="1399032"/>
          </a:xfrm>
          <a:prstGeom prst="roundRect">
            <a:avLst/>
          </a:prstGeom>
          <a:gradFill>
            <a:gsLst>
              <a:gs pos="0">
                <a:srgbClr val="83B6B7"/>
              </a:gs>
              <a:gs pos="35000">
                <a:srgbClr val="B8D5D6"/>
              </a:gs>
              <a:gs pos="100000">
                <a:srgbClr val="4D4F53">
                  <a:tint val="15000"/>
                  <a:satMod val="350000"/>
                  <a:alpha val="90000"/>
                </a:srgbClr>
              </a:gs>
            </a:gsLst>
            <a:lin ang="16200000" scaled="1"/>
          </a:gradFill>
          <a:ln w="9525" cap="flat" cmpd="sng" algn="ctr">
            <a:solidFill>
              <a:srgbClr val="4D4F5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TG 3: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Laser Sources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Coupling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J.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Vučković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(Stanford)</a:t>
            </a:r>
            <a:endParaRPr lang="en-US" sz="1600" kern="0" dirty="0">
              <a:solidFill>
                <a:srgbClr val="000000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F.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Kaertner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(Hamburg)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I. Hartl (DESY)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Abgerundetes Rechteck 14"/>
          <p:cNvSpPr/>
          <p:nvPr/>
        </p:nvSpPr>
        <p:spPr>
          <a:xfrm>
            <a:off x="2081237" y="4666544"/>
            <a:ext cx="2321783" cy="1399032"/>
          </a:xfrm>
          <a:prstGeom prst="roundRect">
            <a:avLst/>
          </a:prstGeom>
          <a:gradFill>
            <a:gsLst>
              <a:gs pos="0">
                <a:srgbClr val="83B6B7"/>
              </a:gs>
              <a:gs pos="35000">
                <a:srgbClr val="B8D5D6"/>
              </a:gs>
              <a:gs pos="100000">
                <a:srgbClr val="4D4F53">
                  <a:tint val="15000"/>
                  <a:satMod val="350000"/>
                  <a:alpha val="90000"/>
                </a:srgbClr>
              </a:gs>
            </a:gsLst>
            <a:lin ang="16200000" scaled="1"/>
          </a:gradFill>
          <a:ln w="9525" cap="flat" cmpd="sng" algn="ctr">
            <a:solidFill>
              <a:srgbClr val="4D4F5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TG 4: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 and Beam Dynamics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U. Niedermayer (Darmstadt)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B. Cowan (Tech-X)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Abgerundetes Rechteck 14"/>
          <p:cNvSpPr/>
          <p:nvPr/>
        </p:nvSpPr>
        <p:spPr>
          <a:xfrm>
            <a:off x="3377079" y="3563729"/>
            <a:ext cx="2321783" cy="1022568"/>
          </a:xfrm>
          <a:prstGeom prst="roundRect">
            <a:avLst/>
          </a:prstGeom>
          <a:gradFill>
            <a:gsLst>
              <a:gs pos="0">
                <a:srgbClr val="E7A995"/>
              </a:gs>
              <a:gs pos="35000">
                <a:srgbClr val="EFC4B7"/>
              </a:gs>
              <a:gs pos="100000">
                <a:srgbClr val="4D4F53">
                  <a:tint val="15000"/>
                  <a:satMod val="350000"/>
                  <a:alpha val="90000"/>
                </a:srgbClr>
              </a:gs>
            </a:gsLst>
            <a:lin ang="16200000" scaled="1"/>
          </a:gradFill>
          <a:ln w="9525" cap="flat" cmpd="sng" algn="ctr">
            <a:solidFill>
              <a:srgbClr val="4D4F5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TG </a:t>
            </a: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6: Integration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latin typeface="Arial"/>
              </a:rPr>
              <a:t>R. J. England (SLAC)</a:t>
            </a:r>
          </a:p>
          <a:p>
            <a:pPr lvl="0" algn="ctr"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P. Hommelhoff (FAU)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P. Musumeci (UCLA)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57821" y="203675"/>
            <a:ext cx="8983303" cy="551920"/>
          </a:xfrm>
        </p:spPr>
        <p:txBody>
          <a:bodyPr>
            <a:noAutofit/>
          </a:bodyPr>
          <a:lstStyle/>
          <a:p>
            <a:pPr algn="ctr"/>
            <a:r>
              <a:rPr lang="en-US" sz="2200" dirty="0"/>
              <a:t>ACHIP Technical Group Organization</a:t>
            </a:r>
          </a:p>
        </p:txBody>
      </p:sp>
    </p:spTree>
    <p:extLst>
      <p:ext uri="{BB962C8B-B14F-4D97-AF65-F5344CB8AC3E}">
        <p14:creationId xmlns:p14="http://schemas.microsoft.com/office/powerpoint/2010/main" val="670104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885" y="0"/>
            <a:ext cx="8590758" cy="753033"/>
          </a:xfrm>
        </p:spPr>
        <p:txBody>
          <a:bodyPr/>
          <a:lstStyle/>
          <a:p>
            <a:r>
              <a:rPr lang="en-US"/>
              <a:t>Concept for 1 MeV “Shoebox” Accelerator (1 Year)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59779" y="4104635"/>
            <a:ext cx="1524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59779" y="3838804"/>
            <a:ext cx="1524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16203" y="4101811"/>
            <a:ext cx="152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05615" y="3838804"/>
            <a:ext cx="152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79683" y="3786964"/>
            <a:ext cx="99411" cy="9510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14050" y="3786964"/>
            <a:ext cx="99411" cy="9510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44226" y="3786964"/>
            <a:ext cx="99411" cy="9510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82784" y="3786964"/>
            <a:ext cx="99411" cy="9510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21342" y="3786964"/>
            <a:ext cx="99411" cy="9510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79683" y="4055302"/>
            <a:ext cx="99411" cy="9510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14050" y="4055302"/>
            <a:ext cx="99411" cy="9510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44226" y="4055302"/>
            <a:ext cx="99411" cy="9510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82784" y="4055302"/>
            <a:ext cx="99411" cy="9510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21342" y="4055302"/>
            <a:ext cx="99411" cy="9510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24252" y="3786964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58619" y="3786964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88795" y="3786964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327353" y="3786964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65911" y="3786964"/>
            <a:ext cx="99411" cy="95105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24252" y="4055302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58619" y="4055302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88795" y="4055302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27353" y="4055302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65911" y="4055302"/>
            <a:ext cx="99411" cy="95105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18311" y="3786964"/>
            <a:ext cx="99411" cy="95105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752678" y="3786964"/>
            <a:ext cx="99411" cy="9510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91926" y="3786964"/>
            <a:ext cx="99411" cy="9510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39556" y="3786964"/>
            <a:ext cx="99411" cy="9510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87186" y="3786964"/>
            <a:ext cx="99411" cy="9510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18311" y="4055302"/>
            <a:ext cx="99411" cy="95105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752678" y="4055302"/>
            <a:ext cx="99411" cy="9510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891926" y="4055302"/>
            <a:ext cx="99411" cy="9510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039556" y="4055302"/>
            <a:ext cx="99411" cy="9510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87186" y="4055302"/>
            <a:ext cx="99411" cy="9510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322822" y="3786964"/>
            <a:ext cx="99411" cy="95105"/>
          </a:xfrm>
          <a:prstGeom prst="ellipse">
            <a:avLst/>
          </a:prstGeom>
          <a:solidFill>
            <a:schemeClr val="bg2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57189" y="3786964"/>
            <a:ext cx="99411" cy="95105"/>
          </a:xfrm>
          <a:prstGeom prst="ellipse">
            <a:avLst/>
          </a:prstGeom>
          <a:solidFill>
            <a:srgbClr val="0000F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600973" y="3786964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753139" y="3786964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905305" y="3786964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22822" y="4055302"/>
            <a:ext cx="99411" cy="95105"/>
          </a:xfrm>
          <a:prstGeom prst="ellipse">
            <a:avLst/>
          </a:prstGeom>
          <a:solidFill>
            <a:schemeClr val="bg2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57189" y="4055302"/>
            <a:ext cx="99411" cy="95105"/>
          </a:xfrm>
          <a:prstGeom prst="ellipse">
            <a:avLst/>
          </a:prstGeom>
          <a:solidFill>
            <a:srgbClr val="0000F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600973" y="4055302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753139" y="4055302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905305" y="4055302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342289" y="3705193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...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136939" y="4103269"/>
            <a:ext cx="1524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36939" y="3837438"/>
            <a:ext cx="1524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46623" y="4100445"/>
            <a:ext cx="1524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236035" y="3837438"/>
            <a:ext cx="1524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196331" y="3785598"/>
            <a:ext cx="99411" cy="95105"/>
          </a:xfrm>
          <a:prstGeom prst="ellipse">
            <a:avLst/>
          </a:prstGeom>
          <a:solidFill>
            <a:srgbClr val="595959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196331" y="4053936"/>
            <a:ext cx="99411" cy="95105"/>
          </a:xfrm>
          <a:prstGeom prst="ellipse">
            <a:avLst/>
          </a:prstGeom>
          <a:solidFill>
            <a:srgbClr val="595959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348731" y="3785598"/>
            <a:ext cx="99411" cy="95105"/>
          </a:xfrm>
          <a:prstGeom prst="ellipse">
            <a:avLst/>
          </a:prstGeom>
          <a:solidFill>
            <a:srgbClr val="595959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492860" y="3785598"/>
            <a:ext cx="99411" cy="95105"/>
          </a:xfrm>
          <a:prstGeom prst="ellipse">
            <a:avLst/>
          </a:prstGeom>
          <a:solidFill>
            <a:srgbClr val="A40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641180" y="3785598"/>
            <a:ext cx="99411" cy="95105"/>
          </a:xfrm>
          <a:prstGeom prst="ellipse">
            <a:avLst/>
          </a:prstGeom>
          <a:solidFill>
            <a:srgbClr val="A40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797882" y="3785598"/>
            <a:ext cx="99411" cy="95105"/>
          </a:xfrm>
          <a:prstGeom prst="ellipse">
            <a:avLst/>
          </a:prstGeom>
          <a:solidFill>
            <a:srgbClr val="A40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954584" y="3785598"/>
            <a:ext cx="99411" cy="95105"/>
          </a:xfrm>
          <a:prstGeom prst="ellipse">
            <a:avLst/>
          </a:prstGeom>
          <a:solidFill>
            <a:srgbClr val="A40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348731" y="4053936"/>
            <a:ext cx="99411" cy="95105"/>
          </a:xfrm>
          <a:prstGeom prst="ellipse">
            <a:avLst/>
          </a:prstGeom>
          <a:solidFill>
            <a:srgbClr val="595959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492860" y="4053936"/>
            <a:ext cx="99411" cy="95105"/>
          </a:xfrm>
          <a:prstGeom prst="ellipse">
            <a:avLst/>
          </a:prstGeom>
          <a:solidFill>
            <a:srgbClr val="A40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641180" y="4053936"/>
            <a:ext cx="99411" cy="95105"/>
          </a:xfrm>
          <a:prstGeom prst="ellipse">
            <a:avLst/>
          </a:prstGeom>
          <a:solidFill>
            <a:srgbClr val="A40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797882" y="4053936"/>
            <a:ext cx="99411" cy="95105"/>
          </a:xfrm>
          <a:prstGeom prst="ellipse">
            <a:avLst/>
          </a:prstGeom>
          <a:solidFill>
            <a:srgbClr val="A40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954584" y="4053936"/>
            <a:ext cx="99411" cy="95105"/>
          </a:xfrm>
          <a:prstGeom prst="ellipse">
            <a:avLst/>
          </a:prstGeom>
          <a:solidFill>
            <a:srgbClr val="A40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099982" y="3785598"/>
            <a:ext cx="99411" cy="95105"/>
          </a:xfrm>
          <a:prstGeom prst="ellipse">
            <a:avLst/>
          </a:prstGeom>
          <a:solidFill>
            <a:srgbClr val="595959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252493" y="3785598"/>
            <a:ext cx="99411" cy="95105"/>
          </a:xfrm>
          <a:prstGeom prst="ellipse">
            <a:avLst/>
          </a:prstGeom>
          <a:solidFill>
            <a:srgbClr val="595959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099982" y="4053936"/>
            <a:ext cx="99411" cy="95105"/>
          </a:xfrm>
          <a:prstGeom prst="ellipse">
            <a:avLst/>
          </a:prstGeom>
          <a:solidFill>
            <a:srgbClr val="595959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252493" y="4053936"/>
            <a:ext cx="99411" cy="95105"/>
          </a:xfrm>
          <a:prstGeom prst="ellipse">
            <a:avLst/>
          </a:prstGeom>
          <a:solidFill>
            <a:srgbClr val="595959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052688" y="3788744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052688" y="4057082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7440415" y="4108922"/>
            <a:ext cx="1524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440415" y="3843091"/>
            <a:ext cx="1524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6701770" y="3791251"/>
            <a:ext cx="99411" cy="95105"/>
          </a:xfrm>
          <a:prstGeom prst="ellipse">
            <a:avLst/>
          </a:prstGeom>
          <a:solidFill>
            <a:srgbClr val="A40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868234" y="3791251"/>
            <a:ext cx="99411" cy="95105"/>
          </a:xfrm>
          <a:prstGeom prst="ellipse">
            <a:avLst/>
          </a:prstGeom>
          <a:solidFill>
            <a:srgbClr val="A40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043080" y="3791251"/>
            <a:ext cx="99411" cy="95105"/>
          </a:xfrm>
          <a:prstGeom prst="ellipse">
            <a:avLst/>
          </a:prstGeom>
          <a:solidFill>
            <a:srgbClr val="A40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226998" y="3791251"/>
            <a:ext cx="99411" cy="95105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701770" y="4059589"/>
            <a:ext cx="99411" cy="95105"/>
          </a:xfrm>
          <a:prstGeom prst="ellipse">
            <a:avLst/>
          </a:prstGeom>
          <a:solidFill>
            <a:srgbClr val="A40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868234" y="4059589"/>
            <a:ext cx="99411" cy="95105"/>
          </a:xfrm>
          <a:prstGeom prst="ellipse">
            <a:avLst/>
          </a:prstGeom>
          <a:solidFill>
            <a:srgbClr val="A40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043080" y="4059589"/>
            <a:ext cx="99411" cy="95105"/>
          </a:xfrm>
          <a:prstGeom prst="ellipse">
            <a:avLst/>
          </a:prstGeom>
          <a:solidFill>
            <a:srgbClr val="A40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226998" y="4059589"/>
            <a:ext cx="99411" cy="95105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403458" y="3791251"/>
            <a:ext cx="99411" cy="95105"/>
          </a:xfrm>
          <a:prstGeom prst="ellipse">
            <a:avLst/>
          </a:prstGeom>
          <a:solidFill>
            <a:srgbClr val="595959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578649" y="3791251"/>
            <a:ext cx="99411" cy="95105"/>
          </a:xfrm>
          <a:prstGeom prst="ellipse">
            <a:avLst/>
          </a:prstGeom>
          <a:solidFill>
            <a:srgbClr val="595959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754185" y="3791251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929031" y="3786715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8103877" y="3786715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403458" y="4059589"/>
            <a:ext cx="99411" cy="95105"/>
          </a:xfrm>
          <a:prstGeom prst="ellipse">
            <a:avLst/>
          </a:prstGeom>
          <a:solidFill>
            <a:srgbClr val="595959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578649" y="4059589"/>
            <a:ext cx="99411" cy="95105"/>
          </a:xfrm>
          <a:prstGeom prst="ellipse">
            <a:avLst/>
          </a:prstGeom>
          <a:solidFill>
            <a:srgbClr val="595959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754185" y="4059589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929031" y="4055053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8103877" y="4055053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8278476" y="3788495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8278476" y="4056833"/>
            <a:ext cx="99411" cy="951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5275230" y="4680900"/>
            <a:ext cx="20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Transverse Focus</a:t>
            </a:r>
          </a:p>
        </p:txBody>
      </p:sp>
      <p:sp>
        <p:nvSpPr>
          <p:cNvPr id="95" name="Oval 94"/>
          <p:cNvSpPr/>
          <p:nvPr/>
        </p:nvSpPr>
        <p:spPr>
          <a:xfrm>
            <a:off x="2087734" y="3926143"/>
            <a:ext cx="384264" cy="9901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4632056" y="3911352"/>
            <a:ext cx="440987" cy="113808"/>
            <a:chOff x="6054233" y="2645148"/>
            <a:chExt cx="732679" cy="222012"/>
          </a:xfrm>
          <a:noFill/>
        </p:grpSpPr>
        <p:sp>
          <p:nvSpPr>
            <p:cNvPr id="97" name="Oval 96"/>
            <p:cNvSpPr/>
            <p:nvPr/>
          </p:nvSpPr>
          <p:spPr>
            <a:xfrm>
              <a:off x="6108794" y="2682909"/>
              <a:ext cx="74436" cy="14719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243801" y="2664339"/>
              <a:ext cx="82948" cy="18505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380896" y="2658219"/>
              <a:ext cx="82948" cy="18505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524109" y="2663219"/>
              <a:ext cx="82948" cy="18505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668809" y="2682100"/>
              <a:ext cx="75342" cy="14299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054233" y="2645148"/>
              <a:ext cx="732679" cy="22201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3" name="Straight Arrow Connector 102"/>
          <p:cNvCxnSpPr>
            <a:stCxn id="95" idx="6"/>
          </p:cNvCxnSpPr>
          <p:nvPr/>
        </p:nvCxnSpPr>
        <p:spPr>
          <a:xfrm flipV="1">
            <a:off x="2471998" y="3974580"/>
            <a:ext cx="391028" cy="107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 flipV="1">
            <a:off x="5897293" y="4229798"/>
            <a:ext cx="454611" cy="489489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6351904" y="4267708"/>
            <a:ext cx="691177" cy="451579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887666" y="4682092"/>
            <a:ext cx="212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Longitudinal Focus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 flipH="1" flipV="1">
            <a:off x="3326986" y="4192604"/>
            <a:ext cx="664351" cy="52668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3991337" y="4214606"/>
            <a:ext cx="827024" cy="50468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Isosceles Triangle 108"/>
          <p:cNvSpPr/>
          <p:nvPr/>
        </p:nvSpPr>
        <p:spPr>
          <a:xfrm rot="5400000">
            <a:off x="293823" y="3810566"/>
            <a:ext cx="445471" cy="255886"/>
          </a:xfrm>
          <a:prstGeom prst="triangle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379137" y="3439490"/>
            <a:ext cx="9478" cy="98323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ight Brace 110"/>
          <p:cNvSpPr/>
          <p:nvPr/>
        </p:nvSpPr>
        <p:spPr>
          <a:xfrm rot="5400000">
            <a:off x="2295369" y="5031465"/>
            <a:ext cx="267028" cy="8100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Brace 111"/>
          <p:cNvSpPr/>
          <p:nvPr/>
        </p:nvSpPr>
        <p:spPr>
          <a:xfrm rot="5400000">
            <a:off x="5554344" y="2722926"/>
            <a:ext cx="242273" cy="540481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Brace 112"/>
          <p:cNvSpPr/>
          <p:nvPr/>
        </p:nvSpPr>
        <p:spPr>
          <a:xfrm rot="5400000">
            <a:off x="1034450" y="4686781"/>
            <a:ext cx="242273" cy="14771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758238" y="5584377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Emitter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860140" y="5584377"/>
            <a:ext cx="96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Buncher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516203" y="5584377"/>
            <a:ext cx="412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DLA Linac with APF Focus + Velocity Taper</a:t>
            </a:r>
          </a:p>
        </p:txBody>
      </p:sp>
      <p:cxnSp>
        <p:nvCxnSpPr>
          <p:cNvPr id="117" name="Straight Connector 116"/>
          <p:cNvCxnSpPr/>
          <p:nvPr/>
        </p:nvCxnSpPr>
        <p:spPr>
          <a:xfrm>
            <a:off x="890585" y="4077562"/>
            <a:ext cx="0" cy="38840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90585" y="3462306"/>
            <a:ext cx="0" cy="38840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05073" y="3466593"/>
            <a:ext cx="0" cy="38840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005073" y="4078562"/>
            <a:ext cx="0" cy="38840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976262" y="4690371"/>
            <a:ext cx="124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50-100 keV</a:t>
            </a:r>
          </a:p>
        </p:txBody>
      </p:sp>
      <p:grpSp>
        <p:nvGrpSpPr>
          <p:cNvPr id="122" name="Group 121"/>
          <p:cNvGrpSpPr/>
          <p:nvPr/>
        </p:nvGrpSpPr>
        <p:grpSpPr>
          <a:xfrm flipV="1">
            <a:off x="388615" y="4555187"/>
            <a:ext cx="587647" cy="626262"/>
            <a:chOff x="388599" y="2131623"/>
            <a:chExt cx="587647" cy="626262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644513" y="2227161"/>
              <a:ext cx="0" cy="161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729815" y="2131623"/>
              <a:ext cx="0" cy="313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729815" y="2302977"/>
              <a:ext cx="2464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966768" y="2293500"/>
              <a:ext cx="0" cy="464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88599" y="2303738"/>
              <a:ext cx="2464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388599" y="2293500"/>
              <a:ext cx="0" cy="464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/>
          <p:cNvSpPr txBox="1"/>
          <p:nvPr/>
        </p:nvSpPr>
        <p:spPr>
          <a:xfrm>
            <a:off x="5732730" y="2749747"/>
            <a:ext cx="237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Pulse Front Tilted Laser</a:t>
            </a:r>
          </a:p>
        </p:txBody>
      </p:sp>
      <p:sp>
        <p:nvSpPr>
          <p:cNvPr id="130" name="Down Arrow 129"/>
          <p:cNvSpPr/>
          <p:nvPr/>
        </p:nvSpPr>
        <p:spPr>
          <a:xfrm>
            <a:off x="4686179" y="2926532"/>
            <a:ext cx="919288" cy="562339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130" descr="Screen Shot 2019-03-22 at 11.48.05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40" y="3399764"/>
            <a:ext cx="893935" cy="316009"/>
          </a:xfrm>
          <a:prstGeom prst="rect">
            <a:avLst/>
          </a:prstGeom>
        </p:spPr>
      </p:pic>
      <p:pic>
        <p:nvPicPr>
          <p:cNvPr id="132" name="Picture 131" descr="Screen Shot 2019-03-22 at 11.48.12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507" y="3361805"/>
            <a:ext cx="707437" cy="343529"/>
          </a:xfrm>
          <a:prstGeom prst="rect">
            <a:avLst/>
          </a:prstGeom>
        </p:spPr>
      </p:pic>
      <p:cxnSp>
        <p:nvCxnSpPr>
          <p:cNvPr id="133" name="Straight Connector 132"/>
          <p:cNvCxnSpPr/>
          <p:nvPr/>
        </p:nvCxnSpPr>
        <p:spPr>
          <a:xfrm>
            <a:off x="2043525" y="6059980"/>
            <a:ext cx="0" cy="736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8377886" y="6000741"/>
            <a:ext cx="0" cy="736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2035638" y="6405214"/>
            <a:ext cx="6342249" cy="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664665" y="6385883"/>
            <a:ext cx="8773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/>
              <a:t>1.3 cm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17589" y="2422185"/>
            <a:ext cx="1416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tip emitter +</a:t>
            </a:r>
          </a:p>
          <a:p>
            <a:r>
              <a:rPr lang="en-US">
                <a:solidFill>
                  <a:schemeClr val="bg2"/>
                </a:solidFill>
              </a:rPr>
              <a:t>electrostatic </a:t>
            </a:r>
          </a:p>
          <a:p>
            <a:r>
              <a:rPr lang="en-US">
                <a:solidFill>
                  <a:schemeClr val="bg2"/>
                </a:solidFill>
              </a:rPr>
              <a:t>lens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454" y="1208735"/>
            <a:ext cx="785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single bunching/acceleration/focusing stage driven by a tilted laser pulse.</a:t>
            </a:r>
          </a:p>
        </p:txBody>
      </p:sp>
      <p:sp>
        <p:nvSpPr>
          <p:cNvPr id="139" name="Arc 138"/>
          <p:cNvSpPr/>
          <p:nvPr/>
        </p:nvSpPr>
        <p:spPr>
          <a:xfrm flipH="1">
            <a:off x="1841557" y="2249398"/>
            <a:ext cx="24190685" cy="2370031"/>
          </a:xfrm>
          <a:prstGeom prst="arc">
            <a:avLst>
              <a:gd name="adj1" fmla="val 20956876"/>
              <a:gd name="adj2" fmla="val 21540418"/>
            </a:avLst>
          </a:prstGeom>
          <a:ln w="177800" cap="rnd" cmpd="tri">
            <a:solidFill>
              <a:srgbClr val="FF66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2895122" y="1788556"/>
            <a:ext cx="369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special “banana” shaped pulse needed for group velocity match</a:t>
            </a:r>
          </a:p>
        </p:txBody>
      </p:sp>
    </p:spTree>
    <p:extLst>
      <p:ext uri="{BB962C8B-B14F-4D97-AF65-F5344CB8AC3E}">
        <p14:creationId xmlns:p14="http://schemas.microsoft.com/office/powerpoint/2010/main" val="406999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Brightness Photocathodes Tested Under the ACHIP Program...</a:t>
            </a:r>
          </a:p>
        </p:txBody>
      </p:sp>
      <p:pic>
        <p:nvPicPr>
          <p:cNvPr id="5" name="Picture 4" descr="Screen Shot 2019-03-27 at 8.09.0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402327"/>
            <a:ext cx="8305800" cy="4915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6324600"/>
            <a:ext cx="616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A. Ceballos, DLA Applications Workshop, March 26 (2019)</a:t>
            </a:r>
          </a:p>
        </p:txBody>
      </p:sp>
    </p:spTree>
    <p:extLst>
      <p:ext uri="{BB962C8B-B14F-4D97-AF65-F5344CB8AC3E}">
        <p14:creationId xmlns:p14="http://schemas.microsoft.com/office/powerpoint/2010/main" val="107941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compact prototype “shoebox” test system is now operating at Stanford University </a:t>
            </a:r>
            <a:r>
              <a:rPr lang="mr-IN" dirty="0"/>
              <a:t>–</a:t>
            </a:r>
            <a:r>
              <a:rPr lang="en-US" dirty="0"/>
              <a:t> goal of 1 MeV energy</a:t>
            </a:r>
          </a:p>
        </p:txBody>
      </p: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C87BEE18-CA40-484A-AE38-A5D47387786F}"/>
              </a:ext>
            </a:extLst>
          </p:cNvPr>
          <p:cNvSpPr txBox="1">
            <a:spLocks/>
          </p:cNvSpPr>
          <p:nvPr/>
        </p:nvSpPr>
        <p:spPr>
          <a:xfrm>
            <a:off x="6255471" y="6134686"/>
            <a:ext cx="318932" cy="5397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7BF42E-F5ED-854E-AA18-1C3824350A4B}"/>
              </a:ext>
            </a:extLst>
          </p:cNvPr>
          <p:cNvSpPr txBox="1"/>
          <p:nvPr/>
        </p:nvSpPr>
        <p:spPr>
          <a:xfrm>
            <a:off x="344092" y="100151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Stanford “glassbox” test system</a:t>
            </a:r>
          </a:p>
        </p:txBody>
      </p:sp>
      <p:pic>
        <p:nvPicPr>
          <p:cNvPr id="31" name="Picture 30" descr="Screen Shot 2019-04-30 at 5.43.44 PM.jpg">
            <a:extLst>
              <a:ext uri="{FF2B5EF4-FFF2-40B4-BE49-F238E27FC236}">
                <a16:creationId xmlns:a16="http://schemas.microsoft.com/office/drawing/2014/main" id="{4A986238-2214-7741-B9E1-A4063C4CC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25" y="4236509"/>
            <a:ext cx="2302741" cy="197732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EC2B7F5-A0C3-A546-AA15-F17A5471CC83}"/>
              </a:ext>
            </a:extLst>
          </p:cNvPr>
          <p:cNvSpPr txBox="1"/>
          <p:nvPr/>
        </p:nvSpPr>
        <p:spPr>
          <a:xfrm>
            <a:off x="4079402" y="6212770"/>
            <a:ext cx="24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N. </a:t>
            </a:r>
            <a:r>
              <a:rPr lang="en-US" sz="1200" dirty="0" err="1"/>
              <a:t>Sapra</a:t>
            </a:r>
            <a:r>
              <a:rPr lang="en-US" sz="1200" dirty="0"/>
              <a:t>, et al.,</a:t>
            </a:r>
          </a:p>
          <a:p>
            <a:r>
              <a:rPr lang="en-US" sz="1200" dirty="0"/>
              <a:t>Science 367, 79 (2019)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CB9636-55E2-F748-98A9-D8313A8E6161}"/>
              </a:ext>
            </a:extLst>
          </p:cNvPr>
          <p:cNvSpPr txBox="1"/>
          <p:nvPr/>
        </p:nvSpPr>
        <p:spPr>
          <a:xfrm>
            <a:off x="562154" y="3850083"/>
            <a:ext cx="598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optimized DLA components via inverse design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1F984AE-47EF-734C-919B-163A12BF2976}"/>
              </a:ext>
            </a:extLst>
          </p:cNvPr>
          <p:cNvCxnSpPr/>
          <p:nvPr/>
        </p:nvCxnSpPr>
        <p:spPr>
          <a:xfrm flipV="1">
            <a:off x="4638821" y="4660835"/>
            <a:ext cx="0" cy="1117034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269E37B-44F8-044F-85A5-91FAB5087203}"/>
              </a:ext>
            </a:extLst>
          </p:cNvPr>
          <p:cNvSpPr txBox="1"/>
          <p:nvPr/>
        </p:nvSpPr>
        <p:spPr>
          <a:xfrm>
            <a:off x="4368366" y="5625010"/>
            <a:ext cx="34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e-</a:t>
            </a:r>
          </a:p>
        </p:txBody>
      </p:sp>
      <p:pic>
        <p:nvPicPr>
          <p:cNvPr id="38" name="Shape 186">
            <a:extLst>
              <a:ext uri="{FF2B5EF4-FFF2-40B4-BE49-F238E27FC236}">
                <a16:creationId xmlns:a16="http://schemas.microsoft.com/office/drawing/2014/main" id="{CD045C7F-C0F6-D446-8FFB-2CFB0175D0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1373" y="4457898"/>
            <a:ext cx="693772" cy="743815"/>
          </a:xfrm>
          <a:prstGeom prst="rect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93247E5-CD35-D149-9FC7-0D2967D28538}"/>
              </a:ext>
            </a:extLst>
          </p:cNvPr>
          <p:cNvSpPr txBox="1"/>
          <p:nvPr/>
        </p:nvSpPr>
        <p:spPr>
          <a:xfrm>
            <a:off x="5292909" y="4284572"/>
            <a:ext cx="141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waveguide coupled DLA</a:t>
            </a:r>
          </a:p>
        </p:txBody>
      </p:sp>
      <p:pic>
        <p:nvPicPr>
          <p:cNvPr id="41" name="Shape 221">
            <a:extLst>
              <a:ext uri="{FF2B5EF4-FFF2-40B4-BE49-F238E27FC236}">
                <a16:creationId xmlns:a16="http://schemas.microsoft.com/office/drawing/2014/main" id="{17C98135-0E77-9F48-A1C7-EA671893B1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9612" y="5500816"/>
            <a:ext cx="735746" cy="735624"/>
          </a:xfrm>
          <a:prstGeom prst="rect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3530847-1A92-7B41-BC7B-5136AF87FD63}"/>
              </a:ext>
            </a:extLst>
          </p:cNvPr>
          <p:cNvSpPr txBox="1"/>
          <p:nvPr/>
        </p:nvSpPr>
        <p:spPr>
          <a:xfrm>
            <a:off x="114448" y="6302897"/>
            <a:ext cx="4877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T. Hughes, et al, Phys. Rev. Appl. 9, 054017 (2018)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CBCBAB6-D909-4B45-B3A8-574741467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44" y="4240104"/>
            <a:ext cx="2613027" cy="198457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962F1D7-D1AB-564A-9681-54646A6EC278}"/>
              </a:ext>
            </a:extLst>
          </p:cNvPr>
          <p:cNvSpPr/>
          <p:nvPr/>
        </p:nvSpPr>
        <p:spPr>
          <a:xfrm>
            <a:off x="64615" y="3873031"/>
            <a:ext cx="6537938" cy="28014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Screen Shot 2019-04-30 at 6.15.23 PM.jpg">
            <a:extLst>
              <a:ext uri="{FF2B5EF4-FFF2-40B4-BE49-F238E27FC236}">
                <a16:creationId xmlns:a16="http://schemas.microsoft.com/office/drawing/2014/main" id="{6B5125EC-D379-EA44-BCD8-F6D649373B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19" y="1603689"/>
            <a:ext cx="2543695" cy="2269342"/>
          </a:xfrm>
          <a:prstGeom prst="rect">
            <a:avLst/>
          </a:prstGeom>
        </p:spPr>
      </p:pic>
      <p:pic>
        <p:nvPicPr>
          <p:cNvPr id="47" name="図 64">
            <a:extLst>
              <a:ext uri="{FF2B5EF4-FFF2-40B4-BE49-F238E27FC236}">
                <a16:creationId xmlns:a16="http://schemas.microsoft.com/office/drawing/2014/main" id="{2C82D2F8-151B-9B47-806B-62213C8325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986" t="35632" r="38018" b="27654"/>
          <a:stretch/>
        </p:blipFill>
        <p:spPr>
          <a:xfrm rot="5400000">
            <a:off x="6706558" y="3690882"/>
            <a:ext cx="2276946" cy="213219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D2A9B29-54C5-0249-B83C-E3DC6D913EE9}"/>
              </a:ext>
            </a:extLst>
          </p:cNvPr>
          <p:cNvSpPr txBox="1"/>
          <p:nvPr/>
        </p:nvSpPr>
        <p:spPr>
          <a:xfrm>
            <a:off x="4262535" y="1039294"/>
            <a:ext cx="2583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compact electron gun</a:t>
            </a:r>
          </a:p>
          <a:p>
            <a:r>
              <a:rPr lang="en-US" b="1" dirty="0"/>
              <a:t>w/electrostatic lens</a:t>
            </a:r>
          </a:p>
        </p:txBody>
      </p:sp>
      <p:pic>
        <p:nvPicPr>
          <p:cNvPr id="49" name="Picture 48" descr="Screen Shot 2019-04-30 at 6.17.12 PM.jpg">
            <a:extLst>
              <a:ext uri="{FF2B5EF4-FFF2-40B4-BE49-F238E27FC236}">
                <a16:creationId xmlns:a16="http://schemas.microsoft.com/office/drawing/2014/main" id="{17B9678D-4B92-B94B-AD9C-61C72712F3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82" y="1527059"/>
            <a:ext cx="1568172" cy="104080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76BC7BE-AE2F-2F49-B64E-AE2B229DF4F8}"/>
              </a:ext>
            </a:extLst>
          </p:cNvPr>
          <p:cNvSpPr txBox="1"/>
          <p:nvPr/>
        </p:nvSpPr>
        <p:spPr>
          <a:xfrm>
            <a:off x="7178739" y="2238635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 tip emitter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7F4E901-355E-194C-9562-67C896514F5E}"/>
              </a:ext>
            </a:extLst>
          </p:cNvPr>
          <p:cNvSpPr txBox="1"/>
          <p:nvPr/>
        </p:nvSpPr>
        <p:spPr>
          <a:xfrm>
            <a:off x="3004335" y="4202262"/>
            <a:ext cx="783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splitters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A1055A-EC0D-D64D-9C82-F9C6979B1ACD}"/>
              </a:ext>
            </a:extLst>
          </p:cNvPr>
          <p:cNvSpPr txBox="1"/>
          <p:nvPr/>
        </p:nvSpPr>
        <p:spPr>
          <a:xfrm>
            <a:off x="3003869" y="5248289"/>
            <a:ext cx="826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couplers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066F1E6-7A8D-734A-9A3F-DDDE8467C93D}"/>
              </a:ext>
            </a:extLst>
          </p:cNvPr>
          <p:cNvSpPr txBox="1"/>
          <p:nvPr/>
        </p:nvSpPr>
        <p:spPr>
          <a:xfrm>
            <a:off x="6811121" y="5942484"/>
            <a:ext cx="2221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T. Hirano (Hamamatsu, visiting scientist at Stanford University)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F6880B4-2F49-C043-868D-D06E09512B14}"/>
              </a:ext>
            </a:extLst>
          </p:cNvPr>
          <p:cNvSpPr txBox="1"/>
          <p:nvPr/>
        </p:nvSpPr>
        <p:spPr>
          <a:xfrm>
            <a:off x="6930058" y="2638602"/>
            <a:ext cx="19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3000 e-/pulse,100 kHz rep</a:t>
            </a:r>
          </a:p>
          <a:p>
            <a:r>
              <a:rPr lang="en-US" sz="1200" dirty="0"/>
              <a:t>0.2 nm emittance</a:t>
            </a:r>
          </a:p>
          <a:p>
            <a:r>
              <a:rPr lang="en-US" sz="1200" dirty="0"/>
              <a:t>A. </a:t>
            </a:r>
            <a:r>
              <a:rPr lang="en-US" sz="1200" dirty="0" err="1"/>
              <a:t>Ceballos</a:t>
            </a:r>
            <a:r>
              <a:rPr lang="en-US" sz="1200" dirty="0"/>
              <a:t>, Stanford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3A82F36-2CF5-D14A-A4EA-18530428E294}"/>
              </a:ext>
            </a:extLst>
          </p:cNvPr>
          <p:cNvCxnSpPr/>
          <p:nvPr/>
        </p:nvCxnSpPr>
        <p:spPr>
          <a:xfrm flipH="1">
            <a:off x="6214510" y="2121053"/>
            <a:ext cx="1023024" cy="646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42238C5-F053-B742-966E-B6CB2EA02B61}"/>
              </a:ext>
            </a:extLst>
          </p:cNvPr>
          <p:cNvSpPr txBox="1"/>
          <p:nvPr/>
        </p:nvSpPr>
        <p:spPr>
          <a:xfrm>
            <a:off x="7061148" y="3555560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compact e- gun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41FF534-2472-894D-BF16-D84CAFA6A2CE}"/>
              </a:ext>
            </a:extLst>
          </p:cNvPr>
          <p:cNvGrpSpPr/>
          <p:nvPr/>
        </p:nvGrpSpPr>
        <p:grpSpPr>
          <a:xfrm flipH="1">
            <a:off x="330297" y="3282842"/>
            <a:ext cx="1230732" cy="219783"/>
            <a:chOff x="7086600" y="6233434"/>
            <a:chExt cx="1308715" cy="39596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C85A95-5235-4846-ADBA-A80BC13A61F8}"/>
                </a:ext>
              </a:extLst>
            </p:cNvPr>
            <p:cNvSpPr/>
            <p:nvPr/>
          </p:nvSpPr>
          <p:spPr>
            <a:xfrm>
              <a:off x="7086600" y="6528765"/>
              <a:ext cx="1143000" cy="100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A0B109C-152E-8A4F-8E1A-7B4EEBCAA0DD}"/>
                </a:ext>
              </a:extLst>
            </p:cNvPr>
            <p:cNvSpPr txBox="1"/>
            <p:nvPr/>
          </p:nvSpPr>
          <p:spPr>
            <a:xfrm>
              <a:off x="7543800" y="6233434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30mm</a:t>
              </a: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65324592-B934-A545-A489-B66118503E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9" y="1436245"/>
            <a:ext cx="3712075" cy="2263241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085C66B3-EE57-3C40-AA68-03F8A4286C48}"/>
              </a:ext>
            </a:extLst>
          </p:cNvPr>
          <p:cNvGrpSpPr/>
          <p:nvPr/>
        </p:nvGrpSpPr>
        <p:grpSpPr>
          <a:xfrm>
            <a:off x="3439372" y="1446845"/>
            <a:ext cx="755286" cy="834948"/>
            <a:chOff x="7250263" y="1807914"/>
            <a:chExt cx="1455725" cy="1393629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D565901-AE9C-6647-9CDE-3134797AA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22" t="10188" r="29357" b="16880"/>
            <a:stretch/>
          </p:blipFill>
          <p:spPr>
            <a:xfrm>
              <a:off x="7272461" y="1807914"/>
              <a:ext cx="1274921" cy="1335445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B01B937-4490-A541-B36C-B0C8F72C24DE}"/>
                </a:ext>
              </a:extLst>
            </p:cNvPr>
            <p:cNvSpPr txBox="1"/>
            <p:nvPr/>
          </p:nvSpPr>
          <p:spPr>
            <a:xfrm>
              <a:off x="7250263" y="2687826"/>
              <a:ext cx="1455725" cy="513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96keV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524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409956" cy="753033"/>
          </a:xfrm>
        </p:spPr>
        <p:txBody>
          <a:bodyPr/>
          <a:lstStyle/>
          <a:p>
            <a:r>
              <a:rPr lang="en-US"/>
              <a:t>Sub-relativistic Structures with Laser-Driven Focusing Have Been Recently Fabricated for Experimental Tests</a:t>
            </a:r>
          </a:p>
        </p:txBody>
      </p:sp>
      <p:pic>
        <p:nvPicPr>
          <p:cNvPr id="5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3" y="1506848"/>
            <a:ext cx="4124498" cy="3093374"/>
          </a:xfrm>
          <a:prstGeom prst="rect">
            <a:avLst/>
          </a:prstGeom>
        </p:spPr>
      </p:pic>
      <p:sp>
        <p:nvSpPr>
          <p:cNvPr id="7" name="Textfeld 13"/>
          <p:cNvSpPr txBox="1"/>
          <p:nvPr/>
        </p:nvSpPr>
        <p:spPr>
          <a:xfrm>
            <a:off x="393797" y="5404656"/>
            <a:ext cx="8143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APF structure optimized for 2000 nm laser wave length and 26.478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electron beam Structure length required pulse front tilted (PFT) laser pulses 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is only for guiding as a proof-of-principle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 is to see a maximum laser ON/OFF contrast of 2.5:1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Additionally the contrast should scale with incident laser power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4557" y="1435294"/>
            <a:ext cx="3958999" cy="1755829"/>
          </a:xfrm>
          <a:prstGeom prst="rect">
            <a:avLst/>
          </a:prstGeom>
        </p:spPr>
      </p:pic>
      <p:grpSp>
        <p:nvGrpSpPr>
          <p:cNvPr id="9" name="Gruppieren 66"/>
          <p:cNvGrpSpPr/>
          <p:nvPr/>
        </p:nvGrpSpPr>
        <p:grpSpPr>
          <a:xfrm>
            <a:off x="4697807" y="3255365"/>
            <a:ext cx="4446193" cy="1475470"/>
            <a:chOff x="1115616" y="1617633"/>
            <a:chExt cx="5832648" cy="2131884"/>
          </a:xfrm>
        </p:grpSpPr>
        <p:sp>
          <p:nvSpPr>
            <p:cNvPr id="10" name="Ellipse 67"/>
            <p:cNvSpPr/>
            <p:nvPr/>
          </p:nvSpPr>
          <p:spPr>
            <a:xfrm>
              <a:off x="1367644" y="2168860"/>
              <a:ext cx="540060" cy="39604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Ellipse 68"/>
            <p:cNvSpPr/>
            <p:nvPr/>
          </p:nvSpPr>
          <p:spPr>
            <a:xfrm>
              <a:off x="2844409" y="2163180"/>
              <a:ext cx="540060" cy="39604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Ellipse 69"/>
            <p:cNvSpPr/>
            <p:nvPr/>
          </p:nvSpPr>
          <p:spPr>
            <a:xfrm>
              <a:off x="2106026" y="2168860"/>
              <a:ext cx="540060" cy="39604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Ellipse 70"/>
            <p:cNvSpPr/>
            <p:nvPr/>
          </p:nvSpPr>
          <p:spPr>
            <a:xfrm>
              <a:off x="3582791" y="2168860"/>
              <a:ext cx="540060" cy="39604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Ellipse 71"/>
            <p:cNvSpPr/>
            <p:nvPr/>
          </p:nvSpPr>
          <p:spPr>
            <a:xfrm>
              <a:off x="4321173" y="2162182"/>
              <a:ext cx="540060" cy="39604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Ellipse 72"/>
            <p:cNvSpPr/>
            <p:nvPr/>
          </p:nvSpPr>
          <p:spPr>
            <a:xfrm>
              <a:off x="1366443" y="2895618"/>
              <a:ext cx="540060" cy="39604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Ellipse 73"/>
            <p:cNvSpPr/>
            <p:nvPr/>
          </p:nvSpPr>
          <p:spPr>
            <a:xfrm>
              <a:off x="2843208" y="2889938"/>
              <a:ext cx="540060" cy="39604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Ellipse 74"/>
            <p:cNvSpPr/>
            <p:nvPr/>
          </p:nvSpPr>
          <p:spPr>
            <a:xfrm>
              <a:off x="2104825" y="2895618"/>
              <a:ext cx="540060" cy="39604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Ellipse 75"/>
            <p:cNvSpPr/>
            <p:nvPr/>
          </p:nvSpPr>
          <p:spPr>
            <a:xfrm>
              <a:off x="3581590" y="2895618"/>
              <a:ext cx="540060" cy="39604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Ellipse 76"/>
            <p:cNvSpPr/>
            <p:nvPr/>
          </p:nvSpPr>
          <p:spPr>
            <a:xfrm>
              <a:off x="4319972" y="2888940"/>
              <a:ext cx="540060" cy="39604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Ellipse 77"/>
            <p:cNvSpPr/>
            <p:nvPr/>
          </p:nvSpPr>
          <p:spPr>
            <a:xfrm>
              <a:off x="5578911" y="2162182"/>
              <a:ext cx="540060" cy="39604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Ellipse 78"/>
            <p:cNvSpPr/>
            <p:nvPr/>
          </p:nvSpPr>
          <p:spPr>
            <a:xfrm>
              <a:off x="6317293" y="2162182"/>
              <a:ext cx="540060" cy="39604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Ellipse 79"/>
            <p:cNvSpPr/>
            <p:nvPr/>
          </p:nvSpPr>
          <p:spPr>
            <a:xfrm>
              <a:off x="5577710" y="2888940"/>
              <a:ext cx="540060" cy="39604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Ellipse 80"/>
            <p:cNvSpPr/>
            <p:nvPr/>
          </p:nvSpPr>
          <p:spPr>
            <a:xfrm>
              <a:off x="6316092" y="2888940"/>
              <a:ext cx="540060" cy="39604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Rechteck 81"/>
            <p:cNvSpPr/>
            <p:nvPr/>
          </p:nvSpPr>
          <p:spPr>
            <a:xfrm>
              <a:off x="4608004" y="2240868"/>
              <a:ext cx="1224136" cy="2520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Rechteck 82"/>
            <p:cNvSpPr/>
            <p:nvPr/>
          </p:nvSpPr>
          <p:spPr>
            <a:xfrm>
              <a:off x="4625975" y="2967626"/>
              <a:ext cx="1224136" cy="2520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Ellipse 83"/>
            <p:cNvSpPr/>
            <p:nvPr/>
          </p:nvSpPr>
          <p:spPr>
            <a:xfrm>
              <a:off x="2502071" y="2611276"/>
              <a:ext cx="342338" cy="263965"/>
            </a:xfrm>
            <a:prstGeom prst="ellipse">
              <a:avLst/>
            </a:prstGeom>
            <a:solidFill>
              <a:srgbClr val="F5A3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 extrusionH="127000" prstMaterial="matte">
              <a:bevelT w="336550" h="241300"/>
              <a:bevelB w="1143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7" name="Gerade Verbindung mit Pfeil 84"/>
            <p:cNvCxnSpPr/>
            <p:nvPr/>
          </p:nvCxnSpPr>
          <p:spPr>
            <a:xfrm flipH="1">
              <a:off x="2348904" y="2743258"/>
              <a:ext cx="306334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uppieren 85"/>
            <p:cNvGrpSpPr/>
            <p:nvPr/>
          </p:nvGrpSpPr>
          <p:grpSpPr>
            <a:xfrm>
              <a:off x="1115616" y="2161841"/>
              <a:ext cx="573164" cy="799107"/>
              <a:chOff x="2238807" y="4784658"/>
              <a:chExt cx="573164" cy="799107"/>
            </a:xfrm>
          </p:grpSpPr>
          <p:grpSp>
            <p:nvGrpSpPr>
              <p:cNvPr id="54" name="Gruppieren 111"/>
              <p:cNvGrpSpPr/>
              <p:nvPr/>
            </p:nvGrpSpPr>
            <p:grpSpPr>
              <a:xfrm>
                <a:off x="2320849" y="5036640"/>
                <a:ext cx="380611" cy="351489"/>
                <a:chOff x="2320849" y="5036640"/>
                <a:chExt cx="380611" cy="351489"/>
              </a:xfrm>
            </p:grpSpPr>
            <p:cxnSp>
              <p:nvCxnSpPr>
                <p:cNvPr id="58" name="Gerade Verbindung mit Pfeil 115"/>
                <p:cNvCxnSpPr/>
                <p:nvPr/>
              </p:nvCxnSpPr>
              <p:spPr>
                <a:xfrm flipV="1">
                  <a:off x="2388776" y="5036640"/>
                  <a:ext cx="0" cy="288032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 Verbindung mit Pfeil 116"/>
                <p:cNvCxnSpPr/>
                <p:nvPr/>
              </p:nvCxnSpPr>
              <p:spPr>
                <a:xfrm>
                  <a:off x="2384306" y="5333522"/>
                  <a:ext cx="317154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Ellipse 117"/>
                <p:cNvSpPr/>
                <p:nvPr/>
              </p:nvSpPr>
              <p:spPr>
                <a:xfrm>
                  <a:off x="2320849" y="5265204"/>
                  <a:ext cx="126915" cy="122925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61" name="Gerader Verbinder 118"/>
                <p:cNvCxnSpPr/>
                <p:nvPr/>
              </p:nvCxnSpPr>
              <p:spPr>
                <a:xfrm flipV="1">
                  <a:off x="2339752" y="5293828"/>
                  <a:ext cx="90310" cy="793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r Verbinder 119"/>
                <p:cNvCxnSpPr>
                  <a:stCxn id="60" idx="5"/>
                  <a:endCxn id="60" idx="1"/>
                </p:cNvCxnSpPr>
                <p:nvPr/>
              </p:nvCxnSpPr>
              <p:spPr>
                <a:xfrm flipH="1" flipV="1">
                  <a:off x="2339435" y="5283206"/>
                  <a:ext cx="89743" cy="8692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Textfeld 112"/>
              <p:cNvSpPr txBox="1"/>
              <p:nvPr/>
            </p:nvSpPr>
            <p:spPr>
              <a:xfrm>
                <a:off x="2631351" y="5186172"/>
                <a:ext cx="180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00" i="1" dirty="0">
                    <a:solidFill>
                      <a:srgbClr val="000000"/>
                    </a:solidFill>
                    <a:cs typeface="Arial" pitchFamily="34" charset="0"/>
                  </a:rPr>
                  <a:t>z</a:t>
                </a:r>
                <a:endParaRPr lang="en-US" i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feld 113"/>
              <p:cNvSpPr txBox="1"/>
              <p:nvPr/>
            </p:nvSpPr>
            <p:spPr>
              <a:xfrm>
                <a:off x="2259186" y="4784658"/>
                <a:ext cx="180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00" i="1" dirty="0">
                    <a:solidFill>
                      <a:srgbClr val="000000"/>
                    </a:solidFill>
                    <a:cs typeface="Arial" pitchFamily="34" charset="0"/>
                  </a:rPr>
                  <a:t>y</a:t>
                </a:r>
                <a:endParaRPr lang="en-US" i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feld 114"/>
              <p:cNvSpPr txBox="1"/>
              <p:nvPr/>
            </p:nvSpPr>
            <p:spPr>
              <a:xfrm>
                <a:off x="2238807" y="5306766"/>
                <a:ext cx="180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00" i="1" dirty="0">
                    <a:solidFill>
                      <a:srgbClr val="000000"/>
                    </a:solidFill>
                    <a:cs typeface="Arial" pitchFamily="34" charset="0"/>
                  </a:rPr>
                  <a:t>x</a:t>
                </a:r>
                <a:endParaRPr lang="en-US" i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feld 86"/>
            <p:cNvSpPr txBox="1"/>
            <p:nvPr/>
          </p:nvSpPr>
          <p:spPr>
            <a:xfrm>
              <a:off x="2147624" y="2585281"/>
              <a:ext cx="201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200" i="1" dirty="0">
                  <a:solidFill>
                    <a:srgbClr val="000000"/>
                  </a:solidFill>
                  <a:cs typeface="Arial" pitchFamily="34" charset="0"/>
                </a:rPr>
                <a:t>s</a:t>
              </a:r>
              <a:endParaRPr lang="en-US" i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30" name="Gerade Verbindung mit Pfeil 87"/>
            <p:cNvCxnSpPr/>
            <p:nvPr/>
          </p:nvCxnSpPr>
          <p:spPr>
            <a:xfrm flipH="1">
              <a:off x="3501632" y="2852813"/>
              <a:ext cx="710328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88"/>
            <p:cNvCxnSpPr/>
            <p:nvPr/>
          </p:nvCxnSpPr>
          <p:spPr>
            <a:xfrm flipH="1">
              <a:off x="4221712" y="2852936"/>
              <a:ext cx="710328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89"/>
            <p:cNvCxnSpPr/>
            <p:nvPr/>
          </p:nvCxnSpPr>
          <p:spPr>
            <a:xfrm flipH="1">
              <a:off x="5508104" y="2852813"/>
              <a:ext cx="710328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90"/>
            <p:cNvCxnSpPr/>
            <p:nvPr/>
          </p:nvCxnSpPr>
          <p:spPr>
            <a:xfrm flipH="1">
              <a:off x="6228184" y="2852936"/>
              <a:ext cx="710328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91"/>
            <p:cNvCxnSpPr/>
            <p:nvPr/>
          </p:nvCxnSpPr>
          <p:spPr>
            <a:xfrm flipH="1" flipV="1">
              <a:off x="4932040" y="2852813"/>
              <a:ext cx="557928" cy="123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92"/>
            <p:cNvCxnSpPr/>
            <p:nvPr/>
          </p:nvCxnSpPr>
          <p:spPr>
            <a:xfrm>
              <a:off x="3507920" y="2772270"/>
              <a:ext cx="0" cy="1800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93"/>
            <p:cNvCxnSpPr/>
            <p:nvPr/>
          </p:nvCxnSpPr>
          <p:spPr>
            <a:xfrm>
              <a:off x="4211960" y="2780928"/>
              <a:ext cx="0" cy="1800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94"/>
            <p:cNvCxnSpPr/>
            <p:nvPr/>
          </p:nvCxnSpPr>
          <p:spPr>
            <a:xfrm>
              <a:off x="4932040" y="2780928"/>
              <a:ext cx="0" cy="1800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95"/>
            <p:cNvCxnSpPr/>
            <p:nvPr/>
          </p:nvCxnSpPr>
          <p:spPr>
            <a:xfrm>
              <a:off x="5508104" y="2780928"/>
              <a:ext cx="0" cy="1800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96"/>
            <p:cNvCxnSpPr/>
            <p:nvPr/>
          </p:nvCxnSpPr>
          <p:spPr>
            <a:xfrm>
              <a:off x="6228184" y="2780928"/>
              <a:ext cx="0" cy="1800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97"/>
            <p:cNvCxnSpPr/>
            <p:nvPr/>
          </p:nvCxnSpPr>
          <p:spPr>
            <a:xfrm>
              <a:off x="6948264" y="2780928"/>
              <a:ext cx="0" cy="1800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feil nach unten 98"/>
            <p:cNvSpPr/>
            <p:nvPr/>
          </p:nvSpPr>
          <p:spPr>
            <a:xfrm>
              <a:off x="1543075" y="1700808"/>
              <a:ext cx="4508449" cy="43204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Pfeil nach unten 99"/>
            <p:cNvSpPr/>
            <p:nvPr/>
          </p:nvSpPr>
          <p:spPr>
            <a:xfrm flipV="1">
              <a:off x="1597395" y="3341246"/>
              <a:ext cx="4508449" cy="408271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Textfeld 100"/>
            <p:cNvSpPr txBox="1"/>
            <p:nvPr/>
          </p:nvSpPr>
          <p:spPr>
            <a:xfrm>
              <a:off x="3362692" y="3277147"/>
              <a:ext cx="147616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>
                  <a:solidFill>
                    <a:srgbClr val="FFFFFF"/>
                  </a:solidFill>
                  <a:cs typeface="Arial" pitchFamily="34" charset="0"/>
                </a:rPr>
                <a:t>Laser</a:t>
              </a:r>
              <a:endParaRPr lang="en-US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4" name="Textfeld 101"/>
            <p:cNvSpPr txBox="1"/>
            <p:nvPr/>
          </p:nvSpPr>
          <p:spPr>
            <a:xfrm>
              <a:off x="3268230" y="1617633"/>
              <a:ext cx="147616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>
                  <a:solidFill>
                    <a:srgbClr val="FFFFFF"/>
                  </a:solidFill>
                  <a:cs typeface="Arial" pitchFamily="34" charset="0"/>
                </a:rPr>
                <a:t>Laser</a:t>
              </a:r>
              <a:endParaRPr lang="en-US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46" name="Grafik 10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299" y="2636912"/>
              <a:ext cx="162133" cy="174933"/>
            </a:xfrm>
            <a:prstGeom prst="rect">
              <a:avLst/>
            </a:prstGeom>
          </p:spPr>
        </p:pic>
        <p:pic>
          <p:nvPicPr>
            <p:cNvPr id="47" name="Grafik 10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036" y="2636945"/>
              <a:ext cx="162133" cy="174933"/>
            </a:xfrm>
            <a:prstGeom prst="rect">
              <a:avLst/>
            </a:prstGeom>
          </p:spPr>
        </p:pic>
        <p:pic>
          <p:nvPicPr>
            <p:cNvPr id="48" name="Grafik 10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715" y="2659843"/>
              <a:ext cx="162133" cy="174933"/>
            </a:xfrm>
            <a:prstGeom prst="rect">
              <a:avLst/>
            </a:prstGeom>
          </p:spPr>
        </p:pic>
        <p:pic>
          <p:nvPicPr>
            <p:cNvPr id="49" name="Grafik 10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694" y="2659843"/>
              <a:ext cx="162133" cy="174933"/>
            </a:xfrm>
            <a:prstGeom prst="rect">
              <a:avLst/>
            </a:prstGeom>
          </p:spPr>
        </p:pic>
        <p:pic>
          <p:nvPicPr>
            <p:cNvPr id="50" name="Grafik 10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72" y="2692132"/>
              <a:ext cx="38400" cy="124800"/>
            </a:xfrm>
            <a:prstGeom prst="rect">
              <a:avLst/>
            </a:prstGeom>
          </p:spPr>
        </p:pic>
        <p:sp>
          <p:nvSpPr>
            <p:cNvPr id="52" name="Pfeil nach rechts 109"/>
            <p:cNvSpPr/>
            <p:nvPr/>
          </p:nvSpPr>
          <p:spPr>
            <a:xfrm>
              <a:off x="2907206" y="2585281"/>
              <a:ext cx="513266" cy="310337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53" name="Grafik 1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022" y="2667697"/>
              <a:ext cx="386743" cy="136229"/>
            </a:xfrm>
            <a:prstGeom prst="rect">
              <a:avLst/>
            </a:prstGeom>
          </p:spPr>
        </p:pic>
      </p:grpSp>
      <p:sp>
        <p:nvSpPr>
          <p:cNvPr id="63" name="TextBox 62"/>
          <p:cNvSpPr txBox="1"/>
          <p:nvPr/>
        </p:nvSpPr>
        <p:spPr>
          <a:xfrm>
            <a:off x="4698687" y="4849432"/>
            <a:ext cx="3750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Niedermayer, et al., PRL </a:t>
            </a:r>
            <a:r>
              <a:rPr lang="en-US" sz="1400" b="1"/>
              <a:t>121</a:t>
            </a:r>
            <a:r>
              <a:rPr lang="en-US" sz="1400"/>
              <a:t>, 214801 (2018)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48420" y="4860720"/>
            <a:ext cx="3762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Hommelhoff Group, FAU Erlangen, Germany</a:t>
            </a:r>
          </a:p>
        </p:txBody>
      </p:sp>
    </p:spTree>
    <p:extLst>
      <p:ext uri="{BB962C8B-B14F-4D97-AF65-F5344CB8AC3E}">
        <p14:creationId xmlns:p14="http://schemas.microsoft.com/office/powerpoint/2010/main" val="11530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9846"/>
  <p:tag name="ORIGINALWIDTH" val="113,9857"/>
  <p:tag name="LATEXADDIN" val="\documentclass{article}&#10;\usepackage{amsmath}&#10;&#10;&#10;\pagestyle{empty}&#10;\begin{document}&#10;&#10;\catcode`@=11&#10;\def\frownfill{$\scriptscriptstyle\m@th\mathord\frown\mkern-0.2mu%&#10;  \cleaders\hbox{$\mkern-2mu\smash-\mkern-2mu$}\hfill&#10;  \mkern-0.2mu$}&#10;\def\bow#1{\vbox{\m@th\ialign{##\crcr%&#10;      \frownfill\crcr\noalign{\kern-0.2\p@\nointerlineskip}%&#10;      $\hfil\displaystyle{#1}\hfil$\crcr}}}&#10;\def\bbow#1{\vbox{\m@th\ialign{##\crcr%&#10;     \frownfill\crcr\noalign{\kern-0.7\p@\nointerlineskip}%&#10;     \frownfill\crcr\noalign{\kern-0.3\p@\nointerlineskip}%&#10;      $\hfil\displaystyle{#1}\hfil$\crcr}}}&#10;\def\widefrownfill{$\m@th\mathord\frown$}&#10;\def\widebow#1{\vbox{\m@th\ialign{##\crcr&#10;      \hfil\widefrownfill\hfil\crcr\noalign{\kern-0.9\p@\nointerlineskip}&#10;      $\hfil\displaystyle{#1}\hfil$\crcr}}}&#10;\def\widebbow#1{\vbox{\m@th\ialign{##\crcr&#10;     \hfil\widefrownfill\hfil\crcr\noalign{\kern-1.8\p@\nointerlineskip}&#10;     \hfil\widefrownfill\hfil\crcr\noalign{\kern-0.9\p@\nointerlineskip}&#10;      $\hfil\displaystyle{#1}\hfil$\crcr}}}&#10;&#10;\newcommand{\ul}{\underline}&#10;\newcommand{\ve}{\protect\bow{\rm\bf e}}&#10;\newcommand{\vE}{\hspace{1pt}\protect\bow{\hspace{-1pt}e}}&#10;\newcommand{\va}{\protect\bow{\rm\bf a}}&#10;\newcommand{\vA}{\hspace{1pt}\protect\bow{\hspace{-1pt} a}}&#10;\newcommand{\fb}{\protect\bbow{\rm\bf b}}&#10;\newcommand{\fB}{\hspace{1pt}\protect\bbow{\hspace{-1pt} b}}&#10;\newcommand{\vh}{\protect\bow{\rm\bf h}}&#10;\newcommand{\vH}{\hspace{1pt}\protect\bow{\hspace{-1pt} h}}&#10;\newcommand{\vm}{\protect\widebow{\rm\bf m}}&#10;\newcommand{\vM}{\hspace{1pt}\protect\widebow{\hspace{-1pt} m}}&#10;\newcommand{\fd}{\protect\bbow{\rm\bf d}}&#10;\newcommand{\fD}{\hspace{1pt}\protect\bbow{\hspace{-1pt} d}}&#10;\newcommand{\fj}{\protect\bbow{\rm\bf j}}&#10;\newcommand{\vvi}{\protect\bow{\rm\bf v}}&#10;%\newcommand{\vV}{\hspace{1pt}\protect\bow{\hspace{-1pt} v}}&#10;\newcommand{\fJ}{\hspace{1pt}\protect\bbow{\hspace{-1pt} j}}&#10;&#10;\newcommand{\vke}{\ul{\protect\bow{\rm\bf e}}}&#10;\newcommand{\fkb}{\ul{\protect\bbow{\rm\bf b}}}&#10;\newcommand{\vkh}{\ul{\protect\bow{\rm\bf h}}}&#10;\newcommand{\fkd}{\ul{\protect\bbow{\rm\bf d}}}&#10;\newcommand{\fkj}{\ul{\protect\bbow{\rm\bf j}}}&#10;&#10;\newcommand{\rhs}{\mbox{\rm\bf r}}&#10;\newcommand{\q}{\mbox{\rm\bf q}}&#10;\newcommand{\T}{\mbox{\rm\bf T}}&#10;&#10;\newcommand{\bfb}{{\rm\bf b}}&#10;\newcommand{\bfe}{{\rm\bf e}}&#10;\newcommand{\bfh}{{\rm\bf h}}&#10;\newcommand{\bfd}{{\rm\bf d}}&#10;\newcommand{\bfj}{{\rm\bf j}}&#10;&#10;\newcommand{\fDeps}{\mbox{\rm\bf D}_{\epsilon}}&#10;\newcommand{\fDkap}{\mbox{\rm\bf D}_{\kappa}}&#10;\newcommand{\fDmu}{\mbox{\rm\bf D}_{\mu}}&#10;\newcommand{\fDmuinv}{\mbox{\rm\bf D}_{\mu^{-1}}}&#10;\newcommand{\fDnu}{\mbox{\rm\bf D}_{\nu}}&#10;\newcommand{\fDD}{\mbox{\rm\bf D}}&#10;\newcommand{\fDvi}{\mbox{\rm\bf D}_{\V}^{-1}}&#10;\newcommand{\C}{\mbox{\rm\bf  C}}&#10;\newcommand{\A}{\mbox{\rm\bf  A}}&#10;\newcommand{\V}{\mbox{\rm\bf  V}}&#10;\newcommand{\F}{\mbox{\rm\bf  F}}&#10;\newcommand{\G}{\mbox{\rm\bf  G}}&#10;\renewcommand{\S}{\mbox{\rm\bf S}}&#10;\newcommand{\fDP}{\mbox{\rm\bf P}}&#10;\newcommand{\x}{\mbox{\rm\bf  x}}&#10;\newcommand{\e}{\mbox{\rm\bf  e}}&#10;%\newcommand{\vv}{\mbox{\rm\bf  v}}&#10;&#10;\newcommand{\Gt}{\widetilde{G}}&#10;\newcommand{\Gtt}{\widetilde{\rm\bf G}}&#10;\newcommand{\Ct}{\widetilde{\rm\bf C}}&#10;\newcommand{\St}{\widetilde{\rm\bf S}}&#10;\newcommand{\Dt}{\widetilde{\rm\bf D}}&#10;\newcommand{\Pt}{\widetilde{\rm\bf P}}&#10;&#10;%&#10;% ---- Matrizen:&#10;%&#10;&#10;\newcommand{\fMeps}{{\bf M}_{\epsilon}}&#10;\newcommand{\fMkap}{{\bf M}_{\kappa}}&#10;\newcommand{\fMsig}{{\bf M}_{\sigma}}&#10;\newcommand{\fMmu}{{\bf M}_{\mu}}&#10;\newcommand{\fMmuinv}{{\bf M}_{\mu^{-1}}}&#10;\newcommand{\fMnu}{{\bf M}_{\nu}}&#10;\newcommand{\fkMeps}{\ul{\bf M}_{\epsilon}}&#10;&#10;\newcommand{\fM}{{\bf M}}&#10;\newcommand{\fMvi}{{\bf M}_{\V}^{-1}}&#10;\newcommand{\I}{{\bf I}}&#10;&#10;&#10;\newcommand{\beq}{\begin{equation}}&#10;\newcommand{\eeq}{\end{equation}}&#10;%%%%%%%%%%%%%%%%%%%% Symbole %%%%%%%%%%%%%%%%%%%%%%%%%&#10;&#10;%% Materialkonstanten&#10;\newcommand{\eps}{\varepsilon}&#10;\newcommand{\pc}{\underline{p}}&#10;\newcommand{\epsc}{\underline{\varepsilon}}&#10;\newcommand{\kap}{\kappa}&#10;&#10;%% rho, phi, theta&#10;\renewcommand{\rho}{\varrho}&#10;\renewcommand{\theta}{\vartheta}&#10;\renewcommand{\phi}{\varphi}&#10;&#10;&#10;%% Mengenabk rzungen&#10;\newcommand{\nat}{\ensuremath{\mathbb{N}}}             % nat&quot;urliche Zahlen&#10;\newcommand{\real}{\ensuremath{\mathbb{R}}}            % reelle Zahlen&#10;\newcommand{\realk}{\ensuremath{\mathbb{R}^k}}         % Abschl. IR&#10;\newcommand{\realn}{\ensuremath{\mathbb{R}^N}}         % IR hoch N&#10;\newcommand{\complexn}{\ensuremath{\mathbb{C}^N}}      % IC^N&#10;\newcommand{\complex}{\ensuremath{\mathbb{C}}}         % IC komplexe Zahlen&#10;&#10;&#10;%%%%%%%%%%%%%%%%%%%% OPERATOREN UND FUNKTIONEN %%%%%%%%%%%%%%%%%%%%&#10;&#10;%\newcommand{\grad}{\ensuremath{ \mathrm{grad}\,} }&#10;%\newcommand{\rot}{\ensuremath{ \mathrm{rot}\,} }&#10;%\renewcommand{\div}{\ensuremath{ \mathrm{div}\,} }&#10;%\newcommand{\sign}{\ensuremath{\mathrm{sgn}}}&#10;%\newcommand{\arsinh}{\ensuremath{\mathrm{arsinh}}}&#10;%\newcommand{\arcosh}{\ensuremath{\mathrm{arcosh}}}&#10;%\newcommand{\artanh}{\ensuremath{\mathrm{artanh}}}&#10;&#10;% TE 16.10.2006: defined operators as \DeclareMathOperator to get correct spacing in equations&#10;%\DeclareMathOperator{\grad}{grad}&#10;%\DeclareMathOperator{\rot}{rot}&#10;%\DeclareMathOperator{\curl}{curl}&#10;%\let \div \relax&#10;%\DeclareMathOperator{\div}{div}&#10;%\DeclareMathOperator{\sign}{sgn}&#10;%\DeclareMathOperator{\arsinh}{arsinh}&#10;%\DeclareMathOperator{\arcosh}{arcosh}&#10;%\DeclareMathOperator{\artanh}{artanh}&#10;&#10;%%%%%%%%%%%%%%%%%%%%%%%%%%%%% VEKTOREN %%%%%%%%%%%%%%%%%%%%%%%%%%%%%%%%%%%%%5&#10;&#10;%% Einheitsvektoren&#10;\newcommand{\ex}{\ensuremath{ \vec{e}_x} }&#10;\newcommand{\exy}{\ensuremath{ \vec{e}_{x,y}} }&#10;\newcommand{\ey}{\ensuremath{ \vec{e}_y} }&#10;\newcommand{\ez}{\ensuremath{ \vec{e}_z} }&#10;\newcommand{\eu}{\ensuremath{ \vec{e}_u} }&#10;\newcommand{\ev}{\ensuremath{ \vec{e}_v} }&#10;\newcommand{\ew}{\ensuremath{ \vec{e}_w} }&#10;\newcommand{\erho}{\ensuremath{ \vec{e}_\varrho} }&#10;\newcommand{\ephi}{\ensuremath{ \vec{e}_\varphi} }&#10;\newcommand{\er}{\ensuremath{ \vec{e}_r} }&#10;\newcommand{\etheta}{\ensuremath{ \vec{e}_\vartheta} }&#10;\newcommand{\en}{\vec{e}_n}&#10;\newcommand{\ei}{\vec{e}_i}&#10;\newcommand{\ej}{\vec{e}_j}&#10;\newcommand{\et}{\vec{e}_t}&#10;&#10;%% reelle Vektorgr  en&#10;\newcommand{\Gv}{\ensuremath{ \vec{G} }}&#10;\newcommand{\Wv}{\ensuremath{ \protect\vec{W} }}&#10;\newcommand{\Wvt}{\ensuremath{ \protect\vec{W}_\perp }}&#10;\newcommand{\Ev}{\ensuremath{ \vec{E} }}&#10;\newcommand{\Dv}{\ensuremath{ \vec{D} }}&#10;\newcommand{\Hv}{\ensuremath{ \vec{H} }}&#10;\newcommand{\Bv}{\ensuremath{ \vec{B} }}&#10;\newcommand{\Pv}{\ensuremath{ \vec{P} }}&#10;\newcommand{\Jv}{\ensuremath{ \vec{J} }}&#10;\newcommand{\Av}{\ensuremath{ \vec{A} }}&#10;\newcommand{\Mv}{\ensuremath{ \vec{M} }}&#10;\newcommand{\Fv}{\ensuremath{ \vec{F} }}&#10;\newcommand{\Sv}{\ensuremath{ \vec{S} }}&#10;\newcommand{\Rv}{\ensuremath{ \vec{R} }}&#10;\newcommand{\Psiv}{\ensuremath{ \vec{\Psi} }}&#10;&#10;&#10;%% komplexe Gr  en&#10;\newcommand{\Zvc}{\ensuremath{\protect \underline{\vec{Z}} }}&#10;\newcommand{\Zvct}{\ensuremath{\protect \underline{\vec{Z}_\perp} }}&#10;\newcommand{\Evc}{\ensuremath{ \underline{\vec{E}} }}&#10;\newcommand{\Dvc}{\ensuremath{ \underline{\vec{D}} }}&#10;\newcommand{\Hvc}{\ensuremath{ \underline{\vec{H}} }}&#10;\newcommand{\Bvc}{\ensuremath{ \underline{\vec{B}} }}&#10;\newcommand{\Pvc}{\ensuremath{ \underline{\vec{P}} }}&#10;\newcommand{\Jvc}{\ensuremath{ \underline{\vec{J}} }}&#10;\newcommand{\Avc}{\ensuremath{ \underline{\vec{A}} }}&#10;\newcommand{\Mvc}{\ensuremath{ \underline{\vec{M}} }}&#10;\newcommand{\Svc}{\ensuremath{ \underline{\vec{S}} }}&#10;\newcommand{\Fvc}{\ensuremath{ \underline{\vec{F}} }}&#10;\newcommand{\Zc}{\ensuremath{\protect \underline{Z} }}&#10;\newcommand{\Sc}{\ensuremath{ \protect\underline{S} }}&#10;&#10;\newcommand{\ec}{\ensuremath{ \underline{e} }}&#10;\newcommand{\fvc}{\ensuremath{ \underline{\vec f} }}&#10;\newcommand{\Ec}{\ensuremath{ \underline{E} }}&#10;\newcommand{\Dc}{\ensuremath{ \underline{D} }}&#10;\newcommand{\Hc}{\ensuremath{ \underline{H} }}&#10;\newcommand{\Bc}{\ensuremath{ \underline{B} }}&#10;\newcommand{\Pc}{\ensuremath{ \underline{P} }}&#10;\newcommand{\Jc}{\ensuremath{ \underline{J} }}&#10;\newcommand{\Ac}{\ensuremath{ \underline{A}}}&#10;\newcommand{\Phic}{\ensuremath{ \underline{\Phi} }}&#10;\newcommand{\Exc}{\ensuremath{ \underline{E}_x }}&#10;\newcommand{\Eyc}{\ensuremath{ \underline{E}_y }}&#10;\newcommand{\Ezc}{\ensuremath{ \underline{E}_z }}&#10;\newcommand{\Hxc}{\ensuremath{ \underline{H}_x }}&#10;\newcommand{\Hyc}{\ensuremath{ \underline{H}_y }}&#10;\newcommand{\Hzc}{\ensuremath{ \underline{H}_z }}&#10;\newcommand{\Jxc}{\ensuremath{ \underline{J}_x }}&#10;\newcommand{\Jyc}{\ensuremath{ \underline{J}_y }}&#10;\newcommand{\Jzc}{\ensuremath{ \underline{J}_z }}&#10;\newcommand{\Azc}{\ensuremath{ \underline{A}_z }}&#10;\newcommand{\sigmac}{\ensuremath{ \underline{\sigma} }}&#10;\newcommand{\muc}{\ensuremath{ \underline{\mu} }}&#10;%\newcommand{\epsc}{\ensuremath{ \underline{\varepsilon} }}&#10;&#10;\newcommand{\gammac}{\ensuremath{ \protect\underline{\gamma} }}&#10;\newcommand{\alphac}{\ensuremath{ \protect\underline{\alpha} }}&#10;\newcommand{\betac}{\ensuremath{ \protect\underline{\beta} }}&#10;\newcommand{\Uc}{\ensuremath{ \protect\underline{U} }}&#10;\newcommand{\Fc}{\ensuremath{ \protect\underline{F} }}&#10;\newcommand{\Ic}{\ensuremath{ \protect\underline{I} }}&#10;&#10;% andere Vektoren&#10;\newcommand{\rv}{\ensuremath{ \vec{r} }}&#10;\newcommand{\dv}{\ensuremath{ \vec{d} }}&#10;\newcommand{\pv}{\ensuremath{ \vec{p} }}&#10;\newcommand{\rvs}{\ensuremath{ \vec{r}\,' }}&#10;\newcommand{\nv}{\ensuremath{ \vec{n} }}&#10;\newcommand{\kv}{\ensuremath{ \vec{k} }}&#10;\newcommand{\vv}{\ensuremath{ \vec{v} }}&#10;\newcommand{\Ov}{\ensuremath{ \vec{0} }}&#10;&#10;&#10;%%%%%%%%%%%%%%%%%%%%%%%%%%%%% ABLEITUNGEN %%%%%%%%%%%%%%%%%%%%%%%%%%%&#10;&#10;%% allgemeine makros&#10;\renewcommand{\d}{\ensuremath{ \mathrm{d}} }&#10;\newcommand{\pa}{\partial}&#10;\newcommand{\dd}[3][]{\ensuremath{ \frac{\d^{#1} #2}{\d #3^{#1}}} }&#10;\newcommand{\pp}[3][]{\ensuremath{ \frac{\pa^{#1} #2}{\pa #3^{#1}}} }&#10;&#10;% spezielle Ableitungen&#10;\newcommand{\dds}{\frac{\partial}{\partial \, s}\,}&#10;\newcommand{\ddx}{\frac{\partial}{\partial \, x}\,}&#10;\newcommand{\ddy}{\frac{\partial}{\partial \, y}\,}&#10;\newcommand{\ddz}{\frac{\partial}{\partial \, z}\,}&#10;\newcommand{\ddt}{\frac{\partial}{\partial \, t}\,}&#10;\newcommand{\ddxx}{\frac{\partial^2}{\partial \, x^2}\,}&#10;\newcommand{\ddyy}{\frac{\partial^2}{\partial \, y^2}\,}&#10;\newcommand{\ddzz}{\frac{\partial^2}{\partial \, z^2}\,}&#10;\newcommand{\ddtt}{\frac{\partial^2}{\partial \, t^2}\,}&#10;\newcommand{\ddrho}{\frac{\partial}{\partial \, \varrho}\,}&#10;\newcommand{\ddphi}{\frac{\partial}{\partial \, \varphi}\,}&#10;\newcommand{\ddtheta}{\frac{\partial}{\partial \, \theta}\,}&#10;&#10;&#10;%%%%%%%%%%%%%%%%%%%% INTEGRALE %%%%%%%%%%%%%%%%%%%%%%%%%%%%%%%%%%&#10;&#10;%% Integralzeichen&#10;\newcommand{\intinf}{\int_{-\infty} ^\infty }&#10;\newcommand{\intlim}{\int\limits}&#10;\newcommand{\iintlim}{\iint\limits}&#10;\newcommand{\iiintlim}{\iiint\limits}&#10;\newcommand{\intA}{\intlim_{A}}&#10;\newcommand{\intpA}{\intlim_{\partial A}}&#10;\newcommand{\intV}{\intlim_{V}}&#10;\newcommand{\intVi}{\intlim_{V_i}}&#10;\newcommand{\intVs}{\intlim_{V'}}&#10;\newcommand{\intVis}{\intlim_{V_i'}}&#10;\newcommand{\intVip}{\intlim_{V_{i+}}}&#10;\newcommand{\intVim}{\intlim_{V_{i-}}}&#10;\newcommand{\intVjs}{\intlim_{V_j'}}&#10;\newcommand{\intVns}{\intlim_{V_n'}}&#10;\newcommand{\intVms}{\intlim_{V_m'}}&#10;\newcommand{\intpV}{\intlim_{\partial V}}&#10;\newcommand{\intpVs}{\intlim_{\partial V'}}&#10;\newcommand{\intpVms}{\intlim_{\partial V_m'}}&#10;\newcommand{\intpVi}{\intlim_{\partial V_i}}&#10;\newcommand{\intpVjs}{\intlim_{\partial V_j'}}&#10;\newcommand{\intC}{\intlim_{C}}&#10;&#10;%% Differentiale&#10;\newcommand{\dsv}{\ensuremath{ \mathrm{d}\vec{s}} }&#10;\newcommand{\dAv}{\ensuremath{ \mathrm{d}\vec{A}} }&#10;\newcommand{\ds}{\ensuremath{ \mathrm{d}s}}&#10;\newcommand{\dA}{\ensuremath{ \mathrm{d}A}}&#10;\newcommand{\dV}{\ensuremath{ \mathrm{d}V}}&#10;\newcommand{\dx}{\ensuremath{ \mathrm{d}x}}&#10;\newcommand{\dy}{\ensuremath{ \mathrm{d}y}}&#10;\newcommand{\dz}{\ensuremath{ \mathrm{d}z}}&#10;\newcommand{\dt}{\ensuremath{ \mathrm{d}t}}&#10;\newcommand{\dr}{\ensuremath{ \mathrm{d}r}}&#10;\newcommand{\drho}{\ensuremath{ \mathrm{d}\varrho}}&#10;\newcommand{\dphi}{\ensuremath{ \mathrm{d}\varphi}}&#10;\newcommand{\dtheta}{\ensuremath{ \mathrm{d}\theta}}&#10;&#10;&#10;\newcommand{\bs}{\boldmath}&#10;&#10;&#10;&#10;&#10;%%%%%%%%%%%%%%%%%&#10;$&#10;\lambda_g&#10;$&#10;\end{document}"/>
  <p:tag name="IGUANATEXSIZE" val="14"/>
  <p:tag name="IGUANATEXCURSOR" val="1191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9846"/>
  <p:tag name="ORIGINALWIDTH" val="113,9857"/>
  <p:tag name="LATEXADDIN" val="\documentclass{article}&#10;\usepackage{amsmath}&#10;&#10;&#10;\pagestyle{empty}&#10;\begin{document}&#10;&#10;\catcode`@=11&#10;\def\frownfill{$\scriptscriptstyle\m@th\mathord\frown\mkern-0.2mu%&#10;  \cleaders\hbox{$\mkern-2mu\smash-\mkern-2mu$}\hfill&#10;  \mkern-0.2mu$}&#10;\def\bow#1{\vbox{\m@th\ialign{##\crcr%&#10;      \frownfill\crcr\noalign{\kern-0.2\p@\nointerlineskip}%&#10;      $\hfil\displaystyle{#1}\hfil$\crcr}}}&#10;\def\bbow#1{\vbox{\m@th\ialign{##\crcr%&#10;     \frownfill\crcr\noalign{\kern-0.7\p@\nointerlineskip}%&#10;     \frownfill\crcr\noalign{\kern-0.3\p@\nointerlineskip}%&#10;      $\hfil\displaystyle{#1}\hfil$\crcr}}}&#10;\def\widefrownfill{$\m@th\mathord\frown$}&#10;\def\widebow#1{\vbox{\m@th\ialign{##\crcr&#10;      \hfil\widefrownfill\hfil\crcr\noalign{\kern-0.9\p@\nointerlineskip}&#10;      $\hfil\displaystyle{#1}\hfil$\crcr}}}&#10;\def\widebbow#1{\vbox{\m@th\ialign{##\crcr&#10;     \hfil\widefrownfill\hfil\crcr\noalign{\kern-1.8\p@\nointerlineskip}&#10;     \hfil\widefrownfill\hfil\crcr\noalign{\kern-0.9\p@\nointerlineskip}&#10;      $\hfil\displaystyle{#1}\hfil$\crcr}}}&#10;&#10;\newcommand{\ul}{\underline}&#10;\newcommand{\ve}{\protect\bow{\rm\bf e}}&#10;\newcommand{\vE}{\hspace{1pt}\protect\bow{\hspace{-1pt}e}}&#10;\newcommand{\va}{\protect\bow{\rm\bf a}}&#10;\newcommand{\vA}{\hspace{1pt}\protect\bow{\hspace{-1pt} a}}&#10;\newcommand{\fb}{\protect\bbow{\rm\bf b}}&#10;\newcommand{\fB}{\hspace{1pt}\protect\bbow{\hspace{-1pt} b}}&#10;\newcommand{\vh}{\protect\bow{\rm\bf h}}&#10;\newcommand{\vH}{\hspace{1pt}\protect\bow{\hspace{-1pt} h}}&#10;\newcommand{\vm}{\protect\widebow{\rm\bf m}}&#10;\newcommand{\vM}{\hspace{1pt}\protect\widebow{\hspace{-1pt} m}}&#10;\newcommand{\fd}{\protect\bbow{\rm\bf d}}&#10;\newcommand{\fD}{\hspace{1pt}\protect\bbow{\hspace{-1pt} d}}&#10;\newcommand{\fj}{\protect\bbow{\rm\bf j}}&#10;\newcommand{\vvi}{\protect\bow{\rm\bf v}}&#10;%\newcommand{\vV}{\hspace{1pt}\protect\bow{\hspace{-1pt} v}}&#10;\newcommand{\fJ}{\hspace{1pt}\protect\bbow{\hspace{-1pt} j}}&#10;&#10;\newcommand{\vke}{\ul{\protect\bow{\rm\bf e}}}&#10;\newcommand{\fkb}{\ul{\protect\bbow{\rm\bf b}}}&#10;\newcommand{\vkh}{\ul{\protect\bow{\rm\bf h}}}&#10;\newcommand{\fkd}{\ul{\protect\bbow{\rm\bf d}}}&#10;\newcommand{\fkj}{\ul{\protect\bbow{\rm\bf j}}}&#10;&#10;\newcommand{\rhs}{\mbox{\rm\bf r}}&#10;\newcommand{\q}{\mbox{\rm\bf q}}&#10;\newcommand{\T}{\mbox{\rm\bf T}}&#10;&#10;\newcommand{\bfb}{{\rm\bf b}}&#10;\newcommand{\bfe}{{\rm\bf e}}&#10;\newcommand{\bfh}{{\rm\bf h}}&#10;\newcommand{\bfd}{{\rm\bf d}}&#10;\newcommand{\bfj}{{\rm\bf j}}&#10;&#10;\newcommand{\fDeps}{\mbox{\rm\bf D}_{\epsilon}}&#10;\newcommand{\fDkap}{\mbox{\rm\bf D}_{\kappa}}&#10;\newcommand{\fDmu}{\mbox{\rm\bf D}_{\mu}}&#10;\newcommand{\fDmuinv}{\mbox{\rm\bf D}_{\mu^{-1}}}&#10;\newcommand{\fDnu}{\mbox{\rm\bf D}_{\nu}}&#10;\newcommand{\fDD}{\mbox{\rm\bf D}}&#10;\newcommand{\fDvi}{\mbox{\rm\bf D}_{\V}^{-1}}&#10;\newcommand{\C}{\mbox{\rm\bf  C}}&#10;\newcommand{\A}{\mbox{\rm\bf  A}}&#10;\newcommand{\V}{\mbox{\rm\bf  V}}&#10;\newcommand{\F}{\mbox{\rm\bf  F}}&#10;\newcommand{\G}{\mbox{\rm\bf  G}}&#10;\renewcommand{\S}{\mbox{\rm\bf S}}&#10;\newcommand{\fDP}{\mbox{\rm\bf P}}&#10;\newcommand{\x}{\mbox{\rm\bf  x}}&#10;\newcommand{\e}{\mbox{\rm\bf  e}}&#10;%\newcommand{\vv}{\mbox{\rm\bf  v}}&#10;&#10;\newcommand{\Gt}{\widetilde{G}}&#10;\newcommand{\Gtt}{\widetilde{\rm\bf G}}&#10;\newcommand{\Ct}{\widetilde{\rm\bf C}}&#10;\newcommand{\St}{\widetilde{\rm\bf S}}&#10;\newcommand{\Dt}{\widetilde{\rm\bf D}}&#10;\newcommand{\Pt}{\widetilde{\rm\bf P}}&#10;&#10;%&#10;% ---- Matrizen:&#10;%&#10;&#10;\newcommand{\fMeps}{{\bf M}_{\epsilon}}&#10;\newcommand{\fMkap}{{\bf M}_{\kappa}}&#10;\newcommand{\fMsig}{{\bf M}_{\sigma}}&#10;\newcommand{\fMmu}{{\bf M}_{\mu}}&#10;\newcommand{\fMmuinv}{{\bf M}_{\mu^{-1}}}&#10;\newcommand{\fMnu}{{\bf M}_{\nu}}&#10;\newcommand{\fkMeps}{\ul{\bf M}_{\epsilon}}&#10;&#10;\newcommand{\fM}{{\bf M}}&#10;\newcommand{\fMvi}{{\bf M}_{\V}^{-1}}&#10;\newcommand{\I}{{\bf I}}&#10;&#10;&#10;\newcommand{\beq}{\begin{equation}}&#10;\newcommand{\eeq}{\end{equation}}&#10;%%%%%%%%%%%%%%%%%%%% Symbole %%%%%%%%%%%%%%%%%%%%%%%%%&#10;&#10;%% Materialkonstanten&#10;\newcommand{\eps}{\varepsilon}&#10;\newcommand{\pc}{\underline{p}}&#10;\newcommand{\epsc}{\underline{\varepsilon}}&#10;\newcommand{\kap}{\kappa}&#10;&#10;%% rho, phi, theta&#10;\renewcommand{\rho}{\varrho}&#10;\renewcommand{\theta}{\vartheta}&#10;\renewcommand{\phi}{\varphi}&#10;&#10;&#10;%% Mengenabk rzungen&#10;\newcommand{\nat}{\ensuremath{\mathbb{N}}}             % nat&quot;urliche Zahlen&#10;\newcommand{\real}{\ensuremath{\mathbb{R}}}            % reelle Zahlen&#10;\newcommand{\realk}{\ensuremath{\mathbb{R}^k}}         % Abschl. IR&#10;\newcommand{\realn}{\ensuremath{\mathbb{R}^N}}         % IR hoch N&#10;\newcommand{\complexn}{\ensuremath{\mathbb{C}^N}}      % IC^N&#10;\newcommand{\complex}{\ensuremath{\mathbb{C}}}         % IC komplexe Zahlen&#10;&#10;&#10;%%%%%%%%%%%%%%%%%%%% OPERATOREN UND FUNKTIONEN %%%%%%%%%%%%%%%%%%%%&#10;&#10;%\newcommand{\grad}{\ensuremath{ \mathrm{grad}\,} }&#10;%\newcommand{\rot}{\ensuremath{ \mathrm{rot}\,} }&#10;%\renewcommand{\div}{\ensuremath{ \mathrm{div}\,} }&#10;%\newcommand{\sign}{\ensuremath{\mathrm{sgn}}}&#10;%\newcommand{\arsinh}{\ensuremath{\mathrm{arsinh}}}&#10;%\newcommand{\arcosh}{\ensuremath{\mathrm{arcosh}}}&#10;%\newcommand{\artanh}{\ensuremath{\mathrm{artanh}}}&#10;&#10;% TE 16.10.2006: defined operators as \DeclareMathOperator to get correct spacing in equations&#10;%\DeclareMathOperator{\grad}{grad}&#10;%\DeclareMathOperator{\rot}{rot}&#10;%\DeclareMathOperator{\curl}{curl}&#10;%\let \div \relax&#10;%\DeclareMathOperator{\div}{div}&#10;%\DeclareMathOperator{\sign}{sgn}&#10;%\DeclareMathOperator{\arsinh}{arsinh}&#10;%\DeclareMathOperator{\arcosh}{arcosh}&#10;%\DeclareMathOperator{\artanh}{artanh}&#10;&#10;%%%%%%%%%%%%%%%%%%%%%%%%%%%%% VEKTOREN %%%%%%%%%%%%%%%%%%%%%%%%%%%%%%%%%%%%%5&#10;&#10;%% Einheitsvektoren&#10;\newcommand{\ex}{\ensuremath{ \vec{e}_x} }&#10;\newcommand{\exy}{\ensuremath{ \vec{e}_{x,y}} }&#10;\newcommand{\ey}{\ensuremath{ \vec{e}_y} }&#10;\newcommand{\ez}{\ensuremath{ \vec{e}_z} }&#10;\newcommand{\eu}{\ensuremath{ \vec{e}_u} }&#10;\newcommand{\ev}{\ensuremath{ \vec{e}_v} }&#10;\newcommand{\ew}{\ensuremath{ \vec{e}_w} }&#10;\newcommand{\erho}{\ensuremath{ \vec{e}_\varrho} }&#10;\newcommand{\ephi}{\ensuremath{ \vec{e}_\varphi} }&#10;\newcommand{\er}{\ensuremath{ \vec{e}_r} }&#10;\newcommand{\etheta}{\ensuremath{ \vec{e}_\vartheta} }&#10;\newcommand{\en}{\vec{e}_n}&#10;\newcommand{\ei}{\vec{e}_i}&#10;\newcommand{\ej}{\vec{e}_j}&#10;\newcommand{\et}{\vec{e}_t}&#10;&#10;%% reelle Vektorgr  en&#10;\newcommand{\Gv}{\ensuremath{ \vec{G} }}&#10;\newcommand{\Wv}{\ensuremath{ \protect\vec{W} }}&#10;\newcommand{\Wvt}{\ensuremath{ \protect\vec{W}_\perp }}&#10;\newcommand{\Ev}{\ensuremath{ \vec{E} }}&#10;\newcommand{\Dv}{\ensuremath{ \vec{D} }}&#10;\newcommand{\Hv}{\ensuremath{ \vec{H} }}&#10;\newcommand{\Bv}{\ensuremath{ \vec{B} }}&#10;\newcommand{\Pv}{\ensuremath{ \vec{P} }}&#10;\newcommand{\Jv}{\ensuremath{ \vec{J} }}&#10;\newcommand{\Av}{\ensuremath{ \vec{A} }}&#10;\newcommand{\Mv}{\ensuremath{ \vec{M} }}&#10;\newcommand{\Fv}{\ensuremath{ \vec{F} }}&#10;\newcommand{\Sv}{\ensuremath{ \vec{S} }}&#10;\newcommand{\Rv}{\ensuremath{ \vec{R} }}&#10;\newcommand{\Psiv}{\ensuremath{ \vec{\Psi} }}&#10;&#10;&#10;%% komplexe Gr  en&#10;\newcommand{\Zvc}{\ensuremath{\protect \underline{\vec{Z}} }}&#10;\newcommand{\Zvct}{\ensuremath{\protect \underline{\vec{Z}_\perp} }}&#10;\newcommand{\Evc}{\ensuremath{ \underline{\vec{E}} }}&#10;\newcommand{\Dvc}{\ensuremath{ \underline{\vec{D}} }}&#10;\newcommand{\Hvc}{\ensuremath{ \underline{\vec{H}} }}&#10;\newcommand{\Bvc}{\ensuremath{ \underline{\vec{B}} }}&#10;\newcommand{\Pvc}{\ensuremath{ \underline{\vec{P}} }}&#10;\newcommand{\Jvc}{\ensuremath{ \underline{\vec{J}} }}&#10;\newcommand{\Avc}{\ensuremath{ \underline{\vec{A}} }}&#10;\newcommand{\Mvc}{\ensuremath{ \underline{\vec{M}} }}&#10;\newcommand{\Svc}{\ensuremath{ \underline{\vec{S}} }}&#10;\newcommand{\Fvc}{\ensuremath{ \underline{\vec{F}} }}&#10;\newcommand{\Zc}{\ensuremath{\protect \underline{Z} }}&#10;\newcommand{\Sc}{\ensuremath{ \protect\underline{S} }}&#10;&#10;\newcommand{\ec}{\ensuremath{ \underline{e} }}&#10;\newcommand{\fvc}{\ensuremath{ \underline{\vec f} }}&#10;\newcommand{\Ec}{\ensuremath{ \underline{E} }}&#10;\newcommand{\Dc}{\ensuremath{ \underline{D} }}&#10;\newcommand{\Hc}{\ensuremath{ \underline{H} }}&#10;\newcommand{\Bc}{\ensuremath{ \underline{B} }}&#10;\newcommand{\Pc}{\ensuremath{ \underline{P} }}&#10;\newcommand{\Jc}{\ensuremath{ \underline{J} }}&#10;\newcommand{\Ac}{\ensuremath{ \underline{A}}}&#10;\newcommand{\Phic}{\ensuremath{ \underline{\Phi} }}&#10;\newcommand{\Exc}{\ensuremath{ \underline{E}_x }}&#10;\newcommand{\Eyc}{\ensuremath{ \underline{E}_y }}&#10;\newcommand{\Ezc}{\ensuremath{ \underline{E}_z }}&#10;\newcommand{\Hxc}{\ensuremath{ \underline{H}_x }}&#10;\newcommand{\Hyc}{\ensuremath{ \underline{H}_y }}&#10;\newcommand{\Hzc}{\ensuremath{ \underline{H}_z }}&#10;\newcommand{\Jxc}{\ensuremath{ \underline{J}_x }}&#10;\newcommand{\Jyc}{\ensuremath{ \underline{J}_y }}&#10;\newcommand{\Jzc}{\ensuremath{ \underline{J}_z }}&#10;\newcommand{\Azc}{\ensuremath{ \underline{A}_z }}&#10;\newcommand{\sigmac}{\ensuremath{ \underline{\sigma} }}&#10;\newcommand{\muc}{\ensuremath{ \underline{\mu} }}&#10;%\newcommand{\epsc}{\ensuremath{ \underline{\varepsilon} }}&#10;&#10;\newcommand{\gammac}{\ensuremath{ \protect\underline{\gamma} }}&#10;\newcommand{\alphac}{\ensuremath{ \protect\underline{\alpha} }}&#10;\newcommand{\betac}{\ensuremath{ \protect\underline{\beta} }}&#10;\newcommand{\Uc}{\ensuremath{ \protect\underline{U} }}&#10;\newcommand{\Fc}{\ensuremath{ \protect\underline{F} }}&#10;\newcommand{\Ic}{\ensuremath{ \protect\underline{I} }}&#10;&#10;% andere Vektoren&#10;\newcommand{\rv}{\ensuremath{ \vec{r} }}&#10;\newcommand{\dv}{\ensuremath{ \vec{d} }}&#10;\newcommand{\pv}{\ensuremath{ \vec{p} }}&#10;\newcommand{\rvs}{\ensuremath{ \vec{r}\,' }}&#10;\newcommand{\nv}{\ensuremath{ \vec{n} }}&#10;\newcommand{\kv}{\ensuremath{ \vec{k} }}&#10;\newcommand{\vv}{\ensuremath{ \vec{v} }}&#10;\newcommand{\Ov}{\ensuremath{ \vec{0} }}&#10;&#10;&#10;%%%%%%%%%%%%%%%%%%%%%%%%%%%%% ABLEITUNGEN %%%%%%%%%%%%%%%%%%%%%%%%%%%&#10;&#10;%% allgemeine makros&#10;\renewcommand{\d}{\ensuremath{ \mathrm{d}} }&#10;\newcommand{\pa}{\partial}&#10;\newcommand{\dd}[3][]{\ensuremath{ \frac{\d^{#1} #2}{\d #3^{#1}}} }&#10;\newcommand{\pp}[3][]{\ensuremath{ \frac{\pa^{#1} #2}{\pa #3^{#1}}} }&#10;&#10;% spezielle Ableitungen&#10;\newcommand{\dds}{\frac{\partial}{\partial \, s}\,}&#10;\newcommand{\ddx}{\frac{\partial}{\partial \, x}\,}&#10;\newcommand{\ddy}{\frac{\partial}{\partial \, y}\,}&#10;\newcommand{\ddz}{\frac{\partial}{\partial \, z}\,}&#10;\newcommand{\ddt}{\frac{\partial}{\partial \, t}\,}&#10;\newcommand{\ddxx}{\frac{\partial^2}{\partial \, x^2}\,}&#10;\newcommand{\ddyy}{\frac{\partial^2}{\partial \, y^2}\,}&#10;\newcommand{\ddzz}{\frac{\partial^2}{\partial \, z^2}\,}&#10;\newcommand{\ddtt}{\frac{\partial^2}{\partial \, t^2}\,}&#10;\newcommand{\ddrho}{\frac{\partial}{\partial \, \varrho}\,}&#10;\newcommand{\ddphi}{\frac{\partial}{\partial \, \varphi}\,}&#10;\newcommand{\ddtheta}{\frac{\partial}{\partial \, \theta}\,}&#10;&#10;&#10;%%%%%%%%%%%%%%%%%%%% INTEGRALE %%%%%%%%%%%%%%%%%%%%%%%%%%%%%%%%%%&#10;&#10;%% Integralzeichen&#10;\newcommand{\intinf}{\int_{-\infty} ^\infty }&#10;\newcommand{\intlim}{\int\limits}&#10;\newcommand{\iintlim}{\iint\limits}&#10;\newcommand{\iiintlim}{\iiint\limits}&#10;\newcommand{\intA}{\intlim_{A}}&#10;\newcommand{\intpA}{\intlim_{\partial A}}&#10;\newcommand{\intV}{\intlim_{V}}&#10;\newcommand{\intVi}{\intlim_{V_i}}&#10;\newcommand{\intVs}{\intlim_{V'}}&#10;\newcommand{\intVis}{\intlim_{V_i'}}&#10;\newcommand{\intVip}{\intlim_{V_{i+}}}&#10;\newcommand{\intVim}{\intlim_{V_{i-}}}&#10;\newcommand{\intVjs}{\intlim_{V_j'}}&#10;\newcommand{\intVns}{\intlim_{V_n'}}&#10;\newcommand{\intVms}{\intlim_{V_m'}}&#10;\newcommand{\intpV}{\intlim_{\partial V}}&#10;\newcommand{\intpVs}{\intlim_{\partial V'}}&#10;\newcommand{\intpVms}{\intlim_{\partial V_m'}}&#10;\newcommand{\intpVi}{\intlim_{\partial V_i}}&#10;\newcommand{\intpVjs}{\intlim_{\partial V_j'}}&#10;\newcommand{\intC}{\intlim_{C}}&#10;&#10;%% Differentiale&#10;\newcommand{\dsv}{\ensuremath{ \mathrm{d}\vec{s}} }&#10;\newcommand{\dAv}{\ensuremath{ \mathrm{d}\vec{A}} }&#10;\newcommand{\ds}{\ensuremath{ \mathrm{d}s}}&#10;\newcommand{\dA}{\ensuremath{ \mathrm{d}A}}&#10;\newcommand{\dV}{\ensuremath{ \mathrm{d}V}}&#10;\newcommand{\dx}{\ensuremath{ \mathrm{d}x}}&#10;\newcommand{\dy}{\ensuremath{ \mathrm{d}y}}&#10;\newcommand{\dz}{\ensuremath{ \mathrm{d}z}}&#10;\newcommand{\dt}{\ensuremath{ \mathrm{d}t}}&#10;\newcommand{\dr}{\ensuremath{ \mathrm{d}r}}&#10;\newcommand{\drho}{\ensuremath{ \mathrm{d}\varrho}}&#10;\newcommand{\dphi}{\ensuremath{ \mathrm{d}\varphi}}&#10;\newcommand{\dtheta}{\ensuremath{ \mathrm{d}\theta}}&#10;&#10;&#10;\newcommand{\bs}{\boldmath}&#10;&#10;&#10;&#10;&#10;%%%%%%%%%%%%%%%%%&#10;$&#10;\lambda_g&#10;$&#10;\end{document}"/>
  <p:tag name="IGUANATEXSIZE" val="14"/>
  <p:tag name="IGUANATEXCURSOR" val="1191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9846"/>
  <p:tag name="ORIGINALWIDTH" val="113,9857"/>
  <p:tag name="LATEXADDIN" val="\documentclass{article}&#10;\usepackage{amsmath}&#10;&#10;&#10;\pagestyle{empty}&#10;\begin{document}&#10;&#10;\catcode`@=11&#10;\def\frownfill{$\scriptscriptstyle\m@th\mathord\frown\mkern-0.2mu%&#10;  \cleaders\hbox{$\mkern-2mu\smash-\mkern-2mu$}\hfill&#10;  \mkern-0.2mu$}&#10;\def\bow#1{\vbox{\m@th\ialign{##\crcr%&#10;      \frownfill\crcr\noalign{\kern-0.2\p@\nointerlineskip}%&#10;      $\hfil\displaystyle{#1}\hfil$\crcr}}}&#10;\def\bbow#1{\vbox{\m@th\ialign{##\crcr%&#10;     \frownfill\crcr\noalign{\kern-0.7\p@\nointerlineskip}%&#10;     \frownfill\crcr\noalign{\kern-0.3\p@\nointerlineskip}%&#10;      $\hfil\displaystyle{#1}\hfil$\crcr}}}&#10;\def\widefrownfill{$\m@th\mathord\frown$}&#10;\def\widebow#1{\vbox{\m@th\ialign{##\crcr&#10;      \hfil\widefrownfill\hfil\crcr\noalign{\kern-0.9\p@\nointerlineskip}&#10;      $\hfil\displaystyle{#1}\hfil$\crcr}}}&#10;\def\widebbow#1{\vbox{\m@th\ialign{##\crcr&#10;     \hfil\widefrownfill\hfil\crcr\noalign{\kern-1.8\p@\nointerlineskip}&#10;     \hfil\widefrownfill\hfil\crcr\noalign{\kern-0.9\p@\nointerlineskip}&#10;      $\hfil\displaystyle{#1}\hfil$\crcr}}}&#10;&#10;\newcommand{\ul}{\underline}&#10;\newcommand{\ve}{\protect\bow{\rm\bf e}}&#10;\newcommand{\vE}{\hspace{1pt}\protect\bow{\hspace{-1pt}e}}&#10;\newcommand{\va}{\protect\bow{\rm\bf a}}&#10;\newcommand{\vA}{\hspace{1pt}\protect\bow{\hspace{-1pt} a}}&#10;\newcommand{\fb}{\protect\bbow{\rm\bf b}}&#10;\newcommand{\fB}{\hspace{1pt}\protect\bbow{\hspace{-1pt} b}}&#10;\newcommand{\vh}{\protect\bow{\rm\bf h}}&#10;\newcommand{\vH}{\hspace{1pt}\protect\bow{\hspace{-1pt} h}}&#10;\newcommand{\vm}{\protect\widebow{\rm\bf m}}&#10;\newcommand{\vM}{\hspace{1pt}\protect\widebow{\hspace{-1pt} m}}&#10;\newcommand{\fd}{\protect\bbow{\rm\bf d}}&#10;\newcommand{\fD}{\hspace{1pt}\protect\bbow{\hspace{-1pt} d}}&#10;\newcommand{\fj}{\protect\bbow{\rm\bf j}}&#10;\newcommand{\vvi}{\protect\bow{\rm\bf v}}&#10;%\newcommand{\vV}{\hspace{1pt}\protect\bow{\hspace{-1pt} v}}&#10;\newcommand{\fJ}{\hspace{1pt}\protect\bbow{\hspace{-1pt} j}}&#10;&#10;\newcommand{\vke}{\ul{\protect\bow{\rm\bf e}}}&#10;\newcommand{\fkb}{\ul{\protect\bbow{\rm\bf b}}}&#10;\newcommand{\vkh}{\ul{\protect\bow{\rm\bf h}}}&#10;\newcommand{\fkd}{\ul{\protect\bbow{\rm\bf d}}}&#10;\newcommand{\fkj}{\ul{\protect\bbow{\rm\bf j}}}&#10;&#10;\newcommand{\rhs}{\mbox{\rm\bf r}}&#10;\newcommand{\q}{\mbox{\rm\bf q}}&#10;\newcommand{\T}{\mbox{\rm\bf T}}&#10;&#10;\newcommand{\bfb}{{\rm\bf b}}&#10;\newcommand{\bfe}{{\rm\bf e}}&#10;\newcommand{\bfh}{{\rm\bf h}}&#10;\newcommand{\bfd}{{\rm\bf d}}&#10;\newcommand{\bfj}{{\rm\bf j}}&#10;&#10;\newcommand{\fDeps}{\mbox{\rm\bf D}_{\epsilon}}&#10;\newcommand{\fDkap}{\mbox{\rm\bf D}_{\kappa}}&#10;\newcommand{\fDmu}{\mbox{\rm\bf D}_{\mu}}&#10;\newcommand{\fDmuinv}{\mbox{\rm\bf D}_{\mu^{-1}}}&#10;\newcommand{\fDnu}{\mbox{\rm\bf D}_{\nu}}&#10;\newcommand{\fDD}{\mbox{\rm\bf D}}&#10;\newcommand{\fDvi}{\mbox{\rm\bf D}_{\V}^{-1}}&#10;\newcommand{\C}{\mbox{\rm\bf  C}}&#10;\newcommand{\A}{\mbox{\rm\bf  A}}&#10;\newcommand{\V}{\mbox{\rm\bf  V}}&#10;\newcommand{\F}{\mbox{\rm\bf  F}}&#10;\newcommand{\G}{\mbox{\rm\bf  G}}&#10;\renewcommand{\S}{\mbox{\rm\bf S}}&#10;\newcommand{\fDP}{\mbox{\rm\bf P}}&#10;\newcommand{\x}{\mbox{\rm\bf  x}}&#10;\newcommand{\e}{\mbox{\rm\bf  e}}&#10;%\newcommand{\vv}{\mbox{\rm\bf  v}}&#10;&#10;\newcommand{\Gt}{\widetilde{G}}&#10;\newcommand{\Gtt}{\widetilde{\rm\bf G}}&#10;\newcommand{\Ct}{\widetilde{\rm\bf C}}&#10;\newcommand{\St}{\widetilde{\rm\bf S}}&#10;\newcommand{\Dt}{\widetilde{\rm\bf D}}&#10;\newcommand{\Pt}{\widetilde{\rm\bf P}}&#10;&#10;%&#10;% ---- Matrizen:&#10;%&#10;&#10;\newcommand{\fMeps}{{\bf M}_{\epsilon}}&#10;\newcommand{\fMkap}{{\bf M}_{\kappa}}&#10;\newcommand{\fMsig}{{\bf M}_{\sigma}}&#10;\newcommand{\fMmu}{{\bf M}_{\mu}}&#10;\newcommand{\fMmuinv}{{\bf M}_{\mu^{-1}}}&#10;\newcommand{\fMnu}{{\bf M}_{\nu}}&#10;\newcommand{\fkMeps}{\ul{\bf M}_{\epsilon}}&#10;&#10;\newcommand{\fM}{{\bf M}}&#10;\newcommand{\fMvi}{{\bf M}_{\V}^{-1}}&#10;\newcommand{\I}{{\bf I}}&#10;&#10;&#10;\newcommand{\beq}{\begin{equation}}&#10;\newcommand{\eeq}{\end{equation}}&#10;%%%%%%%%%%%%%%%%%%%% Symbole %%%%%%%%%%%%%%%%%%%%%%%%%&#10;&#10;%% Materialkonstanten&#10;\newcommand{\eps}{\varepsilon}&#10;\newcommand{\pc}{\underline{p}}&#10;\newcommand{\epsc}{\underline{\varepsilon}}&#10;\newcommand{\kap}{\kappa}&#10;&#10;%% rho, phi, theta&#10;\renewcommand{\rho}{\varrho}&#10;\renewcommand{\theta}{\vartheta}&#10;\renewcommand{\phi}{\varphi}&#10;&#10;&#10;%% Mengenabk rzungen&#10;\newcommand{\nat}{\ensuremath{\mathbb{N}}}             % nat&quot;urliche Zahlen&#10;\newcommand{\real}{\ensuremath{\mathbb{R}}}            % reelle Zahlen&#10;\newcommand{\realk}{\ensuremath{\mathbb{R}^k}}         % Abschl. IR&#10;\newcommand{\realn}{\ensuremath{\mathbb{R}^N}}         % IR hoch N&#10;\newcommand{\complexn}{\ensuremath{\mathbb{C}^N}}      % IC^N&#10;\newcommand{\complex}{\ensuremath{\mathbb{C}}}         % IC komplexe Zahlen&#10;&#10;&#10;%%%%%%%%%%%%%%%%%%%% OPERATOREN UND FUNKTIONEN %%%%%%%%%%%%%%%%%%%%&#10;&#10;%\newcommand{\grad}{\ensuremath{ \mathrm{grad}\,} }&#10;%\newcommand{\rot}{\ensuremath{ \mathrm{rot}\,} }&#10;%\renewcommand{\div}{\ensuremath{ \mathrm{div}\,} }&#10;%\newcommand{\sign}{\ensuremath{\mathrm{sgn}}}&#10;%\newcommand{\arsinh}{\ensuremath{\mathrm{arsinh}}}&#10;%\newcommand{\arcosh}{\ensuremath{\mathrm{arcosh}}}&#10;%\newcommand{\artanh}{\ensuremath{\mathrm{artanh}}}&#10;&#10;% TE 16.10.2006: defined operators as \DeclareMathOperator to get correct spacing in equations&#10;%\DeclareMathOperator{\grad}{grad}&#10;%\DeclareMathOperator{\rot}{rot}&#10;%\DeclareMathOperator{\curl}{curl}&#10;%\let \div \relax&#10;%\DeclareMathOperator{\div}{div}&#10;%\DeclareMathOperator{\sign}{sgn}&#10;%\DeclareMathOperator{\arsinh}{arsinh}&#10;%\DeclareMathOperator{\arcosh}{arcosh}&#10;%\DeclareMathOperator{\artanh}{artanh}&#10;&#10;%%%%%%%%%%%%%%%%%%%%%%%%%%%%% VEKTOREN %%%%%%%%%%%%%%%%%%%%%%%%%%%%%%%%%%%%%5&#10;&#10;%% Einheitsvektoren&#10;\newcommand{\ex}{\ensuremath{ \vec{e}_x} }&#10;\newcommand{\exy}{\ensuremath{ \vec{e}_{x,y}} }&#10;\newcommand{\ey}{\ensuremath{ \vec{e}_y} }&#10;\newcommand{\ez}{\ensuremath{ \vec{e}_z} }&#10;\newcommand{\eu}{\ensuremath{ \vec{e}_u} }&#10;\newcommand{\ev}{\ensuremath{ \vec{e}_v} }&#10;\newcommand{\ew}{\ensuremath{ \vec{e}_w} }&#10;\newcommand{\erho}{\ensuremath{ \vec{e}_\varrho} }&#10;\newcommand{\ephi}{\ensuremath{ \vec{e}_\varphi} }&#10;\newcommand{\er}{\ensuremath{ \vec{e}_r} }&#10;\newcommand{\etheta}{\ensuremath{ \vec{e}_\vartheta} }&#10;\newcommand{\en}{\vec{e}_n}&#10;\newcommand{\ei}{\vec{e}_i}&#10;\newcommand{\ej}{\vec{e}_j}&#10;\newcommand{\et}{\vec{e}_t}&#10;&#10;%% reelle Vektorgr  en&#10;\newcommand{\Gv}{\ensuremath{ \vec{G} }}&#10;\newcommand{\Wv}{\ensuremath{ \protect\vec{W} }}&#10;\newcommand{\Wvt}{\ensuremath{ \protect\vec{W}_\perp }}&#10;\newcommand{\Ev}{\ensuremath{ \vec{E} }}&#10;\newcommand{\Dv}{\ensuremath{ \vec{D} }}&#10;\newcommand{\Hv}{\ensuremath{ \vec{H} }}&#10;\newcommand{\Bv}{\ensuremath{ \vec{B} }}&#10;\newcommand{\Pv}{\ensuremath{ \vec{P} }}&#10;\newcommand{\Jv}{\ensuremath{ \vec{J} }}&#10;\newcommand{\Av}{\ensuremath{ \vec{A} }}&#10;\newcommand{\Mv}{\ensuremath{ \vec{M} }}&#10;\newcommand{\Fv}{\ensuremath{ \vec{F} }}&#10;\newcommand{\Sv}{\ensuremath{ \vec{S} }}&#10;\newcommand{\Rv}{\ensuremath{ \vec{R} }}&#10;\newcommand{\Psiv}{\ensuremath{ \vec{\Psi} }}&#10;&#10;&#10;%% komplexe Gr  en&#10;\newcommand{\Zvc}{\ensuremath{\protect \underline{\vec{Z}} }}&#10;\newcommand{\Zvct}{\ensuremath{\protect \underline{\vec{Z}_\perp} }}&#10;\newcommand{\Evc}{\ensuremath{ \underline{\vec{E}} }}&#10;\newcommand{\Dvc}{\ensuremath{ \underline{\vec{D}} }}&#10;\newcommand{\Hvc}{\ensuremath{ \underline{\vec{H}} }}&#10;\newcommand{\Bvc}{\ensuremath{ \underline{\vec{B}} }}&#10;\newcommand{\Pvc}{\ensuremath{ \underline{\vec{P}} }}&#10;\newcommand{\Jvc}{\ensuremath{ \underline{\vec{J}} }}&#10;\newcommand{\Avc}{\ensuremath{ \underline{\vec{A}} }}&#10;\newcommand{\Mvc}{\ensuremath{ \underline{\vec{M}} }}&#10;\newcommand{\Svc}{\ensuremath{ \underline{\vec{S}} }}&#10;\newcommand{\Fvc}{\ensuremath{ \underline{\vec{F}} }}&#10;\newcommand{\Zc}{\ensuremath{\protect \underline{Z} }}&#10;\newcommand{\Sc}{\ensuremath{ \protect\underline{S} }}&#10;&#10;\newcommand{\ec}{\ensuremath{ \underline{e} }}&#10;\newcommand{\fvc}{\ensuremath{ \underline{\vec f} }}&#10;\newcommand{\Ec}{\ensuremath{ \underline{E} }}&#10;\newcommand{\Dc}{\ensuremath{ \underline{D} }}&#10;\newcommand{\Hc}{\ensuremath{ \underline{H} }}&#10;\newcommand{\Bc}{\ensuremath{ \underline{B} }}&#10;\newcommand{\Pc}{\ensuremath{ \underline{P} }}&#10;\newcommand{\Jc}{\ensuremath{ \underline{J} }}&#10;\newcommand{\Ac}{\ensuremath{ \underline{A}}}&#10;\newcommand{\Phic}{\ensuremath{ \underline{\Phi} }}&#10;\newcommand{\Exc}{\ensuremath{ \underline{E}_x }}&#10;\newcommand{\Eyc}{\ensuremath{ \underline{E}_y }}&#10;\newcommand{\Ezc}{\ensuremath{ \underline{E}_z }}&#10;\newcommand{\Hxc}{\ensuremath{ \underline{H}_x }}&#10;\newcommand{\Hyc}{\ensuremath{ \underline{H}_y }}&#10;\newcommand{\Hzc}{\ensuremath{ \underline{H}_z }}&#10;\newcommand{\Jxc}{\ensuremath{ \underline{J}_x }}&#10;\newcommand{\Jyc}{\ensuremath{ \underline{J}_y }}&#10;\newcommand{\Jzc}{\ensuremath{ \underline{J}_z }}&#10;\newcommand{\Azc}{\ensuremath{ \underline{A}_z }}&#10;\newcommand{\sigmac}{\ensuremath{ \underline{\sigma} }}&#10;\newcommand{\muc}{\ensuremath{ \underline{\mu} }}&#10;%\newcommand{\epsc}{\ensuremath{ \underline{\varepsilon} }}&#10;&#10;\newcommand{\gammac}{\ensuremath{ \protect\underline{\gamma} }}&#10;\newcommand{\alphac}{\ensuremath{ \protect\underline{\alpha} }}&#10;\newcommand{\betac}{\ensuremath{ \protect\underline{\beta} }}&#10;\newcommand{\Uc}{\ensuremath{ \protect\underline{U} }}&#10;\newcommand{\Fc}{\ensuremath{ \protect\underline{F} }}&#10;\newcommand{\Ic}{\ensuremath{ \protect\underline{I} }}&#10;&#10;% andere Vektoren&#10;\newcommand{\rv}{\ensuremath{ \vec{r} }}&#10;\newcommand{\dv}{\ensuremath{ \vec{d} }}&#10;\newcommand{\pv}{\ensuremath{ \vec{p} }}&#10;\newcommand{\rvs}{\ensuremath{ \vec{r}\,' }}&#10;\newcommand{\nv}{\ensuremath{ \vec{n} }}&#10;\newcommand{\kv}{\ensuremath{ \vec{k} }}&#10;\newcommand{\vv}{\ensuremath{ \vec{v} }}&#10;\newcommand{\Ov}{\ensuremath{ \vec{0} }}&#10;&#10;&#10;%%%%%%%%%%%%%%%%%%%%%%%%%%%%% ABLEITUNGEN %%%%%%%%%%%%%%%%%%%%%%%%%%%&#10;&#10;%% allgemeine makros&#10;\renewcommand{\d}{\ensuremath{ \mathrm{d}} }&#10;\newcommand{\pa}{\partial}&#10;\newcommand{\dd}[3][]{\ensuremath{ \frac{\d^{#1} #2}{\d #3^{#1}}} }&#10;\newcommand{\pp}[3][]{\ensuremath{ \frac{\pa^{#1} #2}{\pa #3^{#1}}} }&#10;&#10;% spezielle Ableitungen&#10;\newcommand{\dds}{\frac{\partial}{\partial \, s}\,}&#10;\newcommand{\ddx}{\frac{\partial}{\partial \, x}\,}&#10;\newcommand{\ddy}{\frac{\partial}{\partial \, y}\,}&#10;\newcommand{\ddz}{\frac{\partial}{\partial \, z}\,}&#10;\newcommand{\ddt}{\frac{\partial}{\partial \, t}\,}&#10;\newcommand{\ddxx}{\frac{\partial^2}{\partial \, x^2}\,}&#10;\newcommand{\ddyy}{\frac{\partial^2}{\partial \, y^2}\,}&#10;\newcommand{\ddzz}{\frac{\partial^2}{\partial \, z^2}\,}&#10;\newcommand{\ddtt}{\frac{\partial^2}{\partial \, t^2}\,}&#10;\newcommand{\ddrho}{\frac{\partial}{\partial \, \varrho}\,}&#10;\newcommand{\ddphi}{\frac{\partial}{\partial \, \varphi}\,}&#10;\newcommand{\ddtheta}{\frac{\partial}{\partial \, \theta}\,}&#10;&#10;&#10;%%%%%%%%%%%%%%%%%%%% INTEGRALE %%%%%%%%%%%%%%%%%%%%%%%%%%%%%%%%%%&#10;&#10;%% Integralzeichen&#10;\newcommand{\intinf}{\int_{-\infty} ^\infty }&#10;\newcommand{\intlim}{\int\limits}&#10;\newcommand{\iintlim}{\iint\limits}&#10;\newcommand{\iiintlim}{\iiint\limits}&#10;\newcommand{\intA}{\intlim_{A}}&#10;\newcommand{\intpA}{\intlim_{\partial A}}&#10;\newcommand{\intV}{\intlim_{V}}&#10;\newcommand{\intVi}{\intlim_{V_i}}&#10;\newcommand{\intVs}{\intlim_{V'}}&#10;\newcommand{\intVis}{\intlim_{V_i'}}&#10;\newcommand{\intVip}{\intlim_{V_{i+}}}&#10;\newcommand{\intVim}{\intlim_{V_{i-}}}&#10;\newcommand{\intVjs}{\intlim_{V_j'}}&#10;\newcommand{\intVns}{\intlim_{V_n'}}&#10;\newcommand{\intVms}{\intlim_{V_m'}}&#10;\newcommand{\intpV}{\intlim_{\partial V}}&#10;\newcommand{\intpVs}{\intlim_{\partial V'}}&#10;\newcommand{\intpVms}{\intlim_{\partial V_m'}}&#10;\newcommand{\intpVi}{\intlim_{\partial V_i}}&#10;\newcommand{\intpVjs}{\intlim_{\partial V_j'}}&#10;\newcommand{\intC}{\intlim_{C}}&#10;&#10;%% Differentiale&#10;\newcommand{\dsv}{\ensuremath{ \mathrm{d}\vec{s}} }&#10;\newcommand{\dAv}{\ensuremath{ \mathrm{d}\vec{A}} }&#10;\newcommand{\ds}{\ensuremath{ \mathrm{d}s}}&#10;\newcommand{\dA}{\ensuremath{ \mathrm{d}A}}&#10;\newcommand{\dV}{\ensuremath{ \mathrm{d}V}}&#10;\newcommand{\dx}{\ensuremath{ \mathrm{d}x}}&#10;\newcommand{\dy}{\ensuremath{ \mathrm{d}y}}&#10;\newcommand{\dz}{\ensuremath{ \mathrm{d}z}}&#10;\newcommand{\dt}{\ensuremath{ \mathrm{d}t}}&#10;\newcommand{\dr}{\ensuremath{ \mathrm{d}r}}&#10;\newcommand{\drho}{\ensuremath{ \mathrm{d}\varrho}}&#10;\newcommand{\dphi}{\ensuremath{ \mathrm{d}\varphi}}&#10;\newcommand{\dtheta}{\ensuremath{ \mathrm{d}\theta}}&#10;&#10;&#10;\newcommand{\bs}{\boldmath}&#10;&#10;&#10;&#10;&#10;%%%%%%%%%%%%%%%%%&#10;$&#10;\lambda_g&#10;$&#10;\end{document}"/>
  <p:tag name="IGUANATEXSIZE" val="14"/>
  <p:tag name="IGUANATEXCURSOR" val="1191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9846"/>
  <p:tag name="ORIGINALWIDTH" val="113,9857"/>
  <p:tag name="LATEXADDIN" val="\documentclass{article}&#10;\usepackage{amsmath}&#10;&#10;&#10;\pagestyle{empty}&#10;\begin{document}&#10;&#10;\catcode`@=11&#10;\def\frownfill{$\scriptscriptstyle\m@th\mathord\frown\mkern-0.2mu%&#10;  \cleaders\hbox{$\mkern-2mu\smash-\mkern-2mu$}\hfill&#10;  \mkern-0.2mu$}&#10;\def\bow#1{\vbox{\m@th\ialign{##\crcr%&#10;      \frownfill\crcr\noalign{\kern-0.2\p@\nointerlineskip}%&#10;      $\hfil\displaystyle{#1}\hfil$\crcr}}}&#10;\def\bbow#1{\vbox{\m@th\ialign{##\crcr%&#10;     \frownfill\crcr\noalign{\kern-0.7\p@\nointerlineskip}%&#10;     \frownfill\crcr\noalign{\kern-0.3\p@\nointerlineskip}%&#10;      $\hfil\displaystyle{#1}\hfil$\crcr}}}&#10;\def\widefrownfill{$\m@th\mathord\frown$}&#10;\def\widebow#1{\vbox{\m@th\ialign{##\crcr&#10;      \hfil\widefrownfill\hfil\crcr\noalign{\kern-0.9\p@\nointerlineskip}&#10;      $\hfil\displaystyle{#1}\hfil$\crcr}}}&#10;\def\widebbow#1{\vbox{\m@th\ialign{##\crcr&#10;     \hfil\widefrownfill\hfil\crcr\noalign{\kern-1.8\p@\nointerlineskip}&#10;     \hfil\widefrownfill\hfil\crcr\noalign{\kern-0.9\p@\nointerlineskip}&#10;      $\hfil\displaystyle{#1}\hfil$\crcr}}}&#10;&#10;\newcommand{\ul}{\underline}&#10;\newcommand{\ve}{\protect\bow{\rm\bf e}}&#10;\newcommand{\vE}{\hspace{1pt}\protect\bow{\hspace{-1pt}e}}&#10;\newcommand{\va}{\protect\bow{\rm\bf a}}&#10;\newcommand{\vA}{\hspace{1pt}\protect\bow{\hspace{-1pt} a}}&#10;\newcommand{\fb}{\protect\bbow{\rm\bf b}}&#10;\newcommand{\fB}{\hspace{1pt}\protect\bbow{\hspace{-1pt} b}}&#10;\newcommand{\vh}{\protect\bow{\rm\bf h}}&#10;\newcommand{\vH}{\hspace{1pt}\protect\bow{\hspace{-1pt} h}}&#10;\newcommand{\vm}{\protect\widebow{\rm\bf m}}&#10;\newcommand{\vM}{\hspace{1pt}\protect\widebow{\hspace{-1pt} m}}&#10;\newcommand{\fd}{\protect\bbow{\rm\bf d}}&#10;\newcommand{\fD}{\hspace{1pt}\protect\bbow{\hspace{-1pt} d}}&#10;\newcommand{\fj}{\protect\bbow{\rm\bf j}}&#10;\newcommand{\vvi}{\protect\bow{\rm\bf v}}&#10;%\newcommand{\vV}{\hspace{1pt}\protect\bow{\hspace{-1pt} v}}&#10;\newcommand{\fJ}{\hspace{1pt}\protect\bbow{\hspace{-1pt} j}}&#10;&#10;\newcommand{\vke}{\ul{\protect\bow{\rm\bf e}}}&#10;\newcommand{\fkb}{\ul{\protect\bbow{\rm\bf b}}}&#10;\newcommand{\vkh}{\ul{\protect\bow{\rm\bf h}}}&#10;\newcommand{\fkd}{\ul{\protect\bbow{\rm\bf d}}}&#10;\newcommand{\fkj}{\ul{\protect\bbow{\rm\bf j}}}&#10;&#10;\newcommand{\rhs}{\mbox{\rm\bf r}}&#10;\newcommand{\q}{\mbox{\rm\bf q}}&#10;\newcommand{\T}{\mbox{\rm\bf T}}&#10;&#10;\newcommand{\bfb}{{\rm\bf b}}&#10;\newcommand{\bfe}{{\rm\bf e}}&#10;\newcommand{\bfh}{{\rm\bf h}}&#10;\newcommand{\bfd}{{\rm\bf d}}&#10;\newcommand{\bfj}{{\rm\bf j}}&#10;&#10;\newcommand{\fDeps}{\mbox{\rm\bf D}_{\epsilon}}&#10;\newcommand{\fDkap}{\mbox{\rm\bf D}_{\kappa}}&#10;\newcommand{\fDmu}{\mbox{\rm\bf D}_{\mu}}&#10;\newcommand{\fDmuinv}{\mbox{\rm\bf D}_{\mu^{-1}}}&#10;\newcommand{\fDnu}{\mbox{\rm\bf D}_{\nu}}&#10;\newcommand{\fDD}{\mbox{\rm\bf D}}&#10;\newcommand{\fDvi}{\mbox{\rm\bf D}_{\V}^{-1}}&#10;\newcommand{\C}{\mbox{\rm\bf  C}}&#10;\newcommand{\A}{\mbox{\rm\bf  A}}&#10;\newcommand{\V}{\mbox{\rm\bf  V}}&#10;\newcommand{\F}{\mbox{\rm\bf  F}}&#10;\newcommand{\G}{\mbox{\rm\bf  G}}&#10;\renewcommand{\S}{\mbox{\rm\bf S}}&#10;\newcommand{\fDP}{\mbox{\rm\bf P}}&#10;\newcommand{\x}{\mbox{\rm\bf  x}}&#10;\newcommand{\e}{\mbox{\rm\bf  e}}&#10;%\newcommand{\vv}{\mbox{\rm\bf  v}}&#10;&#10;\newcommand{\Gt}{\widetilde{G}}&#10;\newcommand{\Gtt}{\widetilde{\rm\bf G}}&#10;\newcommand{\Ct}{\widetilde{\rm\bf C}}&#10;\newcommand{\St}{\widetilde{\rm\bf S}}&#10;\newcommand{\Dt}{\widetilde{\rm\bf D}}&#10;\newcommand{\Pt}{\widetilde{\rm\bf P}}&#10;&#10;%&#10;% ---- Matrizen:&#10;%&#10;&#10;\newcommand{\fMeps}{{\bf M}_{\epsilon}}&#10;\newcommand{\fMkap}{{\bf M}_{\kappa}}&#10;\newcommand{\fMsig}{{\bf M}_{\sigma}}&#10;\newcommand{\fMmu}{{\bf M}_{\mu}}&#10;\newcommand{\fMmuinv}{{\bf M}_{\mu^{-1}}}&#10;\newcommand{\fMnu}{{\bf M}_{\nu}}&#10;\newcommand{\fkMeps}{\ul{\bf M}_{\epsilon}}&#10;&#10;\newcommand{\fM}{{\bf M}}&#10;\newcommand{\fMvi}{{\bf M}_{\V}^{-1}}&#10;\newcommand{\I}{{\bf I}}&#10;&#10;&#10;\newcommand{\beq}{\begin{equation}}&#10;\newcommand{\eeq}{\end{equation}}&#10;%%%%%%%%%%%%%%%%%%%% Symbole %%%%%%%%%%%%%%%%%%%%%%%%%&#10;&#10;%% Materialkonstanten&#10;\newcommand{\eps}{\varepsilon}&#10;\newcommand{\pc}{\underline{p}}&#10;\newcommand{\epsc}{\underline{\varepsilon}}&#10;\newcommand{\kap}{\kappa}&#10;&#10;%% rho, phi, theta&#10;\renewcommand{\rho}{\varrho}&#10;\renewcommand{\theta}{\vartheta}&#10;\renewcommand{\phi}{\varphi}&#10;&#10;&#10;%% Mengenabk rzungen&#10;\newcommand{\nat}{\ensuremath{\mathbb{N}}}             % nat&quot;urliche Zahlen&#10;\newcommand{\real}{\ensuremath{\mathbb{R}}}            % reelle Zahlen&#10;\newcommand{\realk}{\ensuremath{\mathbb{R}^k}}         % Abschl. IR&#10;\newcommand{\realn}{\ensuremath{\mathbb{R}^N}}         % IR hoch N&#10;\newcommand{\complexn}{\ensuremath{\mathbb{C}^N}}      % IC^N&#10;\newcommand{\complex}{\ensuremath{\mathbb{C}}}         % IC komplexe Zahlen&#10;&#10;&#10;%%%%%%%%%%%%%%%%%%%% OPERATOREN UND FUNKTIONEN %%%%%%%%%%%%%%%%%%%%&#10;&#10;%\newcommand{\grad}{\ensuremath{ \mathrm{grad}\,} }&#10;%\newcommand{\rot}{\ensuremath{ \mathrm{rot}\,} }&#10;%\renewcommand{\div}{\ensuremath{ \mathrm{div}\,} }&#10;%\newcommand{\sign}{\ensuremath{\mathrm{sgn}}}&#10;%\newcommand{\arsinh}{\ensuremath{\mathrm{arsinh}}}&#10;%\newcommand{\arcosh}{\ensuremath{\mathrm{arcosh}}}&#10;%\newcommand{\artanh}{\ensuremath{\mathrm{artanh}}}&#10;&#10;% TE 16.10.2006: defined operators as \DeclareMathOperator to get correct spacing in equations&#10;%\DeclareMathOperator{\grad}{grad}&#10;%\DeclareMathOperator{\rot}{rot}&#10;%\DeclareMathOperator{\curl}{curl}&#10;%\let \div \relax&#10;%\DeclareMathOperator{\div}{div}&#10;%\DeclareMathOperator{\sign}{sgn}&#10;%\DeclareMathOperator{\arsinh}{arsinh}&#10;%\DeclareMathOperator{\arcosh}{arcosh}&#10;%\DeclareMathOperator{\artanh}{artanh}&#10;&#10;%%%%%%%%%%%%%%%%%%%%%%%%%%%%% VEKTOREN %%%%%%%%%%%%%%%%%%%%%%%%%%%%%%%%%%%%%5&#10;&#10;%% Einheitsvektoren&#10;\newcommand{\ex}{\ensuremath{ \vec{e}_x} }&#10;\newcommand{\exy}{\ensuremath{ \vec{e}_{x,y}} }&#10;\newcommand{\ey}{\ensuremath{ \vec{e}_y} }&#10;\newcommand{\ez}{\ensuremath{ \vec{e}_z} }&#10;\newcommand{\eu}{\ensuremath{ \vec{e}_u} }&#10;\newcommand{\ev}{\ensuremath{ \vec{e}_v} }&#10;\newcommand{\ew}{\ensuremath{ \vec{e}_w} }&#10;\newcommand{\erho}{\ensuremath{ \vec{e}_\varrho} }&#10;\newcommand{\ephi}{\ensuremath{ \vec{e}_\varphi} }&#10;\newcommand{\er}{\ensuremath{ \vec{e}_r} }&#10;\newcommand{\etheta}{\ensuremath{ \vec{e}_\vartheta} }&#10;\newcommand{\en}{\vec{e}_n}&#10;\newcommand{\ei}{\vec{e}_i}&#10;\newcommand{\ej}{\vec{e}_j}&#10;\newcommand{\et}{\vec{e}_t}&#10;&#10;%% reelle Vektorgr  en&#10;\newcommand{\Gv}{\ensuremath{ \vec{G} }}&#10;\newcommand{\Wv}{\ensuremath{ \protect\vec{W} }}&#10;\newcommand{\Wvt}{\ensuremath{ \protect\vec{W}_\perp }}&#10;\newcommand{\Ev}{\ensuremath{ \vec{E} }}&#10;\newcommand{\Dv}{\ensuremath{ \vec{D} }}&#10;\newcommand{\Hv}{\ensuremath{ \vec{H} }}&#10;\newcommand{\Bv}{\ensuremath{ \vec{B} }}&#10;\newcommand{\Pv}{\ensuremath{ \vec{P} }}&#10;\newcommand{\Jv}{\ensuremath{ \vec{J} }}&#10;\newcommand{\Av}{\ensuremath{ \vec{A} }}&#10;\newcommand{\Mv}{\ensuremath{ \vec{M} }}&#10;\newcommand{\Fv}{\ensuremath{ \vec{F} }}&#10;\newcommand{\Sv}{\ensuremath{ \vec{S} }}&#10;\newcommand{\Rv}{\ensuremath{ \vec{R} }}&#10;\newcommand{\Psiv}{\ensuremath{ \vec{\Psi} }}&#10;&#10;&#10;%% komplexe Gr  en&#10;\newcommand{\Zvc}{\ensuremath{\protect \underline{\vec{Z}} }}&#10;\newcommand{\Zvct}{\ensuremath{\protect \underline{\vec{Z}_\perp} }}&#10;\newcommand{\Evc}{\ensuremath{ \underline{\vec{E}} }}&#10;\newcommand{\Dvc}{\ensuremath{ \underline{\vec{D}} }}&#10;\newcommand{\Hvc}{\ensuremath{ \underline{\vec{H}} }}&#10;\newcommand{\Bvc}{\ensuremath{ \underline{\vec{B}} }}&#10;\newcommand{\Pvc}{\ensuremath{ \underline{\vec{P}} }}&#10;\newcommand{\Jvc}{\ensuremath{ \underline{\vec{J}} }}&#10;\newcommand{\Avc}{\ensuremath{ \underline{\vec{A}} }}&#10;\newcommand{\Mvc}{\ensuremath{ \underline{\vec{M}} }}&#10;\newcommand{\Svc}{\ensuremath{ \underline{\vec{S}} }}&#10;\newcommand{\Fvc}{\ensuremath{ \underline{\vec{F}} }}&#10;\newcommand{\Zc}{\ensuremath{\protect \underline{Z} }}&#10;\newcommand{\Sc}{\ensuremath{ \protect\underline{S} }}&#10;&#10;\newcommand{\ec}{\ensuremath{ \underline{e} }}&#10;\newcommand{\fvc}{\ensuremath{ \underline{\vec f} }}&#10;\newcommand{\Ec}{\ensuremath{ \underline{E} }}&#10;\newcommand{\Dc}{\ensuremath{ \underline{D} }}&#10;\newcommand{\Hc}{\ensuremath{ \underline{H} }}&#10;\newcommand{\Bc}{\ensuremath{ \underline{B} }}&#10;\newcommand{\Pc}{\ensuremath{ \underline{P} }}&#10;\newcommand{\Jc}{\ensuremath{ \underline{J} }}&#10;\newcommand{\Ac}{\ensuremath{ \underline{A}}}&#10;\newcommand{\Phic}{\ensuremath{ \underline{\Phi} }}&#10;\newcommand{\Exc}{\ensuremath{ \underline{E}_x }}&#10;\newcommand{\Eyc}{\ensuremath{ \underline{E}_y }}&#10;\newcommand{\Ezc}{\ensuremath{ \underline{E}_z }}&#10;\newcommand{\Hxc}{\ensuremath{ \underline{H}_x }}&#10;\newcommand{\Hyc}{\ensuremath{ \underline{H}_y }}&#10;\newcommand{\Hzc}{\ensuremath{ \underline{H}_z }}&#10;\newcommand{\Jxc}{\ensuremath{ \underline{J}_x }}&#10;\newcommand{\Jyc}{\ensuremath{ \underline{J}_y }}&#10;\newcommand{\Jzc}{\ensuremath{ \underline{J}_z }}&#10;\newcommand{\Azc}{\ensuremath{ \underline{A}_z }}&#10;\newcommand{\sigmac}{\ensuremath{ \underline{\sigma} }}&#10;\newcommand{\muc}{\ensuremath{ \underline{\mu} }}&#10;%\newcommand{\epsc}{\ensuremath{ \underline{\varepsilon} }}&#10;&#10;\newcommand{\gammac}{\ensuremath{ \protect\underline{\gamma} }}&#10;\newcommand{\alphac}{\ensuremath{ \protect\underline{\alpha} }}&#10;\newcommand{\betac}{\ensuremath{ \protect\underline{\beta} }}&#10;\newcommand{\Uc}{\ensuremath{ \protect\underline{U} }}&#10;\newcommand{\Fc}{\ensuremath{ \protect\underline{F} }}&#10;\newcommand{\Ic}{\ensuremath{ \protect\underline{I} }}&#10;&#10;% andere Vektoren&#10;\newcommand{\rv}{\ensuremath{ \vec{r} }}&#10;\newcommand{\dv}{\ensuremath{ \vec{d} }}&#10;\newcommand{\pv}{\ensuremath{ \vec{p} }}&#10;\newcommand{\rvs}{\ensuremath{ \vec{r}\,' }}&#10;\newcommand{\nv}{\ensuremath{ \vec{n} }}&#10;\newcommand{\kv}{\ensuremath{ \vec{k} }}&#10;\newcommand{\vv}{\ensuremath{ \vec{v} }}&#10;\newcommand{\Ov}{\ensuremath{ \vec{0} }}&#10;&#10;&#10;%%%%%%%%%%%%%%%%%%%%%%%%%%%%% ABLEITUNGEN %%%%%%%%%%%%%%%%%%%%%%%%%%%&#10;&#10;%% allgemeine makros&#10;\renewcommand{\d}{\ensuremath{ \mathrm{d}} }&#10;\newcommand{\pa}{\partial}&#10;\newcommand{\dd}[3][]{\ensuremath{ \frac{\d^{#1} #2}{\d #3^{#1}}} }&#10;\newcommand{\pp}[3][]{\ensuremath{ \frac{\pa^{#1} #2}{\pa #3^{#1}}} }&#10;&#10;% spezielle Ableitungen&#10;\newcommand{\dds}{\frac{\partial}{\partial \, s}\,}&#10;\newcommand{\ddx}{\frac{\partial}{\partial \, x}\,}&#10;\newcommand{\ddy}{\frac{\partial}{\partial \, y}\,}&#10;\newcommand{\ddz}{\frac{\partial}{\partial \, z}\,}&#10;\newcommand{\ddt}{\frac{\partial}{\partial \, t}\,}&#10;\newcommand{\ddxx}{\frac{\partial^2}{\partial \, x^2}\,}&#10;\newcommand{\ddyy}{\frac{\partial^2}{\partial \, y^2}\,}&#10;\newcommand{\ddzz}{\frac{\partial^2}{\partial \, z^2}\,}&#10;\newcommand{\ddtt}{\frac{\partial^2}{\partial \, t^2}\,}&#10;\newcommand{\ddrho}{\frac{\partial}{\partial \, \varrho}\,}&#10;\newcommand{\ddphi}{\frac{\partial}{\partial \, \varphi}\,}&#10;\newcommand{\ddtheta}{\frac{\partial}{\partial \, \theta}\,}&#10;&#10;&#10;%%%%%%%%%%%%%%%%%%%% INTEGRALE %%%%%%%%%%%%%%%%%%%%%%%%%%%%%%%%%%&#10;&#10;%% Integralzeichen&#10;\newcommand{\intinf}{\int_{-\infty} ^\infty }&#10;\newcommand{\intlim}{\int\limits}&#10;\newcommand{\iintlim}{\iint\limits}&#10;\newcommand{\iiintlim}{\iiint\limits}&#10;\newcommand{\intA}{\intlim_{A}}&#10;\newcommand{\intpA}{\intlim_{\partial A}}&#10;\newcommand{\intV}{\intlim_{V}}&#10;\newcommand{\intVi}{\intlim_{V_i}}&#10;\newcommand{\intVs}{\intlim_{V'}}&#10;\newcommand{\intVis}{\intlim_{V_i'}}&#10;\newcommand{\intVip}{\intlim_{V_{i+}}}&#10;\newcommand{\intVim}{\intlim_{V_{i-}}}&#10;\newcommand{\intVjs}{\intlim_{V_j'}}&#10;\newcommand{\intVns}{\intlim_{V_n'}}&#10;\newcommand{\intVms}{\intlim_{V_m'}}&#10;\newcommand{\intpV}{\intlim_{\partial V}}&#10;\newcommand{\intpVs}{\intlim_{\partial V'}}&#10;\newcommand{\intpVms}{\intlim_{\partial V_m'}}&#10;\newcommand{\intpVi}{\intlim_{\partial V_i}}&#10;\newcommand{\intpVjs}{\intlim_{\partial V_j'}}&#10;\newcommand{\intC}{\intlim_{C}}&#10;&#10;%% Differentiale&#10;\newcommand{\dsv}{\ensuremath{ \mathrm{d}\vec{s}} }&#10;\newcommand{\dAv}{\ensuremath{ \mathrm{d}\vec{A}} }&#10;\newcommand{\ds}{\ensuremath{ \mathrm{d}s}}&#10;\newcommand{\dA}{\ensuremath{ \mathrm{d}A}}&#10;\newcommand{\dV}{\ensuremath{ \mathrm{d}V}}&#10;\newcommand{\dx}{\ensuremath{ \mathrm{d}x}}&#10;\newcommand{\dy}{\ensuremath{ \mathrm{d}y}}&#10;\newcommand{\dz}{\ensuremath{ \mathrm{d}z}}&#10;\newcommand{\dt}{\ensuremath{ \mathrm{d}t}}&#10;\newcommand{\dr}{\ensuremath{ \mathrm{d}r}}&#10;\newcommand{\drho}{\ensuremath{ \mathrm{d}\varrho}}&#10;\newcommand{\dphi}{\ensuremath{ \mathrm{d}\varphi}}&#10;\newcommand{\dtheta}{\ensuremath{ \mathrm{d}\theta}}&#10;&#10;&#10;\newcommand{\bs}{\boldmath}&#10;&#10;&#10;&#10;&#10;%%%%%%%%%%%%%%%%%&#10;$&#10;\lambda_g&#10;$&#10;\end{document}"/>
  <p:tag name="IGUANATEXSIZE" val="14"/>
  <p:tag name="IGUANATEXCURSOR" val="1191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26,99661"/>
  <p:tag name="LATEXADDIN" val="\documentclass{article}&#10;\usepackage{amsmath}&#10;&#10;&#10;\pagestyle{empty}&#10;\begin{document}&#10;&#10;\catcode`@=11&#10;\def\frownfill{$\scriptscriptstyle\m@th\mathord\frown\mkern-0.2mu%&#10;  \cleaders\hbox{$\mkern-2mu\smash-\mkern-2mu$}\hfill&#10;  \mkern-0.2mu$}&#10;\def\bow#1{\vbox{\m@th\ialign{##\crcr%&#10;      \frownfill\crcr\noalign{\kern-0.2\p@\nointerlineskip}%&#10;      $\hfil\displaystyle{#1}\hfil$\crcr}}}&#10;\def\bbow#1{\vbox{\m@th\ialign{##\crcr%&#10;     \frownfill\crcr\noalign{\kern-0.7\p@\nointerlineskip}%&#10;     \frownfill\crcr\noalign{\kern-0.3\p@\nointerlineskip}%&#10;      $\hfil\displaystyle{#1}\hfil$\crcr}}}&#10;\def\widefrownfill{$\m@th\mathord\frown$}&#10;\def\widebow#1{\vbox{\m@th\ialign{##\crcr&#10;      \hfil\widefrownfill\hfil\crcr\noalign{\kern-0.9\p@\nointerlineskip}&#10;      $\hfil\displaystyle{#1}\hfil$\crcr}}}&#10;\def\widebbow#1{\vbox{\m@th\ialign{##\crcr&#10;     \hfil\widefrownfill\hfil\crcr\noalign{\kern-1.8\p@\nointerlineskip}&#10;     \hfil\widefrownfill\hfil\crcr\noalign{\kern-0.9\p@\nointerlineskip}&#10;      $\hfil\displaystyle{#1}\hfil$\crcr}}}&#10;&#10;\newcommand{\ul}{\underline}&#10;\newcommand{\ve}{\protect\bow{\rm\bf e}}&#10;\newcommand{\vE}{\hspace{1pt}\protect\bow{\hspace{-1pt}e}}&#10;\newcommand{\va}{\protect\bow{\rm\bf a}}&#10;\newcommand{\vA}{\hspace{1pt}\protect\bow{\hspace{-1pt} a}}&#10;\newcommand{\fb}{\protect\bbow{\rm\bf b}}&#10;\newcommand{\fB}{\hspace{1pt}\protect\bbow{\hspace{-1pt} b}}&#10;\newcommand{\vh}{\protect\bow{\rm\bf h}}&#10;\newcommand{\vH}{\hspace{1pt}\protect\bow{\hspace{-1pt} h}}&#10;\newcommand{\vm}{\protect\widebow{\rm\bf m}}&#10;\newcommand{\vM}{\hspace{1pt}\protect\widebow{\hspace{-1pt} m}}&#10;\newcommand{\fd}{\protect\bbow{\rm\bf d}}&#10;\newcommand{\fD}{\hspace{1pt}\protect\bbow{\hspace{-1pt} d}}&#10;\newcommand{\fj}{\protect\bbow{\rm\bf j}}&#10;\newcommand{\vvi}{\protect\bow{\rm\bf v}}&#10;%\newcommand{\vV}{\hspace{1pt}\protect\bow{\hspace{-1pt} v}}&#10;\newcommand{\fJ}{\hspace{1pt}\protect\bbow{\hspace{-1pt} j}}&#10;&#10;\newcommand{\vke}{\ul{\protect\bow{\rm\bf e}}}&#10;\newcommand{\fkb}{\ul{\protect\bbow{\rm\bf b}}}&#10;\newcommand{\vkh}{\ul{\protect\bow{\rm\bf h}}}&#10;\newcommand{\fkd}{\ul{\protect\bbow{\rm\bf d}}}&#10;\newcommand{\fkj}{\ul{\protect\bbow{\rm\bf j}}}&#10;&#10;\newcommand{\rhs}{\mbox{\rm\bf r}}&#10;\newcommand{\q}{\mbox{\rm\bf q}}&#10;\newcommand{\T}{\mbox{\rm\bf T}}&#10;&#10;\newcommand{\bfb}{{\rm\bf b}}&#10;\newcommand{\bfe}{{\rm\bf e}}&#10;\newcommand{\bfh}{{\rm\bf h}}&#10;\newcommand{\bfd}{{\rm\bf d}}&#10;\newcommand{\bfj}{{\rm\bf j}}&#10;&#10;\newcommand{\fDeps}{\mbox{\rm\bf D}_{\epsilon}}&#10;\newcommand{\fDkap}{\mbox{\rm\bf D}_{\kappa}}&#10;\newcommand{\fDmu}{\mbox{\rm\bf D}_{\mu}}&#10;\newcommand{\fDmuinv}{\mbox{\rm\bf D}_{\mu^{-1}}}&#10;\newcommand{\fDnu}{\mbox{\rm\bf D}_{\nu}}&#10;\newcommand{\fDD}{\mbox{\rm\bf D}}&#10;\newcommand{\fDvi}{\mbox{\rm\bf D}_{\V}^{-1}}&#10;\newcommand{\C}{\mbox{\rm\bf  C}}&#10;\newcommand{\A}{\mbox{\rm\bf  A}}&#10;\newcommand{\V}{\mbox{\rm\bf  V}}&#10;\newcommand{\F}{\mbox{\rm\bf  F}}&#10;\newcommand{\G}{\mbox{\rm\bf  G}}&#10;\renewcommand{\S}{\mbox{\rm\bf S}}&#10;\newcommand{\fDP}{\mbox{\rm\bf P}}&#10;\newcommand{\x}{\mbox{\rm\bf  x}}&#10;\newcommand{\e}{\mbox{\rm\bf  e}}&#10;%\newcommand{\vv}{\mbox{\rm\bf  v}}&#10;&#10;\newcommand{\Gt}{\widetilde{G}}&#10;\newcommand{\Gtt}{\widetilde{\rm\bf G}}&#10;\newcommand{\Ct}{\widetilde{\rm\bf C}}&#10;\newcommand{\St}{\widetilde{\rm\bf S}}&#10;\newcommand{\Dt}{\widetilde{\rm\bf D}}&#10;\newcommand{\Pt}{\widetilde{\rm\bf P}}&#10;&#10;%&#10;% ---- Matrizen:&#10;%&#10;&#10;\newcommand{\fMeps}{{\bf M}_{\epsilon}}&#10;\newcommand{\fMkap}{{\bf M}_{\kappa}}&#10;\newcommand{\fMsig}{{\bf M}_{\sigma}}&#10;\newcommand{\fMmu}{{\bf M}_{\mu}}&#10;\newcommand{\fMmuinv}{{\bf M}_{\mu^{-1}}}&#10;\newcommand{\fMnu}{{\bf M}_{\nu}}&#10;\newcommand{\fkMeps}{\ul{\bf M}_{\epsilon}}&#10;&#10;\newcommand{\fM}{{\bf M}}&#10;\newcommand{\fMvi}{{\bf M}_{\V}^{-1}}&#10;\newcommand{\I}{{\bf I}}&#10;&#10;&#10;\newcommand{\beq}{\begin{equation}}&#10;\newcommand{\eeq}{\end{equation}}&#10;%%%%%%%%%%%%%%%%%%%% Symbole %%%%%%%%%%%%%%%%%%%%%%%%%&#10;&#10;%% Materialkonstanten&#10;\newcommand{\eps}{\varepsilon}&#10;\newcommand{\pc}{\underline{p}}&#10;\newcommand{\epsc}{\underline{\varepsilon}}&#10;\newcommand{\kap}{\kappa}&#10;&#10;%% rho, phi, theta&#10;\renewcommand{\rho}{\varrho}&#10;\renewcommand{\theta}{\vartheta}&#10;\renewcommand{\phi}{\varphi}&#10;&#10;&#10;%% Mengenabk rzungen&#10;\newcommand{\nat}{\ensuremath{\mathbb{N}}}             % nat&quot;urliche Zahlen&#10;\newcommand{\real}{\ensuremath{\mathbb{R}}}            % reelle Zahlen&#10;\newcommand{\realk}{\ensuremath{\mathbb{R}^k}}         % Abschl. IR&#10;\newcommand{\realn}{\ensuremath{\mathbb{R}^N}}         % IR hoch N&#10;\newcommand{\complexn}{\ensuremath{\mathbb{C}^N}}      % IC^N&#10;\newcommand{\complex}{\ensuremath{\mathbb{C}}}         % IC komplexe Zahlen&#10;&#10;&#10;%%%%%%%%%%%%%%%%%%%% OPERATOREN UND FUNKTIONEN %%%%%%%%%%%%%%%%%%%%&#10;&#10;%\newcommand{\grad}{\ensuremath{ \mathrm{grad}\,} }&#10;%\newcommand{\rot}{\ensuremath{ \mathrm{rot}\,} }&#10;%\renewcommand{\div}{\ensuremath{ \mathrm{div}\,} }&#10;%\newcommand{\sign}{\ensuremath{\mathrm{sgn}}}&#10;%\newcommand{\arsinh}{\ensuremath{\mathrm{arsinh}}}&#10;%\newcommand{\arcosh}{\ensuremath{\mathrm{arcosh}}}&#10;%\newcommand{\artanh}{\ensuremath{\mathrm{artanh}}}&#10;&#10;% TE 16.10.2006: defined operators as \DeclareMathOperator to get correct spacing in equations&#10;%\DeclareMathOperator{\grad}{grad}&#10;%\DeclareMathOperator{\rot}{rot}&#10;%\DeclareMathOperator{\curl}{curl}&#10;%\let \div \relax&#10;%\DeclareMathOperator{\div}{div}&#10;%\DeclareMathOperator{\sign}{sgn}&#10;%\DeclareMathOperator{\arsinh}{arsinh}&#10;%\DeclareMathOperator{\arcosh}{arcosh}&#10;%\DeclareMathOperator{\artanh}{artanh}&#10;&#10;%%%%%%%%%%%%%%%%%%%%%%%%%%%%% VEKTOREN %%%%%%%%%%%%%%%%%%%%%%%%%%%%%%%%%%%%%5&#10;&#10;%% Einheitsvektoren&#10;\newcommand{\ex}{\ensuremath{ \vec{e}_x} }&#10;\newcommand{\exy}{\ensuremath{ \vec{e}_{x,y}} }&#10;\newcommand{\ey}{\ensuremath{ \vec{e}_y} }&#10;\newcommand{\ez}{\ensuremath{ \vec{e}_z} }&#10;\newcommand{\eu}{\ensuremath{ \vec{e}_u} }&#10;\newcommand{\ev}{\ensuremath{ \vec{e}_v} }&#10;\newcommand{\ew}{\ensuremath{ \vec{e}_w} }&#10;\newcommand{\erho}{\ensuremath{ \vec{e}_\varrho} }&#10;\newcommand{\ephi}{\ensuremath{ \vec{e}_\varphi} }&#10;\newcommand{\er}{\ensuremath{ \vec{e}_r} }&#10;\newcommand{\etheta}{\ensuremath{ \vec{e}_\vartheta} }&#10;\newcommand{\en}{\vec{e}_n}&#10;\newcommand{\ei}{\vec{e}_i}&#10;\newcommand{\ej}{\vec{e}_j}&#10;\newcommand{\et}{\vec{e}_t}&#10;&#10;%% reelle Vektorgr  en&#10;\newcommand{\Gv}{\ensuremath{ \vec{G} }}&#10;\newcommand{\Wv}{\ensuremath{ \protect\vec{W} }}&#10;\newcommand{\Wvt}{\ensuremath{ \protect\vec{W}_\perp }}&#10;\newcommand{\Ev}{\ensuremath{ \vec{E} }}&#10;\newcommand{\Dv}{\ensuremath{ \vec{D} }}&#10;\newcommand{\Hv}{\ensuremath{ \vec{H} }}&#10;\newcommand{\Bv}{\ensuremath{ \vec{B} }}&#10;\newcommand{\Pv}{\ensuremath{ \vec{P} }}&#10;\newcommand{\Jv}{\ensuremath{ \vec{J} }}&#10;\newcommand{\Av}{\ensuremath{ \vec{A} }}&#10;\newcommand{\Mv}{\ensuremath{ \vec{M} }}&#10;\newcommand{\Fv}{\ensuremath{ \vec{F} }}&#10;\newcommand{\Sv}{\ensuremath{ \vec{S} }}&#10;\newcommand{\Rv}{\ensuremath{ \vec{R} }}&#10;\newcommand{\Psiv}{\ensuremath{ \vec{\Psi} }}&#10;&#10;&#10;%% komplexe Gr  en&#10;\newcommand{\Zvc}{\ensuremath{\protect \underline{\vec{Z}} }}&#10;\newcommand{\Zvct}{\ensuremath{\protect \underline{\vec{Z}_\perp} }}&#10;\newcommand{\Evc}{\ensuremath{ \underline{\vec{E}} }}&#10;\newcommand{\Dvc}{\ensuremath{ \underline{\vec{D}} }}&#10;\newcommand{\Hvc}{\ensuremath{ \underline{\vec{H}} }}&#10;\newcommand{\Bvc}{\ensuremath{ \underline{\vec{B}} }}&#10;\newcommand{\Pvc}{\ensuremath{ \underline{\vec{P}} }}&#10;\newcommand{\Jvc}{\ensuremath{ \underline{\vec{J}} }}&#10;\newcommand{\Avc}{\ensuremath{ \underline{\vec{A}} }}&#10;\newcommand{\Mvc}{\ensuremath{ \underline{\vec{M}} }}&#10;\newcommand{\Svc}{\ensuremath{ \underline{\vec{S}} }}&#10;\newcommand{\Fvc}{\ensuremath{ \underline{\vec{F}} }}&#10;\newcommand{\Zc}{\ensuremath{\protect \underline{Z} }}&#10;\newcommand{\Sc}{\ensuremath{ \protect\underline{S} }}&#10;&#10;\newcommand{\ec}{\ensuremath{ \underline{e} }}&#10;\newcommand{\fvc}{\ensuremath{ \underline{\vec f} }}&#10;\newcommand{\Ec}{\ensuremath{ \underline{E} }}&#10;\newcommand{\Dc}{\ensuremath{ \underline{D} }}&#10;\newcommand{\Hc}{\ensuremath{ \underline{H} }}&#10;\newcommand{\Bc}{\ensuremath{ \underline{B} }}&#10;\newcommand{\Pc}{\ensuremath{ \underline{P} }}&#10;\newcommand{\Jc}{\ensuremath{ \underline{J} }}&#10;\newcommand{\Ac}{\ensuremath{ \underline{A}}}&#10;\newcommand{\Phic}{\ensuremath{ \underline{\Phi} }}&#10;\newcommand{\Exc}{\ensuremath{ \underline{E}_x }}&#10;\newcommand{\Eyc}{\ensuremath{ \underline{E}_y }}&#10;\newcommand{\Ezc}{\ensuremath{ \underline{E}_z }}&#10;\newcommand{\Hxc}{\ensuremath{ \underline{H}_x }}&#10;\newcommand{\Hyc}{\ensuremath{ \underline{H}_y }}&#10;\newcommand{\Hzc}{\ensuremath{ \underline{H}_z }}&#10;\newcommand{\Jxc}{\ensuremath{ \underline{J}_x }}&#10;\newcommand{\Jyc}{\ensuremath{ \underline{J}_y }}&#10;\newcommand{\Jzc}{\ensuremath{ \underline{J}_z }}&#10;\newcommand{\Azc}{\ensuremath{ \underline{A}_z }}&#10;\newcommand{\sigmac}{\ensuremath{ \underline{\sigma} }}&#10;\newcommand{\muc}{\ensuremath{ \underline{\mu} }}&#10;%\newcommand{\epsc}{\ensuremath{ \underline{\varepsilon} }}&#10;&#10;\newcommand{\gammac}{\ensuremath{ \protect\underline{\gamma} }}&#10;\newcommand{\alphac}{\ensuremath{ \protect\underline{\alpha} }}&#10;\newcommand{\betac}{\ensuremath{ \protect\underline{\beta} }}&#10;\newcommand{\Uc}{\ensuremath{ \protect\underline{U} }}&#10;\newcommand{\Fc}{\ensuremath{ \protect\underline{F} }}&#10;\newcommand{\Ic}{\ensuremath{ \protect\underline{I} }}&#10;&#10;% andere Vektoren&#10;\newcommand{\rv}{\ensuremath{ \vec{r} }}&#10;\newcommand{\dv}{\ensuremath{ \vec{d} }}&#10;\newcommand{\pv}{\ensuremath{ \vec{p} }}&#10;\newcommand{\rvs}{\ensuremath{ \vec{r}\,' }}&#10;\newcommand{\nv}{\ensuremath{ \vec{n} }}&#10;\newcommand{\kv}{\ensuremath{ \vec{k} }}&#10;\newcommand{\vv}{\ensuremath{ \vec{v} }}&#10;\newcommand{\Ov}{\ensuremath{ \vec{0} }}&#10;&#10;&#10;%%%%%%%%%%%%%%%%%%%%%%%%%%%%% ABLEITUNGEN %%%%%%%%%%%%%%%%%%%%%%%%%%%&#10;&#10;%% allgemeine makros&#10;\renewcommand{\d}{\ensuremath{ \mathrm{d}} }&#10;\newcommand{\pa}{\partial}&#10;\newcommand{\dd}[3][]{\ensuremath{ \frac{\d^{#1} #2}{\d #3^{#1}}} }&#10;\newcommand{\pp}[3][]{\ensuremath{ \frac{\pa^{#1} #2}{\pa #3^{#1}}} }&#10;&#10;% spezielle Ableitungen&#10;\newcommand{\dds}{\frac{\partial}{\partial \, s}\,}&#10;\newcommand{\ddx}{\frac{\partial}{\partial \, x}\,}&#10;\newcommand{\ddy}{\frac{\partial}{\partial \, y}\,}&#10;\newcommand{\ddz}{\frac{\partial}{\partial \, z}\,}&#10;\newcommand{\ddt}{\frac{\partial}{\partial \, t}\,}&#10;\newcommand{\ddxx}{\frac{\partial^2}{\partial \, x^2}\,}&#10;\newcommand{\ddyy}{\frac{\partial^2}{\partial \, y^2}\,}&#10;\newcommand{\ddzz}{\frac{\partial^2}{\partial \, z^2}\,}&#10;\newcommand{\ddtt}{\frac{\partial^2}{\partial \, t^2}\,}&#10;\newcommand{\ddrho}{\frac{\partial}{\partial \, \varrho}\,}&#10;\newcommand{\ddphi}{\frac{\partial}{\partial \, \varphi}\,}&#10;\newcommand{\ddtheta}{\frac{\partial}{\partial \, \theta}\,}&#10;&#10;&#10;%%%%%%%%%%%%%%%%%%%% INTEGRALE %%%%%%%%%%%%%%%%%%%%%%%%%%%%%%%%%%&#10;&#10;%% Integralzeichen&#10;\newcommand{\intinf}{\int_{-\infty} ^\infty }&#10;\newcommand{\intlim}{\int\limits}&#10;\newcommand{\iintlim}{\iint\limits}&#10;\newcommand{\iiintlim}{\iiint\limits}&#10;\newcommand{\intA}{\intlim_{A}}&#10;\newcommand{\intpA}{\intlim_{\partial A}}&#10;\newcommand{\intV}{\intlim_{V}}&#10;\newcommand{\intVi}{\intlim_{V_i}}&#10;\newcommand{\intVs}{\intlim_{V'}}&#10;\newcommand{\intVis}{\intlim_{V_i'}}&#10;\newcommand{\intVip}{\intlim_{V_{i+}}}&#10;\newcommand{\intVim}{\intlim_{V_{i-}}}&#10;\newcommand{\intVjs}{\intlim_{V_j'}}&#10;\newcommand{\intVns}{\intlim_{V_n'}}&#10;\newcommand{\intVms}{\intlim_{V_m'}}&#10;\newcommand{\intpV}{\intlim_{\partial V}}&#10;\newcommand{\intpVs}{\intlim_{\partial V'}}&#10;\newcommand{\intpVms}{\intlim_{\partial V_m'}}&#10;\newcommand{\intpVi}{\intlim_{\partial V_i}}&#10;\newcommand{\intpVjs}{\intlim_{\partial V_j'}}&#10;\newcommand{\intC}{\intlim_{C}}&#10;&#10;%% Differentiale&#10;\newcommand{\dsv}{\ensuremath{ \mathrm{d}\vec{s}} }&#10;\newcommand{\dAv}{\ensuremath{ \mathrm{d}\vec{A}} }&#10;\newcommand{\ds}{\ensuremath{ \mathrm{d}s}}&#10;\newcommand{\dA}{\ensuremath{ \mathrm{d}A}}&#10;\newcommand{\dV}{\ensuremath{ \mathrm{d}V}}&#10;\newcommand{\dx}{\ensuremath{ \mathrm{d}x}}&#10;\newcommand{\dy}{\ensuremath{ \mathrm{d}y}}&#10;\newcommand{\dz}{\ensuremath{ \mathrm{d}z}}&#10;\newcommand{\dt}{\ensuremath{ \mathrm{d}t}}&#10;\newcommand{\dr}{\ensuremath{ \mathrm{d}r}}&#10;\newcommand{\drho}{\ensuremath{ \mathrm{d}\varrho}}&#10;\newcommand{\dphi}{\ensuremath{ \mathrm{d}\varphi}}&#10;\newcommand{\dtheta}{\ensuremath{ \mathrm{d}\theta}}&#10;&#10;&#10;\newcommand{\bs}{\boldmath}&#10;&#10;&#10;&#10;&#10;%%%%%%%%%%%%%%%%%&#10;$&#10;l&#10;$&#10;\end{document}"/>
  <p:tag name="IGUANATEXSIZE" val="14"/>
  <p:tag name="IGUANATEXCURSOR" val="1192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317,2103"/>
  <p:tag name="LATEXADDIN" val="\documentclass{article}&#10;\usepackage{amsmath}&#10;&#10;&#10;\pagestyle{empty}&#10;\begin{document}&#10;&#10;\catcode`@=11&#10;\def\frownfill{$\scriptscriptstyle\m@th\mathord\frown\mkern-0.2mu%&#10;  \cleaders\hbox{$\mkern-2mu\smash-\mkern-2mu$}\hfill&#10;  \mkern-0.2mu$}&#10;\def\bow#1{\vbox{\m@th\ialign{##\crcr%&#10;      \frownfill\crcr\noalign{\kern-0.2\p@\nointerlineskip}%&#10;      $\hfil\displaystyle{#1}\hfil$\crcr}}}&#10;\def\bbow#1{\vbox{\m@th\ialign{##\crcr%&#10;     \frownfill\crcr\noalign{\kern-0.7\p@\nointerlineskip}%&#10;     \frownfill\crcr\noalign{\kern-0.3\p@\nointerlineskip}%&#10;      $\hfil\displaystyle{#1}\hfil$\crcr}}}&#10;\def\widefrownfill{$\m@th\mathord\frown$}&#10;\def\widebow#1{\vbox{\m@th\ialign{##\crcr&#10;      \hfil\widefrownfill\hfil\crcr\noalign{\kern-0.9\p@\nointerlineskip}&#10;      $\hfil\displaystyle{#1}\hfil$\crcr}}}&#10;\def\widebbow#1{\vbox{\m@th\ialign{##\crcr&#10;     \hfil\widefrownfill\hfil\crcr\noalign{\kern-1.8\p@\nointerlineskip}&#10;     \hfil\widefrownfill\hfil\crcr\noalign{\kern-0.9\p@\nointerlineskip}&#10;      $\hfil\displaystyle{#1}\hfil$\crcr}}}&#10;&#10;\newcommand{\ul}{\underline}&#10;\newcommand{\ve}{\protect\bow{\rm\bf e}}&#10;\newcommand{\vE}{\hspace{1pt}\protect\bow{\hspace{-1pt}e}}&#10;\newcommand{\va}{\protect\bow{\rm\bf a}}&#10;\newcommand{\vA}{\hspace{1pt}\protect\bow{\hspace{-1pt} a}}&#10;\newcommand{\fb}{\protect\bbow{\rm\bf b}}&#10;\newcommand{\fB}{\hspace{1pt}\protect\bbow{\hspace{-1pt} b}}&#10;\newcommand{\vh}{\protect\bow{\rm\bf h}}&#10;\newcommand{\vH}{\hspace{1pt}\protect\bow{\hspace{-1pt} h}}&#10;\newcommand{\vm}{\protect\widebow{\rm\bf m}}&#10;\newcommand{\vM}{\hspace{1pt}\protect\widebow{\hspace{-1pt} m}}&#10;\newcommand{\fd}{\protect\bbow{\rm\bf d}}&#10;\newcommand{\fD}{\hspace{1pt}\protect\bbow{\hspace{-1pt} d}}&#10;\newcommand{\fj}{\protect\bbow{\rm\bf j}}&#10;\newcommand{\vvi}{\protect\bow{\rm\bf v}}&#10;%\newcommand{\vV}{\hspace{1pt}\protect\bow{\hspace{-1pt} v}}&#10;\newcommand{\fJ}{\hspace{1pt}\protect\bbow{\hspace{-1pt} j}}&#10;&#10;\newcommand{\vke}{\ul{\protect\bow{\rm\bf e}}}&#10;\newcommand{\fkb}{\ul{\protect\bbow{\rm\bf b}}}&#10;\newcommand{\vkh}{\ul{\protect\bow{\rm\bf h}}}&#10;\newcommand{\fkd}{\ul{\protect\bbow{\rm\bf d}}}&#10;\newcommand{\fkj}{\ul{\protect\bbow{\rm\bf j}}}&#10;&#10;\newcommand{\rhs}{\mbox{\rm\bf r}}&#10;\newcommand{\q}{\mbox{\rm\bf q}}&#10;\newcommand{\T}{\mbox{\rm\bf T}}&#10;&#10;\newcommand{\bfb}{{\rm\bf b}}&#10;\newcommand{\bfe}{{\rm\bf e}}&#10;\newcommand{\bfh}{{\rm\bf h}}&#10;\newcommand{\bfd}{{\rm\bf d}}&#10;\newcommand{\bfj}{{\rm\bf j}}&#10;&#10;\newcommand{\fDeps}{\mbox{\rm\bf D}_{\epsilon}}&#10;\newcommand{\fDkap}{\mbox{\rm\bf D}_{\kappa}}&#10;\newcommand{\fDmu}{\mbox{\rm\bf D}_{\mu}}&#10;\newcommand{\fDmuinv}{\mbox{\rm\bf D}_{\mu^{-1}}}&#10;\newcommand{\fDnu}{\mbox{\rm\bf D}_{\nu}}&#10;\newcommand{\fDD}{\mbox{\rm\bf D}}&#10;\newcommand{\fDvi}{\mbox{\rm\bf D}_{\V}^{-1}}&#10;\newcommand{\C}{\mbox{\rm\bf  C}}&#10;\newcommand{\A}{\mbox{\rm\bf  A}}&#10;\newcommand{\V}{\mbox{\rm\bf  V}}&#10;\newcommand{\F}{\mbox{\rm\bf  F}}&#10;\newcommand{\G}{\mbox{\rm\bf  G}}&#10;\renewcommand{\S}{\mbox{\rm\bf S}}&#10;\newcommand{\fDP}{\mbox{\rm\bf P}}&#10;\newcommand{\x}{\mbox{\rm\bf  x}}&#10;\newcommand{\e}{\mbox{\rm\bf  e}}&#10;%\newcommand{\vv}{\mbox{\rm\bf  v}}&#10;&#10;\newcommand{\Gt}{\widetilde{G}}&#10;\newcommand{\Gtt}{\widetilde{\rm\bf G}}&#10;\newcommand{\Ct}{\widetilde{\rm\bf C}}&#10;\newcommand{\St}{\widetilde{\rm\bf S}}&#10;\newcommand{\Dt}{\widetilde{\rm\bf D}}&#10;\newcommand{\Pt}{\widetilde{\rm\bf P}}&#10;&#10;%&#10;% ---- Matrizen:&#10;%&#10;&#10;\newcommand{\fMeps}{{\bf M}_{\epsilon}}&#10;\newcommand{\fMkap}{{\bf M}_{\kappa}}&#10;\newcommand{\fMsig}{{\bf M}_{\sigma}}&#10;\newcommand{\fMmu}{{\bf M}_{\mu}}&#10;\newcommand{\fMmuinv}{{\bf M}_{\mu^{-1}}}&#10;\newcommand{\fMnu}{{\bf M}_{\nu}}&#10;\newcommand{\fkMeps}{\ul{\bf M}_{\epsilon}}&#10;&#10;\newcommand{\fM}{{\bf M}}&#10;\newcommand{\fMvi}{{\bf M}_{\V}^{-1}}&#10;\newcommand{\I}{{\bf I}}&#10;&#10;&#10;\newcommand{\beq}{\begin{equation}}&#10;\newcommand{\eeq}{\end{equation}}&#10;%%%%%%%%%%%%%%%%%%%% Symbole %%%%%%%%%%%%%%%%%%%%%%%%%&#10;&#10;%% Materialkonstanten&#10;\newcommand{\eps}{\varepsilon}&#10;\newcommand{\pc}{\underline{p}}&#10;\newcommand{\epsc}{\underline{\varepsilon}}&#10;\newcommand{\kap}{\kappa}&#10;&#10;%% rho, phi, theta&#10;\renewcommand{\rho}{\varrho}&#10;\renewcommand{\theta}{\vartheta}&#10;\renewcommand{\phi}{\varphi}&#10;&#10;&#10;%% Mengenabk rzungen&#10;\newcommand{\nat}{\ensuremath{\mathbb{N}}}             % nat&quot;urliche Zahlen&#10;\newcommand{\real}{\ensuremath{\mathbb{R}}}            % reelle Zahlen&#10;\newcommand{\realk}{\ensuremath{\mathbb{R}^k}}         % Abschl. IR&#10;\newcommand{\realn}{\ensuremath{\mathbb{R}^N}}         % IR hoch N&#10;\newcommand{\complexn}{\ensuremath{\mathbb{C}^N}}      % IC^N&#10;\newcommand{\complex}{\ensuremath{\mathbb{C}}}         % IC komplexe Zahlen&#10;&#10;&#10;%%%%%%%%%%%%%%%%%%%% OPERATOREN UND FUNKTIONEN %%%%%%%%%%%%%%%%%%%%&#10;&#10;%\newcommand{\grad}{\ensuremath{ \mathrm{grad}\,} }&#10;%\newcommand{\rot}{\ensuremath{ \mathrm{rot}\,} }&#10;%\renewcommand{\div}{\ensuremath{ \mathrm{div}\,} }&#10;%\newcommand{\sign}{\ensuremath{\mathrm{sgn}}}&#10;%\newcommand{\arsinh}{\ensuremath{\mathrm{arsinh}}}&#10;%\newcommand{\arcosh}{\ensuremath{\mathrm{arcosh}}}&#10;%\newcommand{\artanh}{\ensuremath{\mathrm{artanh}}}&#10;&#10;% TE 16.10.2006: defined operators as \DeclareMathOperator to get correct spacing in equations&#10;%\DeclareMathOperator{\grad}{grad}&#10;%\DeclareMathOperator{\rot}{rot}&#10;%\DeclareMathOperator{\curl}{curl}&#10;%\let \div \relax&#10;%\DeclareMathOperator{\div}{div}&#10;%\DeclareMathOperator{\sign}{sgn}&#10;%\DeclareMathOperator{\arsinh}{arsinh}&#10;%\DeclareMathOperator{\arcosh}{arcosh}&#10;%\DeclareMathOperator{\artanh}{artanh}&#10;&#10;%%%%%%%%%%%%%%%%%%%%%%%%%%%%% VEKTOREN %%%%%%%%%%%%%%%%%%%%%%%%%%%%%%%%%%%%%5&#10;&#10;%% Einheitsvektoren&#10;\newcommand{\ex}{\ensuremath{ \vec{e}_x} }&#10;\newcommand{\exy}{\ensuremath{ \vec{e}_{x,y}} }&#10;\newcommand{\ey}{\ensuremath{ \vec{e}_y} }&#10;\newcommand{\ez}{\ensuremath{ \vec{e}_z} }&#10;\newcommand{\eu}{\ensuremath{ \vec{e}_u} }&#10;\newcommand{\ev}{\ensuremath{ \vec{e}_v} }&#10;\newcommand{\ew}{\ensuremath{ \vec{e}_w} }&#10;\newcommand{\erho}{\ensuremath{ \vec{e}_\varrho} }&#10;\newcommand{\ephi}{\ensuremath{ \vec{e}_\varphi} }&#10;\newcommand{\er}{\ensuremath{ \vec{e}_r} }&#10;\newcommand{\etheta}{\ensuremath{ \vec{e}_\vartheta} }&#10;\newcommand{\en}{\vec{e}_n}&#10;\newcommand{\ei}{\vec{e}_i}&#10;\newcommand{\ej}{\vec{e}_j}&#10;\newcommand{\et}{\vec{e}_t}&#10;&#10;%% reelle Vektorgr  en&#10;\newcommand{\Gv}{\ensuremath{ \vec{G} }}&#10;\newcommand{\Wv}{\ensuremath{ \protect\vec{W} }}&#10;\newcommand{\Wvt}{\ensuremath{ \protect\vec{W}_\perp }}&#10;\newcommand{\Ev}{\ensuremath{ \vec{E} }}&#10;\newcommand{\Dv}{\ensuremath{ \vec{D} }}&#10;\newcommand{\Hv}{\ensuremath{ \vec{H} }}&#10;\newcommand{\Bv}{\ensuremath{ \vec{B} }}&#10;\newcommand{\Pv}{\ensuremath{ \vec{P} }}&#10;\newcommand{\Jv}{\ensuremath{ \vec{J} }}&#10;\newcommand{\Av}{\ensuremath{ \vec{A} }}&#10;\newcommand{\Mv}{\ensuremath{ \vec{M} }}&#10;\newcommand{\Fv}{\ensuremath{ \vec{F} }}&#10;\newcommand{\Sv}{\ensuremath{ \vec{S} }}&#10;\newcommand{\Rv}{\ensuremath{ \vec{R} }}&#10;\newcommand{\Psiv}{\ensuremath{ \vec{\Psi} }}&#10;&#10;&#10;%% komplexe Gr  en&#10;\newcommand{\Zvc}{\ensuremath{\protect \underline{\vec{Z}} }}&#10;\newcommand{\Zvct}{\ensuremath{\protect \underline{\vec{Z}_\perp} }}&#10;\newcommand{\Evc}{\ensuremath{ \underline{\vec{E}} }}&#10;\newcommand{\Dvc}{\ensuremath{ \underline{\vec{D}} }}&#10;\newcommand{\Hvc}{\ensuremath{ \underline{\vec{H}} }}&#10;\newcommand{\Bvc}{\ensuremath{ \underline{\vec{B}} }}&#10;\newcommand{\Pvc}{\ensuremath{ \underline{\vec{P}} }}&#10;\newcommand{\Jvc}{\ensuremath{ \underline{\vec{J}} }}&#10;\newcommand{\Avc}{\ensuremath{ \underline{\vec{A}} }}&#10;\newcommand{\Mvc}{\ensuremath{ \underline{\vec{M}} }}&#10;\newcommand{\Svc}{\ensuremath{ \underline{\vec{S}} }}&#10;\newcommand{\Fvc}{\ensuremath{ \underline{\vec{F}} }}&#10;\newcommand{\Zc}{\ensuremath{\protect \underline{Z} }}&#10;\newcommand{\Sc}{\ensuremath{ \protect\underline{S} }}&#10;&#10;\newcommand{\ec}{\ensuremath{ \underline{e} }}&#10;\newcommand{\fvc}{\ensuremath{ \underline{\vec f} }}&#10;\newcommand{\Ec}{\ensuremath{ \underline{E} }}&#10;\newcommand{\Dc}{\ensuremath{ \underline{D} }}&#10;\newcommand{\Hc}{\ensuremath{ \underline{H} }}&#10;\newcommand{\Bc}{\ensuremath{ \underline{B} }}&#10;\newcommand{\Pc}{\ensuremath{ \underline{P} }}&#10;\newcommand{\Jc}{\ensuremath{ \underline{J} }}&#10;\newcommand{\Ac}{\ensuremath{ \underline{A}}}&#10;\newcommand{\Phic}{\ensuremath{ \underline{\Phi} }}&#10;\newcommand{\Exc}{\ensuremath{ \underline{E}_x }}&#10;\newcommand{\Eyc}{\ensuremath{ \underline{E}_y }}&#10;\newcommand{\Ezc}{\ensuremath{ \underline{E}_z }}&#10;\newcommand{\Hxc}{\ensuremath{ \underline{H}_x }}&#10;\newcommand{\Hyc}{\ensuremath{ \underline{H}_y }}&#10;\newcommand{\Hzc}{\ensuremath{ \underline{H}_z }}&#10;\newcommand{\Jxc}{\ensuremath{ \underline{J}_x }}&#10;\newcommand{\Jyc}{\ensuremath{ \underline{J}_y }}&#10;\newcommand{\Jzc}{\ensuremath{ \underline{J}_z }}&#10;\newcommand{\Azc}{\ensuremath{ \underline{A}_z }}&#10;\newcommand{\sigmac}{\ensuremath{ \underline{\sigma} }}&#10;\newcommand{\muc}{\ensuremath{ \underline{\mu} }}&#10;%\newcommand{\epsc}{\ensuremath{ \underline{\varepsilon} }}&#10;&#10;\newcommand{\gammac}{\ensuremath{ \protect\underline{\gamma} }}&#10;\newcommand{\alphac}{\ensuremath{ \protect\underline{\alpha} }}&#10;\newcommand{\betac}{\ensuremath{ \protect\underline{\beta} }}&#10;\newcommand{\Uc}{\ensuremath{ \protect\underline{U} }}&#10;\newcommand{\Fc}{\ensuremath{ \protect\underline{F} }}&#10;\newcommand{\Ic}{\ensuremath{ \protect\underline{I} }}&#10;&#10;% andere Vektoren&#10;\newcommand{\rv}{\ensuremath{ \vec{r} }}&#10;\newcommand{\dv}{\ensuremath{ \vec{d} }}&#10;\newcommand{\pv}{\ensuremath{ \vec{p} }}&#10;\newcommand{\rvs}{\ensuremath{ \vec{r}\,' }}&#10;\newcommand{\nv}{\ensuremath{ \vec{n} }}&#10;\newcommand{\kv}{\ensuremath{ \vec{k} }}&#10;\newcommand{\vv}{\ensuremath{ \vec{v} }}&#10;\newcommand{\Ov}{\ensuremath{ \vec{0} }}&#10;&#10;&#10;%%%%%%%%%%%%%%%%%%%%%%%%%%%%% ABLEITUNGEN %%%%%%%%%%%%%%%%%%%%%%%%%%%&#10;&#10;%% allgemeine makros&#10;\renewcommand{\d}{\ensuremath{ \mathrm{d}} }&#10;\newcommand{\pa}{\partial}&#10;\newcommand{\dd}[3][]{\ensuremath{ \frac{\d^{#1} #2}{\d #3^{#1}}} }&#10;\newcommand{\pp}[3][]{\ensuremath{ \frac{\pa^{#1} #2}{\pa #3^{#1}}} }&#10;&#10;% spezielle Ableitungen&#10;\newcommand{\dds}{\frac{\partial}{\partial \, s}\,}&#10;\newcommand{\ddx}{\frac{\partial}{\partial \, x}\,}&#10;\newcommand{\ddy}{\frac{\partial}{\partial \, y}\,}&#10;\newcommand{\ddz}{\frac{\partial}{\partial \, z}\,}&#10;\newcommand{\ddt}{\frac{\partial}{\partial \, t}\,}&#10;\newcommand{\ddxx}{\frac{\partial^2}{\partial \, x^2}\,}&#10;\newcommand{\ddyy}{\frac{\partial^2}{\partial \, y^2}\,}&#10;\newcommand{\ddzz}{\frac{\partial^2}{\partial \, z^2}\,}&#10;\newcommand{\ddtt}{\frac{\partial^2}{\partial \, t^2}\,}&#10;\newcommand{\ddrho}{\frac{\partial}{\partial \, \varrho}\,}&#10;\newcommand{\ddphi}{\frac{\partial}{\partial \, \varphi}\,}&#10;\newcommand{\ddtheta}{\frac{\partial}{\partial \, \theta}\,}&#10;&#10;&#10;%%%%%%%%%%%%%%%%%%%% INTEGRALE %%%%%%%%%%%%%%%%%%%%%%%%%%%%%%%%%%&#10;&#10;%% Integralzeichen&#10;\newcommand{\intinf}{\int_{-\infty} ^\infty }&#10;\newcommand{\intlim}{\int\limits}&#10;\newcommand{\iintlim}{\iint\limits}&#10;\newcommand{\iiintlim}{\iiint\limits}&#10;\newcommand{\intA}{\intlim_{A}}&#10;\newcommand{\intpA}{\intlim_{\partial A}}&#10;\newcommand{\intV}{\intlim_{V}}&#10;\newcommand{\intVi}{\intlim_{V_i}}&#10;\newcommand{\intVs}{\intlim_{V'}}&#10;\newcommand{\intVis}{\intlim_{V_i'}}&#10;\newcommand{\intVip}{\intlim_{V_{i+}}}&#10;\newcommand{\intVim}{\intlim_{V_{i-}}}&#10;\newcommand{\intVjs}{\intlim_{V_j'}}&#10;\newcommand{\intVns}{\intlim_{V_n'}}&#10;\newcommand{\intVms}{\intlim_{V_m'}}&#10;\newcommand{\intpV}{\intlim_{\partial V}}&#10;\newcommand{\intpVs}{\intlim_{\partial V'}}&#10;\newcommand{\intpVms}{\intlim_{\partial V_m'}}&#10;\newcommand{\intpVi}{\intlim_{\partial V_i}}&#10;\newcommand{\intpVjs}{\intlim_{\partial V_j'}}&#10;\newcommand{\intC}{\intlim_{C}}&#10;&#10;%% Differentiale&#10;\newcommand{\dsv}{\ensuremath{ \mathrm{d}\vec{s}} }&#10;\newcommand{\dAv}{\ensuremath{ \mathrm{d}\vec{A}} }&#10;\newcommand{\ds}{\ensuremath{ \mathrm{d}s}}&#10;\newcommand{\dA}{\ensuremath{ \mathrm{d}A}}&#10;\newcommand{\dV}{\ensuremath{ \mathrm{d}V}}&#10;\newcommand{\dx}{\ensuremath{ \mathrm{d}x}}&#10;\newcommand{\dy}{\ensuremath{ \mathrm{d}y}}&#10;\newcommand{\dz}{\ensuremath{ \mathrm{d}z}}&#10;\newcommand{\dt}{\ensuremath{ \mathrm{d}t}}&#10;\newcommand{\dr}{\ensuremath{ \mathrm{d}r}}&#10;\newcommand{\drho}{\ensuremath{ \mathrm{d}\varrho}}&#10;\newcommand{\dphi}{\ensuremath{ \mathrm{d}\varphi}}&#10;\newcommand{\dtheta}{\ensuremath{ \mathrm{d}\theta}}&#10;&#10;&#10;\newcommand{\bs}{\boldmath}&#10;&#10;&#10;&#10;&#10;%%%%%%%%%%%%%%%%%&#10;$&#10;v\!=\!\beta c&#10;$&#10;\end{document}"/>
  <p:tag name="IGUANATEXSIZE" val="12"/>
  <p:tag name="IGUANATEXCURSOR" val="11922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6244</TotalTime>
  <Words>2334</Words>
  <Application>Microsoft Macintosh PowerPoint</Application>
  <PresentationFormat>On-screen Show (4:3)</PresentationFormat>
  <Paragraphs>487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Helvetica Neue Light</vt:lpstr>
      <vt:lpstr>Symbol</vt:lpstr>
      <vt:lpstr>Times</vt:lpstr>
      <vt:lpstr>Blank</vt:lpstr>
      <vt:lpstr>Applications for a Laser-Driven Accelerator on a Chip</vt:lpstr>
      <vt:lpstr>Dielectric Laser Accelerator (DLA) Concept:  Towards an “Accelerator on a Chip”</vt:lpstr>
      <vt:lpstr>Moore Foundation has Funded a 5-Year  Accelerator on a Chip International Program (ACHIP)</vt:lpstr>
      <vt:lpstr>ACHIP Institutional Organization</vt:lpstr>
      <vt:lpstr>ACHIP Technical Group Organization</vt:lpstr>
      <vt:lpstr>Concept for 1 MeV “Shoebox” Accelerator (1 Year)</vt:lpstr>
      <vt:lpstr>High Brightness Photocathodes Tested Under the ACHIP Program...</vt:lpstr>
      <vt:lpstr>A compact prototype “shoebox” test system is now operating at Stanford University – goal of 1 MeV energy</vt:lpstr>
      <vt:lpstr>Sub-relativistic Structures with Laser-Driven Focusing Have Been Recently Fabricated for Experimental Tests</vt:lpstr>
      <vt:lpstr>Multistage Waveguide Network Design for a Dielectric Laser accelerator</vt:lpstr>
      <vt:lpstr>Demonstration of a waveguide-coupled DLA produced using inverse design optimization</vt:lpstr>
      <vt:lpstr>Concept for Injector + Multistage Accelerator (2-5 Year)</vt:lpstr>
      <vt:lpstr>Shoebox Demonstration System Parameters (1 vs. 2-3 Year Time Scale)</vt:lpstr>
      <vt:lpstr>What are DLA’s Unique Capabilities?</vt:lpstr>
      <vt:lpstr>Applications Identified by the March 2019 DLA Applications 1-Day Workshop</vt:lpstr>
      <vt:lpstr>High-Brightness DLA Beams for Ultrafast Electron Diffraction – Renkai Li (SLAC, Tsing Hua U., Beijing)</vt:lpstr>
      <vt:lpstr>Optical structures naturally have sub-fs time scales and favor high repetition rate operation</vt:lpstr>
      <vt:lpstr>EUV Attosecond Frequency Comb</vt:lpstr>
      <vt:lpstr>DLA X-ray FEL Strawman Parameter Table</vt:lpstr>
      <vt:lpstr>A miniaturized attosecond XFEL could enable revolutionary new science capabilities.</vt:lpstr>
      <vt:lpstr>What about protons or ions?</vt:lpstr>
      <vt:lpstr> Applications Timeline</vt:lpstr>
      <vt:lpstr>3rd Workshop on Applications of Dielectric Laser Accelerators</vt:lpstr>
      <vt:lpstr>Proposed Charge Questions for Each Application</vt:lpstr>
      <vt:lpstr>Schedule for Today</vt:lpstr>
      <vt:lpstr>Thank you!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Accelerator: Initiatives</dc:title>
  <dc:creator>Robert Hettel</dc:creator>
  <cp:lastModifiedBy>Robert Joel England</cp:lastModifiedBy>
  <cp:revision>466</cp:revision>
  <dcterms:created xsi:type="dcterms:W3CDTF">2013-12-13T03:17:05Z</dcterms:created>
  <dcterms:modified xsi:type="dcterms:W3CDTF">2020-03-10T20:19:53Z</dcterms:modified>
</cp:coreProperties>
</file>