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68"/>
  </p:notesMasterIdLst>
  <p:sldIdLst>
    <p:sldId id="256" r:id="rId2"/>
    <p:sldId id="704" r:id="rId3"/>
    <p:sldId id="1380" r:id="rId4"/>
    <p:sldId id="1698" r:id="rId5"/>
    <p:sldId id="1561" r:id="rId6"/>
    <p:sldId id="1415" r:id="rId7"/>
    <p:sldId id="1414" r:id="rId8"/>
    <p:sldId id="1516" r:id="rId9"/>
    <p:sldId id="1515" r:id="rId10"/>
    <p:sldId id="1532" r:id="rId11"/>
    <p:sldId id="1418" r:id="rId12"/>
    <p:sldId id="1417" r:id="rId13"/>
    <p:sldId id="1420" r:id="rId14"/>
    <p:sldId id="1421" r:id="rId15"/>
    <p:sldId id="1522" r:id="rId16"/>
    <p:sldId id="1699" r:id="rId17"/>
    <p:sldId id="1431" r:id="rId18"/>
    <p:sldId id="1701" r:id="rId19"/>
    <p:sldId id="1855" r:id="rId20"/>
    <p:sldId id="1856" r:id="rId21"/>
    <p:sldId id="1857" r:id="rId22"/>
    <p:sldId id="1747" r:id="rId23"/>
    <p:sldId id="1748" r:id="rId24"/>
    <p:sldId id="1715" r:id="rId25"/>
    <p:sldId id="1446" r:id="rId26"/>
    <p:sldId id="1447" r:id="rId27"/>
    <p:sldId id="1448" r:id="rId28"/>
    <p:sldId id="814" r:id="rId29"/>
    <p:sldId id="1624" r:id="rId30"/>
    <p:sldId id="1886" r:id="rId31"/>
    <p:sldId id="1890" r:id="rId32"/>
    <p:sldId id="1892" r:id="rId33"/>
    <p:sldId id="1893" r:id="rId34"/>
    <p:sldId id="1859" r:id="rId35"/>
    <p:sldId id="1894" r:id="rId36"/>
    <p:sldId id="1860" r:id="rId37"/>
    <p:sldId id="1861" r:id="rId38"/>
    <p:sldId id="1862" r:id="rId39"/>
    <p:sldId id="1863" r:id="rId40"/>
    <p:sldId id="1864" r:id="rId41"/>
    <p:sldId id="1865" r:id="rId42"/>
    <p:sldId id="1866" r:id="rId43"/>
    <p:sldId id="1871" r:id="rId44"/>
    <p:sldId id="1872" r:id="rId45"/>
    <p:sldId id="1873" r:id="rId46"/>
    <p:sldId id="1874" r:id="rId47"/>
    <p:sldId id="1875" r:id="rId48"/>
    <p:sldId id="1876" r:id="rId49"/>
    <p:sldId id="1877" r:id="rId50"/>
    <p:sldId id="1878" r:id="rId51"/>
    <p:sldId id="1879" r:id="rId52"/>
    <p:sldId id="1880" r:id="rId53"/>
    <p:sldId id="1881" r:id="rId54"/>
    <p:sldId id="1883" r:id="rId55"/>
    <p:sldId id="1884" r:id="rId56"/>
    <p:sldId id="1882" r:id="rId57"/>
    <p:sldId id="1800" r:id="rId58"/>
    <p:sldId id="1802" r:id="rId59"/>
    <p:sldId id="1806" r:id="rId60"/>
    <p:sldId id="1810" r:id="rId61"/>
    <p:sldId id="1885" r:id="rId62"/>
    <p:sldId id="1814" r:id="rId63"/>
    <p:sldId id="1621" r:id="rId64"/>
    <p:sldId id="1513" r:id="rId65"/>
    <p:sldId id="1521" r:id="rId66"/>
    <p:sldId id="1392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1187" autoAdjust="0"/>
    <p:restoredTop sz="99049" autoAdjust="0"/>
  </p:normalViewPr>
  <p:slideViewPr>
    <p:cSldViewPr snapToGrid="0" snapToObjects="1">
      <p:cViewPr>
        <p:scale>
          <a:sx n="125" d="100"/>
          <a:sy n="125" d="100"/>
        </p:scale>
        <p:origin x="1184" y="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673F9E-DA4D-974B-BB6B-560041FE3C02}" type="datetimeFigureOut">
              <a:rPr lang="en-US" smtClean="0"/>
              <a:t>2/11/20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40732-AC61-3E4B-A4D5-56F7DB699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79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Tuesday, February 11,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Tuesday, February 11,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Tuesday, February 11,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Tuesday, February 11,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Tuesday, February 11,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Tuesday, February 11,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Tuesday, February 11, 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Tuesday, February 11,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Tuesday, February 11, 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Tuesday, February 11,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Tuesday, February 11,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Tuesday, February 11,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762" y="1371600"/>
            <a:ext cx="8203956" cy="1927225"/>
          </a:xfrm>
        </p:spPr>
        <p:txBody>
          <a:bodyPr/>
          <a:lstStyle/>
          <a:p>
            <a:r>
              <a:rPr lang="en-US" sz="3200" dirty="0" smtClean="0"/>
              <a:t>The WIMP is </a:t>
            </a:r>
            <a:r>
              <a:rPr lang="en-US" sz="3200" dirty="0" err="1" smtClean="0"/>
              <a:t>DEAd</a:t>
            </a:r>
            <a:r>
              <a:rPr lang="en-US" sz="3200" smtClean="0"/>
              <a:t>!</a:t>
            </a:r>
            <a:br>
              <a:rPr lang="en-US" sz="3200" smtClean="0"/>
            </a:br>
            <a:r>
              <a:rPr lang="en-US" sz="3200" smtClean="0"/>
              <a:t>Long Live the WIMP!</a:t>
            </a:r>
            <a:endParaRPr lang="en-US" sz="32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1938" y="3505200"/>
            <a:ext cx="8415862" cy="1752600"/>
          </a:xfrm>
        </p:spPr>
        <p:txBody>
          <a:bodyPr>
            <a:normAutofit/>
          </a:bodyPr>
          <a:lstStyle/>
          <a:p>
            <a:r>
              <a:rPr lang="en-US" sz="2300" i="1" dirty="0" smtClean="0">
                <a:solidFill>
                  <a:schemeClr val="tx1"/>
                </a:solidFill>
              </a:rPr>
              <a:t>Dan Hooper </a:t>
            </a:r>
            <a:r>
              <a:rPr lang="en-US" sz="2300" dirty="0" smtClean="0">
                <a:solidFill>
                  <a:schemeClr val="tx1"/>
                </a:solidFill>
              </a:rPr>
              <a:t>– </a:t>
            </a:r>
            <a:r>
              <a:rPr lang="en-US" sz="2300" dirty="0" err="1" smtClean="0">
                <a:solidFill>
                  <a:schemeClr val="tx1"/>
                </a:solidFill>
              </a:rPr>
              <a:t>Fermilab</a:t>
            </a:r>
            <a:r>
              <a:rPr lang="en-US" sz="2300" dirty="0" smtClean="0">
                <a:solidFill>
                  <a:schemeClr val="tx1"/>
                </a:solidFill>
              </a:rPr>
              <a:t> and the University of Chicago</a:t>
            </a:r>
          </a:p>
          <a:p>
            <a:r>
              <a:rPr lang="en-US" sz="2300" dirty="0" smtClean="0">
                <a:solidFill>
                  <a:schemeClr val="tx1"/>
                </a:solidFill>
              </a:rPr>
              <a:t>Particle and </a:t>
            </a:r>
            <a:r>
              <a:rPr lang="en-US" sz="2300" dirty="0" err="1" smtClean="0">
                <a:solidFill>
                  <a:schemeClr val="tx1"/>
                </a:solidFill>
              </a:rPr>
              <a:t>Astroparticle</a:t>
            </a:r>
            <a:r>
              <a:rPr lang="en-US" sz="2300" dirty="0" smtClean="0">
                <a:solidFill>
                  <a:schemeClr val="tx1"/>
                </a:solidFill>
              </a:rPr>
              <a:t> Physics Colloquium, </a:t>
            </a:r>
            <a:r>
              <a:rPr lang="en-US" sz="2300" dirty="0" smtClean="0">
                <a:solidFill>
                  <a:schemeClr val="tx1"/>
                </a:solidFill>
              </a:rPr>
              <a:t>DESY </a:t>
            </a:r>
            <a:r>
              <a:rPr lang="en-US" sz="2300" dirty="0" smtClean="0">
                <a:solidFill>
                  <a:schemeClr val="tx1"/>
                </a:solidFill>
              </a:rPr>
              <a:t>Hamburg</a:t>
            </a:r>
          </a:p>
          <a:p>
            <a:r>
              <a:rPr lang="en-US" sz="2300" dirty="0" smtClean="0">
                <a:solidFill>
                  <a:schemeClr val="tx1"/>
                </a:solidFill>
              </a:rPr>
              <a:t>February 11, 2020</a:t>
            </a:r>
            <a:endParaRPr lang="en-US" sz="2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98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70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400" smtClean="0"/>
              <a:t>An (Incomplete) List of Ways to Reconcile WIMP Dark Matter With All Current Constraints:</a:t>
            </a:r>
            <a:endParaRPr lang="en-US" sz="340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215130" y="745109"/>
            <a:ext cx="8783397" cy="5221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dirty="0">
              <a:solidFill>
                <a:srgbClr val="000000"/>
              </a:solidFill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dirty="0">
              <a:solidFill>
                <a:srgbClr val="000000"/>
              </a:solidFill>
              <a:sym typeface="Symbol" charset="0"/>
            </a:endParaRPr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   1) </a:t>
            </a:r>
            <a:r>
              <a:rPr lang="en-US" sz="2000" dirty="0">
                <a:solidFill>
                  <a:srgbClr val="000000"/>
                </a:solidFill>
                <a:sym typeface="Symbol" charset="0"/>
              </a:rPr>
              <a:t>Co-annihilations between the dark matter and another state</a:t>
            </a:r>
            <a:endParaRPr lang="en-US" sz="2000" dirty="0" smtClean="0">
              <a:solidFill>
                <a:srgbClr val="000000"/>
              </a:solidFill>
              <a:sym typeface="Symbol" charset="0"/>
            </a:endParaRPr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   2) Annihilations to W, Z and/or Higgs bosons; scattering with nuclei only through highly suppressed loop diagrams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dirty="0">
              <a:solidFill>
                <a:srgbClr val="000000"/>
              </a:solidFill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dirty="0" smtClean="0">
              <a:solidFill>
                <a:srgbClr val="000000"/>
              </a:solidFill>
              <a:sym typeface="Symbol" charset="0"/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		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2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3136" y="5933210"/>
            <a:ext cx="6068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 smtClean="0"/>
              <a:t>Hisano</a:t>
            </a:r>
            <a:r>
              <a:rPr lang="en-US" smtClean="0"/>
              <a:t>, et al., arXiv:1007.2601, 1104.0228, 1504.00915; Hill, Solon, arXiv:1309.4092, 1409.8290;                                                         Berlin, DH, McDermott, arXiv:1508.05390</a:t>
            </a:r>
            <a:endParaRPr lang="en-US"/>
          </a:p>
        </p:txBody>
      </p:sp>
      <p:pic>
        <p:nvPicPr>
          <p:cNvPr id="7" name="Picture 2" descr="ttps://inspirehep.net/record/1192058/files/Loo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57" y="2616803"/>
            <a:ext cx="4468203" cy="297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tps://inspirehep.net/record/1192058/files/Loop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89" r="96151" b="48153"/>
          <a:stretch/>
        </p:blipFill>
        <p:spPr bwMode="auto">
          <a:xfrm>
            <a:off x="798377" y="4721626"/>
            <a:ext cx="248039" cy="28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tps://inspirehep.net/record/1192058/files/Loop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924" b="91442"/>
          <a:stretch/>
        </p:blipFill>
        <p:spPr bwMode="auto">
          <a:xfrm>
            <a:off x="742160" y="2757367"/>
            <a:ext cx="262693" cy="36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1006802" y="3024057"/>
            <a:ext cx="531243" cy="54653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1532794" y="3554832"/>
            <a:ext cx="3749" cy="7535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063041" y="4309778"/>
            <a:ext cx="466037" cy="4800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644048" y="3946635"/>
            <a:ext cx="103558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ttps://inspirehep.net/record/1192058/files/Loop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" t="32428" r="84082" b="63597"/>
          <a:stretch/>
        </p:blipFill>
        <p:spPr bwMode="auto">
          <a:xfrm rot="13628878">
            <a:off x="1436112" y="4512033"/>
            <a:ext cx="802810" cy="17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ttps://inspirehep.net/record/1192058/files/Loop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" t="32428" r="84082" b="63597"/>
          <a:stretch/>
        </p:blipFill>
        <p:spPr bwMode="auto">
          <a:xfrm rot="19463964">
            <a:off x="1478342" y="3254274"/>
            <a:ext cx="802810" cy="17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ttps://inspirehep.net/record/1192058/files/Loop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8" t="22109" r="85824" b="69798"/>
          <a:stretch/>
        </p:blipFill>
        <p:spPr bwMode="auto">
          <a:xfrm>
            <a:off x="2163039" y="4747477"/>
            <a:ext cx="327872" cy="24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ttps://inspirehep.net/record/1192058/files/Loop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8" t="22109" r="85824" b="69798"/>
          <a:stretch/>
        </p:blipFill>
        <p:spPr bwMode="auto">
          <a:xfrm>
            <a:off x="2161201" y="2883789"/>
            <a:ext cx="327872" cy="24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4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70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400" smtClean="0"/>
              <a:t>An (Incomplete) List of Ways to Reconcile WIMP Dark Matter With All Current Constraints:</a:t>
            </a:r>
            <a:endParaRPr lang="en-US" sz="340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215130" y="745109"/>
            <a:ext cx="8783397" cy="5221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>
              <a:solidFill>
                <a:srgbClr val="000000"/>
              </a:solidFill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>
              <a:solidFill>
                <a:srgbClr val="000000"/>
              </a:solidFill>
              <a:sym typeface="Symbol" charset="0"/>
            </a:endParaRPr>
          </a:p>
          <a:p>
            <a:pPr marL="0" indent="0">
              <a:buClr>
                <a:schemeClr val="folHlink"/>
              </a:buClr>
              <a:buNone/>
            </a:pPr>
            <a:r>
              <a:rPr lang="en-US" sz="200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   1) </a:t>
            </a:r>
            <a:r>
              <a:rPr lang="en-US" sz="2000">
                <a:solidFill>
                  <a:srgbClr val="000000"/>
                </a:solidFill>
                <a:sym typeface="Symbol" charset="0"/>
              </a:rPr>
              <a:t>Co-annihilations between the dark matter and another state</a:t>
            </a:r>
            <a:endParaRPr lang="en-US" sz="2000" smtClean="0">
              <a:solidFill>
                <a:srgbClr val="000000"/>
              </a:solidFill>
              <a:sym typeface="Symbol" charset="0"/>
            </a:endParaRPr>
          </a:p>
          <a:p>
            <a:pPr marL="0" indent="0">
              <a:buClr>
                <a:schemeClr val="folHlink"/>
              </a:buClr>
              <a:buNone/>
            </a:pPr>
            <a:r>
              <a:rPr lang="en-US" sz="200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   2) Annihilations to W, Z and/or Higgs bosons; scattering with nuclei only through highly suppressed loop diagrams</a:t>
            </a:r>
          </a:p>
          <a:p>
            <a:pPr marL="0" indent="0">
              <a:buClr>
                <a:schemeClr val="folHlink"/>
              </a:buClr>
              <a:buNone/>
            </a:pP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    3</a:t>
            </a:r>
            <a:r>
              <a:rPr lang="en-US" sz="2000">
                <a:solidFill>
                  <a:srgbClr val="000000"/>
                </a:solidFill>
                <a:sym typeface="Symbol" charset="0"/>
              </a:rPr>
              <a:t>) </a:t>
            </a: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Interactions which </a:t>
            </a:r>
            <a:r>
              <a:rPr lang="en-US" sz="2000">
                <a:solidFill>
                  <a:srgbClr val="000000"/>
                </a:solidFill>
                <a:sym typeface="Symbol" charset="0"/>
              </a:rPr>
              <a:t>suppress elastic scattering with nuclei by powers of velocity or momentum</a:t>
            </a:r>
            <a:endParaRPr lang="en-US" sz="2000" smtClean="0">
              <a:solidFill>
                <a:srgbClr val="000000"/>
              </a:solidFill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>
              <a:solidFill>
                <a:srgbClr val="000000"/>
              </a:solidFill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smtClean="0">
              <a:solidFill>
                <a:srgbClr val="000000"/>
              </a:solidFill>
              <a:sym typeface="Symbol" charset="0"/>
            </a:endParaRPr>
          </a:p>
          <a:p>
            <a:pPr marL="0" indent="0">
              <a:buNone/>
            </a:pPr>
            <a:endParaRPr lang="en-US" sz="200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smtClean="0">
                <a:solidFill>
                  <a:srgbClr val="000000"/>
                </a:solidFill>
              </a:rPr>
              <a:t>		</a:t>
            </a:r>
          </a:p>
          <a:p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12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056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70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400" smtClean="0"/>
              <a:t>An (Incomplete) List of Ways to Reconcile WIMP Dark Matter With All Current Constraints:</a:t>
            </a:r>
            <a:endParaRPr lang="en-US" sz="340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215130" y="745109"/>
            <a:ext cx="8783397" cy="5221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>
              <a:solidFill>
                <a:srgbClr val="000000"/>
              </a:solidFill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>
              <a:solidFill>
                <a:srgbClr val="000000"/>
              </a:solidFill>
              <a:sym typeface="Symbol" charset="0"/>
            </a:endParaRPr>
          </a:p>
          <a:p>
            <a:pPr marL="0" indent="0">
              <a:buClr>
                <a:schemeClr val="folHlink"/>
              </a:buClr>
              <a:buNone/>
            </a:pPr>
            <a:r>
              <a:rPr lang="en-US" sz="200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   1) </a:t>
            </a:r>
            <a:r>
              <a:rPr lang="en-US" sz="2000">
                <a:solidFill>
                  <a:srgbClr val="000000"/>
                </a:solidFill>
                <a:sym typeface="Symbol" charset="0"/>
              </a:rPr>
              <a:t>Co-annihilations between the dark matter and another state</a:t>
            </a:r>
            <a:endParaRPr lang="en-US" sz="2000" smtClean="0">
              <a:solidFill>
                <a:srgbClr val="000000"/>
              </a:solidFill>
              <a:sym typeface="Symbol" charset="0"/>
            </a:endParaRPr>
          </a:p>
          <a:p>
            <a:pPr marL="0" indent="0">
              <a:buClr>
                <a:schemeClr val="folHlink"/>
              </a:buClr>
              <a:buNone/>
            </a:pPr>
            <a:r>
              <a:rPr lang="en-US" sz="200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   2) Annihilations to W, Z and/or Higgs bosons; scattering with nuclei only through highly suppressed loop diagrams</a:t>
            </a:r>
          </a:p>
          <a:p>
            <a:pPr marL="0" indent="0">
              <a:buClr>
                <a:schemeClr val="folHlink"/>
              </a:buClr>
              <a:buNone/>
            </a:pP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    3</a:t>
            </a:r>
            <a:r>
              <a:rPr lang="en-US" sz="2000">
                <a:solidFill>
                  <a:srgbClr val="000000"/>
                </a:solidFill>
                <a:sym typeface="Symbol" charset="0"/>
              </a:rPr>
              <a:t>) </a:t>
            </a: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Interactions which </a:t>
            </a:r>
            <a:r>
              <a:rPr lang="en-US" sz="2000">
                <a:solidFill>
                  <a:srgbClr val="000000"/>
                </a:solidFill>
                <a:sym typeface="Symbol" charset="0"/>
              </a:rPr>
              <a:t>suppress elastic scattering with nuclei by powers of velocity or momentum</a:t>
            </a:r>
            <a:endParaRPr lang="en-US" sz="2000" smtClean="0">
              <a:solidFill>
                <a:srgbClr val="000000"/>
              </a:solidFill>
              <a:sym typeface="Symbol" charset="0"/>
            </a:endParaRPr>
          </a:p>
          <a:p>
            <a:pPr marL="0" indent="0">
              <a:buClr>
                <a:schemeClr val="folHlink"/>
              </a:buClr>
              <a:buNone/>
            </a:pPr>
            <a:r>
              <a:rPr lang="en-US" sz="200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   </a:t>
            </a:r>
            <a:r>
              <a:rPr lang="en-US" sz="2000">
                <a:solidFill>
                  <a:srgbClr val="000000"/>
                </a:solidFill>
                <a:sym typeface="Symbol" charset="0"/>
              </a:rPr>
              <a:t>4</a:t>
            </a: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) Dark matter that is lighter than a few GeV (evading direct constraints) </a:t>
            </a:r>
          </a:p>
          <a:p>
            <a:pPr marL="0" indent="0">
              <a:buClr>
                <a:schemeClr val="folHlink"/>
              </a:buClr>
              <a:buNone/>
            </a:pPr>
            <a:r>
              <a:rPr lang="en-US" sz="200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   </a:t>
            </a:r>
            <a:endParaRPr lang="en-US" sz="2000">
              <a:solidFill>
                <a:srgbClr val="000000"/>
              </a:solidFill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smtClean="0">
              <a:solidFill>
                <a:srgbClr val="000000"/>
              </a:solidFill>
              <a:sym typeface="Symbol" charset="0"/>
            </a:endParaRPr>
          </a:p>
          <a:p>
            <a:pPr marL="0" indent="0">
              <a:buNone/>
            </a:pPr>
            <a:endParaRPr lang="en-US" sz="200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smtClean="0">
                <a:solidFill>
                  <a:srgbClr val="000000"/>
                </a:solidFill>
              </a:rPr>
              <a:t>		</a:t>
            </a:r>
          </a:p>
          <a:p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12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653" t="8816" r="12735" b="9331"/>
          <a:stretch/>
        </p:blipFill>
        <p:spPr>
          <a:xfrm>
            <a:off x="5065131" y="3948545"/>
            <a:ext cx="3642481" cy="2754609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9858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70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400" smtClean="0"/>
              <a:t>An (Incomplete) List of Ways to Reconcile WIMP Dark Matter With All Current Constraints:</a:t>
            </a:r>
            <a:endParaRPr lang="en-US" sz="340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215130" y="745109"/>
            <a:ext cx="8783397" cy="5221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>
              <a:solidFill>
                <a:srgbClr val="000000"/>
              </a:solidFill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>
              <a:solidFill>
                <a:srgbClr val="000000"/>
              </a:solidFill>
              <a:sym typeface="Symbol" charset="0"/>
            </a:endParaRPr>
          </a:p>
          <a:p>
            <a:pPr marL="0" indent="0">
              <a:buClr>
                <a:schemeClr val="folHlink"/>
              </a:buClr>
              <a:buNone/>
            </a:pPr>
            <a:r>
              <a:rPr lang="en-US" sz="200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   1) </a:t>
            </a:r>
            <a:r>
              <a:rPr lang="en-US" sz="2000">
                <a:solidFill>
                  <a:srgbClr val="000000"/>
                </a:solidFill>
                <a:sym typeface="Symbol" charset="0"/>
              </a:rPr>
              <a:t>Co-annihilations between the dark matter and another state</a:t>
            </a:r>
            <a:endParaRPr lang="en-US" sz="2000" smtClean="0">
              <a:solidFill>
                <a:srgbClr val="000000"/>
              </a:solidFill>
              <a:sym typeface="Symbol" charset="0"/>
            </a:endParaRPr>
          </a:p>
          <a:p>
            <a:pPr marL="0" indent="0">
              <a:buClr>
                <a:schemeClr val="folHlink"/>
              </a:buClr>
              <a:buNone/>
            </a:pPr>
            <a:r>
              <a:rPr lang="en-US" sz="200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   2) Annihilations to W, Z and/or Higgs bosons; scattering with nuclei only through highly suppressed loop diagrams</a:t>
            </a:r>
          </a:p>
          <a:p>
            <a:pPr marL="0" indent="0">
              <a:buClr>
                <a:schemeClr val="folHlink"/>
              </a:buClr>
              <a:buNone/>
            </a:pP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    3</a:t>
            </a:r>
            <a:r>
              <a:rPr lang="en-US" sz="2000">
                <a:solidFill>
                  <a:srgbClr val="000000"/>
                </a:solidFill>
                <a:sym typeface="Symbol" charset="0"/>
              </a:rPr>
              <a:t>) </a:t>
            </a: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Interactions which </a:t>
            </a:r>
            <a:r>
              <a:rPr lang="en-US" sz="2000">
                <a:solidFill>
                  <a:srgbClr val="000000"/>
                </a:solidFill>
                <a:sym typeface="Symbol" charset="0"/>
              </a:rPr>
              <a:t>suppress elastic scattering with nuclei by powers of velocity or momentum</a:t>
            </a:r>
            <a:endParaRPr lang="en-US" sz="2000" smtClean="0">
              <a:solidFill>
                <a:srgbClr val="000000"/>
              </a:solidFill>
              <a:sym typeface="Symbol" charset="0"/>
            </a:endParaRPr>
          </a:p>
          <a:p>
            <a:pPr marL="0" indent="0">
              <a:buClr>
                <a:schemeClr val="folHlink"/>
              </a:buClr>
              <a:buNone/>
            </a:pPr>
            <a:r>
              <a:rPr lang="en-US" sz="200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   </a:t>
            </a:r>
            <a:r>
              <a:rPr lang="en-US" sz="2000">
                <a:solidFill>
                  <a:srgbClr val="000000"/>
                </a:solidFill>
                <a:sym typeface="Symbol" charset="0"/>
              </a:rPr>
              <a:t>4</a:t>
            </a: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) Dark matter that is lighter than a few GeV (evading direct constraints)</a:t>
            </a:r>
          </a:p>
          <a:p>
            <a:pPr marL="0" indent="0">
              <a:buClr>
                <a:schemeClr val="folHlink"/>
              </a:buClr>
              <a:buNone/>
            </a:pP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    5) Departures from radiation domination in the early universe (early matter domination; late-time reheating, etc.) which result in the depletion of the dark matter’s relic abundance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>
              <a:solidFill>
                <a:srgbClr val="000000"/>
              </a:solidFill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smtClean="0">
              <a:solidFill>
                <a:srgbClr val="000000"/>
              </a:solidFill>
              <a:sym typeface="Symbol" charset="0"/>
            </a:endParaRPr>
          </a:p>
          <a:p>
            <a:pPr marL="0" indent="0">
              <a:buNone/>
            </a:pPr>
            <a:endParaRPr lang="en-US" sz="200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smtClean="0">
                <a:solidFill>
                  <a:srgbClr val="000000"/>
                </a:solidFill>
              </a:rPr>
              <a:t>		</a:t>
            </a:r>
          </a:p>
          <a:p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12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584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70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400" smtClean="0"/>
              <a:t>An (Incomplete) List of Ways to Reconcile WIMP Dark Matter With All Current Constraints:</a:t>
            </a:r>
            <a:endParaRPr lang="en-US" sz="340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215130" y="745109"/>
            <a:ext cx="8783397" cy="5221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>
              <a:solidFill>
                <a:srgbClr val="000000"/>
              </a:solidFill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>
              <a:solidFill>
                <a:srgbClr val="000000"/>
              </a:solidFill>
              <a:sym typeface="Symbol" charset="0"/>
            </a:endParaRPr>
          </a:p>
          <a:p>
            <a:pPr marL="0" indent="0">
              <a:buClr>
                <a:schemeClr val="folHlink"/>
              </a:buClr>
              <a:buNone/>
            </a:pPr>
            <a:r>
              <a:rPr lang="en-US" sz="200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   1) </a:t>
            </a:r>
            <a:r>
              <a:rPr lang="en-US" sz="2000">
                <a:solidFill>
                  <a:srgbClr val="000000"/>
                </a:solidFill>
                <a:sym typeface="Symbol" charset="0"/>
              </a:rPr>
              <a:t>Co-annihilations between the dark matter and another state</a:t>
            </a:r>
            <a:endParaRPr lang="en-US" sz="2000" smtClean="0">
              <a:solidFill>
                <a:srgbClr val="000000"/>
              </a:solidFill>
              <a:sym typeface="Symbol" charset="0"/>
            </a:endParaRPr>
          </a:p>
          <a:p>
            <a:pPr marL="0" indent="0">
              <a:buClr>
                <a:schemeClr val="folHlink"/>
              </a:buClr>
              <a:buNone/>
            </a:pPr>
            <a:r>
              <a:rPr lang="en-US" sz="200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   2) Annihilations to W, Z and/or Higgs bosons; scattering with nuclei only through highly suppressed loop diagrams</a:t>
            </a:r>
          </a:p>
          <a:p>
            <a:pPr marL="0" indent="0">
              <a:buClr>
                <a:schemeClr val="folHlink"/>
              </a:buClr>
              <a:buNone/>
            </a:pP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    3</a:t>
            </a:r>
            <a:r>
              <a:rPr lang="en-US" sz="2000">
                <a:solidFill>
                  <a:srgbClr val="000000"/>
                </a:solidFill>
                <a:sym typeface="Symbol" charset="0"/>
              </a:rPr>
              <a:t>) </a:t>
            </a: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Interactions which </a:t>
            </a:r>
            <a:r>
              <a:rPr lang="en-US" sz="2000">
                <a:solidFill>
                  <a:srgbClr val="000000"/>
                </a:solidFill>
                <a:sym typeface="Symbol" charset="0"/>
              </a:rPr>
              <a:t>suppress elastic scattering with nuclei by powers of velocity or momentum</a:t>
            </a:r>
            <a:endParaRPr lang="en-US" sz="2000" smtClean="0">
              <a:solidFill>
                <a:srgbClr val="000000"/>
              </a:solidFill>
              <a:sym typeface="Symbol" charset="0"/>
            </a:endParaRPr>
          </a:p>
          <a:p>
            <a:pPr marL="0" indent="0">
              <a:buClr>
                <a:schemeClr val="folHlink"/>
              </a:buClr>
              <a:buNone/>
            </a:pPr>
            <a:r>
              <a:rPr lang="en-US" sz="200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   </a:t>
            </a:r>
            <a:r>
              <a:rPr lang="en-US" sz="2000">
                <a:solidFill>
                  <a:srgbClr val="000000"/>
                </a:solidFill>
                <a:sym typeface="Symbol" charset="0"/>
              </a:rPr>
              <a:t>4</a:t>
            </a: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) Dark matter that is lighter than a few GeV (evading direct constraints)</a:t>
            </a:r>
          </a:p>
          <a:p>
            <a:pPr marL="0" indent="0">
              <a:buClr>
                <a:schemeClr val="folHlink"/>
              </a:buClr>
              <a:buNone/>
            </a:pP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    5) Departures from radiation domination in the early universe (early matter domination; late-time reheating, etc.) which result in the depletion of the dark matter’s relic abundance</a:t>
            </a:r>
          </a:p>
          <a:p>
            <a:pPr marL="0" indent="0">
              <a:buClr>
                <a:schemeClr val="folHlink"/>
              </a:buClr>
              <a:buNone/>
            </a:pPr>
            <a:r>
              <a:rPr lang="en-US" sz="200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   6) The dark matter annihilates into unstable non-Standard Model states    (</a:t>
            </a:r>
            <a:r>
              <a:rPr lang="en-US" sz="2000" i="1" err="1" smtClean="0">
                <a:solidFill>
                  <a:srgbClr val="000000"/>
                </a:solidFill>
                <a:sym typeface="Symbol" charset="0"/>
              </a:rPr>
              <a:t>ie</a:t>
            </a: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. hidden sector models)   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>
              <a:solidFill>
                <a:srgbClr val="000000"/>
              </a:solidFill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smtClean="0">
              <a:solidFill>
                <a:srgbClr val="000000"/>
              </a:solidFill>
              <a:sym typeface="Symbol" charset="0"/>
            </a:endParaRPr>
          </a:p>
          <a:p>
            <a:pPr marL="0" indent="0">
              <a:buNone/>
            </a:pPr>
            <a:endParaRPr lang="en-US" sz="200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smtClean="0">
                <a:solidFill>
                  <a:srgbClr val="000000"/>
                </a:solidFill>
              </a:rPr>
              <a:t>		</a:t>
            </a:r>
          </a:p>
          <a:p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12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061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70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400" smtClean="0"/>
              <a:t>An (Incomplete) List of Ways to Reconcile WIMP Dark Matter With All Current Constraints:</a:t>
            </a:r>
            <a:endParaRPr lang="en-US" sz="340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215130" y="745109"/>
            <a:ext cx="8783397" cy="5221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>
              <a:solidFill>
                <a:srgbClr val="000000"/>
              </a:solidFill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>
              <a:solidFill>
                <a:srgbClr val="000000"/>
              </a:solidFill>
              <a:sym typeface="Symbol" charset="0"/>
            </a:endParaRPr>
          </a:p>
          <a:p>
            <a:pPr marL="0" indent="0">
              <a:buClr>
                <a:schemeClr val="folHlink"/>
              </a:buClr>
              <a:buNone/>
            </a:pPr>
            <a:r>
              <a:rPr lang="en-US" sz="200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   1) </a:t>
            </a:r>
            <a:r>
              <a:rPr lang="en-US" sz="2000">
                <a:solidFill>
                  <a:srgbClr val="000000"/>
                </a:solidFill>
                <a:sym typeface="Symbol" charset="0"/>
              </a:rPr>
              <a:t>Co-annihilations between the dark matter and another state</a:t>
            </a:r>
            <a:endParaRPr lang="en-US" sz="2000" smtClean="0">
              <a:solidFill>
                <a:srgbClr val="000000"/>
              </a:solidFill>
              <a:sym typeface="Symbol" charset="0"/>
            </a:endParaRPr>
          </a:p>
          <a:p>
            <a:pPr marL="0" indent="0">
              <a:buClr>
                <a:schemeClr val="folHlink"/>
              </a:buClr>
              <a:buNone/>
            </a:pPr>
            <a:r>
              <a:rPr lang="en-US" sz="200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   2) Annihilations to W, Z and/or Higgs bosons; scattering with nuclei only through highly suppressed loop diagrams</a:t>
            </a:r>
          </a:p>
          <a:p>
            <a:pPr marL="0" indent="0">
              <a:buClr>
                <a:schemeClr val="folHlink"/>
              </a:buClr>
              <a:buNone/>
            </a:pP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    3</a:t>
            </a:r>
            <a:r>
              <a:rPr lang="en-US" sz="2000">
                <a:solidFill>
                  <a:srgbClr val="000000"/>
                </a:solidFill>
                <a:sym typeface="Symbol" charset="0"/>
              </a:rPr>
              <a:t>) </a:t>
            </a: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Interactions which </a:t>
            </a:r>
            <a:r>
              <a:rPr lang="en-US" sz="2000">
                <a:solidFill>
                  <a:srgbClr val="000000"/>
                </a:solidFill>
                <a:sym typeface="Symbol" charset="0"/>
              </a:rPr>
              <a:t>suppress elastic scattering with nuclei by powers of velocity or momentum</a:t>
            </a:r>
            <a:endParaRPr lang="en-US" sz="2000" smtClean="0">
              <a:solidFill>
                <a:srgbClr val="000000"/>
              </a:solidFill>
              <a:sym typeface="Symbol" charset="0"/>
            </a:endParaRPr>
          </a:p>
          <a:p>
            <a:pPr marL="0" indent="0">
              <a:buClr>
                <a:schemeClr val="folHlink"/>
              </a:buClr>
              <a:buNone/>
            </a:pPr>
            <a:r>
              <a:rPr lang="en-US" sz="200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   </a:t>
            </a:r>
            <a:r>
              <a:rPr lang="en-US" sz="2000">
                <a:solidFill>
                  <a:srgbClr val="000000"/>
                </a:solidFill>
                <a:sym typeface="Symbol" charset="0"/>
              </a:rPr>
              <a:t>4</a:t>
            </a: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) Dark matter that is lighter than a few GeV (evading direct constraints)</a:t>
            </a:r>
          </a:p>
          <a:p>
            <a:pPr marL="0" indent="0">
              <a:buClr>
                <a:schemeClr val="folHlink"/>
              </a:buClr>
              <a:buNone/>
            </a:pP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    5) Departures from radiation domination in the early universe (early matter domination; late-time reheating, etc.) which result in the depletion of the dark matter’s relic abundance</a:t>
            </a:r>
          </a:p>
          <a:p>
            <a:pPr marL="0" indent="0">
              <a:buClr>
                <a:schemeClr val="folHlink"/>
              </a:buClr>
              <a:buNone/>
            </a:pPr>
            <a:r>
              <a:rPr lang="en-US" sz="200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   6) The dark matter annihilates into unstable non-Standard Model states    (</a:t>
            </a:r>
            <a:r>
              <a:rPr lang="en-US" sz="2000" i="1" err="1" smtClean="0">
                <a:solidFill>
                  <a:srgbClr val="000000"/>
                </a:solidFill>
                <a:sym typeface="Symbol" charset="0"/>
              </a:rPr>
              <a:t>ie</a:t>
            </a: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. hidden sector models)   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>
              <a:solidFill>
                <a:srgbClr val="000000"/>
              </a:solidFill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smtClean="0">
              <a:solidFill>
                <a:srgbClr val="000000"/>
              </a:solidFill>
              <a:sym typeface="Symbol" charset="0"/>
            </a:endParaRPr>
          </a:p>
          <a:p>
            <a:pPr marL="0" indent="0">
              <a:buNone/>
            </a:pPr>
            <a:endParaRPr lang="en-US" sz="200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smtClean="0">
                <a:solidFill>
                  <a:srgbClr val="000000"/>
                </a:solidFill>
              </a:rPr>
              <a:t>		</a:t>
            </a:r>
          </a:p>
          <a:p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12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  <p:sp>
        <p:nvSpPr>
          <p:cNvPr id="3" name="Frame 2"/>
          <p:cNvSpPr/>
          <p:nvPr/>
        </p:nvSpPr>
        <p:spPr>
          <a:xfrm>
            <a:off x="257171" y="4498429"/>
            <a:ext cx="8471670" cy="795130"/>
          </a:xfrm>
          <a:prstGeom prst="frame">
            <a:avLst>
              <a:gd name="adj1" fmla="val 19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42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46" y="246172"/>
            <a:ext cx="7585364" cy="1474228"/>
          </a:xfrm>
        </p:spPr>
        <p:txBody>
          <a:bodyPr>
            <a:normAutofit/>
          </a:bodyPr>
          <a:lstStyle/>
          <a:p>
            <a:pPr algn="ctr"/>
            <a:r>
              <a:rPr lang="en-US" sz="3400" smtClean="0"/>
              <a:t>Dark Matter Within a Hidden Sector</a:t>
            </a:r>
            <a:endParaRPr lang="en-US" sz="340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14519" y="1426691"/>
            <a:ext cx="8376189" cy="5272197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2000" dirty="0" smtClean="0"/>
              <a:t>Lets hypothesize that the dark matter is one of several</a:t>
            </a:r>
            <a:r>
              <a:rPr lang="en-US" sz="2000" dirty="0"/>
              <a:t> </a:t>
            </a:r>
            <a:r>
              <a:rPr lang="en-US" sz="2000" dirty="0" smtClean="0"/>
              <a:t>particle species within a hidden sector, which is entirely uncharged under the Standard Model</a:t>
            </a:r>
          </a:p>
          <a:p>
            <a:pPr>
              <a:buFont typeface="Wingdings" charset="2"/>
              <a:buChar char="§"/>
            </a:pPr>
            <a:r>
              <a:rPr lang="en-US" sz="2000" dirty="0" smtClean="0"/>
              <a:t>Even without any direct couplings between these two sectors, small “portal” interactions could connect them</a:t>
            </a:r>
          </a:p>
          <a:p>
            <a:pPr>
              <a:buFont typeface="Wingdings" charset="2"/>
              <a:buChar char="§"/>
            </a:pPr>
            <a:endParaRPr lang="en-US" sz="2000" dirty="0"/>
          </a:p>
          <a:p>
            <a:pPr marL="36576" indent="0">
              <a:buNone/>
            </a:pPr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802889" y="3672300"/>
            <a:ext cx="2190044" cy="21900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Standard</a:t>
            </a:r>
          </a:p>
          <a:p>
            <a:pPr algn="ctr"/>
            <a:r>
              <a:rPr lang="en-US" smtClean="0"/>
              <a:t>Model</a:t>
            </a: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045740" y="3672300"/>
            <a:ext cx="2190044" cy="219004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Hidden</a:t>
            </a:r>
          </a:p>
          <a:p>
            <a:pPr algn="ctr"/>
            <a:r>
              <a:rPr lang="en-US" smtClean="0"/>
              <a:t>Sector</a:t>
            </a:r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120445" y="4757322"/>
            <a:ext cx="787395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154312" y="438799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Portal</a:t>
            </a:r>
            <a:endParaRPr lang="en-US"/>
          </a:p>
        </p:txBody>
      </p:sp>
      <p:sp>
        <p:nvSpPr>
          <p:cNvPr id="10" name="Text Box 1029"/>
          <p:cNvSpPr txBox="1">
            <a:spLocks noChangeArrowheads="1"/>
          </p:cNvSpPr>
          <p:nvPr/>
        </p:nvSpPr>
        <p:spPr bwMode="auto">
          <a:xfrm>
            <a:off x="4421983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37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46" y="246172"/>
            <a:ext cx="7585364" cy="1474228"/>
          </a:xfrm>
        </p:spPr>
        <p:txBody>
          <a:bodyPr>
            <a:normAutofit/>
          </a:bodyPr>
          <a:lstStyle/>
          <a:p>
            <a:pPr algn="ctr"/>
            <a:r>
              <a:rPr lang="en-US" sz="3400" smtClean="0"/>
              <a:t>Dark Matter Within a Hidden Sector</a:t>
            </a:r>
            <a:endParaRPr lang="en-US" sz="3400"/>
          </a:p>
        </p:txBody>
      </p:sp>
      <p:sp>
        <p:nvSpPr>
          <p:cNvPr id="12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14520" y="1426691"/>
            <a:ext cx="8176324" cy="5272197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2000"/>
              <a:t>The dark matter, </a:t>
            </a:r>
            <a:r>
              <a:rPr lang="en-US" sz="2000" i="1"/>
              <a:t>X</a:t>
            </a:r>
            <a:r>
              <a:rPr lang="en-US" sz="2000"/>
              <a:t>,  freezes-out of thermal equilibrium entirely within its own hidden sector (annihilating to produce lighter particles within the hidden sector, </a:t>
            </a:r>
            <a:r>
              <a:rPr lang="en-US" sz="2000" i="1"/>
              <a:t>Y</a:t>
            </a:r>
            <a:r>
              <a:rPr lang="en-US" sz="2000"/>
              <a:t>)</a:t>
            </a:r>
          </a:p>
          <a:p>
            <a:pPr>
              <a:buFont typeface="Wingdings" charset="2"/>
              <a:buChar char="§"/>
            </a:pPr>
            <a:r>
              <a:rPr lang="en-US" sz="2000" smtClean="0"/>
              <a:t>These lighter hidden sector particles then decay through portal interactions into Standard Model particles</a:t>
            </a:r>
            <a:endParaRPr lang="en-US" sz="2000"/>
          </a:p>
          <a:p>
            <a:pPr marL="36576" indent="0">
              <a:buNone/>
            </a:pPr>
            <a:endParaRPr lang="en-US" sz="220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7"/>
          <a:stretch/>
        </p:blipFill>
        <p:spPr>
          <a:xfrm>
            <a:off x="2546074" y="3191983"/>
            <a:ext cx="3945037" cy="2282425"/>
          </a:xfrm>
          <a:prstGeom prst="rect">
            <a:avLst/>
          </a:prstGeom>
        </p:spPr>
      </p:pic>
      <p:sp>
        <p:nvSpPr>
          <p:cNvPr id="4" name="Left Brace 3"/>
          <p:cNvSpPr/>
          <p:nvPr/>
        </p:nvSpPr>
        <p:spPr>
          <a:xfrm rot="16200000">
            <a:off x="3414890" y="4497314"/>
            <a:ext cx="530581" cy="2032002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20294" y="5756026"/>
            <a:ext cx="2951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Dark matter annihilates within the hidden sector</a:t>
            </a:r>
            <a:r>
              <a:rPr lang="mr-IN" smtClean="0"/>
              <a:t>…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08975" y="5812470"/>
            <a:ext cx="3770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mtClean="0"/>
              <a:t>…</a:t>
            </a:r>
            <a:r>
              <a:rPr lang="en-US" smtClean="0"/>
              <a:t>and then those hidden sector annihilation products decay through portal interactions</a:t>
            </a:r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159022" y="5214158"/>
            <a:ext cx="564445" cy="71120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0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46" y="246172"/>
            <a:ext cx="7585364" cy="1474228"/>
          </a:xfrm>
        </p:spPr>
        <p:txBody>
          <a:bodyPr>
            <a:normAutofit/>
          </a:bodyPr>
          <a:lstStyle/>
          <a:p>
            <a:pPr algn="ctr"/>
            <a:r>
              <a:rPr lang="en-US" sz="3400" dirty="0" smtClean="0"/>
              <a:t>Dark Matter Within a Hidden Sector</a:t>
            </a:r>
            <a:endParaRPr lang="en-US" sz="34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56770" y="1426691"/>
            <a:ext cx="8729480" cy="52721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Hidden sector dark matter models offer a number of attractive features: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000" dirty="0" smtClean="0"/>
              <a:t>  1) </a:t>
            </a:r>
            <a:r>
              <a:rPr lang="en-US" sz="2000" dirty="0"/>
              <a:t>Relic abundance is easily accommodated; similar to ordinary WIMPs 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000" dirty="0" smtClean="0"/>
              <a:t>  2) Elastic scattering with nuclei is highly suppressed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000" dirty="0" smtClean="0"/>
              <a:t>  3) Production at colliders is highly suppressed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000" dirty="0"/>
              <a:t> </a:t>
            </a:r>
            <a:r>
              <a:rPr lang="en-US" sz="2000" dirty="0" smtClean="0"/>
              <a:t> 4</a:t>
            </a:r>
            <a:r>
              <a:rPr lang="en-US" sz="2000" dirty="0"/>
              <a:t>) Simple model building possibilities, including the three </a:t>
            </a:r>
            <a:r>
              <a:rPr lang="en-US" sz="2000" dirty="0" err="1"/>
              <a:t>renormalizable</a:t>
            </a:r>
            <a:r>
              <a:rPr lang="en-US" sz="2000" dirty="0"/>
              <a:t> “portal” interactions: the vector portal, Higgs portal, and lepton portal</a:t>
            </a:r>
            <a:endParaRPr lang="en-US" sz="2000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en-US" sz="2000" dirty="0" smtClean="0"/>
              <a:t>  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36576" indent="0">
              <a:buNone/>
            </a:pPr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6" name="Text Box 1029"/>
          <p:cNvSpPr txBox="1">
            <a:spLocks noChangeArrowheads="1"/>
          </p:cNvSpPr>
          <p:nvPr/>
        </p:nvSpPr>
        <p:spPr bwMode="auto">
          <a:xfrm>
            <a:off x="4421983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59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46" y="302617"/>
            <a:ext cx="7585364" cy="1474228"/>
          </a:xfrm>
        </p:spPr>
        <p:txBody>
          <a:bodyPr>
            <a:normAutofit/>
          </a:bodyPr>
          <a:lstStyle/>
          <a:p>
            <a:pPr algn="ctr"/>
            <a:r>
              <a:rPr lang="en-US" sz="3400" smtClean="0"/>
              <a:t>Prospects Moving Forward?</a:t>
            </a:r>
            <a:endParaRPr lang="en-US" sz="3400"/>
          </a:p>
        </p:txBody>
      </p:sp>
      <p:sp>
        <p:nvSpPr>
          <p:cNvPr id="12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67397" y="1565846"/>
            <a:ext cx="7858809" cy="55385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I’ve just described many ways in which the dark matter’s detection prospects can be almost arbitrarily suppressed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r>
              <a:rPr lang="en-US" sz="2200" dirty="0" smtClean="0"/>
              <a:t>Does this mean that efforts to detect dark matter particles could be doomed from the start?</a:t>
            </a:r>
          </a:p>
          <a:p>
            <a:pPr>
              <a:buFont typeface="Wingdings" charset="2"/>
              <a:buChar char="§"/>
            </a:pPr>
            <a:endParaRPr lang="en-US" sz="2000" dirty="0"/>
          </a:p>
          <a:p>
            <a:pPr>
              <a:buFont typeface="Wingdings" charset="2"/>
              <a:buChar char="§"/>
            </a:pPr>
            <a:endParaRPr lang="en-US" sz="2000" dirty="0" smtClean="0"/>
          </a:p>
          <a:p>
            <a:pPr>
              <a:buFont typeface="Wingdings" charset="2"/>
              <a:buChar char="§"/>
            </a:pPr>
            <a:endParaRPr lang="en-US" sz="2000" dirty="0"/>
          </a:p>
          <a:p>
            <a:pPr>
              <a:buFont typeface="Wingdings" charset="2"/>
              <a:buChar char="§"/>
            </a:pPr>
            <a:endParaRPr lang="en-US" sz="2000" dirty="0" smtClean="0"/>
          </a:p>
          <a:p>
            <a:pPr>
              <a:buFont typeface="Wingdings" charset="2"/>
              <a:buChar char="§"/>
            </a:pPr>
            <a:endParaRPr lang="en-US" sz="2000" dirty="0"/>
          </a:p>
          <a:p>
            <a:pPr>
              <a:buFont typeface="Wingdings" charset="2"/>
              <a:buChar char="§"/>
            </a:pPr>
            <a:endParaRPr lang="en-US" sz="2000" dirty="0" smtClean="0"/>
          </a:p>
          <a:p>
            <a:pPr>
              <a:buFont typeface="Wingdings" charset="2"/>
              <a:buChar char="§"/>
            </a:pPr>
            <a:endParaRPr lang="en-US" sz="2000" dirty="0"/>
          </a:p>
          <a:p>
            <a:pPr>
              <a:buFont typeface="Wingdings" charset="2"/>
              <a:buChar char="§"/>
            </a:pPr>
            <a:endParaRPr lang="en-US" sz="2000" dirty="0"/>
          </a:p>
          <a:p>
            <a:pPr>
              <a:buFont typeface="Wingdings" charset="2"/>
              <a:buChar char="§"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9792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963" y="304317"/>
            <a:ext cx="8074213" cy="9906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The Origin of the WIMP</a:t>
            </a:r>
            <a:endParaRPr lang="en-US" sz="3600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260816" y="733856"/>
            <a:ext cx="8857784" cy="5920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000" dirty="0" smtClean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 smtClean="0"/>
              <a:t>Historically, a huge fraction of the papers on particle dark matter have focused on WIMPs </a:t>
            </a:r>
            <a:r>
              <a:rPr lang="mr-IN" sz="1900" dirty="0" smtClean="0"/>
              <a:t>–</a:t>
            </a:r>
            <a:r>
              <a:rPr lang="en-US" sz="1900" dirty="0" smtClean="0"/>
              <a:t> they have dominated the dark matter landscape 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 smtClean="0"/>
              <a:t>This started with massive Standard Model neutrinos:</a:t>
            </a:r>
            <a:r>
              <a:rPr lang="en-US" sz="2000" dirty="0" smtClean="0"/>
              <a:t>		</a:t>
            </a:r>
            <a:r>
              <a:rPr lang="en-US" sz="1600" dirty="0" smtClean="0"/>
              <a:t>	</a:t>
            </a:r>
            <a:r>
              <a:rPr lang="en-US" sz="1600" dirty="0" err="1" smtClean="0"/>
              <a:t>Gershtein</a:t>
            </a:r>
            <a:r>
              <a:rPr lang="en-US" sz="1600" dirty="0" smtClean="0"/>
              <a:t> &amp; </a:t>
            </a:r>
            <a:r>
              <a:rPr lang="en-US" sz="1600" dirty="0" err="1" smtClean="0"/>
              <a:t>Zeldovich</a:t>
            </a:r>
            <a:r>
              <a:rPr lang="en-US" sz="1600" dirty="0" smtClean="0"/>
              <a:t>, 1966						</a:t>
            </a:r>
            <a:r>
              <a:rPr lang="en-US" sz="1600" dirty="0" err="1" smtClean="0"/>
              <a:t>Cowsik</a:t>
            </a:r>
            <a:r>
              <a:rPr lang="en-US" sz="1600" dirty="0" smtClean="0"/>
              <a:t> &amp; McClelland, 1972  						</a:t>
            </a:r>
            <a:r>
              <a:rPr lang="en-US" sz="1600" dirty="0" err="1" smtClean="0"/>
              <a:t>Szalay</a:t>
            </a:r>
            <a:r>
              <a:rPr lang="en-US" sz="1600" dirty="0" smtClean="0"/>
              <a:t> &amp; Marx, 1976 					                   	P. Hut, 1977 							 	Lee &amp; Weinberg, 1977							Sato &amp; Kobayashi, 1977						              	</a:t>
            </a:r>
            <a:r>
              <a:rPr lang="en-US" sz="1600" dirty="0" err="1" smtClean="0"/>
              <a:t>Dicus</a:t>
            </a:r>
            <a:r>
              <a:rPr lang="en-US" sz="1600" dirty="0" smtClean="0"/>
              <a:t>, Kolb </a:t>
            </a:r>
            <a:r>
              <a:rPr lang="en-US" sz="1600" dirty="0"/>
              <a:t>&amp;</a:t>
            </a:r>
            <a:r>
              <a:rPr lang="en-US" sz="1600" dirty="0" smtClean="0"/>
              <a:t> </a:t>
            </a:r>
            <a:r>
              <a:rPr lang="en-US" sz="1600" dirty="0" err="1" smtClean="0"/>
              <a:t>Teplitz</a:t>
            </a:r>
            <a:r>
              <a:rPr lang="en-US" sz="1600" dirty="0" smtClean="0"/>
              <a:t>, 1977</a:t>
            </a:r>
            <a:endParaRPr lang="en-US" sz="16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 smtClean="0"/>
              <a:t>And then expanded to other candidates, including supersymmetric particles:</a:t>
            </a:r>
            <a:r>
              <a:rPr lang="en-US" sz="1600" dirty="0" smtClean="0"/>
              <a:t>	P. Hut, 1977, 							</a:t>
            </a:r>
            <a:r>
              <a:rPr lang="en-US" sz="1600" dirty="0" err="1" smtClean="0"/>
              <a:t>Pagels</a:t>
            </a:r>
            <a:r>
              <a:rPr lang="en-US" sz="1600" dirty="0" smtClean="0"/>
              <a:t> &amp; </a:t>
            </a:r>
            <a:r>
              <a:rPr lang="en-US" sz="1600" dirty="0" err="1" smtClean="0"/>
              <a:t>Primack</a:t>
            </a:r>
            <a:r>
              <a:rPr lang="en-US" sz="1600" dirty="0" smtClean="0"/>
              <a:t> 1982, 						Weinberg &amp; Goldberg 1983	 						Ellis, </a:t>
            </a:r>
            <a:r>
              <a:rPr lang="en-US" sz="1600" dirty="0" err="1" smtClean="0"/>
              <a:t>Hagelin</a:t>
            </a:r>
            <a:r>
              <a:rPr lang="en-US" sz="1600" dirty="0" smtClean="0"/>
              <a:t>, </a:t>
            </a:r>
            <a:r>
              <a:rPr lang="en-US" sz="1600" dirty="0" err="1" smtClean="0"/>
              <a:t>Nanopoulos</a:t>
            </a:r>
            <a:r>
              <a:rPr lang="en-US" sz="1600" dirty="0" smtClean="0"/>
              <a:t>, Olive &amp; </a:t>
            </a:r>
            <a:r>
              <a:rPr lang="en-US" sz="1600" dirty="0" err="1" smtClean="0"/>
              <a:t>Srednicki</a:t>
            </a:r>
            <a:r>
              <a:rPr lang="en-US" sz="1600" dirty="0" smtClean="0"/>
              <a:t>, 1983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 smtClean="0"/>
              <a:t>By the late 1980s, it was widely appreciated that these specific candidates were but a few examples of a broader class of “WIMPs”</a:t>
            </a:r>
          </a:p>
          <a:p>
            <a:pPr marL="0" indent="0">
              <a:buClr>
                <a:schemeClr val="folHlink"/>
              </a:buClr>
              <a:buNone/>
            </a:pPr>
            <a:endParaRPr lang="en-US" sz="2000" dirty="0" smtClean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dirty="0"/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	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Text Box 1029"/>
          <p:cNvSpPr txBox="1">
            <a:spLocks noChangeArrowheads="1"/>
          </p:cNvSpPr>
          <p:nvPr/>
        </p:nvSpPr>
        <p:spPr bwMode="auto">
          <a:xfrm>
            <a:off x="4421983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 rot="10800000" flipV="1">
            <a:off x="1711" y="6213987"/>
            <a:ext cx="398073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smtClean="0"/>
              <a:t>For a history of dark matter, see Bertone and Hooper, arXiv:1605.04909</a:t>
            </a:r>
            <a:endParaRPr lang="en-US" sz="1700"/>
          </a:p>
        </p:txBody>
      </p:sp>
      <p:sp>
        <p:nvSpPr>
          <p:cNvPr id="3" name="TextBox 2"/>
          <p:cNvSpPr txBox="1"/>
          <p:nvPr/>
        </p:nvSpPr>
        <p:spPr>
          <a:xfrm>
            <a:off x="5131891" y="6231726"/>
            <a:ext cx="41313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(Coined by Turner and </a:t>
            </a:r>
            <a:r>
              <a:rPr lang="en-US" sz="1700" dirty="0" err="1" smtClean="0"/>
              <a:t>Steigman</a:t>
            </a:r>
            <a:r>
              <a:rPr lang="en-US" sz="1700" dirty="0" smtClean="0"/>
              <a:t> in 1984, but meaning has since evolved)</a:t>
            </a:r>
            <a:endParaRPr lang="en-US" sz="17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993296" y="5774525"/>
            <a:ext cx="417443" cy="4770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522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70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400" smtClean="0"/>
              <a:t>An (Incomplete) List of Ways to Reconcile WIMP Dark Matter With All Current Constraints:</a:t>
            </a:r>
            <a:endParaRPr lang="en-US" sz="340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215130" y="745109"/>
            <a:ext cx="8783397" cy="5221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>
              <a:solidFill>
                <a:srgbClr val="000000"/>
              </a:solidFill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>
              <a:solidFill>
                <a:srgbClr val="000000"/>
              </a:solidFill>
              <a:sym typeface="Symbol" charset="0"/>
            </a:endParaRPr>
          </a:p>
          <a:p>
            <a:pPr marL="0" indent="0">
              <a:buClr>
                <a:schemeClr val="folHlink"/>
              </a:buClr>
              <a:buNone/>
            </a:pPr>
            <a:r>
              <a:rPr lang="en-US" sz="200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   1) </a:t>
            </a:r>
            <a:r>
              <a:rPr lang="en-US" sz="2000">
                <a:solidFill>
                  <a:srgbClr val="000000"/>
                </a:solidFill>
                <a:sym typeface="Symbol" charset="0"/>
              </a:rPr>
              <a:t>Co-annihilations between the dark matter and another state</a:t>
            </a:r>
            <a:endParaRPr lang="en-US" sz="2000" smtClean="0">
              <a:solidFill>
                <a:srgbClr val="000000"/>
              </a:solidFill>
              <a:sym typeface="Symbol" charset="0"/>
            </a:endParaRPr>
          </a:p>
          <a:p>
            <a:pPr marL="0" indent="0">
              <a:buClr>
                <a:schemeClr val="folHlink"/>
              </a:buClr>
              <a:buNone/>
            </a:pPr>
            <a:r>
              <a:rPr lang="en-US" sz="200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   2) Annihilations to W, Z and/or Higgs bosons; scattering with nuclei only through highly suppressed loop diagrams</a:t>
            </a:r>
          </a:p>
          <a:p>
            <a:pPr marL="0" indent="0">
              <a:buClr>
                <a:schemeClr val="folHlink"/>
              </a:buClr>
              <a:buNone/>
            </a:pP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    3</a:t>
            </a:r>
            <a:r>
              <a:rPr lang="en-US" sz="2000">
                <a:solidFill>
                  <a:srgbClr val="000000"/>
                </a:solidFill>
                <a:sym typeface="Symbol" charset="0"/>
              </a:rPr>
              <a:t>) I</a:t>
            </a: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nteraction which </a:t>
            </a:r>
            <a:r>
              <a:rPr lang="en-US" sz="2000">
                <a:solidFill>
                  <a:srgbClr val="000000"/>
                </a:solidFill>
                <a:sym typeface="Symbol" charset="0"/>
              </a:rPr>
              <a:t>suppress elastic scattering with nuclei by powers of velocity or momentum</a:t>
            </a:r>
            <a:endParaRPr lang="en-US" sz="2000" smtClean="0">
              <a:solidFill>
                <a:srgbClr val="000000"/>
              </a:solidFill>
              <a:sym typeface="Symbol" charset="0"/>
            </a:endParaRPr>
          </a:p>
          <a:p>
            <a:pPr marL="0" indent="0">
              <a:buClr>
                <a:schemeClr val="folHlink"/>
              </a:buClr>
              <a:buNone/>
            </a:pPr>
            <a:r>
              <a:rPr lang="en-US" sz="200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   </a:t>
            </a:r>
            <a:r>
              <a:rPr lang="en-US" sz="2000">
                <a:solidFill>
                  <a:srgbClr val="000000"/>
                </a:solidFill>
                <a:sym typeface="Symbol" charset="0"/>
              </a:rPr>
              <a:t>4</a:t>
            </a: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) Dark matter that is lighter than a few GeV (evading direct constraints)</a:t>
            </a:r>
          </a:p>
          <a:p>
            <a:pPr marL="0" indent="0">
              <a:buClr>
                <a:schemeClr val="folHlink"/>
              </a:buClr>
              <a:buNone/>
            </a:pP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    5) Departures from radiation domination in the early universe (early matter domination; late-time reheating, etc.) which result in the depletion of the dark matter’s relic abundance</a:t>
            </a:r>
          </a:p>
          <a:p>
            <a:pPr marL="0" indent="0">
              <a:buClr>
                <a:schemeClr val="folHlink"/>
              </a:buClr>
              <a:buNone/>
            </a:pPr>
            <a:r>
              <a:rPr lang="en-US" sz="200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   6) The dark matter annihilates to unstable non-Standard Model states    (</a:t>
            </a:r>
            <a:r>
              <a:rPr lang="en-US" sz="2000" i="1" err="1" smtClean="0">
                <a:solidFill>
                  <a:srgbClr val="000000"/>
                </a:solidFill>
                <a:sym typeface="Symbol" charset="0"/>
              </a:rPr>
              <a:t>ie</a:t>
            </a: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. hidden sector models)   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>
              <a:solidFill>
                <a:srgbClr val="000000"/>
              </a:solidFill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smtClean="0">
              <a:solidFill>
                <a:srgbClr val="000000"/>
              </a:solidFill>
              <a:sym typeface="Symbol" charset="0"/>
            </a:endParaRPr>
          </a:p>
          <a:p>
            <a:pPr marL="0" indent="0">
              <a:buNone/>
            </a:pPr>
            <a:endParaRPr lang="en-US" sz="200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smtClean="0">
                <a:solidFill>
                  <a:srgbClr val="000000"/>
                </a:solidFill>
              </a:rPr>
              <a:t>		</a:t>
            </a:r>
          </a:p>
          <a:p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12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284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70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400" smtClean="0"/>
              <a:t>An (Incomplete) List of Ways to Reconcile WIMP Dark Matter With All Current Constraints:</a:t>
            </a:r>
            <a:endParaRPr lang="en-US" sz="340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215130" y="745109"/>
            <a:ext cx="8783397" cy="5221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dirty="0">
              <a:solidFill>
                <a:srgbClr val="000000"/>
              </a:solidFill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dirty="0">
              <a:solidFill>
                <a:srgbClr val="000000"/>
              </a:solidFill>
              <a:sym typeface="Symbol" charset="0"/>
            </a:endParaRPr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   1) </a:t>
            </a:r>
            <a:r>
              <a:rPr lang="en-US" sz="2000" dirty="0">
                <a:solidFill>
                  <a:srgbClr val="000000"/>
                </a:solidFill>
                <a:sym typeface="Symbol" charset="0"/>
              </a:rPr>
              <a:t>Co-annihilations between the dark matter and another state</a:t>
            </a:r>
            <a:endParaRPr lang="en-US" sz="2000" dirty="0" smtClean="0">
              <a:solidFill>
                <a:srgbClr val="000000"/>
              </a:solidFill>
              <a:sym typeface="Symbol" charset="0"/>
            </a:endParaRPr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   2) Annihilations to W, Z and/or Higgs bosons; scattering with nuclei only through highly suppressed loop diagrams</a:t>
            </a:r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    3</a:t>
            </a:r>
            <a:r>
              <a:rPr lang="en-US" sz="2000" dirty="0">
                <a:solidFill>
                  <a:srgbClr val="000000"/>
                </a:solidFill>
                <a:sym typeface="Symbol" charset="0"/>
              </a:rPr>
              <a:t>) I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nteraction which </a:t>
            </a:r>
            <a:r>
              <a:rPr lang="en-US" sz="2000" dirty="0">
                <a:solidFill>
                  <a:srgbClr val="000000"/>
                </a:solidFill>
                <a:sym typeface="Symbol" charset="0"/>
              </a:rPr>
              <a:t>suppress elastic scattering with nuclei by powers of velocity or momentum</a:t>
            </a:r>
            <a:endParaRPr lang="en-US" sz="2000" dirty="0" smtClean="0">
              <a:solidFill>
                <a:srgbClr val="000000"/>
              </a:solidFill>
              <a:sym typeface="Symbol" charset="0"/>
            </a:endParaRPr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   </a:t>
            </a:r>
            <a:r>
              <a:rPr lang="en-US" sz="2000" dirty="0">
                <a:solidFill>
                  <a:srgbClr val="000000"/>
                </a:solidFill>
                <a:sym typeface="Symbol" charset="0"/>
              </a:rPr>
              <a:t>4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) Dark matter that is lighter than a few GeV (evading direct constraints)</a:t>
            </a:r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    5) Departures from radiation domination in the early universe (early matter domination; late-time reheating, etc.) which result in the depletion of the dark matter’s relic abundance</a:t>
            </a:r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   6) The dark matter annihilates to unstable non-Standard Model states    (</a:t>
            </a:r>
            <a:r>
              <a:rPr lang="en-US" sz="2000" i="1" dirty="0" err="1" smtClean="0">
                <a:solidFill>
                  <a:srgbClr val="000000"/>
                </a:solidFill>
                <a:sym typeface="Symbol" charset="0"/>
              </a:rPr>
              <a:t>ie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. hidden sector models)</a:t>
            </a:r>
          </a:p>
          <a:p>
            <a:pPr marL="0" indent="0">
              <a:buClr>
                <a:schemeClr val="folHlink"/>
              </a:buClr>
              <a:buNone/>
            </a:pPr>
            <a:endParaRPr lang="en-US" sz="800" dirty="0">
              <a:solidFill>
                <a:srgbClr val="000000"/>
              </a:solidFill>
              <a:sym typeface="Symbol" charset="0"/>
            </a:endParaRPr>
          </a:p>
          <a:p>
            <a:pPr marL="0" indent="0" algn="ctr">
              <a:buClr>
                <a:schemeClr val="folHlink"/>
              </a:buClr>
              <a:buNone/>
            </a:pPr>
            <a:r>
              <a:rPr lang="en-US" sz="2000" b="1" i="1" dirty="0" smtClean="0">
                <a:solidFill>
                  <a:srgbClr val="FF0000"/>
                </a:solidFill>
                <a:sym typeface="Symbol" charset="0"/>
              </a:rPr>
              <a:t>Although potentially invisible to both underground detectors and colliders, many of these scenarios are testable with indirect searches</a:t>
            </a:r>
          </a:p>
          <a:p>
            <a:pPr marL="0" indent="0" algn="ctr">
              <a:buClr>
                <a:schemeClr val="folHlink"/>
              </a:buClr>
              <a:buNone/>
            </a:pPr>
            <a:endParaRPr lang="en-US" sz="400" b="1" i="1" dirty="0" smtClean="0">
              <a:solidFill>
                <a:srgbClr val="FF0000"/>
              </a:solidFill>
              <a:sym typeface="Symbol" charset="0"/>
            </a:endParaRPr>
          </a:p>
          <a:p>
            <a:pPr marL="0" indent="0" algn="ctr">
              <a:buClr>
                <a:schemeClr val="folHlink"/>
              </a:buClr>
              <a:buNone/>
            </a:pPr>
            <a:r>
              <a:rPr lang="en-US" sz="2000" b="1" i="1" dirty="0" smtClean="0">
                <a:solidFill>
                  <a:srgbClr val="FF0000"/>
                </a:solidFill>
                <a:sym typeface="Symbol" charset="0"/>
              </a:rPr>
              <a:t>In this sense, the lack of such signals has strengthened the motivation for gamma-ray and cosmic-ray searches for dark matter   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dirty="0">
              <a:solidFill>
                <a:srgbClr val="000000"/>
              </a:solidFill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dirty="0" smtClean="0">
              <a:solidFill>
                <a:srgbClr val="000000"/>
              </a:solidFill>
              <a:sym typeface="Symbol" charset="0"/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		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2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3005" y="1832867"/>
            <a:ext cx="8471670" cy="17795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9027" y="4558031"/>
            <a:ext cx="8471670" cy="66168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56" y="449489"/>
            <a:ext cx="8571673" cy="990600"/>
          </a:xfrm>
        </p:spPr>
        <p:txBody>
          <a:bodyPr>
            <a:normAutofit/>
          </a:bodyPr>
          <a:lstStyle/>
          <a:p>
            <a:pPr algn="ctr"/>
            <a:r>
              <a:rPr lang="en-US" sz="3600" smtClean="0"/>
              <a:t>The Motivation for Indirect Searches</a:t>
            </a:r>
            <a:endParaRPr lang="en-US" sz="360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25918" y="937504"/>
            <a:ext cx="5061266" cy="5920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000" smtClean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/>
              <a:t>T</a:t>
            </a:r>
            <a:r>
              <a:rPr lang="en-US" sz="2000" smtClean="0"/>
              <a:t>o account for the </a:t>
            </a:r>
            <a:r>
              <a:rPr lang="en-US" sz="2000"/>
              <a:t>observed dark matter abundance, a thermal relic must have an </a:t>
            </a:r>
            <a:r>
              <a:rPr lang="en-US" sz="2000" smtClean="0"/>
              <a:t>annihilation cross section </a:t>
            </a:r>
            <a:r>
              <a:rPr lang="en-US" sz="2000"/>
              <a:t>(at freeze-out) of σv</a:t>
            </a:r>
            <a:r>
              <a:rPr lang="en-US" sz="2000" smtClean="0"/>
              <a:t>~2x10</a:t>
            </a:r>
            <a:r>
              <a:rPr lang="en-US" sz="2000" baseline="30000"/>
              <a:t>-26 </a:t>
            </a:r>
            <a:r>
              <a:rPr lang="en-US" sz="2000"/>
              <a:t>cm</a:t>
            </a:r>
            <a:r>
              <a:rPr lang="en-US" sz="2000" baseline="30000"/>
              <a:t>3</a:t>
            </a:r>
            <a:r>
              <a:rPr lang="en-US" sz="2000"/>
              <a:t>/s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smtClean="0"/>
              <a:t>Although </a:t>
            </a:r>
            <a:r>
              <a:rPr lang="en-US" sz="2000"/>
              <a:t>many model-dependent factors can cause the dark matter to possess a somewhat </a:t>
            </a:r>
            <a:r>
              <a:rPr lang="en-US" sz="2000" smtClean="0"/>
              <a:t>lower or higher </a:t>
            </a:r>
            <a:r>
              <a:rPr lang="en-US" sz="2000"/>
              <a:t>annihilation cross section </a:t>
            </a:r>
            <a:r>
              <a:rPr lang="en-US" sz="2000" smtClean="0"/>
              <a:t>today, </a:t>
            </a:r>
            <a:r>
              <a:rPr lang="en-US" sz="2000"/>
              <a:t>most models predict current annihilation rates that are within an order of magnitude or so of this </a:t>
            </a:r>
            <a:r>
              <a:rPr lang="en-US" sz="2000" smtClean="0"/>
              <a:t>estimate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smtClean="0"/>
              <a:t>Indirect </a:t>
            </a:r>
            <a:r>
              <a:rPr lang="en-US" sz="2000"/>
              <a:t>detection experiments </a:t>
            </a:r>
            <a:r>
              <a:rPr lang="en-US" sz="2000" smtClean="0"/>
              <a:t>that </a:t>
            </a:r>
            <a:r>
              <a:rPr lang="en-US" sz="2000"/>
              <a:t>are sensitive to dark matter annihilating at approximately this rate will be able to test </a:t>
            </a:r>
            <a:r>
              <a:rPr lang="en-US" sz="2000" smtClean="0"/>
              <a:t>a significant fraction </a:t>
            </a:r>
            <a:r>
              <a:rPr lang="en-US" sz="2000"/>
              <a:t>of WIMP models </a:t>
            </a:r>
            <a:endParaRPr lang="en-US" sz="220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smtClean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/>
          </a:p>
          <a:p>
            <a:pPr marL="0" indent="0">
              <a:buClr>
                <a:schemeClr val="folHlink"/>
              </a:buClr>
              <a:buNone/>
            </a:pPr>
            <a:r>
              <a:rPr lang="en-US" sz="2000" smtClean="0">
                <a:solidFill>
                  <a:srgbClr val="000000"/>
                </a:solidFill>
              </a:rPr>
              <a:t>	</a:t>
            </a:r>
            <a:endParaRPr lang="en-US" sz="20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1" b="10039"/>
          <a:stretch/>
        </p:blipFill>
        <p:spPr bwMode="auto">
          <a:xfrm>
            <a:off x="6146910" y="1722023"/>
            <a:ext cx="2369114" cy="2476448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Picture 5" descr="A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6" t="17445" r="17291" b="6854"/>
          <a:stretch>
            <a:fillRect/>
          </a:stretch>
        </p:blipFill>
        <p:spPr bwMode="auto">
          <a:xfrm>
            <a:off x="5576830" y="4695768"/>
            <a:ext cx="2939194" cy="189526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06674" y="1347660"/>
            <a:ext cx="81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Fermi</a:t>
            </a:r>
            <a:endParaRPr lang="en-US" b="1"/>
          </a:p>
        </p:txBody>
      </p:sp>
      <p:sp>
        <p:nvSpPr>
          <p:cNvPr id="11" name="TextBox 10"/>
          <p:cNvSpPr txBox="1"/>
          <p:nvPr/>
        </p:nvSpPr>
        <p:spPr>
          <a:xfrm>
            <a:off x="5656847" y="4323909"/>
            <a:ext cx="1031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AMS-02</a:t>
            </a:r>
            <a:endParaRPr lang="en-US" b="1"/>
          </a:p>
        </p:txBody>
      </p:sp>
      <p:sp>
        <p:nvSpPr>
          <p:cNvPr id="12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379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4181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sz="3400" dirty="0" smtClean="0"/>
              <a:t>Recent Constraints from Indirect Detection</a:t>
            </a:r>
            <a:endParaRPr lang="en-US" sz="3400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287867" y="817846"/>
            <a:ext cx="8534161" cy="5221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A variety of gamma-ray strategies (GC, dwarfs, IGRB, etc.) as well as cosmic-ray antiproton and positron measurements from AMS, are sensitive to dark matter with the annihilation cross section predicted for  a simple thermal relic, for masses up to ~100 GeV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This program is not a fishing expedition, but is testing a wide range of well-motivated dark matter models </a:t>
            </a:r>
            <a:r>
              <a:rPr lang="mr-IN" sz="2000" dirty="0" smtClean="0">
                <a:solidFill>
                  <a:srgbClr val="000000"/>
                </a:solidFill>
                <a:sym typeface="Symbol" charset="0"/>
              </a:rPr>
              <a:t>–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sz="2000" i="1" dirty="0" smtClean="0">
                <a:solidFill>
                  <a:srgbClr val="000000"/>
                </a:solidFill>
                <a:sym typeface="Symbol" charset="0"/>
              </a:rPr>
              <a:t>we are testing the WIMP paradigm! </a:t>
            </a:r>
            <a:endParaRPr lang="en-US" sz="2000" i="1" dirty="0" smtClean="0">
              <a:solidFill>
                <a:srgbClr val="000000"/>
              </a:solidFill>
            </a:endParaRPr>
          </a:p>
          <a:p>
            <a:pPr marL="0" indent="0">
              <a:buClr>
                <a:schemeClr val="folHlink"/>
              </a:buClr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		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55" y="3507633"/>
            <a:ext cx="2973145" cy="236591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25967" y="6030140"/>
            <a:ext cx="2595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Bergstrom, et al, arXiv</a:t>
            </a:r>
            <a:r>
              <a:rPr lang="en-US" sz="1600" dirty="0"/>
              <a:t>:</a:t>
            </a:r>
            <a:r>
              <a:rPr lang="en-US" sz="1600" dirty="0" smtClean="0"/>
              <a:t>1306.3983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158" y="3586110"/>
            <a:ext cx="3151338" cy="228744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 rot="10800000" flipV="1">
            <a:off x="3312327" y="6034451"/>
            <a:ext cx="4094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Fermi </a:t>
            </a:r>
            <a:r>
              <a:rPr lang="en-US" sz="1600" dirty="0"/>
              <a:t>Collaboration, </a:t>
            </a:r>
            <a:endParaRPr lang="en-US" sz="1600" dirty="0" smtClean="0"/>
          </a:p>
          <a:p>
            <a:r>
              <a:rPr lang="en-US" sz="1600" dirty="0" smtClean="0"/>
              <a:t>arXiv:1611.03184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161707" y="6075028"/>
            <a:ext cx="49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Cuoco</a:t>
            </a:r>
            <a:r>
              <a:rPr lang="en-US" sz="1600" dirty="0" smtClean="0"/>
              <a:t>, et al., arXiv:1610.03071</a:t>
            </a:r>
          </a:p>
          <a:p>
            <a:r>
              <a:rPr lang="en-US" sz="1600" dirty="0" smtClean="0"/>
              <a:t>Cui, et al</a:t>
            </a:r>
            <a:r>
              <a:rPr lang="en-US" sz="1600" dirty="0"/>
              <a:t>.</a:t>
            </a:r>
            <a:r>
              <a:rPr lang="en-US" sz="1600" dirty="0" smtClean="0"/>
              <a:t> arXiv:1610.03840</a:t>
            </a:r>
            <a:endParaRPr lang="en-US" sz="1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508" y="3467914"/>
            <a:ext cx="2654230" cy="253938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21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76" y="1307288"/>
            <a:ext cx="4977488" cy="5272197"/>
          </a:xfrm>
        </p:spPr>
        <p:txBody>
          <a:bodyPr>
            <a:normAutofit/>
          </a:bodyPr>
          <a:lstStyle/>
          <a:p>
            <a:pPr marL="36576" indent="0">
              <a:buNone/>
            </a:pPr>
            <a:endParaRPr lang="en-US" sz="200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>
              <a:solidFill>
                <a:schemeClr val="tx2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4177" y="1362782"/>
            <a:ext cx="5336432" cy="527219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 smtClean="0">
              <a:solidFill>
                <a:schemeClr val="tx2"/>
              </a:solidFill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166576" y="1459688"/>
            <a:ext cx="4977488" cy="527219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Font typeface="Wingdings 2"/>
              <a:buNone/>
            </a:pPr>
            <a:endParaRPr lang="en-US" sz="2000" smtClean="0">
              <a:solidFill>
                <a:schemeClr val="tx2"/>
              </a:solidFill>
            </a:endParaRPr>
          </a:p>
          <a:p>
            <a:pPr marL="36576" indent="0">
              <a:buFont typeface="Wingdings 2"/>
              <a:buNone/>
            </a:pPr>
            <a:endParaRPr lang="en-US" sz="2200" smtClean="0">
              <a:solidFill>
                <a:schemeClr val="tx2"/>
              </a:solidFill>
            </a:endParaRPr>
          </a:p>
          <a:p>
            <a:pPr marL="36576" indent="0">
              <a:buFont typeface="Wingdings 2"/>
              <a:buNone/>
            </a:pPr>
            <a:endParaRPr lang="en-US" sz="2200" smtClean="0">
              <a:solidFill>
                <a:schemeClr val="tx2"/>
              </a:solidFill>
            </a:endParaRPr>
          </a:p>
          <a:p>
            <a:pPr marL="36576" indent="0">
              <a:buFont typeface="Wingdings 2"/>
              <a:buNone/>
            </a:pPr>
            <a:endParaRPr lang="en-US" sz="2200">
              <a:solidFill>
                <a:schemeClr val="tx2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27000" y="328702"/>
            <a:ext cx="8870724" cy="1107324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>
              <a:solidFill>
                <a:schemeClr val="tx2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58649" y="1348973"/>
            <a:ext cx="5240389" cy="5382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sz="2000" smtClean="0">
                <a:solidFill>
                  <a:srgbClr val="000000"/>
                </a:solidFill>
              </a:rPr>
              <a:t>A bright and highly statistically significant excess of gamma-rays has been observed from the region surrounding the Galactic Center</a:t>
            </a:r>
            <a:endParaRPr lang="en-US" sz="200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sz="2000" smtClean="0">
                <a:solidFill>
                  <a:srgbClr val="000000"/>
                </a:solidFill>
              </a:rPr>
              <a:t>This signal is difficult to explain with astrophysical sources or mechanisms,</a:t>
            </a:r>
            <a:r>
              <a:rPr lang="en-US" sz="2000">
                <a:solidFill>
                  <a:srgbClr val="000000"/>
                </a:solidFill>
              </a:rPr>
              <a:t> </a:t>
            </a:r>
            <a:r>
              <a:rPr lang="en-US" sz="2000" smtClean="0">
                <a:solidFill>
                  <a:srgbClr val="000000"/>
                </a:solidFill>
              </a:rPr>
              <a:t>but is very much like the signal predicted from annihilating dark matter</a:t>
            </a:r>
          </a:p>
          <a:p>
            <a:pPr marL="0" indent="0">
              <a:buNone/>
            </a:pPr>
            <a:r>
              <a:rPr lang="en-US" sz="2000" smtClean="0">
                <a:solidFill>
                  <a:srgbClr val="000000"/>
                </a:solidFill>
              </a:rPr>
              <a:t>			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98217" y="1492799"/>
            <a:ext cx="3128700" cy="49816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48065"/>
          <a:stretch/>
        </p:blipFill>
        <p:spPr>
          <a:xfrm>
            <a:off x="6458560" y="1565432"/>
            <a:ext cx="2417556" cy="483474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r="87083"/>
          <a:stretch/>
        </p:blipFill>
        <p:spPr>
          <a:xfrm>
            <a:off x="5843848" y="1555272"/>
            <a:ext cx="601264" cy="4854444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8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3609" y="4405579"/>
            <a:ext cx="4265479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/>
              <a:t>Among other references, see:</a:t>
            </a:r>
          </a:p>
          <a:p>
            <a:r>
              <a:rPr lang="en-US" sz="1700" dirty="0" smtClean="0"/>
              <a:t>DH, Goodenough (2009, 2010) </a:t>
            </a:r>
          </a:p>
          <a:p>
            <a:r>
              <a:rPr lang="en-US" sz="1700" dirty="0" smtClean="0"/>
              <a:t>DH, Linden (2011) </a:t>
            </a:r>
          </a:p>
          <a:p>
            <a:r>
              <a:rPr lang="en-US" sz="1700" dirty="0" err="1" smtClean="0"/>
              <a:t>Abazajian</a:t>
            </a:r>
            <a:r>
              <a:rPr lang="en-US" sz="1700" dirty="0" smtClean="0"/>
              <a:t>, </a:t>
            </a:r>
            <a:r>
              <a:rPr lang="en-US" sz="1700" dirty="0" err="1" smtClean="0"/>
              <a:t>Kaplinghat</a:t>
            </a:r>
            <a:r>
              <a:rPr lang="en-US" sz="1700" dirty="0" smtClean="0"/>
              <a:t> (2012)</a:t>
            </a:r>
            <a:endParaRPr lang="en-US" sz="1700" dirty="0"/>
          </a:p>
          <a:p>
            <a:r>
              <a:rPr lang="en-US" sz="1700" dirty="0" smtClean="0"/>
              <a:t>Gordon, Macias (2013)</a:t>
            </a:r>
            <a:endParaRPr lang="en-US" sz="1700" dirty="0"/>
          </a:p>
          <a:p>
            <a:r>
              <a:rPr lang="en-US" sz="1700" dirty="0" err="1" smtClean="0"/>
              <a:t>Daylan</a:t>
            </a:r>
            <a:r>
              <a:rPr lang="en-US" sz="1700" dirty="0" smtClean="0"/>
              <a:t>, et al. (2014)</a:t>
            </a:r>
            <a:endParaRPr lang="en-US" sz="1700" dirty="0"/>
          </a:p>
          <a:p>
            <a:r>
              <a:rPr lang="en-US" sz="1700" dirty="0" err="1" smtClean="0"/>
              <a:t>Calore</a:t>
            </a:r>
            <a:r>
              <a:rPr lang="en-US" sz="1700" dirty="0" smtClean="0"/>
              <a:t>, Cholis, </a:t>
            </a:r>
            <a:r>
              <a:rPr lang="en-US" sz="1700" dirty="0" err="1" smtClean="0"/>
              <a:t>Weniger</a:t>
            </a:r>
            <a:r>
              <a:rPr lang="en-US" sz="1700" dirty="0" smtClean="0"/>
              <a:t> (2014)</a:t>
            </a:r>
          </a:p>
          <a:p>
            <a:r>
              <a:rPr lang="en-US" sz="1700" dirty="0" err="1"/>
              <a:t>Murgia</a:t>
            </a:r>
            <a:r>
              <a:rPr lang="en-US" sz="1700" dirty="0"/>
              <a:t>, et al. </a:t>
            </a:r>
            <a:r>
              <a:rPr lang="en-US" sz="1700" dirty="0" smtClean="0"/>
              <a:t>(2015) </a:t>
            </a:r>
            <a:endParaRPr lang="en-US" sz="1700" dirty="0"/>
          </a:p>
          <a:p>
            <a:r>
              <a:rPr lang="en-US" sz="1700" dirty="0"/>
              <a:t>Ackermann et al. </a:t>
            </a:r>
            <a:r>
              <a:rPr lang="en-US" sz="1700" dirty="0" smtClean="0">
                <a:solidFill>
                  <a:srgbClr val="000000"/>
                </a:solidFill>
              </a:rPr>
              <a:t>(2017)</a:t>
            </a:r>
            <a:r>
              <a:rPr lang="en-US" sz="1700" dirty="0" smtClean="0"/>
              <a:t> </a:t>
            </a:r>
            <a:endParaRPr lang="en-US" sz="1700" dirty="0"/>
          </a:p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344181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sz="3400" dirty="0" smtClean="0"/>
              <a:t>The Galactic Center Gamma-Ray Excess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30033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506" y="517037"/>
            <a:ext cx="8202609" cy="5746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 smtClean="0">
                <a:solidFill>
                  <a:srgbClr val="000000"/>
                </a:solidFill>
              </a:rPr>
              <a:t>Morphology</a:t>
            </a:r>
          </a:p>
          <a:p>
            <a:pPr>
              <a:buFont typeface="Wingdings" charset="2"/>
              <a:buChar char="§"/>
            </a:pPr>
            <a:endParaRPr lang="en-US" sz="4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The GeV excess exhibits approximate spherical symmetry about </a:t>
            </a:r>
            <a:r>
              <a:rPr lang="en-US" sz="2000" dirty="0">
                <a:solidFill>
                  <a:srgbClr val="000000"/>
                </a:solidFill>
              </a:rPr>
              <a:t>the Galactic </a:t>
            </a:r>
            <a:r>
              <a:rPr lang="en-US" sz="2000" dirty="0" smtClean="0">
                <a:solidFill>
                  <a:srgbClr val="000000"/>
                </a:solidFill>
              </a:rPr>
              <a:t>Center (axis ratios within ~20% of unity), </a:t>
            </a:r>
            <a:r>
              <a:rPr lang="en-US" sz="2000" dirty="0">
                <a:solidFill>
                  <a:srgbClr val="000000"/>
                </a:solidFill>
              </a:rPr>
              <a:t>with a flux that </a:t>
            </a:r>
            <a:r>
              <a:rPr lang="en-US" sz="2000" dirty="0" smtClean="0">
                <a:solidFill>
                  <a:srgbClr val="000000"/>
                </a:solidFill>
              </a:rPr>
              <a:t>falls as ~r </a:t>
            </a:r>
            <a:r>
              <a:rPr lang="en-US" sz="2000" baseline="30000" dirty="0">
                <a:solidFill>
                  <a:srgbClr val="000000"/>
                </a:solidFill>
              </a:rPr>
              <a:t>-</a:t>
            </a:r>
            <a:r>
              <a:rPr lang="en-US" sz="2000" baseline="30000" dirty="0" smtClean="0">
                <a:solidFill>
                  <a:srgbClr val="000000"/>
                </a:solidFill>
              </a:rPr>
              <a:t>2.4</a:t>
            </a:r>
            <a:r>
              <a:rPr lang="en-US" sz="2000" dirty="0" smtClean="0">
                <a:solidFill>
                  <a:srgbClr val="000000"/>
                </a:solidFill>
              </a:rPr>
              <a:t> out to at least ~10° </a:t>
            </a: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If </a:t>
            </a:r>
            <a:r>
              <a:rPr lang="en-US" sz="2000" dirty="0">
                <a:solidFill>
                  <a:srgbClr val="000000"/>
                </a:solidFill>
              </a:rPr>
              <a:t>interpreted as </a:t>
            </a:r>
            <a:r>
              <a:rPr lang="en-US" sz="2000" dirty="0" smtClean="0">
                <a:solidFill>
                  <a:srgbClr val="000000"/>
                </a:solidFill>
              </a:rPr>
              <a:t>annihilating dark matter, this implies </a:t>
            </a:r>
            <a:r>
              <a:rPr lang="en-US" sz="2000" dirty="0" err="1">
                <a:solidFill>
                  <a:srgbClr val="000000"/>
                </a:solidFill>
              </a:rPr>
              <a:t>ρ</a:t>
            </a:r>
            <a:r>
              <a:rPr lang="en-US" sz="2000" baseline="-25000" dirty="0" err="1">
                <a:solidFill>
                  <a:srgbClr val="000000"/>
                </a:solidFill>
              </a:rPr>
              <a:t>DM</a:t>
            </a:r>
            <a:r>
              <a:rPr lang="en-US" sz="2000" dirty="0">
                <a:solidFill>
                  <a:srgbClr val="000000"/>
                </a:solidFill>
              </a:rPr>
              <a:t> ~ r </a:t>
            </a:r>
            <a:r>
              <a:rPr lang="en-US" sz="2000" baseline="30000" dirty="0">
                <a:solidFill>
                  <a:srgbClr val="000000"/>
                </a:solidFill>
              </a:rPr>
              <a:t>-</a:t>
            </a:r>
            <a:r>
              <a:rPr lang="en-US" sz="2000" baseline="30000" dirty="0" smtClean="0">
                <a:solidFill>
                  <a:srgbClr val="000000"/>
                </a:solidFill>
              </a:rPr>
              <a:t>1.2  </a:t>
            </a:r>
            <a:r>
              <a:rPr lang="en-US" sz="2000" dirty="0" smtClean="0">
                <a:solidFill>
                  <a:srgbClr val="000000"/>
                </a:solidFill>
              </a:rPr>
              <a:t>out to at least ~1.5 </a:t>
            </a:r>
            <a:r>
              <a:rPr lang="en-US" sz="2000" dirty="0" err="1" smtClean="0">
                <a:solidFill>
                  <a:srgbClr val="000000"/>
                </a:solidFill>
              </a:rPr>
              <a:t>kpc</a:t>
            </a:r>
            <a:r>
              <a:rPr lang="en-US" sz="2000" dirty="0" smtClean="0">
                <a:solidFill>
                  <a:srgbClr val="000000"/>
                </a:solidFill>
              </a:rPr>
              <a:t>, similar to </a:t>
            </a:r>
            <a:r>
              <a:rPr lang="en-US" sz="2000" dirty="0" smtClean="0">
                <a:solidFill>
                  <a:srgbClr val="000000"/>
                </a:solidFill>
              </a:rPr>
              <a:t>and only slightly </a:t>
            </a:r>
            <a:r>
              <a:rPr lang="en-US" sz="2000" dirty="0" smtClean="0">
                <a:solidFill>
                  <a:srgbClr val="000000"/>
                </a:solidFill>
              </a:rPr>
              <a:t>steeper </a:t>
            </a:r>
            <a:r>
              <a:rPr lang="en-US" sz="2000" dirty="0" smtClean="0">
                <a:solidFill>
                  <a:srgbClr val="000000"/>
                </a:solidFill>
              </a:rPr>
              <a:t>than </a:t>
            </a:r>
            <a:r>
              <a:rPr lang="en-US" sz="2000" dirty="0" smtClean="0">
                <a:solidFill>
                  <a:srgbClr val="000000"/>
                </a:solidFill>
              </a:rPr>
              <a:t>the canonical NFW </a:t>
            </a:r>
            <a:r>
              <a:rPr lang="en-US" sz="2000" dirty="0">
                <a:solidFill>
                  <a:srgbClr val="000000"/>
                </a:solidFill>
              </a:rPr>
              <a:t>profile </a:t>
            </a:r>
            <a:endParaRPr lang="en-US" sz="20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Unlike stellar populations, we expect dark matter annihilation products to exhibit approximate spherical symmetry                        </a:t>
            </a:r>
            <a:r>
              <a:rPr lang="en-US" sz="1800" dirty="0" smtClean="0">
                <a:solidFill>
                  <a:srgbClr val="000000"/>
                </a:solidFill>
              </a:rPr>
              <a:t>(see, for example, Bernal, </a:t>
            </a:r>
            <a:r>
              <a:rPr lang="en-US" sz="1800" dirty="0" err="1" smtClean="0">
                <a:solidFill>
                  <a:srgbClr val="000000"/>
                </a:solidFill>
              </a:rPr>
              <a:t>Necib</a:t>
            </a:r>
            <a:r>
              <a:rPr lang="en-US" sz="1800" dirty="0" smtClean="0">
                <a:solidFill>
                  <a:srgbClr val="000000"/>
                </a:solidFill>
              </a:rPr>
              <a:t> and </a:t>
            </a:r>
            <a:r>
              <a:rPr lang="en-US" sz="1800" dirty="0" err="1" smtClean="0">
                <a:solidFill>
                  <a:srgbClr val="000000"/>
                </a:solidFill>
              </a:rPr>
              <a:t>Slatyer</a:t>
            </a:r>
            <a:r>
              <a:rPr lang="en-US" sz="1800" dirty="0" smtClean="0">
                <a:solidFill>
                  <a:srgbClr val="000000"/>
                </a:solidFill>
              </a:rPr>
              <a:t>, arXiv:1606.00433)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52" y="4063969"/>
            <a:ext cx="3953634" cy="1998445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4886512" y="4063969"/>
            <a:ext cx="3606515" cy="18593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8065" t="3510" b="65423"/>
          <a:stretch/>
        </p:blipFill>
        <p:spPr>
          <a:xfrm>
            <a:off x="5647741" y="4130850"/>
            <a:ext cx="2792364" cy="173489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3705" r="87083" b="65354"/>
          <a:stretch/>
        </p:blipFill>
        <p:spPr>
          <a:xfrm>
            <a:off x="4936651" y="4130850"/>
            <a:ext cx="703954" cy="175856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824209" y="6134932"/>
            <a:ext cx="9643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 smtClean="0"/>
              <a:t>Calore</a:t>
            </a:r>
            <a:r>
              <a:rPr lang="en-US" smtClean="0"/>
              <a:t>, </a:t>
            </a:r>
            <a:r>
              <a:rPr lang="en-US" err="1" smtClean="0"/>
              <a:t>Cholis</a:t>
            </a:r>
            <a:r>
              <a:rPr lang="en-US" smtClean="0"/>
              <a:t>, </a:t>
            </a:r>
            <a:r>
              <a:rPr lang="en-US" err="1" smtClean="0"/>
              <a:t>Weniger</a:t>
            </a:r>
            <a:r>
              <a:rPr lang="en-US" smtClean="0"/>
              <a:t> (2014</a:t>
            </a:r>
            <a:r>
              <a:rPr lang="en-US"/>
              <a:t>) </a:t>
            </a:r>
            <a:r>
              <a:rPr lang="en-US" smtClean="0"/>
              <a:t>		   </a:t>
            </a:r>
            <a:r>
              <a:rPr lang="en-US" err="1" smtClean="0"/>
              <a:t>Daylan</a:t>
            </a:r>
            <a:r>
              <a:rPr lang="en-US"/>
              <a:t>, et </a:t>
            </a:r>
            <a:r>
              <a:rPr lang="en-US" smtClean="0"/>
              <a:t>al. </a:t>
            </a:r>
            <a:r>
              <a:rPr lang="en-US"/>
              <a:t>(2014)</a:t>
            </a:r>
          </a:p>
          <a:p>
            <a:endParaRPr lang="en-US"/>
          </a:p>
        </p:txBody>
      </p:sp>
      <p:sp>
        <p:nvSpPr>
          <p:cNvPr id="9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390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506" y="608064"/>
            <a:ext cx="8779921" cy="5746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smtClean="0">
                <a:solidFill>
                  <a:srgbClr val="000000"/>
                </a:solidFill>
              </a:rPr>
              <a:t>Spectrum</a:t>
            </a:r>
          </a:p>
          <a:p>
            <a:pPr>
              <a:buFont typeface="Wingdings" charset="2"/>
              <a:buChar char="§"/>
            </a:pPr>
            <a:r>
              <a:rPr lang="en-US" sz="2000" smtClean="0">
                <a:solidFill>
                  <a:srgbClr val="000000"/>
                </a:solidFill>
              </a:rPr>
              <a:t>The </a:t>
            </a:r>
            <a:r>
              <a:rPr lang="en-US" sz="2000">
                <a:solidFill>
                  <a:srgbClr val="000000"/>
                </a:solidFill>
              </a:rPr>
              <a:t>spectrum of </a:t>
            </a:r>
            <a:r>
              <a:rPr lang="en-US" sz="2000" smtClean="0">
                <a:solidFill>
                  <a:srgbClr val="000000"/>
                </a:solidFill>
              </a:rPr>
              <a:t>the </a:t>
            </a:r>
            <a:r>
              <a:rPr lang="en-US" sz="2000">
                <a:solidFill>
                  <a:srgbClr val="000000"/>
                </a:solidFill>
              </a:rPr>
              <a:t>excess </a:t>
            </a:r>
            <a:r>
              <a:rPr lang="en-US" sz="2000" smtClean="0">
                <a:solidFill>
                  <a:srgbClr val="000000"/>
                </a:solidFill>
              </a:rPr>
              <a:t>is well fit by 				     a ~</a:t>
            </a:r>
            <a:r>
              <a:rPr lang="en-US" sz="2000">
                <a:solidFill>
                  <a:srgbClr val="000000"/>
                </a:solidFill>
              </a:rPr>
              <a:t>2</a:t>
            </a:r>
            <a:r>
              <a:rPr lang="en-US" sz="2000" smtClean="0">
                <a:solidFill>
                  <a:srgbClr val="000000"/>
                </a:solidFill>
              </a:rPr>
              <a:t>0-65 </a:t>
            </a:r>
            <a:r>
              <a:rPr lang="en-US" sz="2000">
                <a:solidFill>
                  <a:srgbClr val="000000"/>
                </a:solidFill>
              </a:rPr>
              <a:t>GeV </a:t>
            </a:r>
            <a:r>
              <a:rPr lang="en-US" sz="2000" smtClean="0">
                <a:solidFill>
                  <a:srgbClr val="000000"/>
                </a:solidFill>
              </a:rPr>
              <a:t>particle </a:t>
            </a:r>
            <a:r>
              <a:rPr lang="en-US" sz="2000">
                <a:solidFill>
                  <a:srgbClr val="000000"/>
                </a:solidFill>
              </a:rPr>
              <a:t>annihilating to </a:t>
            </a:r>
            <a:r>
              <a:rPr lang="en-US" sz="2000" smtClean="0">
                <a:solidFill>
                  <a:srgbClr val="000000"/>
                </a:solidFill>
              </a:rPr>
              <a:t>				          quarks or gluons (and also by a wide range		                            of of hidden sector dark matter models)</a:t>
            </a:r>
          </a:p>
          <a:p>
            <a:pPr>
              <a:buFont typeface="Wingdings" charset="2"/>
              <a:buChar char="§"/>
            </a:pPr>
            <a:r>
              <a:rPr lang="en-US" sz="2000" smtClean="0">
                <a:solidFill>
                  <a:srgbClr val="000000"/>
                </a:solidFill>
              </a:rPr>
              <a:t>The shape of the spectrum appears to  			                 be uniform across the Inner Galaxy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762" y="733505"/>
            <a:ext cx="3517665" cy="4684372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026039" y="6268207"/>
            <a:ext cx="61889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err="1" smtClean="0"/>
              <a:t>Calore</a:t>
            </a:r>
            <a:r>
              <a:rPr lang="en-US" sz="1600"/>
              <a:t>, Cholis, </a:t>
            </a:r>
            <a:r>
              <a:rPr lang="en-US" sz="1600" err="1" smtClean="0"/>
              <a:t>Weniger</a:t>
            </a:r>
            <a:r>
              <a:rPr lang="en-US" sz="1600" smtClean="0"/>
              <a:t>; </a:t>
            </a:r>
            <a:r>
              <a:rPr lang="en-US" sz="1600" err="1" smtClean="0"/>
              <a:t>Calore</a:t>
            </a:r>
            <a:r>
              <a:rPr lang="en-US" sz="1600"/>
              <a:t>, Cholis, McCabe, </a:t>
            </a:r>
            <a:r>
              <a:rPr lang="en-US" sz="1600" err="1" smtClean="0"/>
              <a:t>Weinger</a:t>
            </a:r>
            <a:r>
              <a:rPr lang="en-US" sz="1600" smtClean="0"/>
              <a:t> (2014);</a:t>
            </a:r>
          </a:p>
          <a:p>
            <a:r>
              <a:rPr lang="en-US" sz="1600" err="1" smtClean="0">
                <a:solidFill>
                  <a:srgbClr val="000000"/>
                </a:solidFill>
              </a:rPr>
              <a:t>Escudero</a:t>
            </a:r>
            <a:r>
              <a:rPr lang="en-US" sz="1600">
                <a:solidFill>
                  <a:srgbClr val="000000"/>
                </a:solidFill>
              </a:rPr>
              <a:t>, Witte, DH, arXiv:1709.07002</a:t>
            </a:r>
            <a:r>
              <a:rPr lang="en-US" sz="1600" smtClean="0"/>
              <a:t> </a:t>
            </a:r>
            <a:r>
              <a:rPr lang="en-US"/>
              <a:t>		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b="60835"/>
          <a:stretch/>
        </p:blipFill>
        <p:spPr>
          <a:xfrm>
            <a:off x="579079" y="3297098"/>
            <a:ext cx="3804488" cy="1268090"/>
          </a:xfrm>
          <a:prstGeom prst="rect">
            <a:avLst/>
          </a:prstGeom>
          <a:ln w="12700" cmpd="sng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46317" b="44843"/>
          <a:stretch/>
        </p:blipFill>
        <p:spPr>
          <a:xfrm>
            <a:off x="579079" y="4552856"/>
            <a:ext cx="3804488" cy="286222"/>
          </a:xfrm>
          <a:prstGeom prst="rect">
            <a:avLst/>
          </a:prstGeom>
          <a:ln w="12700" cmpd="sng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t="93615"/>
          <a:stretch/>
        </p:blipFill>
        <p:spPr>
          <a:xfrm>
            <a:off x="579079" y="4811764"/>
            <a:ext cx="3804488" cy="206727"/>
          </a:xfrm>
          <a:prstGeom prst="rect">
            <a:avLst/>
          </a:prstGeom>
          <a:ln w="12700" cmpd="sng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Frame 1"/>
          <p:cNvSpPr/>
          <p:nvPr/>
        </p:nvSpPr>
        <p:spPr>
          <a:xfrm>
            <a:off x="579079" y="3356946"/>
            <a:ext cx="3804488" cy="1624558"/>
          </a:xfrm>
          <a:prstGeom prst="frame">
            <a:avLst>
              <a:gd name="adj1" fmla="val 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140" y="4374743"/>
            <a:ext cx="1889434" cy="1754474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570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506" y="598097"/>
            <a:ext cx="8779921" cy="5746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smtClean="0">
                <a:solidFill>
                  <a:srgbClr val="000000"/>
                </a:solidFill>
              </a:rPr>
              <a:t>Intensity</a:t>
            </a:r>
            <a:endParaRPr lang="en-US" sz="2600" b="1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sz="2000" smtClean="0">
                <a:solidFill>
                  <a:srgbClr val="000000"/>
                </a:solidFill>
              </a:rPr>
              <a:t>To </a:t>
            </a:r>
            <a:r>
              <a:rPr lang="en-US" sz="2000">
                <a:solidFill>
                  <a:srgbClr val="000000"/>
                </a:solidFill>
              </a:rPr>
              <a:t>normalize the observed </a:t>
            </a:r>
            <a:r>
              <a:rPr lang="en-US" sz="2000" smtClean="0">
                <a:solidFill>
                  <a:srgbClr val="000000"/>
                </a:solidFill>
              </a:rPr>
              <a:t>excess, the </a:t>
            </a:r>
            <a:r>
              <a:rPr lang="en-US" sz="2000">
                <a:solidFill>
                  <a:srgbClr val="000000"/>
                </a:solidFill>
              </a:rPr>
              <a:t>dark </a:t>
            </a:r>
            <a:r>
              <a:rPr lang="en-US" sz="2000" smtClean="0">
                <a:solidFill>
                  <a:srgbClr val="000000"/>
                </a:solidFill>
              </a:rPr>
              <a:t>matter particles must annihilate with </a:t>
            </a:r>
            <a:r>
              <a:rPr lang="en-US" sz="2000">
                <a:solidFill>
                  <a:srgbClr val="000000"/>
                </a:solidFill>
              </a:rPr>
              <a:t>a cross section of </a:t>
            </a:r>
            <a:r>
              <a:rPr lang="en-US" sz="2000" err="1">
                <a:solidFill>
                  <a:srgbClr val="000000"/>
                </a:solidFill>
              </a:rPr>
              <a:t>σv</a:t>
            </a:r>
            <a:r>
              <a:rPr lang="en-US" sz="2000">
                <a:solidFill>
                  <a:srgbClr val="000000"/>
                </a:solidFill>
              </a:rPr>
              <a:t> ~ 10</a:t>
            </a:r>
            <a:r>
              <a:rPr lang="en-US" sz="2000" baseline="30000">
                <a:solidFill>
                  <a:srgbClr val="000000"/>
                </a:solidFill>
              </a:rPr>
              <a:t>-26</a:t>
            </a:r>
            <a:r>
              <a:rPr lang="en-US" sz="2000">
                <a:solidFill>
                  <a:srgbClr val="000000"/>
                </a:solidFill>
              </a:rPr>
              <a:t> cm</a:t>
            </a:r>
            <a:r>
              <a:rPr lang="en-US" sz="2000" baseline="30000">
                <a:solidFill>
                  <a:srgbClr val="000000"/>
                </a:solidFill>
              </a:rPr>
              <a:t>3</a:t>
            </a:r>
            <a:r>
              <a:rPr lang="en-US" sz="2000">
                <a:solidFill>
                  <a:srgbClr val="000000"/>
                </a:solidFill>
              </a:rPr>
              <a:t>/</a:t>
            </a:r>
            <a:r>
              <a:rPr lang="en-US" sz="2000" smtClean="0">
                <a:solidFill>
                  <a:srgbClr val="000000"/>
                </a:solidFill>
              </a:rPr>
              <a:t>s</a:t>
            </a:r>
          </a:p>
          <a:p>
            <a:pPr>
              <a:buFont typeface="Wingdings" charset="2"/>
              <a:buChar char="§"/>
            </a:pPr>
            <a:r>
              <a:rPr lang="en-US" sz="2000" smtClean="0">
                <a:solidFill>
                  <a:srgbClr val="000000"/>
                </a:solidFill>
              </a:rPr>
              <a:t>This is approximately equal to the value of the cross section that is required to generate the measured dark matter abundance through thermal freeze-out in the early universe</a:t>
            </a:r>
          </a:p>
          <a:p>
            <a:pPr>
              <a:buFont typeface="Wingdings" charset="2"/>
              <a:buChar char="§"/>
            </a:pPr>
            <a:endParaRPr lang="en-US" sz="200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900" smtClean="0">
              <a:solidFill>
                <a:srgbClr val="000000"/>
              </a:solidFill>
            </a:endParaRPr>
          </a:p>
        </p:txBody>
      </p:sp>
      <p:pic>
        <p:nvPicPr>
          <p:cNvPr id="5" name="Picture 1029" descr="freezeou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57" y="2928178"/>
            <a:ext cx="3578561" cy="35785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578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What Produces the Excess?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558" y="1418758"/>
            <a:ext cx="8341242" cy="5126961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2200" dirty="0" smtClean="0">
                <a:solidFill>
                  <a:srgbClr val="000000"/>
                </a:solidFill>
              </a:rPr>
              <a:t>A large population of centrally located millisecond pulsars?</a:t>
            </a:r>
          </a:p>
          <a:p>
            <a:pPr>
              <a:buFont typeface="Wingdings" charset="2"/>
              <a:buChar char="§"/>
            </a:pPr>
            <a:r>
              <a:rPr lang="en-US" sz="2200" dirty="0" smtClean="0">
                <a:solidFill>
                  <a:srgbClr val="000000"/>
                </a:solidFill>
              </a:rPr>
              <a:t>Annihilating dark matter?</a:t>
            </a:r>
          </a:p>
          <a:p>
            <a:pPr>
              <a:buFont typeface="Wingdings" charset="2"/>
              <a:buChar char="§"/>
            </a:pPr>
            <a:endParaRPr lang="en-US" sz="22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700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6962"/>
          <a:stretch/>
        </p:blipFill>
        <p:spPr>
          <a:xfrm>
            <a:off x="5044387" y="2829330"/>
            <a:ext cx="3559786" cy="2730232"/>
          </a:xfrm>
          <a:prstGeom prst="rect">
            <a:avLst/>
          </a:prstGeom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74" y="2829331"/>
            <a:ext cx="3798055" cy="27302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86588" r="71076" b="2928"/>
          <a:stretch/>
        </p:blipFill>
        <p:spPr>
          <a:xfrm>
            <a:off x="5139173" y="4819641"/>
            <a:ext cx="909087" cy="36615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1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622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9884"/>
            <a:ext cx="8229600" cy="990600"/>
          </a:xfrm>
        </p:spPr>
        <p:txBody>
          <a:bodyPr>
            <a:normAutofit/>
          </a:bodyPr>
          <a:lstStyle/>
          <a:p>
            <a:r>
              <a:rPr lang="en-US" sz="3600" smtClean="0"/>
              <a:t>Millisecond Pulsars</a:t>
            </a:r>
            <a:endParaRPr lang="en-US" sz="3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558" y="1309518"/>
            <a:ext cx="5181116" cy="581815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Pulsars </a:t>
            </a:r>
            <a:r>
              <a:rPr lang="en-US" sz="2000" dirty="0">
                <a:solidFill>
                  <a:srgbClr val="000000"/>
                </a:solidFill>
              </a:rPr>
              <a:t>are rapidly spinning neutron </a:t>
            </a:r>
            <a:r>
              <a:rPr lang="en-US" sz="2000" dirty="0" smtClean="0">
                <a:solidFill>
                  <a:srgbClr val="000000"/>
                </a:solidFill>
              </a:rPr>
              <a:t>  stars</a:t>
            </a:r>
            <a:r>
              <a:rPr lang="en-US" sz="2000" dirty="0">
                <a:solidFill>
                  <a:srgbClr val="000000"/>
                </a:solidFill>
              </a:rPr>
              <a:t>, which gradually convert their rotational kinetic energy into radio </a:t>
            </a:r>
            <a:r>
              <a:rPr lang="en-US" sz="2000" dirty="0" smtClean="0">
                <a:solidFill>
                  <a:srgbClr val="000000"/>
                </a:solidFill>
              </a:rPr>
              <a:t>        and </a:t>
            </a:r>
            <a:r>
              <a:rPr lang="en-US" sz="2000" dirty="0">
                <a:solidFill>
                  <a:srgbClr val="000000"/>
                </a:solidFill>
              </a:rPr>
              <a:t>gamma-ray emission</a:t>
            </a:r>
          </a:p>
          <a:p>
            <a:pPr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</a:rPr>
              <a:t>Typical pulsars exhibit periods on the order of ~1 second and slow </a:t>
            </a:r>
            <a:r>
              <a:rPr lang="en-US" sz="2000" dirty="0" smtClean="0">
                <a:solidFill>
                  <a:srgbClr val="000000"/>
                </a:solidFill>
              </a:rPr>
              <a:t>down 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       and become faint over </a:t>
            </a:r>
            <a:r>
              <a:rPr lang="en-US" sz="2000" dirty="0">
                <a:solidFill>
                  <a:srgbClr val="000000"/>
                </a:solidFill>
              </a:rPr>
              <a:t>~10</a:t>
            </a:r>
            <a:r>
              <a:rPr lang="en-US" sz="2000" baseline="30000" dirty="0">
                <a:solidFill>
                  <a:srgbClr val="000000"/>
                </a:solidFill>
              </a:rPr>
              <a:t>6</a:t>
            </a:r>
            <a:r>
              <a:rPr lang="en-US" sz="2000" dirty="0">
                <a:solidFill>
                  <a:srgbClr val="000000"/>
                </a:solidFill>
              </a:rPr>
              <a:t> -10</a:t>
            </a:r>
            <a:r>
              <a:rPr lang="en-US" sz="2000" baseline="30000" dirty="0">
                <a:solidFill>
                  <a:srgbClr val="000000"/>
                </a:solidFill>
              </a:rPr>
              <a:t>8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years</a:t>
            </a: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Accretion from a companion star can </a:t>
            </a:r>
            <a:r>
              <a:rPr lang="en-US" sz="2000" dirty="0">
                <a:solidFill>
                  <a:srgbClr val="000000"/>
                </a:solidFill>
              </a:rPr>
              <a:t>“spin-up” a</a:t>
            </a:r>
            <a:r>
              <a:rPr lang="en-US" sz="2000" dirty="0" smtClean="0">
                <a:solidFill>
                  <a:srgbClr val="000000"/>
                </a:solidFill>
              </a:rPr>
              <a:t> dead pulsar to periods as    fast </a:t>
            </a:r>
            <a:r>
              <a:rPr lang="en-US" sz="2000" dirty="0">
                <a:solidFill>
                  <a:srgbClr val="000000"/>
                </a:solidFill>
              </a:rPr>
              <a:t>as ~1.5 </a:t>
            </a:r>
            <a:r>
              <a:rPr lang="en-US" sz="2000" dirty="0" err="1" smtClean="0">
                <a:solidFill>
                  <a:srgbClr val="000000"/>
                </a:solidFill>
              </a:rPr>
              <a:t>ms</a:t>
            </a:r>
            <a:endParaRPr lang="en-US" sz="2000" dirty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Such millisecond pulsars have low </a:t>
            </a:r>
            <a:r>
              <a:rPr lang="en-US" sz="2000" dirty="0">
                <a:solidFill>
                  <a:srgbClr val="000000"/>
                </a:solidFill>
              </a:rPr>
              <a:t>magnetic fields (~10</a:t>
            </a:r>
            <a:r>
              <a:rPr lang="en-US" sz="2000" baseline="30000" dirty="0">
                <a:solidFill>
                  <a:srgbClr val="000000"/>
                </a:solidFill>
              </a:rPr>
              <a:t>8</a:t>
            </a:r>
            <a:r>
              <a:rPr lang="en-US" sz="2000" dirty="0">
                <a:solidFill>
                  <a:srgbClr val="000000"/>
                </a:solidFill>
              </a:rPr>
              <a:t>-10</a:t>
            </a:r>
            <a:r>
              <a:rPr lang="en-US" sz="2000" baseline="30000" dirty="0">
                <a:solidFill>
                  <a:srgbClr val="000000"/>
                </a:solidFill>
              </a:rPr>
              <a:t>9</a:t>
            </a:r>
            <a:r>
              <a:rPr lang="en-US" sz="2000" dirty="0">
                <a:solidFill>
                  <a:srgbClr val="000000"/>
                </a:solidFill>
              </a:rPr>
              <a:t> G) </a:t>
            </a:r>
            <a:r>
              <a:rPr lang="en-US" sz="2000" dirty="0" smtClean="0">
                <a:solidFill>
                  <a:srgbClr val="000000"/>
                </a:solidFill>
              </a:rPr>
              <a:t>and thus   spin down much more gradually, remaining </a:t>
            </a:r>
            <a:r>
              <a:rPr lang="en-US" sz="2000" dirty="0">
                <a:solidFill>
                  <a:srgbClr val="000000"/>
                </a:solidFill>
              </a:rPr>
              <a:t>bright for &gt;10</a:t>
            </a:r>
            <a:r>
              <a:rPr lang="en-US" sz="2000" baseline="30000" dirty="0">
                <a:solidFill>
                  <a:srgbClr val="000000"/>
                </a:solidFill>
              </a:rPr>
              <a:t>9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years</a:t>
            </a: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It seems plausible that large numbers of MSPs could exist near the Galactic Center</a:t>
            </a:r>
            <a:endParaRPr lang="en-US" sz="7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796" y="688850"/>
            <a:ext cx="3533861" cy="4011411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" name="Straight Arrow Connector 5"/>
          <p:cNvCxnSpPr/>
          <p:nvPr/>
        </p:nvCxnSpPr>
        <p:spPr>
          <a:xfrm>
            <a:off x="7450084" y="2132359"/>
            <a:ext cx="792015" cy="35226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 rot="10800000" flipV="1">
            <a:off x="6154712" y="2608145"/>
            <a:ext cx="2158954" cy="1035538"/>
          </a:xfrm>
          <a:prstGeom prst="curvedConnector3">
            <a:avLst>
              <a:gd name="adj1" fmla="val 50000"/>
            </a:avLst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Donut 7"/>
          <p:cNvSpPr/>
          <p:nvPr/>
        </p:nvSpPr>
        <p:spPr>
          <a:xfrm>
            <a:off x="5631821" y="3143164"/>
            <a:ext cx="1026131" cy="957959"/>
          </a:xfrm>
          <a:prstGeom prst="donut">
            <a:avLst>
              <a:gd name="adj" fmla="val 2813"/>
            </a:avLst>
          </a:prstGeom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872" y="4877100"/>
            <a:ext cx="2703543" cy="1827269"/>
          </a:xfrm>
          <a:prstGeom prst="rect">
            <a:avLst/>
          </a:prstGeom>
        </p:spPr>
      </p:pic>
      <p:sp>
        <p:nvSpPr>
          <p:cNvPr id="10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275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963" y="328733"/>
            <a:ext cx="8074213" cy="9906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The Case for the WIMP</a:t>
            </a:r>
            <a:endParaRPr lang="en-US" sz="3600" dirty="0"/>
          </a:p>
        </p:txBody>
      </p:sp>
      <p:sp>
        <p:nvSpPr>
          <p:cNvPr id="7" name="Text Box 1029"/>
          <p:cNvSpPr txBox="1">
            <a:spLocks noChangeArrowheads="1"/>
          </p:cNvSpPr>
          <p:nvPr/>
        </p:nvSpPr>
        <p:spPr bwMode="auto">
          <a:xfrm>
            <a:off x="4421983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25916" y="795835"/>
            <a:ext cx="8578235" cy="5920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000" dirty="0" smtClean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 smtClean="0"/>
              <a:t>To simplify the discussion, lets make two well-motivated assumptions:</a:t>
            </a:r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 smtClean="0"/>
              <a:t>   1) Standard expansion history in the early universe (radiation dominated) </a:t>
            </a:r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/>
              <a:t> </a:t>
            </a:r>
            <a:r>
              <a:rPr lang="en-US" sz="2000" dirty="0" smtClean="0"/>
              <a:t>  2) The dark matter was in thermal equilibrium </a:t>
            </a:r>
            <a:r>
              <a:rPr lang="en-US" sz="2000" dirty="0"/>
              <a:t>(at some point in time) </a:t>
            </a:r>
            <a:endParaRPr lang="en-US" sz="2000" dirty="0" smtClean="0"/>
          </a:p>
          <a:p>
            <a:pPr marL="0" indent="0">
              <a:buClr>
                <a:schemeClr val="folHlink"/>
              </a:buClr>
              <a:buNone/>
            </a:pPr>
            <a:endParaRPr lang="en-US" sz="1200" dirty="0" smtClean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 smtClean="0"/>
              <a:t>The abundance of dark matter that emerges from the Big Bang depends on the dark matter’s mass and couplings 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 smtClean="0"/>
              <a:t>A thermal relic with very small couplings will exceed the measured dark matter density, while one with very large couplings will constitute only a small fraction of the dark matter – to accommodate the measured abundance, something comparable to the weak force is required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 smtClean="0"/>
              <a:t>Under </a:t>
            </a:r>
            <a:r>
              <a:rPr lang="en-US" sz="2000" dirty="0"/>
              <a:t>these </a:t>
            </a:r>
            <a:r>
              <a:rPr lang="en-US" sz="2000" dirty="0" smtClean="0"/>
              <a:t>well-motivated assumptions, viable dark </a:t>
            </a:r>
            <a:r>
              <a:rPr lang="en-US" sz="2000" dirty="0"/>
              <a:t>matter </a:t>
            </a:r>
            <a:r>
              <a:rPr lang="en-US" sz="2000" dirty="0" smtClean="0"/>
              <a:t>candidates </a:t>
            </a:r>
            <a:r>
              <a:rPr lang="en-US" sz="2000" dirty="0"/>
              <a:t>must fall within a mass range of ~</a:t>
            </a:r>
            <a:r>
              <a:rPr lang="en-US" sz="2000" dirty="0" smtClean="0"/>
              <a:t>10 </a:t>
            </a:r>
            <a:r>
              <a:rPr lang="en-US" sz="2000" dirty="0"/>
              <a:t>MeV to ~100 </a:t>
            </a:r>
            <a:r>
              <a:rPr lang="en-US" sz="2000" dirty="0" err="1"/>
              <a:t>TeV</a:t>
            </a:r>
            <a:r>
              <a:rPr lang="en-US" sz="2000" dirty="0"/>
              <a:t> 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 smtClean="0"/>
              <a:t>From this perspective, dark </a:t>
            </a:r>
            <a:r>
              <a:rPr lang="en-US" sz="2000" dirty="0"/>
              <a:t>matter </a:t>
            </a:r>
            <a:r>
              <a:rPr lang="en-US" sz="2000" dirty="0" smtClean="0"/>
              <a:t>candidates with </a:t>
            </a:r>
            <a:r>
              <a:rPr lang="en-US" sz="2000" dirty="0"/>
              <a:t>weak-scale masses </a:t>
            </a:r>
            <a:r>
              <a:rPr lang="en-US" sz="2000" dirty="0" smtClean="0"/>
              <a:t>and interactions </a:t>
            </a:r>
            <a:r>
              <a:rPr lang="en-US" sz="2000" dirty="0"/>
              <a:t>– “WIMPs” – are particularly </a:t>
            </a:r>
            <a:r>
              <a:rPr lang="en-US" sz="2000" dirty="0" smtClean="0"/>
              <a:t>well </a:t>
            </a:r>
            <a:r>
              <a:rPr lang="en-US" sz="2000" dirty="0"/>
              <a:t>motivated </a:t>
            </a:r>
            <a:endParaRPr lang="en-US" sz="2000" dirty="0" smtClean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 smtClean="0"/>
              <a:t>This argument has also played a significant role in guiding our experimental program</a:t>
            </a:r>
            <a:endParaRPr lang="en-US" sz="20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dirty="0" smtClean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dirty="0" smtClean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baseline="-25000" dirty="0" smtClean="0"/>
          </a:p>
          <a:p>
            <a:pPr marL="0" indent="0">
              <a:buClr>
                <a:schemeClr val="folHlink"/>
              </a:buClr>
              <a:buNone/>
            </a:pPr>
            <a:endParaRPr lang="en-US" sz="2000" dirty="0" smtClean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dirty="0"/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	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63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1594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Millisecond Pulsars and The Galactic Center Gamma-Ray Excess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106" y="1787782"/>
            <a:ext cx="7484894" cy="66216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000000"/>
                </a:solidFill>
              </a:rPr>
              <a:t>Arguments in Favor of Pulsars:</a:t>
            </a:r>
            <a:endParaRPr lang="en-US" sz="20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</a:rPr>
              <a:t>Pulsars are known to </a:t>
            </a:r>
            <a:r>
              <a:rPr lang="en-US" sz="2000" dirty="0" smtClean="0">
                <a:solidFill>
                  <a:srgbClr val="000000"/>
                </a:solidFill>
              </a:rPr>
              <a:t>exist</a:t>
            </a: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The gamma-ray spectrum of observed pulsars </a:t>
            </a: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Small-scale power in the gamma-ray emission from                the Inner Galaxy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Small-scale power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0000"/>
                </a:solidFill>
              </a:rPr>
              <a:t>Arguments Against Pulsars:</a:t>
            </a:r>
            <a:endParaRPr lang="en-US" sz="2000" b="1" dirty="0">
              <a:solidFill>
                <a:srgbClr val="000000"/>
              </a:solidFill>
            </a:endParaRPr>
          </a:p>
          <a:p>
            <a:pPr>
              <a:buClr>
                <a:srgbClr val="C00000"/>
              </a:buClr>
              <a:buSzPct val="75000"/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</a:rPr>
              <a:t>The lack of </a:t>
            </a:r>
            <a:r>
              <a:rPr lang="en-US" sz="2000" dirty="0" smtClean="0">
                <a:solidFill>
                  <a:srgbClr val="000000"/>
                </a:solidFill>
              </a:rPr>
              <a:t>pulsars </a:t>
            </a:r>
            <a:r>
              <a:rPr lang="en-US" sz="2000" dirty="0">
                <a:solidFill>
                  <a:srgbClr val="000000"/>
                </a:solidFill>
              </a:rPr>
              <a:t>detected in the Inner Galaxy </a:t>
            </a:r>
            <a:endParaRPr lang="en-US" sz="2000" dirty="0" smtClean="0">
              <a:solidFill>
                <a:srgbClr val="000000"/>
              </a:solidFill>
            </a:endParaRPr>
          </a:p>
          <a:p>
            <a:pPr>
              <a:buClr>
                <a:srgbClr val="C00000"/>
              </a:buClr>
              <a:buSzPct val="75000"/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The measured luminosity function of </a:t>
            </a:r>
            <a:r>
              <a:rPr lang="en-US" sz="2000" dirty="0">
                <a:solidFill>
                  <a:srgbClr val="000000"/>
                </a:solidFill>
              </a:rPr>
              <a:t>gamma-ray </a:t>
            </a:r>
            <a:r>
              <a:rPr lang="en-US" sz="2000" dirty="0" smtClean="0">
                <a:solidFill>
                  <a:srgbClr val="000000"/>
                </a:solidFill>
              </a:rPr>
              <a:t>pulsars </a:t>
            </a:r>
          </a:p>
          <a:p>
            <a:pPr>
              <a:buClr>
                <a:srgbClr val="C00000"/>
              </a:buClr>
              <a:buSzPct val="75000"/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The </a:t>
            </a:r>
            <a:r>
              <a:rPr lang="en-US" sz="2000" dirty="0">
                <a:solidFill>
                  <a:srgbClr val="000000"/>
                </a:solidFill>
              </a:rPr>
              <a:t>lack of low-mass X-ray binaries in the Inner </a:t>
            </a:r>
            <a:r>
              <a:rPr lang="en-US" sz="2000" dirty="0" smtClean="0">
                <a:solidFill>
                  <a:srgbClr val="000000"/>
                </a:solidFill>
              </a:rPr>
              <a:t>Galaxy</a:t>
            </a:r>
          </a:p>
          <a:p>
            <a:pPr marL="0" indent="0">
              <a:buClr>
                <a:srgbClr val="C00000"/>
              </a:buClr>
              <a:buSzPct val="75000"/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in </a:t>
            </a:r>
            <a:r>
              <a:rPr lang="en-US" sz="2000" dirty="0">
                <a:solidFill>
                  <a:schemeClr val="bg1"/>
                </a:solidFill>
              </a:rPr>
              <a:t>the gamma-ray emission from the Inner </a:t>
            </a:r>
            <a:r>
              <a:rPr lang="en-US" sz="2000" dirty="0" smtClean="0">
                <a:solidFill>
                  <a:schemeClr val="bg1"/>
                </a:solidFill>
              </a:rPr>
              <a:t>Galaxy</a:t>
            </a:r>
          </a:p>
          <a:p>
            <a:pPr>
              <a:buFont typeface="Wingdings" charset="2"/>
              <a:buChar char="§"/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b="1" dirty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8" name="Picture 2" descr="ttp://www.nrao.edu/pr/2006/radiomagnetar/magneta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7" r="8363"/>
          <a:stretch/>
        </p:blipFill>
        <p:spPr bwMode="auto">
          <a:xfrm rot="16200000">
            <a:off x="6423718" y="1822981"/>
            <a:ext cx="2868169" cy="20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8539" y="2156791"/>
            <a:ext cx="6331226" cy="1500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2192" y="4296044"/>
            <a:ext cx="7002277" cy="1500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6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1594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Millisecond Pulsars and The Galactic Center Gamma-Ray Excess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106" y="1787782"/>
            <a:ext cx="7484894" cy="66216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000000"/>
                </a:solidFill>
              </a:rPr>
              <a:t>Arguments in Favor of Pulsars:</a:t>
            </a:r>
            <a:endParaRPr lang="en-US" sz="20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</a:rPr>
              <a:t>The gamma-ray spectrum of observed </a:t>
            </a:r>
            <a:r>
              <a:rPr lang="en-US" sz="2000" dirty="0" smtClean="0">
                <a:solidFill>
                  <a:srgbClr val="000000"/>
                </a:solidFill>
              </a:rPr>
              <a:t>pulsars</a:t>
            </a:r>
            <a:endParaRPr lang="en-US" sz="20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Pulsars </a:t>
            </a:r>
            <a:r>
              <a:rPr lang="en-US" sz="2000" dirty="0">
                <a:solidFill>
                  <a:srgbClr val="000000"/>
                </a:solidFill>
              </a:rPr>
              <a:t>are known to </a:t>
            </a:r>
            <a:r>
              <a:rPr lang="en-US" sz="2000" dirty="0" smtClean="0">
                <a:solidFill>
                  <a:srgbClr val="000000"/>
                </a:solidFill>
              </a:rPr>
              <a:t>exist</a:t>
            </a: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Small-scale </a:t>
            </a:r>
            <a:r>
              <a:rPr lang="en-US" sz="2000" dirty="0" smtClean="0">
                <a:solidFill>
                  <a:srgbClr val="000000"/>
                </a:solidFill>
              </a:rPr>
              <a:t>power in the gamma-ray emission from                the Inner Galaxy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Small-scale power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0000"/>
                </a:solidFill>
              </a:rPr>
              <a:t>Arguments Against Pulsars:</a:t>
            </a:r>
            <a:endParaRPr lang="en-US" sz="2000" b="1" dirty="0">
              <a:solidFill>
                <a:srgbClr val="000000"/>
              </a:solidFill>
            </a:endParaRPr>
          </a:p>
          <a:p>
            <a:pPr>
              <a:buClr>
                <a:srgbClr val="C00000"/>
              </a:buClr>
              <a:buSzPct val="75000"/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</a:rPr>
              <a:t>The lack of </a:t>
            </a:r>
            <a:r>
              <a:rPr lang="en-US" sz="2000" dirty="0" smtClean="0">
                <a:solidFill>
                  <a:srgbClr val="000000"/>
                </a:solidFill>
              </a:rPr>
              <a:t>pulsars </a:t>
            </a:r>
            <a:r>
              <a:rPr lang="en-US" sz="2000" dirty="0">
                <a:solidFill>
                  <a:srgbClr val="000000"/>
                </a:solidFill>
              </a:rPr>
              <a:t>detected in the Inner Galaxy </a:t>
            </a:r>
            <a:endParaRPr lang="en-US" sz="2000" dirty="0" smtClean="0">
              <a:solidFill>
                <a:srgbClr val="000000"/>
              </a:solidFill>
            </a:endParaRPr>
          </a:p>
          <a:p>
            <a:pPr>
              <a:buClr>
                <a:srgbClr val="C00000"/>
              </a:buClr>
              <a:buSzPct val="75000"/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The measured luminosity function of </a:t>
            </a:r>
            <a:r>
              <a:rPr lang="en-US" sz="2000" dirty="0">
                <a:solidFill>
                  <a:srgbClr val="000000"/>
                </a:solidFill>
              </a:rPr>
              <a:t>gamma-ray </a:t>
            </a:r>
            <a:r>
              <a:rPr lang="en-US" sz="2000" dirty="0" smtClean="0">
                <a:solidFill>
                  <a:srgbClr val="000000"/>
                </a:solidFill>
              </a:rPr>
              <a:t>pulsars </a:t>
            </a:r>
          </a:p>
          <a:p>
            <a:pPr>
              <a:buClr>
                <a:srgbClr val="C00000"/>
              </a:buClr>
              <a:buSzPct val="75000"/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The </a:t>
            </a:r>
            <a:r>
              <a:rPr lang="en-US" sz="2000" dirty="0">
                <a:solidFill>
                  <a:srgbClr val="000000"/>
                </a:solidFill>
              </a:rPr>
              <a:t>lack of low-mass X-ray binaries in the Inner </a:t>
            </a:r>
            <a:r>
              <a:rPr lang="en-US" sz="2000" dirty="0" smtClean="0">
                <a:solidFill>
                  <a:srgbClr val="000000"/>
                </a:solidFill>
              </a:rPr>
              <a:t>Galaxy</a:t>
            </a:r>
          </a:p>
          <a:p>
            <a:pPr marL="0" indent="0">
              <a:buClr>
                <a:srgbClr val="C00000"/>
              </a:buClr>
              <a:buSzPct val="75000"/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in </a:t>
            </a:r>
            <a:r>
              <a:rPr lang="en-US" sz="2000" dirty="0">
                <a:solidFill>
                  <a:schemeClr val="bg1"/>
                </a:solidFill>
              </a:rPr>
              <a:t>the gamma-ray emission from the Inner </a:t>
            </a:r>
            <a:r>
              <a:rPr lang="en-US" sz="2000" dirty="0" smtClean="0">
                <a:solidFill>
                  <a:schemeClr val="bg1"/>
                </a:solidFill>
              </a:rPr>
              <a:t>Galaxy</a:t>
            </a:r>
          </a:p>
          <a:p>
            <a:pPr>
              <a:buFont typeface="Wingdings" charset="2"/>
              <a:buChar char="§"/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b="1" dirty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8" name="Picture 2" descr="ttp://www.nrao.edu/pr/2006/radiomagnetar/magneta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7" r="8363"/>
          <a:stretch/>
        </p:blipFill>
        <p:spPr bwMode="auto">
          <a:xfrm rot="16200000">
            <a:off x="6423718" y="1822981"/>
            <a:ext cx="2868169" cy="20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8539" y="2544417"/>
            <a:ext cx="6331226" cy="1113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1000" y="4376530"/>
            <a:ext cx="6775174" cy="1113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4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1594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Millisecond Pulsars and The Galactic Center Gamma-Ray Excess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106" y="1787782"/>
            <a:ext cx="7484894" cy="66216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000000"/>
                </a:solidFill>
              </a:rPr>
              <a:t>Arguments in Favor of Pulsars:</a:t>
            </a:r>
            <a:endParaRPr lang="en-US" sz="20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</a:rPr>
              <a:t>The gamma-ray spectrum of observed </a:t>
            </a:r>
            <a:r>
              <a:rPr lang="en-US" sz="2000" dirty="0" smtClean="0">
                <a:solidFill>
                  <a:srgbClr val="000000"/>
                </a:solidFill>
              </a:rPr>
              <a:t>pulsars</a:t>
            </a:r>
            <a:endParaRPr lang="en-US" sz="20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Pulsars </a:t>
            </a:r>
            <a:r>
              <a:rPr lang="en-US" sz="2000" dirty="0">
                <a:solidFill>
                  <a:srgbClr val="000000"/>
                </a:solidFill>
              </a:rPr>
              <a:t>are known to </a:t>
            </a:r>
            <a:r>
              <a:rPr lang="en-US" sz="2000" dirty="0" smtClean="0">
                <a:solidFill>
                  <a:srgbClr val="000000"/>
                </a:solidFill>
              </a:rPr>
              <a:t>exist</a:t>
            </a: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Small-scale </a:t>
            </a:r>
            <a:r>
              <a:rPr lang="en-US" sz="2000" dirty="0" smtClean="0">
                <a:solidFill>
                  <a:srgbClr val="000000"/>
                </a:solidFill>
              </a:rPr>
              <a:t>power in the gamma-ray emission from                the Inner Galaxy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Small-scale power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0000"/>
                </a:solidFill>
              </a:rPr>
              <a:t>Arguments Against Pulsars:</a:t>
            </a:r>
            <a:endParaRPr lang="en-US" sz="2000" b="1" dirty="0">
              <a:solidFill>
                <a:srgbClr val="000000"/>
              </a:solidFill>
            </a:endParaRPr>
          </a:p>
          <a:p>
            <a:pPr>
              <a:buClr>
                <a:srgbClr val="C00000"/>
              </a:buClr>
              <a:buSzPct val="75000"/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</a:rPr>
              <a:t>The lack of </a:t>
            </a:r>
            <a:r>
              <a:rPr lang="en-US" sz="2000" dirty="0" smtClean="0">
                <a:solidFill>
                  <a:srgbClr val="000000"/>
                </a:solidFill>
              </a:rPr>
              <a:t>pulsars </a:t>
            </a:r>
            <a:r>
              <a:rPr lang="en-US" sz="2000" dirty="0">
                <a:solidFill>
                  <a:srgbClr val="000000"/>
                </a:solidFill>
              </a:rPr>
              <a:t>detected in the Inner Galaxy </a:t>
            </a:r>
            <a:endParaRPr lang="en-US" sz="2000" dirty="0" smtClean="0">
              <a:solidFill>
                <a:srgbClr val="000000"/>
              </a:solidFill>
            </a:endParaRPr>
          </a:p>
          <a:p>
            <a:pPr>
              <a:buClr>
                <a:srgbClr val="C00000"/>
              </a:buClr>
              <a:buSzPct val="75000"/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The measured luminosity function of </a:t>
            </a:r>
            <a:r>
              <a:rPr lang="en-US" sz="2000" dirty="0">
                <a:solidFill>
                  <a:srgbClr val="000000"/>
                </a:solidFill>
              </a:rPr>
              <a:t>gamma-ray </a:t>
            </a:r>
            <a:r>
              <a:rPr lang="en-US" sz="2000" dirty="0" smtClean="0">
                <a:solidFill>
                  <a:srgbClr val="000000"/>
                </a:solidFill>
              </a:rPr>
              <a:t>pulsars </a:t>
            </a:r>
          </a:p>
          <a:p>
            <a:pPr>
              <a:buClr>
                <a:srgbClr val="C00000"/>
              </a:buClr>
              <a:buSzPct val="75000"/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The </a:t>
            </a:r>
            <a:r>
              <a:rPr lang="en-US" sz="2000" dirty="0">
                <a:solidFill>
                  <a:srgbClr val="000000"/>
                </a:solidFill>
              </a:rPr>
              <a:t>lack of low-mass X-ray binaries in the Inner </a:t>
            </a:r>
            <a:r>
              <a:rPr lang="en-US" sz="2000" dirty="0" smtClean="0">
                <a:solidFill>
                  <a:srgbClr val="000000"/>
                </a:solidFill>
              </a:rPr>
              <a:t>Galaxy</a:t>
            </a:r>
          </a:p>
          <a:p>
            <a:pPr marL="0" indent="0">
              <a:buClr>
                <a:srgbClr val="C00000"/>
              </a:buClr>
              <a:buSzPct val="75000"/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in </a:t>
            </a:r>
            <a:r>
              <a:rPr lang="en-US" sz="2000" dirty="0">
                <a:solidFill>
                  <a:schemeClr val="bg1"/>
                </a:solidFill>
              </a:rPr>
              <a:t>the gamma-ray emission from the Inner </a:t>
            </a:r>
            <a:r>
              <a:rPr lang="en-US" sz="2000" dirty="0" smtClean="0">
                <a:solidFill>
                  <a:schemeClr val="bg1"/>
                </a:solidFill>
              </a:rPr>
              <a:t>Galaxy</a:t>
            </a:r>
          </a:p>
          <a:p>
            <a:pPr>
              <a:buFont typeface="Wingdings" charset="2"/>
              <a:buChar char="§"/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b="1" dirty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8" name="Picture 2" descr="ttp://www.nrao.edu/pr/2006/radiomagnetar/magneta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7" r="8363"/>
          <a:stretch/>
        </p:blipFill>
        <p:spPr bwMode="auto">
          <a:xfrm rot="16200000">
            <a:off x="6423718" y="1822981"/>
            <a:ext cx="2868169" cy="20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8539" y="2918831"/>
            <a:ext cx="6331226" cy="738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1000" y="4376530"/>
            <a:ext cx="6775174" cy="1113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1594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Millisecond Pulsars and The Galactic Center Gamma-Ray Excess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106" y="1787782"/>
            <a:ext cx="7484894" cy="66216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000000"/>
                </a:solidFill>
              </a:rPr>
              <a:t>Arguments in Favor of Pulsars:</a:t>
            </a:r>
            <a:endParaRPr lang="en-US" sz="20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</a:rPr>
              <a:t>The gamma-ray spectrum of observed </a:t>
            </a:r>
            <a:r>
              <a:rPr lang="en-US" sz="2000" dirty="0" smtClean="0">
                <a:solidFill>
                  <a:srgbClr val="000000"/>
                </a:solidFill>
              </a:rPr>
              <a:t>pulsars</a:t>
            </a:r>
            <a:endParaRPr lang="en-US" sz="20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Pulsars </a:t>
            </a:r>
            <a:r>
              <a:rPr lang="en-US" sz="2000" dirty="0">
                <a:solidFill>
                  <a:srgbClr val="000000"/>
                </a:solidFill>
              </a:rPr>
              <a:t>are known to </a:t>
            </a:r>
            <a:r>
              <a:rPr lang="en-US" sz="2000" dirty="0" smtClean="0">
                <a:solidFill>
                  <a:srgbClr val="000000"/>
                </a:solidFill>
              </a:rPr>
              <a:t>exist</a:t>
            </a: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Small-scale </a:t>
            </a:r>
            <a:r>
              <a:rPr lang="en-US" sz="2000" dirty="0" smtClean="0">
                <a:solidFill>
                  <a:srgbClr val="000000"/>
                </a:solidFill>
              </a:rPr>
              <a:t>power in the gamma-ray emission from                the Inner Galaxy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Small-scale power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0000"/>
                </a:solidFill>
              </a:rPr>
              <a:t>Arguments Against Pulsars:</a:t>
            </a:r>
            <a:endParaRPr lang="en-US" sz="2000" b="1" dirty="0">
              <a:solidFill>
                <a:srgbClr val="000000"/>
              </a:solidFill>
            </a:endParaRPr>
          </a:p>
          <a:p>
            <a:pPr>
              <a:buClr>
                <a:srgbClr val="C00000"/>
              </a:buClr>
              <a:buSzPct val="75000"/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</a:rPr>
              <a:t>The lack of </a:t>
            </a:r>
            <a:r>
              <a:rPr lang="en-US" sz="2000" dirty="0" smtClean="0">
                <a:solidFill>
                  <a:srgbClr val="000000"/>
                </a:solidFill>
              </a:rPr>
              <a:t>pulsars </a:t>
            </a:r>
            <a:r>
              <a:rPr lang="en-US" sz="2000" dirty="0">
                <a:solidFill>
                  <a:srgbClr val="000000"/>
                </a:solidFill>
              </a:rPr>
              <a:t>detected in the Inner Galaxy </a:t>
            </a:r>
            <a:endParaRPr lang="en-US" sz="2000" dirty="0" smtClean="0">
              <a:solidFill>
                <a:srgbClr val="000000"/>
              </a:solidFill>
            </a:endParaRPr>
          </a:p>
          <a:p>
            <a:pPr>
              <a:buClr>
                <a:srgbClr val="C00000"/>
              </a:buClr>
              <a:buSzPct val="75000"/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The measured luminosity function of </a:t>
            </a:r>
            <a:r>
              <a:rPr lang="en-US" sz="2000" dirty="0">
                <a:solidFill>
                  <a:srgbClr val="000000"/>
                </a:solidFill>
              </a:rPr>
              <a:t>gamma-ray </a:t>
            </a:r>
            <a:r>
              <a:rPr lang="en-US" sz="2000" dirty="0" smtClean="0">
                <a:solidFill>
                  <a:srgbClr val="000000"/>
                </a:solidFill>
              </a:rPr>
              <a:t>pulsars </a:t>
            </a:r>
          </a:p>
          <a:p>
            <a:pPr>
              <a:buClr>
                <a:srgbClr val="C00000"/>
              </a:buClr>
              <a:buSzPct val="75000"/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The </a:t>
            </a:r>
            <a:r>
              <a:rPr lang="en-US" sz="2000" dirty="0">
                <a:solidFill>
                  <a:srgbClr val="000000"/>
                </a:solidFill>
              </a:rPr>
              <a:t>lack of low-mass X-ray binaries in the Inner </a:t>
            </a:r>
            <a:r>
              <a:rPr lang="en-US" sz="2000" dirty="0" smtClean="0">
                <a:solidFill>
                  <a:srgbClr val="000000"/>
                </a:solidFill>
              </a:rPr>
              <a:t>Galaxy</a:t>
            </a:r>
          </a:p>
          <a:p>
            <a:pPr marL="0" indent="0">
              <a:buClr>
                <a:srgbClr val="C00000"/>
              </a:buClr>
              <a:buSzPct val="75000"/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in </a:t>
            </a:r>
            <a:r>
              <a:rPr lang="en-US" sz="2000" dirty="0">
                <a:solidFill>
                  <a:schemeClr val="bg1"/>
                </a:solidFill>
              </a:rPr>
              <a:t>the gamma-ray emission from the Inner </a:t>
            </a:r>
            <a:r>
              <a:rPr lang="en-US" sz="2000" dirty="0" smtClean="0">
                <a:solidFill>
                  <a:schemeClr val="bg1"/>
                </a:solidFill>
              </a:rPr>
              <a:t>Galaxy</a:t>
            </a:r>
          </a:p>
          <a:p>
            <a:pPr>
              <a:buFont typeface="Wingdings" charset="2"/>
              <a:buChar char="§"/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b="1" dirty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8" name="Picture 2" descr="ttp://www.nrao.edu/pr/2006/radiomagnetar/magneta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7" r="8363"/>
          <a:stretch/>
        </p:blipFill>
        <p:spPr bwMode="auto">
          <a:xfrm rot="16200000">
            <a:off x="6423718" y="1822981"/>
            <a:ext cx="2868169" cy="20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8539" y="2918831"/>
            <a:ext cx="6331226" cy="738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7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323" y="362311"/>
            <a:ext cx="86868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Gamma-Ray Bright MSPs in The Inner Galaxy?</a:t>
            </a:r>
            <a:endParaRPr lang="en-US" sz="36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1262" y="1130240"/>
            <a:ext cx="8593586" cy="5818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To be clear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smtClean="0">
                <a:solidFill>
                  <a:srgbClr val="000000"/>
                </a:solidFill>
              </a:rPr>
              <a:t>known (</a:t>
            </a:r>
            <a:r>
              <a:rPr lang="en-US" sz="2000" i="1" dirty="0" err="1" smtClean="0">
                <a:solidFill>
                  <a:srgbClr val="000000"/>
                </a:solidFill>
              </a:rPr>
              <a:t>ie</a:t>
            </a:r>
            <a:r>
              <a:rPr lang="en-US" sz="2000" dirty="0" smtClean="0">
                <a:solidFill>
                  <a:srgbClr val="000000"/>
                </a:solidFill>
              </a:rPr>
              <a:t>. </a:t>
            </a:r>
            <a:r>
              <a:rPr lang="en-US" sz="2000" dirty="0">
                <a:solidFill>
                  <a:srgbClr val="000000"/>
                </a:solidFill>
              </a:rPr>
              <a:t>r</a:t>
            </a:r>
            <a:r>
              <a:rPr lang="en-US" sz="2000" dirty="0" smtClean="0">
                <a:solidFill>
                  <a:srgbClr val="000000"/>
                </a:solidFill>
              </a:rPr>
              <a:t>esolved) gamma-ray point sources do not appreciably contribute to the Galactic Center Excess; masking </a:t>
            </a:r>
            <a:r>
              <a:rPr lang="en-US" sz="2000" dirty="0">
                <a:solidFill>
                  <a:srgbClr val="000000"/>
                </a:solidFill>
              </a:rPr>
              <a:t>the pulsar candidate sources contained in </a:t>
            </a:r>
            <a:r>
              <a:rPr lang="en-US" sz="2000" dirty="0" smtClean="0">
                <a:solidFill>
                  <a:srgbClr val="000000"/>
                </a:solidFill>
              </a:rPr>
              <a:t>various catalogs </a:t>
            </a:r>
            <a:r>
              <a:rPr lang="en-US" sz="2000" dirty="0">
                <a:solidFill>
                  <a:srgbClr val="000000"/>
                </a:solidFill>
              </a:rPr>
              <a:t>does </a:t>
            </a:r>
            <a:r>
              <a:rPr lang="en-US" sz="2000" i="1" dirty="0">
                <a:solidFill>
                  <a:srgbClr val="000000"/>
                </a:solidFill>
              </a:rPr>
              <a:t>not</a:t>
            </a:r>
            <a:r>
              <a:rPr lang="en-US" sz="2000" dirty="0">
                <a:solidFill>
                  <a:srgbClr val="000000"/>
                </a:solidFill>
              </a:rPr>
              <a:t> impact the characteristics of the </a:t>
            </a:r>
            <a:r>
              <a:rPr lang="en-US" sz="2000" dirty="0" smtClean="0">
                <a:solidFill>
                  <a:srgbClr val="000000"/>
                </a:solidFill>
              </a:rPr>
              <a:t>excess</a:t>
            </a:r>
          </a:p>
          <a:p>
            <a:pPr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700" dirty="0">
              <a:solidFill>
                <a:srgbClr val="000000"/>
              </a:solidFill>
            </a:endParaRPr>
          </a:p>
        </p:txBody>
      </p:sp>
      <p:sp>
        <p:nvSpPr>
          <p:cNvPr id="5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9590" y="6504972"/>
            <a:ext cx="7994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Bartels, DH, Linden, Mishra-Sharma, Rodd, </a:t>
            </a:r>
            <a:r>
              <a:rPr lang="en-US" err="1" smtClean="0"/>
              <a:t>Safdi</a:t>
            </a:r>
            <a:r>
              <a:rPr lang="en-US" smtClean="0"/>
              <a:t>, </a:t>
            </a:r>
            <a:r>
              <a:rPr lang="en-US" err="1" smtClean="0"/>
              <a:t>Slatyer</a:t>
            </a:r>
            <a:r>
              <a:rPr lang="en-US" smtClean="0"/>
              <a:t>, arXiv:1710.10266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505" y="2529403"/>
            <a:ext cx="4894953" cy="389936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66823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1594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Millisecond Pulsars and The Galactic Center Gamma-Ray Excess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106" y="1787782"/>
            <a:ext cx="7484894" cy="66216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000000"/>
                </a:solidFill>
              </a:rPr>
              <a:t>Arguments in Favor of Pulsars:</a:t>
            </a:r>
            <a:endParaRPr lang="en-US" sz="20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</a:rPr>
              <a:t>The gamma-ray spectrum of observed </a:t>
            </a:r>
            <a:r>
              <a:rPr lang="en-US" sz="2000" dirty="0" smtClean="0">
                <a:solidFill>
                  <a:srgbClr val="000000"/>
                </a:solidFill>
              </a:rPr>
              <a:t>pulsars</a:t>
            </a:r>
            <a:endParaRPr lang="en-US" sz="20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Pulsars </a:t>
            </a:r>
            <a:r>
              <a:rPr lang="en-US" sz="2000" dirty="0">
                <a:solidFill>
                  <a:srgbClr val="000000"/>
                </a:solidFill>
              </a:rPr>
              <a:t>are known to </a:t>
            </a:r>
            <a:r>
              <a:rPr lang="en-US" sz="2000" dirty="0" smtClean="0">
                <a:solidFill>
                  <a:srgbClr val="000000"/>
                </a:solidFill>
              </a:rPr>
              <a:t>exist</a:t>
            </a: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Small-scale </a:t>
            </a:r>
            <a:r>
              <a:rPr lang="en-US" sz="2000" dirty="0" smtClean="0">
                <a:solidFill>
                  <a:srgbClr val="000000"/>
                </a:solidFill>
              </a:rPr>
              <a:t>power in the gamma-ray emission from                the Inner Galaxy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Small-scale power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0000"/>
                </a:solidFill>
              </a:rPr>
              <a:t>Arguments Against Pulsars:</a:t>
            </a:r>
            <a:endParaRPr lang="en-US" sz="2000" b="1" dirty="0">
              <a:solidFill>
                <a:srgbClr val="000000"/>
              </a:solidFill>
            </a:endParaRPr>
          </a:p>
          <a:p>
            <a:pPr>
              <a:buClr>
                <a:srgbClr val="C00000"/>
              </a:buClr>
              <a:buSzPct val="75000"/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</a:rPr>
              <a:t>The lack of </a:t>
            </a:r>
            <a:r>
              <a:rPr lang="en-US" sz="2000" dirty="0" smtClean="0">
                <a:solidFill>
                  <a:srgbClr val="000000"/>
                </a:solidFill>
              </a:rPr>
              <a:t>pulsars </a:t>
            </a:r>
            <a:r>
              <a:rPr lang="en-US" sz="2000" dirty="0">
                <a:solidFill>
                  <a:srgbClr val="000000"/>
                </a:solidFill>
              </a:rPr>
              <a:t>detected in the Inner Galaxy </a:t>
            </a:r>
            <a:endParaRPr lang="en-US" sz="2000" dirty="0" smtClean="0">
              <a:solidFill>
                <a:srgbClr val="000000"/>
              </a:solidFill>
            </a:endParaRPr>
          </a:p>
          <a:p>
            <a:pPr>
              <a:buClr>
                <a:srgbClr val="C00000"/>
              </a:buClr>
              <a:buSzPct val="75000"/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The measured luminosity function of </a:t>
            </a:r>
            <a:r>
              <a:rPr lang="en-US" sz="2000" dirty="0">
                <a:solidFill>
                  <a:srgbClr val="000000"/>
                </a:solidFill>
              </a:rPr>
              <a:t>gamma-ray </a:t>
            </a:r>
            <a:r>
              <a:rPr lang="en-US" sz="2000" dirty="0" smtClean="0">
                <a:solidFill>
                  <a:srgbClr val="000000"/>
                </a:solidFill>
              </a:rPr>
              <a:t>pulsars </a:t>
            </a:r>
          </a:p>
          <a:p>
            <a:pPr>
              <a:buClr>
                <a:srgbClr val="C00000"/>
              </a:buClr>
              <a:buSzPct val="75000"/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The </a:t>
            </a:r>
            <a:r>
              <a:rPr lang="en-US" sz="2000" dirty="0">
                <a:solidFill>
                  <a:srgbClr val="000000"/>
                </a:solidFill>
              </a:rPr>
              <a:t>lack of low-mass X-ray binaries in the Inner </a:t>
            </a:r>
            <a:r>
              <a:rPr lang="en-US" sz="2000" dirty="0" smtClean="0">
                <a:solidFill>
                  <a:srgbClr val="000000"/>
                </a:solidFill>
              </a:rPr>
              <a:t>Galaxy</a:t>
            </a:r>
          </a:p>
          <a:p>
            <a:pPr marL="0" indent="0">
              <a:buClr>
                <a:srgbClr val="C00000"/>
              </a:buClr>
              <a:buSzPct val="75000"/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in </a:t>
            </a:r>
            <a:r>
              <a:rPr lang="en-US" sz="2000" dirty="0">
                <a:solidFill>
                  <a:schemeClr val="bg1"/>
                </a:solidFill>
              </a:rPr>
              <a:t>the gamma-ray emission from the Inner </a:t>
            </a:r>
            <a:r>
              <a:rPr lang="en-US" sz="2000" dirty="0" smtClean="0">
                <a:solidFill>
                  <a:schemeClr val="bg1"/>
                </a:solidFill>
              </a:rPr>
              <a:t>Galaxy</a:t>
            </a:r>
          </a:p>
          <a:p>
            <a:pPr>
              <a:buFont typeface="Wingdings" charset="2"/>
              <a:buChar char="§"/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b="1" dirty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8" name="Picture 2" descr="ttp://www.nrao.edu/pr/2006/radiomagnetar/magneta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7" r="8363"/>
          <a:stretch/>
        </p:blipFill>
        <p:spPr bwMode="auto">
          <a:xfrm rot="16200000">
            <a:off x="6423718" y="1822981"/>
            <a:ext cx="2868169" cy="20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741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326" y="246351"/>
            <a:ext cx="8407349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Small Scale Power Among Inner Galaxy 𝛄-Rays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163865" y="6176376"/>
            <a:ext cx="8456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Lee, </a:t>
            </a:r>
            <a:r>
              <a:rPr lang="en-US" dirty="0" err="1" smtClean="0"/>
              <a:t>Lisanti</a:t>
            </a:r>
            <a:r>
              <a:rPr lang="en-US" dirty="0" smtClean="0"/>
              <a:t>, </a:t>
            </a:r>
            <a:r>
              <a:rPr lang="en-US" dirty="0" err="1" smtClean="0"/>
              <a:t>Safdi</a:t>
            </a:r>
            <a:r>
              <a:rPr lang="en-US" dirty="0" smtClean="0"/>
              <a:t>, </a:t>
            </a:r>
            <a:r>
              <a:rPr lang="en-US" dirty="0" err="1" smtClean="0"/>
              <a:t>Slatyer</a:t>
            </a:r>
            <a:r>
              <a:rPr lang="en-US" dirty="0" smtClean="0"/>
              <a:t>, </a:t>
            </a:r>
            <a:r>
              <a:rPr lang="en-US" dirty="0" err="1" smtClean="0"/>
              <a:t>Xue</a:t>
            </a:r>
            <a:r>
              <a:rPr lang="en-US" dirty="0" smtClean="0"/>
              <a:t>, arXiv:1506.05124 </a:t>
            </a:r>
          </a:p>
          <a:p>
            <a:r>
              <a:rPr lang="en-US" dirty="0" smtClean="0"/>
              <a:t>Bartels, Krishnamurthy, </a:t>
            </a:r>
            <a:r>
              <a:rPr lang="en-US" dirty="0" err="1" smtClean="0"/>
              <a:t>Weniger</a:t>
            </a:r>
            <a:r>
              <a:rPr lang="en-US" dirty="0" smtClean="0"/>
              <a:t>, arXiv:1506.05104</a:t>
            </a:r>
          </a:p>
          <a:p>
            <a:endParaRPr lang="en-US" dirty="0" smtClean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389105" y="1089497"/>
            <a:ext cx="8394971" cy="4805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In </a:t>
            </a:r>
            <a:r>
              <a:rPr lang="en-US" sz="2000" dirty="0">
                <a:solidFill>
                  <a:srgbClr val="000000"/>
                </a:solidFill>
              </a:rPr>
              <a:t>2015, two groups found that </a:t>
            </a:r>
            <a:r>
              <a:rPr lang="en-US" sz="2000" dirty="0" smtClean="0">
                <a:solidFill>
                  <a:srgbClr val="000000"/>
                </a:solidFill>
              </a:rPr>
              <a:t>the ~GeV </a:t>
            </a:r>
            <a:r>
              <a:rPr lang="en-US" sz="2000" dirty="0">
                <a:solidFill>
                  <a:srgbClr val="000000"/>
                </a:solidFill>
              </a:rPr>
              <a:t>photons from the direction of the Inner Galaxy are more clustered than predicted from smooth backgrounds, suggesting that the GeV excess </a:t>
            </a:r>
            <a:r>
              <a:rPr lang="en-US" sz="2000" dirty="0" smtClean="0">
                <a:solidFill>
                  <a:srgbClr val="000000"/>
                </a:solidFill>
              </a:rPr>
              <a:t>might </a:t>
            </a:r>
            <a:r>
              <a:rPr lang="en-US" sz="2000" dirty="0">
                <a:solidFill>
                  <a:srgbClr val="000000"/>
                </a:solidFill>
              </a:rPr>
              <a:t>be generated by a population of unresolved point </a:t>
            </a:r>
            <a:r>
              <a:rPr lang="en-US" sz="2000" dirty="0" smtClean="0">
                <a:solidFill>
                  <a:srgbClr val="000000"/>
                </a:solidFill>
              </a:rPr>
              <a:t>sources</a:t>
            </a:r>
          </a:p>
          <a:p>
            <a:pPr>
              <a:buFont typeface="Wingdings" charset="2"/>
              <a:buChar char="§"/>
            </a:pPr>
            <a:r>
              <a:rPr lang="en-US" sz="2200" dirty="0" smtClean="0">
                <a:solidFill>
                  <a:srgbClr val="000000"/>
                </a:solidFill>
              </a:rPr>
              <a:t>L</a:t>
            </a:r>
            <a:r>
              <a:rPr lang="en-US" sz="2000" dirty="0" smtClean="0">
                <a:solidFill>
                  <a:srgbClr val="000000"/>
                </a:solidFill>
              </a:rPr>
              <a:t>ee </a:t>
            </a:r>
            <a:r>
              <a:rPr lang="en-US" sz="2000" dirty="0">
                <a:solidFill>
                  <a:srgbClr val="000000"/>
                </a:solidFill>
              </a:rPr>
              <a:t>et al. used a non-</a:t>
            </a:r>
            <a:r>
              <a:rPr lang="en-US" sz="2000" dirty="0" err="1">
                <a:solidFill>
                  <a:srgbClr val="000000"/>
                </a:solidFill>
              </a:rPr>
              <a:t>Poissonian</a:t>
            </a:r>
            <a:r>
              <a:rPr lang="en-US" sz="2000" dirty="0">
                <a:solidFill>
                  <a:srgbClr val="000000"/>
                </a:solidFill>
              </a:rPr>
              <a:t> template </a:t>
            </a:r>
            <a:r>
              <a:rPr lang="en-US" sz="2000" dirty="0" smtClean="0">
                <a:solidFill>
                  <a:srgbClr val="000000"/>
                </a:solidFill>
              </a:rPr>
              <a:t>technique </a:t>
            </a:r>
            <a:r>
              <a:rPr lang="en-US" sz="2000" dirty="0">
                <a:solidFill>
                  <a:srgbClr val="000000"/>
                </a:solidFill>
              </a:rPr>
              <a:t>to show that the </a:t>
            </a:r>
            <a:r>
              <a:rPr lang="en-US" sz="2000" dirty="0" smtClean="0">
                <a:solidFill>
                  <a:srgbClr val="000000"/>
                </a:solidFill>
              </a:rPr>
              <a:t>photon distribution within ~10</a:t>
            </a:r>
            <a:r>
              <a:rPr lang="en-US" sz="2000" dirty="0">
                <a:solidFill>
                  <a:srgbClr val="000000"/>
                </a:solidFill>
              </a:rPr>
              <a:t>° of the Galactic </a:t>
            </a:r>
            <a:r>
              <a:rPr lang="en-US" sz="2000" dirty="0" smtClean="0">
                <a:solidFill>
                  <a:srgbClr val="000000"/>
                </a:solidFill>
              </a:rPr>
              <a:t>Center </a:t>
            </a:r>
            <a:r>
              <a:rPr lang="en-US" sz="2000" dirty="0">
                <a:solidFill>
                  <a:srgbClr val="000000"/>
                </a:solidFill>
              </a:rPr>
              <a:t>(masking </a:t>
            </a:r>
            <a:r>
              <a:rPr lang="en-US" sz="2000" dirty="0" smtClean="0">
                <a:solidFill>
                  <a:srgbClr val="000000"/>
                </a:solidFill>
              </a:rPr>
              <a:t>within 2° </a:t>
            </a:r>
            <a:r>
              <a:rPr lang="en-US" sz="2000" dirty="0">
                <a:solidFill>
                  <a:srgbClr val="000000"/>
                </a:solidFill>
              </a:rPr>
              <a:t>of the Galactic </a:t>
            </a:r>
            <a:r>
              <a:rPr lang="en-US" sz="2000" dirty="0" smtClean="0">
                <a:solidFill>
                  <a:srgbClr val="000000"/>
                </a:solidFill>
              </a:rPr>
              <a:t>Plane</a:t>
            </a:r>
            <a:r>
              <a:rPr lang="en-US" sz="2000" dirty="0">
                <a:solidFill>
                  <a:srgbClr val="000000"/>
                </a:solidFill>
              </a:rPr>
              <a:t>) is </a:t>
            </a:r>
            <a:r>
              <a:rPr lang="en-US" sz="2000" i="1" dirty="0">
                <a:solidFill>
                  <a:srgbClr val="000000"/>
                </a:solidFill>
              </a:rPr>
              <a:t>clumpy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>
                <a:solidFill>
                  <a:srgbClr val="000000"/>
                </a:solidFill>
              </a:rPr>
              <a:t>potentially indicative </a:t>
            </a:r>
            <a:r>
              <a:rPr lang="en-US" sz="2000" dirty="0" smtClean="0">
                <a:solidFill>
                  <a:srgbClr val="000000"/>
                </a:solidFill>
              </a:rPr>
              <a:t>of an </a:t>
            </a:r>
            <a:r>
              <a:rPr lang="en-US" sz="2000" dirty="0">
                <a:solidFill>
                  <a:srgbClr val="000000"/>
                </a:solidFill>
              </a:rPr>
              <a:t>unresolved </a:t>
            </a:r>
            <a:r>
              <a:rPr lang="en-US" sz="2000" dirty="0" smtClean="0">
                <a:solidFill>
                  <a:srgbClr val="000000"/>
                </a:solidFill>
              </a:rPr>
              <a:t>point source population</a:t>
            </a: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Bartels </a:t>
            </a:r>
            <a:r>
              <a:rPr lang="en-US" sz="2000" dirty="0">
                <a:solidFill>
                  <a:srgbClr val="000000"/>
                </a:solidFill>
              </a:rPr>
              <a:t>et al. </a:t>
            </a:r>
            <a:r>
              <a:rPr lang="en-US" sz="2000" dirty="0" smtClean="0">
                <a:solidFill>
                  <a:srgbClr val="000000"/>
                </a:solidFill>
              </a:rPr>
              <a:t>reach a qualitatively similar conclusion employing </a:t>
            </a:r>
            <a:r>
              <a:rPr lang="en-US" sz="2000" dirty="0">
                <a:solidFill>
                  <a:srgbClr val="000000"/>
                </a:solidFill>
              </a:rPr>
              <a:t>a </a:t>
            </a:r>
            <a:r>
              <a:rPr lang="en-US" sz="2000" dirty="0" smtClean="0">
                <a:solidFill>
                  <a:srgbClr val="000000"/>
                </a:solidFill>
              </a:rPr>
              <a:t>wavelet technique</a:t>
            </a:r>
            <a:r>
              <a:rPr lang="en-US" sz="2000" dirty="0">
                <a:solidFill>
                  <a:srgbClr val="000000"/>
                </a:solidFill>
              </a:rPr>
              <a:t>		</a:t>
            </a:r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Small-scale power in the gamma-ray emission from the Inner Galaxy</a:t>
            </a:r>
          </a:p>
          <a:p>
            <a:pPr>
              <a:buFont typeface="Wingdings" charset="2"/>
              <a:buChar char="§"/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6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565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144" y="690854"/>
            <a:ext cx="8633799" cy="582973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7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409" y="6452307"/>
            <a:ext cx="7608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Lee, </a:t>
            </a:r>
            <a:r>
              <a:rPr lang="en-US" dirty="0" err="1" smtClean="0"/>
              <a:t>Lisanti</a:t>
            </a:r>
            <a:r>
              <a:rPr lang="en-US" dirty="0" smtClean="0"/>
              <a:t>, </a:t>
            </a:r>
            <a:r>
              <a:rPr lang="en-US" dirty="0" err="1" smtClean="0"/>
              <a:t>Safdi</a:t>
            </a:r>
            <a:r>
              <a:rPr lang="en-US" dirty="0" smtClean="0"/>
              <a:t>, </a:t>
            </a:r>
            <a:r>
              <a:rPr lang="en-US" dirty="0" err="1" smtClean="0"/>
              <a:t>Slatyer</a:t>
            </a:r>
            <a:r>
              <a:rPr lang="en-US" dirty="0" smtClean="0"/>
              <a:t>, </a:t>
            </a:r>
            <a:r>
              <a:rPr lang="en-US" dirty="0" err="1" smtClean="0"/>
              <a:t>Xue</a:t>
            </a:r>
            <a:r>
              <a:rPr lang="en-US" dirty="0" smtClean="0"/>
              <a:t>, arXiv:1506.05124 </a:t>
            </a:r>
          </a:p>
          <a:p>
            <a:endParaRPr lang="en-US" dirty="0" smtClean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96645" y="1189704"/>
            <a:ext cx="8546599" cy="5902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A typical Fermi Inner Galaxy analysis might include the following spatial templates:</a:t>
            </a:r>
            <a:r>
              <a:rPr lang="en-US" sz="800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	  	 		                                                                                 	1</a:t>
            </a:r>
            <a:r>
              <a:rPr lang="en-US" sz="2000" dirty="0">
                <a:solidFill>
                  <a:srgbClr val="000000"/>
                </a:solidFill>
              </a:rPr>
              <a:t>) Galactic diffuse emission					</a:t>
            </a:r>
            <a:r>
              <a:rPr lang="en-US" sz="2000" dirty="0" smtClean="0">
                <a:solidFill>
                  <a:srgbClr val="000000"/>
                </a:solidFill>
              </a:rPr>
              <a:t>  </a:t>
            </a:r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sz="2000" dirty="0" smtClean="0">
                <a:solidFill>
                  <a:srgbClr val="000000"/>
                </a:solidFill>
              </a:rPr>
              <a:t>2</a:t>
            </a:r>
            <a:r>
              <a:rPr lang="en-US" sz="2000" dirty="0">
                <a:solidFill>
                  <a:srgbClr val="000000"/>
                </a:solidFill>
              </a:rPr>
              <a:t>) Fermi </a:t>
            </a:r>
            <a:r>
              <a:rPr lang="en-US" sz="2000" dirty="0" smtClean="0">
                <a:solidFill>
                  <a:srgbClr val="000000"/>
                </a:solidFill>
              </a:rPr>
              <a:t>Bubbles</a:t>
            </a:r>
            <a:r>
              <a:rPr lang="en-US" sz="2000" dirty="0">
                <a:solidFill>
                  <a:srgbClr val="000000"/>
                </a:solidFill>
              </a:rPr>
              <a:t>							</a:t>
            </a:r>
            <a:r>
              <a:rPr lang="en-US" sz="2000" dirty="0" smtClean="0">
                <a:solidFill>
                  <a:srgbClr val="000000"/>
                </a:solidFill>
              </a:rPr>
              <a:t>3</a:t>
            </a:r>
            <a:r>
              <a:rPr lang="en-US" sz="2000" dirty="0">
                <a:solidFill>
                  <a:srgbClr val="000000"/>
                </a:solidFill>
              </a:rPr>
              <a:t>) Isotropic </a:t>
            </a:r>
            <a:r>
              <a:rPr lang="en-US" sz="2000" dirty="0" smtClean="0">
                <a:solidFill>
                  <a:srgbClr val="000000"/>
                </a:solidFill>
              </a:rPr>
              <a:t>background					              	4) Known point sources				                          	5) </a:t>
            </a:r>
            <a:r>
              <a:rPr lang="en-US" sz="2000" dirty="0">
                <a:solidFill>
                  <a:srgbClr val="000000"/>
                </a:solidFill>
              </a:rPr>
              <a:t>Dark matter annihilation </a:t>
            </a:r>
            <a:r>
              <a:rPr lang="en-US" sz="2000" dirty="0" smtClean="0">
                <a:solidFill>
                  <a:srgbClr val="000000"/>
                </a:solidFill>
              </a:rPr>
              <a:t>products (generalized NFW</a:t>
            </a:r>
            <a:r>
              <a:rPr lang="en-US" sz="2000" baseline="30000" dirty="0" smtClean="0">
                <a:solidFill>
                  <a:srgbClr val="000000"/>
                </a:solidFill>
              </a:rPr>
              <a:t>2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Lee </a:t>
            </a:r>
            <a:r>
              <a:rPr lang="en-US" sz="2000" i="1" dirty="0" smtClean="0">
                <a:solidFill>
                  <a:srgbClr val="000000"/>
                </a:solidFill>
              </a:rPr>
              <a:t>et al</a:t>
            </a:r>
            <a:r>
              <a:rPr lang="en-US" sz="2000" dirty="0" smtClean="0">
                <a:solidFill>
                  <a:srgbClr val="000000"/>
                </a:solidFill>
              </a:rPr>
              <a:t>. then add a number of non-</a:t>
            </a:r>
            <a:r>
              <a:rPr lang="en-US" sz="2000" dirty="0" err="1" smtClean="0">
                <a:solidFill>
                  <a:srgbClr val="000000"/>
                </a:solidFill>
              </a:rPr>
              <a:t>Poissonian</a:t>
            </a:r>
            <a:r>
              <a:rPr lang="en-US" sz="2000" dirty="0" smtClean="0">
                <a:solidFill>
                  <a:srgbClr val="000000"/>
                </a:solidFill>
              </a:rPr>
              <a:t> templates to model the distribution of unresolved point sources:                                                   	5) </a:t>
            </a:r>
            <a:r>
              <a:rPr lang="en-US" sz="2000" dirty="0" err="1" smtClean="0">
                <a:solidFill>
                  <a:srgbClr val="000000"/>
                </a:solidFill>
              </a:rPr>
              <a:t>Isotropically</a:t>
            </a:r>
            <a:r>
              <a:rPr lang="en-US" sz="2000" dirty="0" smtClean="0">
                <a:solidFill>
                  <a:srgbClr val="000000"/>
                </a:solidFill>
              </a:rPr>
              <a:t> distributed point sources 			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                           	6) Disk-correlated point sources 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       			                         	7) NFW</a:t>
            </a:r>
            <a:r>
              <a:rPr lang="en-US" sz="2000" baseline="30000" dirty="0" smtClean="0">
                <a:solidFill>
                  <a:srgbClr val="000000"/>
                </a:solidFill>
              </a:rPr>
              <a:t>2</a:t>
            </a:r>
            <a:r>
              <a:rPr lang="en-US" sz="2000" dirty="0" smtClean="0">
                <a:solidFill>
                  <a:srgbClr val="000000"/>
                </a:solidFill>
              </a:rPr>
              <a:t> correlated point sources </a:t>
            </a:r>
          </a:p>
          <a:p>
            <a:pPr>
              <a:buFont typeface="Wingdings" charset="2"/>
              <a:buChar char="§"/>
            </a:pPr>
            <a:endParaRPr lang="en-US" sz="1800" dirty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1326" y="246351"/>
            <a:ext cx="8407349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Small Scale Power Among Inner Galaxy 𝛄-Rays</a:t>
            </a:r>
            <a:endParaRPr lang="en-US" sz="3600" dirty="0"/>
          </a:p>
        </p:txBody>
      </p:sp>
      <p:sp>
        <p:nvSpPr>
          <p:cNvPr id="7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071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144" y="690854"/>
            <a:ext cx="8633799" cy="582973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700" dirty="0">
              <a:solidFill>
                <a:srgbClr val="00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830" y="1199539"/>
            <a:ext cx="6220862" cy="48545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111450" y="3046960"/>
            <a:ext cx="1941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Disk-Like Population</a:t>
            </a:r>
            <a:endParaRPr lang="en-US" b="1"/>
          </a:p>
        </p:txBody>
      </p:sp>
      <p:sp>
        <p:nvSpPr>
          <p:cNvPr id="17" name="TextBox 16"/>
          <p:cNvSpPr txBox="1"/>
          <p:nvPr/>
        </p:nvSpPr>
        <p:spPr>
          <a:xfrm>
            <a:off x="4664371" y="1492899"/>
            <a:ext cx="1941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Excess-Like Population</a:t>
            </a:r>
            <a:endParaRPr lang="en-US" b="1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684220" y="2085190"/>
            <a:ext cx="225954" cy="27234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503302" y="3652761"/>
            <a:ext cx="108093" cy="27234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204154" y="5722374"/>
            <a:ext cx="1528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(1.9-11.9 GeV)</a:t>
            </a:r>
            <a:endParaRPr lang="en-US" sz="16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51326" y="246351"/>
            <a:ext cx="8407349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Small Scale Power Among Inner Galaxy 𝛄-Rays</a:t>
            </a:r>
            <a:endParaRPr 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163865" y="6510671"/>
            <a:ext cx="8456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Lee, </a:t>
            </a:r>
            <a:r>
              <a:rPr lang="en-US" dirty="0" err="1" smtClean="0"/>
              <a:t>Lisanti</a:t>
            </a:r>
            <a:r>
              <a:rPr lang="en-US" dirty="0" smtClean="0"/>
              <a:t>, </a:t>
            </a:r>
            <a:r>
              <a:rPr lang="en-US" dirty="0" err="1" smtClean="0"/>
              <a:t>Safdi</a:t>
            </a:r>
            <a:r>
              <a:rPr lang="en-US" dirty="0" smtClean="0"/>
              <a:t>, </a:t>
            </a:r>
            <a:r>
              <a:rPr lang="en-US" dirty="0" err="1" smtClean="0"/>
              <a:t>Slatyer</a:t>
            </a:r>
            <a:r>
              <a:rPr lang="en-US" dirty="0" smtClean="0"/>
              <a:t>, </a:t>
            </a:r>
            <a:r>
              <a:rPr lang="en-US" dirty="0" err="1" smtClean="0"/>
              <a:t>Xue</a:t>
            </a:r>
            <a:r>
              <a:rPr lang="en-US" dirty="0" smtClean="0"/>
              <a:t>, arXiv:1506.05124 </a:t>
            </a:r>
          </a:p>
          <a:p>
            <a:endParaRPr lang="en-US" dirty="0" smtClean="0"/>
          </a:p>
        </p:txBody>
      </p:sp>
      <p:sp>
        <p:nvSpPr>
          <p:cNvPr id="12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038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144" y="690854"/>
            <a:ext cx="8633799" cy="582973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700" dirty="0">
              <a:solidFill>
                <a:srgbClr val="000000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5156" y="6122962"/>
            <a:ext cx="9143999" cy="10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i="1" dirty="0" smtClean="0">
                <a:solidFill>
                  <a:srgbClr val="000000"/>
                </a:solidFill>
              </a:rPr>
              <a:t>Bottom Line:  A population of ~10</a:t>
            </a:r>
            <a:r>
              <a:rPr lang="en-US" sz="2000" b="1" i="1" baseline="30000" dirty="0" smtClean="0">
                <a:solidFill>
                  <a:srgbClr val="000000"/>
                </a:solidFill>
              </a:rPr>
              <a:t>3</a:t>
            </a:r>
            <a:r>
              <a:rPr lang="en-US" sz="2000" b="1" i="1" dirty="0" smtClean="0">
                <a:solidFill>
                  <a:srgbClr val="000000"/>
                </a:solidFill>
              </a:rPr>
              <a:t> points sources with luminosities near Fermi’s detection threshold could potentially account for the GeV Excess</a:t>
            </a:r>
            <a:endParaRPr lang="en-US" sz="2000" b="1" i="1" baseline="30000" dirty="0" smtClean="0">
              <a:solidFill>
                <a:srgbClr val="00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830" y="1199539"/>
            <a:ext cx="6220862" cy="48545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111450" y="3046960"/>
            <a:ext cx="1941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Disk-Like Population</a:t>
            </a:r>
            <a:endParaRPr lang="en-US" b="1"/>
          </a:p>
        </p:txBody>
      </p:sp>
      <p:sp>
        <p:nvSpPr>
          <p:cNvPr id="4" name="Rectangle 3"/>
          <p:cNvSpPr/>
          <p:nvPr/>
        </p:nvSpPr>
        <p:spPr>
          <a:xfrm>
            <a:off x="3354891" y="1484673"/>
            <a:ext cx="1651820" cy="3982065"/>
          </a:xfrm>
          <a:prstGeom prst="rect">
            <a:avLst/>
          </a:prstGeom>
          <a:solidFill>
            <a:schemeClr val="accent1">
              <a:alpha val="46000"/>
            </a:schemeClr>
          </a:solidFill>
          <a:ln w="264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208106" y="4035104"/>
            <a:ext cx="1941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Approximate</a:t>
            </a:r>
          </a:p>
          <a:p>
            <a:pPr algn="ctr"/>
            <a:r>
              <a:rPr lang="en-US" b="1" dirty="0" smtClean="0"/>
              <a:t>Fermi </a:t>
            </a:r>
          </a:p>
          <a:p>
            <a:pPr algn="ctr"/>
            <a:r>
              <a:rPr lang="en-US" b="1" dirty="0" smtClean="0"/>
              <a:t>Detection Threshold</a:t>
            </a:r>
            <a:endParaRPr lang="en-US" b="1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354891" y="4496769"/>
            <a:ext cx="245006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735097" y="4496769"/>
            <a:ext cx="268141" cy="641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664371" y="1492899"/>
            <a:ext cx="1941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Excess-Like Population</a:t>
            </a:r>
            <a:endParaRPr lang="en-US" b="1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684220" y="2085190"/>
            <a:ext cx="225954" cy="27234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503302" y="3652761"/>
            <a:ext cx="108093" cy="27234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204154" y="5722374"/>
            <a:ext cx="1528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(1.9-11.9 GeV)</a:t>
            </a:r>
            <a:endParaRPr lang="en-US" sz="1600" dirty="0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51326" y="246351"/>
            <a:ext cx="8407349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Small Scale Power Among Inner Galaxy 𝛄-Rays</a:t>
            </a:r>
            <a:endParaRPr lang="en-US" sz="3600" dirty="0"/>
          </a:p>
        </p:txBody>
      </p:sp>
      <p:sp>
        <p:nvSpPr>
          <p:cNvPr id="22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514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963" y="328733"/>
            <a:ext cx="8074213" cy="9906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The Fall of the WIMP?</a:t>
            </a:r>
            <a:endParaRPr lang="en-US" sz="3600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25916" y="795835"/>
            <a:ext cx="8565683" cy="5920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000" dirty="0" smtClean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 smtClean="0"/>
              <a:t>The thermal relic abundance calculation provided us with a collection of     well-motivated benchmarks and experimental targets </a:t>
            </a:r>
            <a:endParaRPr lang="en-US" sz="20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 smtClean="0"/>
              <a:t>Many of our most attractive WIMP candidates were expected to fall within the reach of planned direct detection and accelerator experiments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 smtClean="0"/>
              <a:t>Over the past two decades, direct detection experiments have performed better than we had any right to expect, improving in sensitivity at a rate faster than Moore’s Law </a:t>
            </a:r>
            <a:r>
              <a:rPr lang="mr-IN" sz="2000" dirty="0" smtClean="0"/>
              <a:t>–</a:t>
            </a:r>
            <a:r>
              <a:rPr lang="en-US" sz="2000" dirty="0" smtClean="0"/>
              <a:t> and yet no WIMPs have appeared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 smtClean="0"/>
              <a:t>The LHC has performed beautifully, and yet no signs of dark matter      (or any other BSM physics) have been discovered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dirty="0" smtClean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81" y="4286186"/>
            <a:ext cx="4390814" cy="235845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42" y="4286187"/>
            <a:ext cx="3588259" cy="243014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ext Box 1029"/>
          <p:cNvSpPr txBox="1">
            <a:spLocks noChangeArrowheads="1"/>
          </p:cNvSpPr>
          <p:nvPr/>
        </p:nvSpPr>
        <p:spPr bwMode="auto">
          <a:xfrm>
            <a:off x="4421983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948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644" y="378179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sz="3600" smtClean="0"/>
              <a:t>Evidence For Unresolved Point Sources?</a:t>
            </a:r>
            <a:endParaRPr lang="en-US" sz="3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65" y="1274456"/>
            <a:ext cx="8717487" cy="581815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</a:rPr>
              <a:t>I</a:t>
            </a:r>
            <a:r>
              <a:rPr lang="en-US" sz="2000" dirty="0" smtClean="0">
                <a:solidFill>
                  <a:srgbClr val="000000"/>
                </a:solidFill>
              </a:rPr>
              <a:t>t is difficult to tell whether these clustered gamma-rays result from unresolved sources, or from backgrounds that are less smooth than are being modeled</a:t>
            </a:r>
          </a:p>
          <a:p>
            <a:pPr marL="0" indent="0"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700" dirty="0">
              <a:solidFill>
                <a:srgbClr val="000000"/>
              </a:solidFill>
            </a:endParaRPr>
          </a:p>
        </p:txBody>
      </p:sp>
      <p:sp>
        <p:nvSpPr>
          <p:cNvPr id="5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082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644" y="378179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sz="3600" smtClean="0"/>
              <a:t>Evidence For Unresolved Point Sources?</a:t>
            </a:r>
            <a:endParaRPr lang="en-US" sz="3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65" y="1274456"/>
            <a:ext cx="8717487" cy="581815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</a:rPr>
              <a:t>I</a:t>
            </a:r>
            <a:r>
              <a:rPr lang="en-US" sz="2000" dirty="0" smtClean="0">
                <a:solidFill>
                  <a:srgbClr val="000000"/>
                </a:solidFill>
              </a:rPr>
              <a:t>t is difficult to tell whether these clustered gamma-rays result from unresolved sources, or from backgrounds that are less smooth than are being modeled</a:t>
            </a:r>
          </a:p>
          <a:p>
            <a:pPr marL="0" indent="0"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700" dirty="0">
              <a:solidFill>
                <a:srgbClr val="00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9532" y="2778565"/>
            <a:ext cx="3946616" cy="36882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747871" y="6128454"/>
            <a:ext cx="3407485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Freeform 44"/>
          <p:cNvSpPr/>
          <p:nvPr/>
        </p:nvSpPr>
        <p:spPr>
          <a:xfrm>
            <a:off x="804000" y="3147166"/>
            <a:ext cx="3320716" cy="756517"/>
          </a:xfrm>
          <a:custGeom>
            <a:avLst/>
            <a:gdLst>
              <a:gd name="connsiteX0" fmla="*/ 0 w 3796781"/>
              <a:gd name="connsiteY0" fmla="*/ 391790 h 824109"/>
              <a:gd name="connsiteX1" fmla="*/ 121605 w 3796781"/>
              <a:gd name="connsiteY1" fmla="*/ 270200 h 824109"/>
              <a:gd name="connsiteX2" fmla="*/ 148628 w 3796781"/>
              <a:gd name="connsiteY2" fmla="*/ 229670 h 824109"/>
              <a:gd name="connsiteX3" fmla="*/ 162140 w 3796781"/>
              <a:gd name="connsiteY3" fmla="*/ 162120 h 824109"/>
              <a:gd name="connsiteX4" fmla="*/ 202675 w 3796781"/>
              <a:gd name="connsiteY4" fmla="*/ 135100 h 824109"/>
              <a:gd name="connsiteX5" fmla="*/ 270233 w 3796781"/>
              <a:gd name="connsiteY5" fmla="*/ 40530 h 824109"/>
              <a:gd name="connsiteX6" fmla="*/ 337791 w 3796781"/>
              <a:gd name="connsiteY6" fmla="*/ 108080 h 824109"/>
              <a:gd name="connsiteX7" fmla="*/ 351303 w 3796781"/>
              <a:gd name="connsiteY7" fmla="*/ 148610 h 824109"/>
              <a:gd name="connsiteX8" fmla="*/ 391837 w 3796781"/>
              <a:gd name="connsiteY8" fmla="*/ 175630 h 824109"/>
              <a:gd name="connsiteX9" fmla="*/ 445884 w 3796781"/>
              <a:gd name="connsiteY9" fmla="*/ 162120 h 824109"/>
              <a:gd name="connsiteX10" fmla="*/ 459396 w 3796781"/>
              <a:gd name="connsiteY10" fmla="*/ 121590 h 824109"/>
              <a:gd name="connsiteX11" fmla="*/ 513442 w 3796781"/>
              <a:gd name="connsiteY11" fmla="*/ 27020 h 824109"/>
              <a:gd name="connsiteX12" fmla="*/ 594512 w 3796781"/>
              <a:gd name="connsiteY12" fmla="*/ 0 h 824109"/>
              <a:gd name="connsiteX13" fmla="*/ 635047 w 3796781"/>
              <a:gd name="connsiteY13" fmla="*/ 54040 h 824109"/>
              <a:gd name="connsiteX14" fmla="*/ 675582 w 3796781"/>
              <a:gd name="connsiteY14" fmla="*/ 135100 h 824109"/>
              <a:gd name="connsiteX15" fmla="*/ 837721 w 3796781"/>
              <a:gd name="connsiteY15" fmla="*/ 202650 h 824109"/>
              <a:gd name="connsiteX16" fmla="*/ 864745 w 3796781"/>
              <a:gd name="connsiteY16" fmla="*/ 229670 h 824109"/>
              <a:gd name="connsiteX17" fmla="*/ 986349 w 3796781"/>
              <a:gd name="connsiteY17" fmla="*/ 297220 h 824109"/>
              <a:gd name="connsiteX18" fmla="*/ 1080931 w 3796781"/>
              <a:gd name="connsiteY18" fmla="*/ 324240 h 824109"/>
              <a:gd name="connsiteX19" fmla="*/ 1121466 w 3796781"/>
              <a:gd name="connsiteY19" fmla="*/ 337750 h 824109"/>
              <a:gd name="connsiteX20" fmla="*/ 1162001 w 3796781"/>
              <a:gd name="connsiteY20" fmla="*/ 364770 h 824109"/>
              <a:gd name="connsiteX21" fmla="*/ 1243071 w 3796781"/>
              <a:gd name="connsiteY21" fmla="*/ 310730 h 824109"/>
              <a:gd name="connsiteX22" fmla="*/ 1256582 w 3796781"/>
              <a:gd name="connsiteY22" fmla="*/ 270200 h 824109"/>
              <a:gd name="connsiteX23" fmla="*/ 1283605 w 3796781"/>
              <a:gd name="connsiteY23" fmla="*/ 216160 h 824109"/>
              <a:gd name="connsiteX24" fmla="*/ 1337652 w 3796781"/>
              <a:gd name="connsiteY24" fmla="*/ 135100 h 824109"/>
              <a:gd name="connsiteX25" fmla="*/ 1459257 w 3796781"/>
              <a:gd name="connsiteY25" fmla="*/ 162120 h 824109"/>
              <a:gd name="connsiteX26" fmla="*/ 1540327 w 3796781"/>
              <a:gd name="connsiteY26" fmla="*/ 229670 h 824109"/>
              <a:gd name="connsiteX27" fmla="*/ 1580861 w 3796781"/>
              <a:gd name="connsiteY27" fmla="*/ 256690 h 824109"/>
              <a:gd name="connsiteX28" fmla="*/ 1688955 w 3796781"/>
              <a:gd name="connsiteY28" fmla="*/ 378280 h 824109"/>
              <a:gd name="connsiteX29" fmla="*/ 1810559 w 3796781"/>
              <a:gd name="connsiteY29" fmla="*/ 351260 h 824109"/>
              <a:gd name="connsiteX30" fmla="*/ 1837583 w 3796781"/>
              <a:gd name="connsiteY30" fmla="*/ 324240 h 824109"/>
              <a:gd name="connsiteX31" fmla="*/ 1959187 w 3796781"/>
              <a:gd name="connsiteY31" fmla="*/ 283710 h 824109"/>
              <a:gd name="connsiteX32" fmla="*/ 2269955 w 3796781"/>
              <a:gd name="connsiteY32" fmla="*/ 270200 h 824109"/>
              <a:gd name="connsiteX33" fmla="*/ 2337513 w 3796781"/>
              <a:gd name="connsiteY33" fmla="*/ 283710 h 824109"/>
              <a:gd name="connsiteX34" fmla="*/ 2418583 w 3796781"/>
              <a:gd name="connsiteY34" fmla="*/ 351260 h 824109"/>
              <a:gd name="connsiteX35" fmla="*/ 2445606 w 3796781"/>
              <a:gd name="connsiteY35" fmla="*/ 391790 h 824109"/>
              <a:gd name="connsiteX36" fmla="*/ 2526676 w 3796781"/>
              <a:gd name="connsiteY36" fmla="*/ 459339 h 824109"/>
              <a:gd name="connsiteX37" fmla="*/ 2567211 w 3796781"/>
              <a:gd name="connsiteY37" fmla="*/ 405300 h 824109"/>
              <a:gd name="connsiteX38" fmla="*/ 2661792 w 3796781"/>
              <a:gd name="connsiteY38" fmla="*/ 337750 h 824109"/>
              <a:gd name="connsiteX39" fmla="*/ 2783397 w 3796781"/>
              <a:gd name="connsiteY39" fmla="*/ 243180 h 824109"/>
              <a:gd name="connsiteX40" fmla="*/ 2837444 w 3796781"/>
              <a:gd name="connsiteY40" fmla="*/ 229670 h 824109"/>
              <a:gd name="connsiteX41" fmla="*/ 2945537 w 3796781"/>
              <a:gd name="connsiteY41" fmla="*/ 243180 h 824109"/>
              <a:gd name="connsiteX42" fmla="*/ 3026607 w 3796781"/>
              <a:gd name="connsiteY42" fmla="*/ 351260 h 824109"/>
              <a:gd name="connsiteX43" fmla="*/ 3067141 w 3796781"/>
              <a:gd name="connsiteY43" fmla="*/ 391790 h 824109"/>
              <a:gd name="connsiteX44" fmla="*/ 3094165 w 3796781"/>
              <a:gd name="connsiteY44" fmla="*/ 486359 h 824109"/>
              <a:gd name="connsiteX45" fmla="*/ 3175235 w 3796781"/>
              <a:gd name="connsiteY45" fmla="*/ 553909 h 824109"/>
              <a:gd name="connsiteX46" fmla="*/ 3323863 w 3796781"/>
              <a:gd name="connsiteY46" fmla="*/ 675499 h 824109"/>
              <a:gd name="connsiteX47" fmla="*/ 3391421 w 3796781"/>
              <a:gd name="connsiteY47" fmla="*/ 661989 h 824109"/>
              <a:gd name="connsiteX48" fmla="*/ 3634630 w 3796781"/>
              <a:gd name="connsiteY48" fmla="*/ 689009 h 824109"/>
              <a:gd name="connsiteX49" fmla="*/ 3688677 w 3796781"/>
              <a:gd name="connsiteY49" fmla="*/ 702519 h 824109"/>
              <a:gd name="connsiteX50" fmla="*/ 3769747 w 3796781"/>
              <a:gd name="connsiteY50" fmla="*/ 729539 h 824109"/>
              <a:gd name="connsiteX51" fmla="*/ 3796770 w 3796781"/>
              <a:gd name="connsiteY51" fmla="*/ 824109 h 82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796781" h="824109">
                <a:moveTo>
                  <a:pt x="0" y="391790"/>
                </a:moveTo>
                <a:cubicBezTo>
                  <a:pt x="95406" y="334553"/>
                  <a:pt x="52990" y="373109"/>
                  <a:pt x="121605" y="270200"/>
                </a:cubicBezTo>
                <a:lnTo>
                  <a:pt x="148628" y="229670"/>
                </a:lnTo>
                <a:cubicBezTo>
                  <a:pt x="153132" y="207153"/>
                  <a:pt x="150746" y="182057"/>
                  <a:pt x="162140" y="162120"/>
                </a:cubicBezTo>
                <a:cubicBezTo>
                  <a:pt x="170197" y="148022"/>
                  <a:pt x="190200" y="145495"/>
                  <a:pt x="202675" y="135100"/>
                </a:cubicBezTo>
                <a:cubicBezTo>
                  <a:pt x="249625" y="95980"/>
                  <a:pt x="242912" y="95163"/>
                  <a:pt x="270233" y="40530"/>
                </a:cubicBezTo>
                <a:cubicBezTo>
                  <a:pt x="310767" y="67549"/>
                  <a:pt x="315271" y="63046"/>
                  <a:pt x="337791" y="108080"/>
                </a:cubicBezTo>
                <a:cubicBezTo>
                  <a:pt x="344160" y="120817"/>
                  <a:pt x="342406" y="137490"/>
                  <a:pt x="351303" y="148610"/>
                </a:cubicBezTo>
                <a:cubicBezTo>
                  <a:pt x="361448" y="161289"/>
                  <a:pt x="378326" y="166623"/>
                  <a:pt x="391837" y="175630"/>
                </a:cubicBezTo>
                <a:cubicBezTo>
                  <a:pt x="409853" y="171127"/>
                  <a:pt x="431383" y="173720"/>
                  <a:pt x="445884" y="162120"/>
                </a:cubicBezTo>
                <a:cubicBezTo>
                  <a:pt x="457005" y="153224"/>
                  <a:pt x="453786" y="134679"/>
                  <a:pt x="459396" y="121590"/>
                </a:cubicBezTo>
                <a:cubicBezTo>
                  <a:pt x="462726" y="113821"/>
                  <a:pt x="500204" y="35293"/>
                  <a:pt x="513442" y="27020"/>
                </a:cubicBezTo>
                <a:cubicBezTo>
                  <a:pt x="537598" y="11924"/>
                  <a:pt x="594512" y="0"/>
                  <a:pt x="594512" y="0"/>
                </a:cubicBezTo>
                <a:cubicBezTo>
                  <a:pt x="608024" y="18013"/>
                  <a:pt x="623874" y="34490"/>
                  <a:pt x="635047" y="54040"/>
                </a:cubicBezTo>
                <a:cubicBezTo>
                  <a:pt x="658454" y="94997"/>
                  <a:pt x="635232" y="99798"/>
                  <a:pt x="675582" y="135100"/>
                </a:cubicBezTo>
                <a:cubicBezTo>
                  <a:pt x="748898" y="199244"/>
                  <a:pt x="750387" y="188096"/>
                  <a:pt x="837721" y="202650"/>
                </a:cubicBezTo>
                <a:cubicBezTo>
                  <a:pt x="846729" y="211657"/>
                  <a:pt x="854379" y="222267"/>
                  <a:pt x="864745" y="229670"/>
                </a:cubicBezTo>
                <a:cubicBezTo>
                  <a:pt x="890369" y="247970"/>
                  <a:pt x="954223" y="283453"/>
                  <a:pt x="986349" y="297220"/>
                </a:cubicBezTo>
                <a:cubicBezTo>
                  <a:pt x="1018745" y="311102"/>
                  <a:pt x="1046649" y="314446"/>
                  <a:pt x="1080931" y="324240"/>
                </a:cubicBezTo>
                <a:cubicBezTo>
                  <a:pt x="1094626" y="328152"/>
                  <a:pt x="1108727" y="331381"/>
                  <a:pt x="1121466" y="337750"/>
                </a:cubicBezTo>
                <a:cubicBezTo>
                  <a:pt x="1135990" y="345011"/>
                  <a:pt x="1148489" y="355763"/>
                  <a:pt x="1162001" y="364770"/>
                </a:cubicBezTo>
                <a:cubicBezTo>
                  <a:pt x="1189024" y="346757"/>
                  <a:pt x="1220105" y="333693"/>
                  <a:pt x="1243071" y="310730"/>
                </a:cubicBezTo>
                <a:cubicBezTo>
                  <a:pt x="1253141" y="300661"/>
                  <a:pt x="1250972" y="283289"/>
                  <a:pt x="1256582" y="270200"/>
                </a:cubicBezTo>
                <a:cubicBezTo>
                  <a:pt x="1264516" y="251689"/>
                  <a:pt x="1273242" y="233429"/>
                  <a:pt x="1283605" y="216160"/>
                </a:cubicBezTo>
                <a:cubicBezTo>
                  <a:pt x="1300315" y="188314"/>
                  <a:pt x="1337652" y="135100"/>
                  <a:pt x="1337652" y="135100"/>
                </a:cubicBezTo>
                <a:cubicBezTo>
                  <a:pt x="1368788" y="140289"/>
                  <a:pt x="1425994" y="145491"/>
                  <a:pt x="1459257" y="162120"/>
                </a:cubicBezTo>
                <a:cubicBezTo>
                  <a:pt x="1509577" y="187277"/>
                  <a:pt x="1495503" y="192321"/>
                  <a:pt x="1540327" y="229670"/>
                </a:cubicBezTo>
                <a:cubicBezTo>
                  <a:pt x="1552802" y="240065"/>
                  <a:pt x="1567350" y="247683"/>
                  <a:pt x="1580861" y="256690"/>
                </a:cubicBezTo>
                <a:cubicBezTo>
                  <a:pt x="1647400" y="356486"/>
                  <a:pt x="1608927" y="318266"/>
                  <a:pt x="1688955" y="378280"/>
                </a:cubicBezTo>
                <a:cubicBezTo>
                  <a:pt x="1729490" y="369273"/>
                  <a:pt x="1771535" y="365449"/>
                  <a:pt x="1810559" y="351260"/>
                </a:cubicBezTo>
                <a:cubicBezTo>
                  <a:pt x="1822531" y="346907"/>
                  <a:pt x="1826523" y="330559"/>
                  <a:pt x="1837583" y="324240"/>
                </a:cubicBezTo>
                <a:cubicBezTo>
                  <a:pt x="1857314" y="312966"/>
                  <a:pt x="1931431" y="285766"/>
                  <a:pt x="1959187" y="283710"/>
                </a:cubicBezTo>
                <a:cubicBezTo>
                  <a:pt x="2062591" y="276051"/>
                  <a:pt x="2166366" y="274703"/>
                  <a:pt x="2269955" y="270200"/>
                </a:cubicBezTo>
                <a:cubicBezTo>
                  <a:pt x="2292474" y="274703"/>
                  <a:pt x="2316010" y="275647"/>
                  <a:pt x="2337513" y="283710"/>
                </a:cubicBezTo>
                <a:cubicBezTo>
                  <a:pt x="2363278" y="293371"/>
                  <a:pt x="2402652" y="332145"/>
                  <a:pt x="2418583" y="351260"/>
                </a:cubicBezTo>
                <a:cubicBezTo>
                  <a:pt x="2428979" y="363733"/>
                  <a:pt x="2435210" y="379317"/>
                  <a:pt x="2445606" y="391790"/>
                </a:cubicBezTo>
                <a:cubicBezTo>
                  <a:pt x="2478115" y="430796"/>
                  <a:pt x="2486822" y="432773"/>
                  <a:pt x="2526676" y="459339"/>
                </a:cubicBezTo>
                <a:cubicBezTo>
                  <a:pt x="2540188" y="441326"/>
                  <a:pt x="2551288" y="421221"/>
                  <a:pt x="2567211" y="405300"/>
                </a:cubicBezTo>
                <a:cubicBezTo>
                  <a:pt x="2637168" y="335352"/>
                  <a:pt x="2600415" y="391448"/>
                  <a:pt x="2661792" y="337750"/>
                </a:cubicBezTo>
                <a:cubicBezTo>
                  <a:pt x="2731420" y="276833"/>
                  <a:pt x="2708566" y="271238"/>
                  <a:pt x="2783397" y="243180"/>
                </a:cubicBezTo>
                <a:cubicBezTo>
                  <a:pt x="2800785" y="236660"/>
                  <a:pt x="2819428" y="234173"/>
                  <a:pt x="2837444" y="229670"/>
                </a:cubicBezTo>
                <a:cubicBezTo>
                  <a:pt x="2873475" y="234173"/>
                  <a:pt x="2912018" y="229215"/>
                  <a:pt x="2945537" y="243180"/>
                </a:cubicBezTo>
                <a:cubicBezTo>
                  <a:pt x="3002964" y="267105"/>
                  <a:pt x="2996774" y="309499"/>
                  <a:pt x="3026607" y="351260"/>
                </a:cubicBezTo>
                <a:cubicBezTo>
                  <a:pt x="3037714" y="366807"/>
                  <a:pt x="3053630" y="378280"/>
                  <a:pt x="3067141" y="391790"/>
                </a:cubicBezTo>
                <a:cubicBezTo>
                  <a:pt x="3067679" y="393943"/>
                  <a:pt x="3087381" y="478607"/>
                  <a:pt x="3094165" y="486359"/>
                </a:cubicBezTo>
                <a:cubicBezTo>
                  <a:pt x="3117329" y="512829"/>
                  <a:pt x="3149458" y="529976"/>
                  <a:pt x="3175235" y="553909"/>
                </a:cubicBezTo>
                <a:cubicBezTo>
                  <a:pt x="3307579" y="676785"/>
                  <a:pt x="3231026" y="644557"/>
                  <a:pt x="3323863" y="675499"/>
                </a:cubicBezTo>
                <a:cubicBezTo>
                  <a:pt x="3346382" y="670996"/>
                  <a:pt x="3368456" y="661989"/>
                  <a:pt x="3391421" y="661989"/>
                </a:cubicBezTo>
                <a:cubicBezTo>
                  <a:pt x="3412238" y="661989"/>
                  <a:pt x="3602302" y="683622"/>
                  <a:pt x="3634630" y="689009"/>
                </a:cubicBezTo>
                <a:cubicBezTo>
                  <a:pt x="3652947" y="692062"/>
                  <a:pt x="3670890" y="697184"/>
                  <a:pt x="3688677" y="702519"/>
                </a:cubicBezTo>
                <a:cubicBezTo>
                  <a:pt x="3715961" y="710703"/>
                  <a:pt x="3769747" y="729539"/>
                  <a:pt x="3769747" y="729539"/>
                </a:cubicBezTo>
                <a:cubicBezTo>
                  <a:pt x="3798194" y="814871"/>
                  <a:pt x="3796770" y="782117"/>
                  <a:pt x="3796770" y="824109"/>
                </a:cubicBezTo>
              </a:path>
            </a:pathLst>
          </a:cu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 rot="21530617">
            <a:off x="810044" y="5378066"/>
            <a:ext cx="3320716" cy="756517"/>
          </a:xfrm>
          <a:custGeom>
            <a:avLst/>
            <a:gdLst>
              <a:gd name="connsiteX0" fmla="*/ 0 w 3796781"/>
              <a:gd name="connsiteY0" fmla="*/ 391790 h 824109"/>
              <a:gd name="connsiteX1" fmla="*/ 121605 w 3796781"/>
              <a:gd name="connsiteY1" fmla="*/ 270200 h 824109"/>
              <a:gd name="connsiteX2" fmla="*/ 148628 w 3796781"/>
              <a:gd name="connsiteY2" fmla="*/ 229670 h 824109"/>
              <a:gd name="connsiteX3" fmla="*/ 162140 w 3796781"/>
              <a:gd name="connsiteY3" fmla="*/ 162120 h 824109"/>
              <a:gd name="connsiteX4" fmla="*/ 202675 w 3796781"/>
              <a:gd name="connsiteY4" fmla="*/ 135100 h 824109"/>
              <a:gd name="connsiteX5" fmla="*/ 270233 w 3796781"/>
              <a:gd name="connsiteY5" fmla="*/ 40530 h 824109"/>
              <a:gd name="connsiteX6" fmla="*/ 337791 w 3796781"/>
              <a:gd name="connsiteY6" fmla="*/ 108080 h 824109"/>
              <a:gd name="connsiteX7" fmla="*/ 351303 w 3796781"/>
              <a:gd name="connsiteY7" fmla="*/ 148610 h 824109"/>
              <a:gd name="connsiteX8" fmla="*/ 391837 w 3796781"/>
              <a:gd name="connsiteY8" fmla="*/ 175630 h 824109"/>
              <a:gd name="connsiteX9" fmla="*/ 445884 w 3796781"/>
              <a:gd name="connsiteY9" fmla="*/ 162120 h 824109"/>
              <a:gd name="connsiteX10" fmla="*/ 459396 w 3796781"/>
              <a:gd name="connsiteY10" fmla="*/ 121590 h 824109"/>
              <a:gd name="connsiteX11" fmla="*/ 513442 w 3796781"/>
              <a:gd name="connsiteY11" fmla="*/ 27020 h 824109"/>
              <a:gd name="connsiteX12" fmla="*/ 594512 w 3796781"/>
              <a:gd name="connsiteY12" fmla="*/ 0 h 824109"/>
              <a:gd name="connsiteX13" fmla="*/ 635047 w 3796781"/>
              <a:gd name="connsiteY13" fmla="*/ 54040 h 824109"/>
              <a:gd name="connsiteX14" fmla="*/ 675582 w 3796781"/>
              <a:gd name="connsiteY14" fmla="*/ 135100 h 824109"/>
              <a:gd name="connsiteX15" fmla="*/ 837721 w 3796781"/>
              <a:gd name="connsiteY15" fmla="*/ 202650 h 824109"/>
              <a:gd name="connsiteX16" fmla="*/ 864745 w 3796781"/>
              <a:gd name="connsiteY16" fmla="*/ 229670 h 824109"/>
              <a:gd name="connsiteX17" fmla="*/ 986349 w 3796781"/>
              <a:gd name="connsiteY17" fmla="*/ 297220 h 824109"/>
              <a:gd name="connsiteX18" fmla="*/ 1080931 w 3796781"/>
              <a:gd name="connsiteY18" fmla="*/ 324240 h 824109"/>
              <a:gd name="connsiteX19" fmla="*/ 1121466 w 3796781"/>
              <a:gd name="connsiteY19" fmla="*/ 337750 h 824109"/>
              <a:gd name="connsiteX20" fmla="*/ 1162001 w 3796781"/>
              <a:gd name="connsiteY20" fmla="*/ 364770 h 824109"/>
              <a:gd name="connsiteX21" fmla="*/ 1243071 w 3796781"/>
              <a:gd name="connsiteY21" fmla="*/ 310730 h 824109"/>
              <a:gd name="connsiteX22" fmla="*/ 1256582 w 3796781"/>
              <a:gd name="connsiteY22" fmla="*/ 270200 h 824109"/>
              <a:gd name="connsiteX23" fmla="*/ 1283605 w 3796781"/>
              <a:gd name="connsiteY23" fmla="*/ 216160 h 824109"/>
              <a:gd name="connsiteX24" fmla="*/ 1337652 w 3796781"/>
              <a:gd name="connsiteY24" fmla="*/ 135100 h 824109"/>
              <a:gd name="connsiteX25" fmla="*/ 1459257 w 3796781"/>
              <a:gd name="connsiteY25" fmla="*/ 162120 h 824109"/>
              <a:gd name="connsiteX26" fmla="*/ 1540327 w 3796781"/>
              <a:gd name="connsiteY26" fmla="*/ 229670 h 824109"/>
              <a:gd name="connsiteX27" fmla="*/ 1580861 w 3796781"/>
              <a:gd name="connsiteY27" fmla="*/ 256690 h 824109"/>
              <a:gd name="connsiteX28" fmla="*/ 1688955 w 3796781"/>
              <a:gd name="connsiteY28" fmla="*/ 378280 h 824109"/>
              <a:gd name="connsiteX29" fmla="*/ 1810559 w 3796781"/>
              <a:gd name="connsiteY29" fmla="*/ 351260 h 824109"/>
              <a:gd name="connsiteX30" fmla="*/ 1837583 w 3796781"/>
              <a:gd name="connsiteY30" fmla="*/ 324240 h 824109"/>
              <a:gd name="connsiteX31" fmla="*/ 1959187 w 3796781"/>
              <a:gd name="connsiteY31" fmla="*/ 283710 h 824109"/>
              <a:gd name="connsiteX32" fmla="*/ 2269955 w 3796781"/>
              <a:gd name="connsiteY32" fmla="*/ 270200 h 824109"/>
              <a:gd name="connsiteX33" fmla="*/ 2337513 w 3796781"/>
              <a:gd name="connsiteY33" fmla="*/ 283710 h 824109"/>
              <a:gd name="connsiteX34" fmla="*/ 2418583 w 3796781"/>
              <a:gd name="connsiteY34" fmla="*/ 351260 h 824109"/>
              <a:gd name="connsiteX35" fmla="*/ 2445606 w 3796781"/>
              <a:gd name="connsiteY35" fmla="*/ 391790 h 824109"/>
              <a:gd name="connsiteX36" fmla="*/ 2526676 w 3796781"/>
              <a:gd name="connsiteY36" fmla="*/ 459339 h 824109"/>
              <a:gd name="connsiteX37" fmla="*/ 2567211 w 3796781"/>
              <a:gd name="connsiteY37" fmla="*/ 405300 h 824109"/>
              <a:gd name="connsiteX38" fmla="*/ 2661792 w 3796781"/>
              <a:gd name="connsiteY38" fmla="*/ 337750 h 824109"/>
              <a:gd name="connsiteX39" fmla="*/ 2783397 w 3796781"/>
              <a:gd name="connsiteY39" fmla="*/ 243180 h 824109"/>
              <a:gd name="connsiteX40" fmla="*/ 2837444 w 3796781"/>
              <a:gd name="connsiteY40" fmla="*/ 229670 h 824109"/>
              <a:gd name="connsiteX41" fmla="*/ 2945537 w 3796781"/>
              <a:gd name="connsiteY41" fmla="*/ 243180 h 824109"/>
              <a:gd name="connsiteX42" fmla="*/ 3026607 w 3796781"/>
              <a:gd name="connsiteY42" fmla="*/ 351260 h 824109"/>
              <a:gd name="connsiteX43" fmla="*/ 3067141 w 3796781"/>
              <a:gd name="connsiteY43" fmla="*/ 391790 h 824109"/>
              <a:gd name="connsiteX44" fmla="*/ 3094165 w 3796781"/>
              <a:gd name="connsiteY44" fmla="*/ 486359 h 824109"/>
              <a:gd name="connsiteX45" fmla="*/ 3175235 w 3796781"/>
              <a:gd name="connsiteY45" fmla="*/ 553909 h 824109"/>
              <a:gd name="connsiteX46" fmla="*/ 3323863 w 3796781"/>
              <a:gd name="connsiteY46" fmla="*/ 675499 h 824109"/>
              <a:gd name="connsiteX47" fmla="*/ 3391421 w 3796781"/>
              <a:gd name="connsiteY47" fmla="*/ 661989 h 824109"/>
              <a:gd name="connsiteX48" fmla="*/ 3634630 w 3796781"/>
              <a:gd name="connsiteY48" fmla="*/ 689009 h 824109"/>
              <a:gd name="connsiteX49" fmla="*/ 3688677 w 3796781"/>
              <a:gd name="connsiteY49" fmla="*/ 702519 h 824109"/>
              <a:gd name="connsiteX50" fmla="*/ 3769747 w 3796781"/>
              <a:gd name="connsiteY50" fmla="*/ 729539 h 824109"/>
              <a:gd name="connsiteX51" fmla="*/ 3796770 w 3796781"/>
              <a:gd name="connsiteY51" fmla="*/ 824109 h 82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796781" h="824109">
                <a:moveTo>
                  <a:pt x="0" y="391790"/>
                </a:moveTo>
                <a:cubicBezTo>
                  <a:pt x="95406" y="334553"/>
                  <a:pt x="52990" y="373109"/>
                  <a:pt x="121605" y="270200"/>
                </a:cubicBezTo>
                <a:lnTo>
                  <a:pt x="148628" y="229670"/>
                </a:lnTo>
                <a:cubicBezTo>
                  <a:pt x="153132" y="207153"/>
                  <a:pt x="150746" y="182057"/>
                  <a:pt x="162140" y="162120"/>
                </a:cubicBezTo>
                <a:cubicBezTo>
                  <a:pt x="170197" y="148022"/>
                  <a:pt x="190200" y="145495"/>
                  <a:pt x="202675" y="135100"/>
                </a:cubicBezTo>
                <a:cubicBezTo>
                  <a:pt x="249625" y="95980"/>
                  <a:pt x="242912" y="95163"/>
                  <a:pt x="270233" y="40530"/>
                </a:cubicBezTo>
                <a:cubicBezTo>
                  <a:pt x="310767" y="67549"/>
                  <a:pt x="315271" y="63046"/>
                  <a:pt x="337791" y="108080"/>
                </a:cubicBezTo>
                <a:cubicBezTo>
                  <a:pt x="344160" y="120817"/>
                  <a:pt x="342406" y="137490"/>
                  <a:pt x="351303" y="148610"/>
                </a:cubicBezTo>
                <a:cubicBezTo>
                  <a:pt x="361448" y="161289"/>
                  <a:pt x="378326" y="166623"/>
                  <a:pt x="391837" y="175630"/>
                </a:cubicBezTo>
                <a:cubicBezTo>
                  <a:pt x="409853" y="171127"/>
                  <a:pt x="431383" y="173720"/>
                  <a:pt x="445884" y="162120"/>
                </a:cubicBezTo>
                <a:cubicBezTo>
                  <a:pt x="457005" y="153224"/>
                  <a:pt x="453786" y="134679"/>
                  <a:pt x="459396" y="121590"/>
                </a:cubicBezTo>
                <a:cubicBezTo>
                  <a:pt x="462726" y="113821"/>
                  <a:pt x="500204" y="35293"/>
                  <a:pt x="513442" y="27020"/>
                </a:cubicBezTo>
                <a:cubicBezTo>
                  <a:pt x="537598" y="11924"/>
                  <a:pt x="594512" y="0"/>
                  <a:pt x="594512" y="0"/>
                </a:cubicBezTo>
                <a:cubicBezTo>
                  <a:pt x="608024" y="18013"/>
                  <a:pt x="623874" y="34490"/>
                  <a:pt x="635047" y="54040"/>
                </a:cubicBezTo>
                <a:cubicBezTo>
                  <a:pt x="658454" y="94997"/>
                  <a:pt x="635232" y="99798"/>
                  <a:pt x="675582" y="135100"/>
                </a:cubicBezTo>
                <a:cubicBezTo>
                  <a:pt x="748898" y="199244"/>
                  <a:pt x="750387" y="188096"/>
                  <a:pt x="837721" y="202650"/>
                </a:cubicBezTo>
                <a:cubicBezTo>
                  <a:pt x="846729" y="211657"/>
                  <a:pt x="854379" y="222267"/>
                  <a:pt x="864745" y="229670"/>
                </a:cubicBezTo>
                <a:cubicBezTo>
                  <a:pt x="890369" y="247970"/>
                  <a:pt x="954223" y="283453"/>
                  <a:pt x="986349" y="297220"/>
                </a:cubicBezTo>
                <a:cubicBezTo>
                  <a:pt x="1018745" y="311102"/>
                  <a:pt x="1046649" y="314446"/>
                  <a:pt x="1080931" y="324240"/>
                </a:cubicBezTo>
                <a:cubicBezTo>
                  <a:pt x="1094626" y="328152"/>
                  <a:pt x="1108727" y="331381"/>
                  <a:pt x="1121466" y="337750"/>
                </a:cubicBezTo>
                <a:cubicBezTo>
                  <a:pt x="1135990" y="345011"/>
                  <a:pt x="1148489" y="355763"/>
                  <a:pt x="1162001" y="364770"/>
                </a:cubicBezTo>
                <a:cubicBezTo>
                  <a:pt x="1189024" y="346757"/>
                  <a:pt x="1220105" y="333693"/>
                  <a:pt x="1243071" y="310730"/>
                </a:cubicBezTo>
                <a:cubicBezTo>
                  <a:pt x="1253141" y="300661"/>
                  <a:pt x="1250972" y="283289"/>
                  <a:pt x="1256582" y="270200"/>
                </a:cubicBezTo>
                <a:cubicBezTo>
                  <a:pt x="1264516" y="251689"/>
                  <a:pt x="1273242" y="233429"/>
                  <a:pt x="1283605" y="216160"/>
                </a:cubicBezTo>
                <a:cubicBezTo>
                  <a:pt x="1300315" y="188314"/>
                  <a:pt x="1337652" y="135100"/>
                  <a:pt x="1337652" y="135100"/>
                </a:cubicBezTo>
                <a:cubicBezTo>
                  <a:pt x="1368788" y="140289"/>
                  <a:pt x="1425994" y="145491"/>
                  <a:pt x="1459257" y="162120"/>
                </a:cubicBezTo>
                <a:cubicBezTo>
                  <a:pt x="1509577" y="187277"/>
                  <a:pt x="1495503" y="192321"/>
                  <a:pt x="1540327" y="229670"/>
                </a:cubicBezTo>
                <a:cubicBezTo>
                  <a:pt x="1552802" y="240065"/>
                  <a:pt x="1567350" y="247683"/>
                  <a:pt x="1580861" y="256690"/>
                </a:cubicBezTo>
                <a:cubicBezTo>
                  <a:pt x="1647400" y="356486"/>
                  <a:pt x="1608927" y="318266"/>
                  <a:pt x="1688955" y="378280"/>
                </a:cubicBezTo>
                <a:cubicBezTo>
                  <a:pt x="1729490" y="369273"/>
                  <a:pt x="1771535" y="365449"/>
                  <a:pt x="1810559" y="351260"/>
                </a:cubicBezTo>
                <a:cubicBezTo>
                  <a:pt x="1822531" y="346907"/>
                  <a:pt x="1826523" y="330559"/>
                  <a:pt x="1837583" y="324240"/>
                </a:cubicBezTo>
                <a:cubicBezTo>
                  <a:pt x="1857314" y="312966"/>
                  <a:pt x="1931431" y="285766"/>
                  <a:pt x="1959187" y="283710"/>
                </a:cubicBezTo>
                <a:cubicBezTo>
                  <a:pt x="2062591" y="276051"/>
                  <a:pt x="2166366" y="274703"/>
                  <a:pt x="2269955" y="270200"/>
                </a:cubicBezTo>
                <a:cubicBezTo>
                  <a:pt x="2292474" y="274703"/>
                  <a:pt x="2316010" y="275647"/>
                  <a:pt x="2337513" y="283710"/>
                </a:cubicBezTo>
                <a:cubicBezTo>
                  <a:pt x="2363278" y="293371"/>
                  <a:pt x="2402652" y="332145"/>
                  <a:pt x="2418583" y="351260"/>
                </a:cubicBezTo>
                <a:cubicBezTo>
                  <a:pt x="2428979" y="363733"/>
                  <a:pt x="2435210" y="379317"/>
                  <a:pt x="2445606" y="391790"/>
                </a:cubicBezTo>
                <a:cubicBezTo>
                  <a:pt x="2478115" y="430796"/>
                  <a:pt x="2486822" y="432773"/>
                  <a:pt x="2526676" y="459339"/>
                </a:cubicBezTo>
                <a:cubicBezTo>
                  <a:pt x="2540188" y="441326"/>
                  <a:pt x="2551288" y="421221"/>
                  <a:pt x="2567211" y="405300"/>
                </a:cubicBezTo>
                <a:cubicBezTo>
                  <a:pt x="2637168" y="335352"/>
                  <a:pt x="2600415" y="391448"/>
                  <a:pt x="2661792" y="337750"/>
                </a:cubicBezTo>
                <a:cubicBezTo>
                  <a:pt x="2731420" y="276833"/>
                  <a:pt x="2708566" y="271238"/>
                  <a:pt x="2783397" y="243180"/>
                </a:cubicBezTo>
                <a:cubicBezTo>
                  <a:pt x="2800785" y="236660"/>
                  <a:pt x="2819428" y="234173"/>
                  <a:pt x="2837444" y="229670"/>
                </a:cubicBezTo>
                <a:cubicBezTo>
                  <a:pt x="2873475" y="234173"/>
                  <a:pt x="2912018" y="229215"/>
                  <a:pt x="2945537" y="243180"/>
                </a:cubicBezTo>
                <a:cubicBezTo>
                  <a:pt x="3002964" y="267105"/>
                  <a:pt x="2996774" y="309499"/>
                  <a:pt x="3026607" y="351260"/>
                </a:cubicBezTo>
                <a:cubicBezTo>
                  <a:pt x="3037714" y="366807"/>
                  <a:pt x="3053630" y="378280"/>
                  <a:pt x="3067141" y="391790"/>
                </a:cubicBezTo>
                <a:cubicBezTo>
                  <a:pt x="3067679" y="393943"/>
                  <a:pt x="3087381" y="478607"/>
                  <a:pt x="3094165" y="486359"/>
                </a:cubicBezTo>
                <a:cubicBezTo>
                  <a:pt x="3117329" y="512829"/>
                  <a:pt x="3149458" y="529976"/>
                  <a:pt x="3175235" y="553909"/>
                </a:cubicBezTo>
                <a:cubicBezTo>
                  <a:pt x="3307579" y="676785"/>
                  <a:pt x="3231026" y="644557"/>
                  <a:pt x="3323863" y="675499"/>
                </a:cubicBezTo>
                <a:cubicBezTo>
                  <a:pt x="3346382" y="670996"/>
                  <a:pt x="3368456" y="661989"/>
                  <a:pt x="3391421" y="661989"/>
                </a:cubicBezTo>
                <a:cubicBezTo>
                  <a:pt x="3412238" y="661989"/>
                  <a:pt x="3602302" y="683622"/>
                  <a:pt x="3634630" y="689009"/>
                </a:cubicBezTo>
                <a:cubicBezTo>
                  <a:pt x="3652947" y="692062"/>
                  <a:pt x="3670890" y="697184"/>
                  <a:pt x="3688677" y="702519"/>
                </a:cubicBezTo>
                <a:cubicBezTo>
                  <a:pt x="3715961" y="710703"/>
                  <a:pt x="3769747" y="729539"/>
                  <a:pt x="3769747" y="729539"/>
                </a:cubicBezTo>
                <a:cubicBezTo>
                  <a:pt x="3798194" y="814871"/>
                  <a:pt x="3796770" y="782117"/>
                  <a:pt x="3796770" y="824109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 rot="21039492">
            <a:off x="852367" y="3568581"/>
            <a:ext cx="3204952" cy="600082"/>
          </a:xfrm>
          <a:custGeom>
            <a:avLst/>
            <a:gdLst>
              <a:gd name="connsiteX0" fmla="*/ 3664420 w 3664420"/>
              <a:gd name="connsiteY0" fmla="*/ 491578 h 491578"/>
              <a:gd name="connsiteX1" fmla="*/ 43301 w 3664420"/>
              <a:gd name="connsiteY1" fmla="*/ 5219 h 491578"/>
              <a:gd name="connsiteX2" fmla="*/ 1570116 w 3664420"/>
              <a:gd name="connsiteY2" fmla="*/ 221378 h 491578"/>
              <a:gd name="connsiteX3" fmla="*/ 3664420 w 3664420"/>
              <a:gd name="connsiteY3" fmla="*/ 491578 h 491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4420" h="491578">
                <a:moveTo>
                  <a:pt x="3664420" y="491578"/>
                </a:moveTo>
                <a:lnTo>
                  <a:pt x="43301" y="5219"/>
                </a:lnTo>
                <a:cubicBezTo>
                  <a:pt x="-305750" y="-39814"/>
                  <a:pt x="1570116" y="221378"/>
                  <a:pt x="1570116" y="221378"/>
                </a:cubicBezTo>
                <a:lnTo>
                  <a:pt x="3664420" y="491578"/>
                </a:ln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/>
          <p:cNvCxnSpPr/>
          <p:nvPr/>
        </p:nvCxnSpPr>
        <p:spPr>
          <a:xfrm flipH="1">
            <a:off x="747871" y="3147166"/>
            <a:ext cx="27366" cy="298352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878316" y="4038673"/>
            <a:ext cx="283744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Smooth and well-modeled background</a:t>
            </a:r>
            <a:endParaRPr lang="en-US" sz="1600"/>
          </a:p>
        </p:txBody>
      </p:sp>
      <p:sp>
        <p:nvSpPr>
          <p:cNvPr id="51" name="TextBox 50"/>
          <p:cNvSpPr txBox="1"/>
          <p:nvPr/>
        </p:nvSpPr>
        <p:spPr>
          <a:xfrm>
            <a:off x="1325744" y="4694383"/>
            <a:ext cx="26482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Point source dominated excess signal</a:t>
            </a:r>
            <a:endParaRPr lang="en-US" sz="1600"/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1435585" y="3880123"/>
            <a:ext cx="135116" cy="2565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rot="310582">
            <a:off x="1638681" y="5267641"/>
            <a:ext cx="250443" cy="3172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2416706" y="2809016"/>
            <a:ext cx="1074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Observed</a:t>
            </a:r>
            <a:endParaRPr lang="en-US" sz="1600"/>
          </a:p>
        </p:txBody>
      </p:sp>
      <p:cxnSp>
        <p:nvCxnSpPr>
          <p:cNvPr id="71" name="Straight Arrow Connector 70"/>
          <p:cNvCxnSpPr/>
          <p:nvPr/>
        </p:nvCxnSpPr>
        <p:spPr>
          <a:xfrm flipH="1">
            <a:off x="2700981" y="3121416"/>
            <a:ext cx="120863" cy="2364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1878951" y="6102849"/>
            <a:ext cx="1635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Direction</a:t>
            </a:r>
            <a:endParaRPr lang="en-US" b="1"/>
          </a:p>
        </p:txBody>
      </p:sp>
      <p:sp>
        <p:nvSpPr>
          <p:cNvPr id="81" name="TextBox 80"/>
          <p:cNvSpPr txBox="1"/>
          <p:nvPr/>
        </p:nvSpPr>
        <p:spPr>
          <a:xfrm rot="16200000">
            <a:off x="262437" y="4393572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Flux</a:t>
            </a:r>
            <a:endParaRPr lang="en-US" b="1"/>
          </a:p>
        </p:txBody>
      </p:sp>
      <p:sp>
        <p:nvSpPr>
          <p:cNvPr id="19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599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644" y="378179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sz="3600" smtClean="0"/>
              <a:t>Evidence For Unresolved Point Sources?</a:t>
            </a:r>
            <a:endParaRPr lang="en-US" sz="3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66" y="1274456"/>
            <a:ext cx="8794302" cy="581815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</a:rPr>
              <a:t>I</a:t>
            </a:r>
            <a:r>
              <a:rPr lang="en-US" sz="2000" dirty="0" smtClean="0">
                <a:solidFill>
                  <a:srgbClr val="000000"/>
                </a:solidFill>
              </a:rPr>
              <a:t>t is difficult to tell whether these clustered gamma-rays result from unresolved sources, or from backgrounds that are less smooth than are being modeled</a:t>
            </a:r>
          </a:p>
          <a:p>
            <a:pPr marL="0" indent="0"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700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69604" y="2778565"/>
            <a:ext cx="3946616" cy="36882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5050662" y="6136618"/>
            <a:ext cx="343176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5124072" y="3143376"/>
            <a:ext cx="3320716" cy="756517"/>
          </a:xfrm>
          <a:custGeom>
            <a:avLst/>
            <a:gdLst>
              <a:gd name="connsiteX0" fmla="*/ 0 w 3796781"/>
              <a:gd name="connsiteY0" fmla="*/ 391790 h 824109"/>
              <a:gd name="connsiteX1" fmla="*/ 121605 w 3796781"/>
              <a:gd name="connsiteY1" fmla="*/ 270200 h 824109"/>
              <a:gd name="connsiteX2" fmla="*/ 148628 w 3796781"/>
              <a:gd name="connsiteY2" fmla="*/ 229670 h 824109"/>
              <a:gd name="connsiteX3" fmla="*/ 162140 w 3796781"/>
              <a:gd name="connsiteY3" fmla="*/ 162120 h 824109"/>
              <a:gd name="connsiteX4" fmla="*/ 202675 w 3796781"/>
              <a:gd name="connsiteY4" fmla="*/ 135100 h 824109"/>
              <a:gd name="connsiteX5" fmla="*/ 270233 w 3796781"/>
              <a:gd name="connsiteY5" fmla="*/ 40530 h 824109"/>
              <a:gd name="connsiteX6" fmla="*/ 337791 w 3796781"/>
              <a:gd name="connsiteY6" fmla="*/ 108080 h 824109"/>
              <a:gd name="connsiteX7" fmla="*/ 351303 w 3796781"/>
              <a:gd name="connsiteY7" fmla="*/ 148610 h 824109"/>
              <a:gd name="connsiteX8" fmla="*/ 391837 w 3796781"/>
              <a:gd name="connsiteY8" fmla="*/ 175630 h 824109"/>
              <a:gd name="connsiteX9" fmla="*/ 445884 w 3796781"/>
              <a:gd name="connsiteY9" fmla="*/ 162120 h 824109"/>
              <a:gd name="connsiteX10" fmla="*/ 459396 w 3796781"/>
              <a:gd name="connsiteY10" fmla="*/ 121590 h 824109"/>
              <a:gd name="connsiteX11" fmla="*/ 513442 w 3796781"/>
              <a:gd name="connsiteY11" fmla="*/ 27020 h 824109"/>
              <a:gd name="connsiteX12" fmla="*/ 594512 w 3796781"/>
              <a:gd name="connsiteY12" fmla="*/ 0 h 824109"/>
              <a:gd name="connsiteX13" fmla="*/ 635047 w 3796781"/>
              <a:gd name="connsiteY13" fmla="*/ 54040 h 824109"/>
              <a:gd name="connsiteX14" fmla="*/ 675582 w 3796781"/>
              <a:gd name="connsiteY14" fmla="*/ 135100 h 824109"/>
              <a:gd name="connsiteX15" fmla="*/ 837721 w 3796781"/>
              <a:gd name="connsiteY15" fmla="*/ 202650 h 824109"/>
              <a:gd name="connsiteX16" fmla="*/ 864745 w 3796781"/>
              <a:gd name="connsiteY16" fmla="*/ 229670 h 824109"/>
              <a:gd name="connsiteX17" fmla="*/ 986349 w 3796781"/>
              <a:gd name="connsiteY17" fmla="*/ 297220 h 824109"/>
              <a:gd name="connsiteX18" fmla="*/ 1080931 w 3796781"/>
              <a:gd name="connsiteY18" fmla="*/ 324240 h 824109"/>
              <a:gd name="connsiteX19" fmla="*/ 1121466 w 3796781"/>
              <a:gd name="connsiteY19" fmla="*/ 337750 h 824109"/>
              <a:gd name="connsiteX20" fmla="*/ 1162001 w 3796781"/>
              <a:gd name="connsiteY20" fmla="*/ 364770 h 824109"/>
              <a:gd name="connsiteX21" fmla="*/ 1243071 w 3796781"/>
              <a:gd name="connsiteY21" fmla="*/ 310730 h 824109"/>
              <a:gd name="connsiteX22" fmla="*/ 1256582 w 3796781"/>
              <a:gd name="connsiteY22" fmla="*/ 270200 h 824109"/>
              <a:gd name="connsiteX23" fmla="*/ 1283605 w 3796781"/>
              <a:gd name="connsiteY23" fmla="*/ 216160 h 824109"/>
              <a:gd name="connsiteX24" fmla="*/ 1337652 w 3796781"/>
              <a:gd name="connsiteY24" fmla="*/ 135100 h 824109"/>
              <a:gd name="connsiteX25" fmla="*/ 1459257 w 3796781"/>
              <a:gd name="connsiteY25" fmla="*/ 162120 h 824109"/>
              <a:gd name="connsiteX26" fmla="*/ 1540327 w 3796781"/>
              <a:gd name="connsiteY26" fmla="*/ 229670 h 824109"/>
              <a:gd name="connsiteX27" fmla="*/ 1580861 w 3796781"/>
              <a:gd name="connsiteY27" fmla="*/ 256690 h 824109"/>
              <a:gd name="connsiteX28" fmla="*/ 1688955 w 3796781"/>
              <a:gd name="connsiteY28" fmla="*/ 378280 h 824109"/>
              <a:gd name="connsiteX29" fmla="*/ 1810559 w 3796781"/>
              <a:gd name="connsiteY29" fmla="*/ 351260 h 824109"/>
              <a:gd name="connsiteX30" fmla="*/ 1837583 w 3796781"/>
              <a:gd name="connsiteY30" fmla="*/ 324240 h 824109"/>
              <a:gd name="connsiteX31" fmla="*/ 1959187 w 3796781"/>
              <a:gd name="connsiteY31" fmla="*/ 283710 h 824109"/>
              <a:gd name="connsiteX32" fmla="*/ 2269955 w 3796781"/>
              <a:gd name="connsiteY32" fmla="*/ 270200 h 824109"/>
              <a:gd name="connsiteX33" fmla="*/ 2337513 w 3796781"/>
              <a:gd name="connsiteY33" fmla="*/ 283710 h 824109"/>
              <a:gd name="connsiteX34" fmla="*/ 2418583 w 3796781"/>
              <a:gd name="connsiteY34" fmla="*/ 351260 h 824109"/>
              <a:gd name="connsiteX35" fmla="*/ 2445606 w 3796781"/>
              <a:gd name="connsiteY35" fmla="*/ 391790 h 824109"/>
              <a:gd name="connsiteX36" fmla="*/ 2526676 w 3796781"/>
              <a:gd name="connsiteY36" fmla="*/ 459339 h 824109"/>
              <a:gd name="connsiteX37" fmla="*/ 2567211 w 3796781"/>
              <a:gd name="connsiteY37" fmla="*/ 405300 h 824109"/>
              <a:gd name="connsiteX38" fmla="*/ 2661792 w 3796781"/>
              <a:gd name="connsiteY38" fmla="*/ 337750 h 824109"/>
              <a:gd name="connsiteX39" fmla="*/ 2783397 w 3796781"/>
              <a:gd name="connsiteY39" fmla="*/ 243180 h 824109"/>
              <a:gd name="connsiteX40" fmla="*/ 2837444 w 3796781"/>
              <a:gd name="connsiteY40" fmla="*/ 229670 h 824109"/>
              <a:gd name="connsiteX41" fmla="*/ 2945537 w 3796781"/>
              <a:gd name="connsiteY41" fmla="*/ 243180 h 824109"/>
              <a:gd name="connsiteX42" fmla="*/ 3026607 w 3796781"/>
              <a:gd name="connsiteY42" fmla="*/ 351260 h 824109"/>
              <a:gd name="connsiteX43" fmla="*/ 3067141 w 3796781"/>
              <a:gd name="connsiteY43" fmla="*/ 391790 h 824109"/>
              <a:gd name="connsiteX44" fmla="*/ 3094165 w 3796781"/>
              <a:gd name="connsiteY44" fmla="*/ 486359 h 824109"/>
              <a:gd name="connsiteX45" fmla="*/ 3175235 w 3796781"/>
              <a:gd name="connsiteY45" fmla="*/ 553909 h 824109"/>
              <a:gd name="connsiteX46" fmla="*/ 3323863 w 3796781"/>
              <a:gd name="connsiteY46" fmla="*/ 675499 h 824109"/>
              <a:gd name="connsiteX47" fmla="*/ 3391421 w 3796781"/>
              <a:gd name="connsiteY47" fmla="*/ 661989 h 824109"/>
              <a:gd name="connsiteX48" fmla="*/ 3634630 w 3796781"/>
              <a:gd name="connsiteY48" fmla="*/ 689009 h 824109"/>
              <a:gd name="connsiteX49" fmla="*/ 3688677 w 3796781"/>
              <a:gd name="connsiteY49" fmla="*/ 702519 h 824109"/>
              <a:gd name="connsiteX50" fmla="*/ 3769747 w 3796781"/>
              <a:gd name="connsiteY50" fmla="*/ 729539 h 824109"/>
              <a:gd name="connsiteX51" fmla="*/ 3796770 w 3796781"/>
              <a:gd name="connsiteY51" fmla="*/ 824109 h 82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796781" h="824109">
                <a:moveTo>
                  <a:pt x="0" y="391790"/>
                </a:moveTo>
                <a:cubicBezTo>
                  <a:pt x="95406" y="334553"/>
                  <a:pt x="52990" y="373109"/>
                  <a:pt x="121605" y="270200"/>
                </a:cubicBezTo>
                <a:lnTo>
                  <a:pt x="148628" y="229670"/>
                </a:lnTo>
                <a:cubicBezTo>
                  <a:pt x="153132" y="207153"/>
                  <a:pt x="150746" y="182057"/>
                  <a:pt x="162140" y="162120"/>
                </a:cubicBezTo>
                <a:cubicBezTo>
                  <a:pt x="170197" y="148022"/>
                  <a:pt x="190200" y="145495"/>
                  <a:pt x="202675" y="135100"/>
                </a:cubicBezTo>
                <a:cubicBezTo>
                  <a:pt x="249625" y="95980"/>
                  <a:pt x="242912" y="95163"/>
                  <a:pt x="270233" y="40530"/>
                </a:cubicBezTo>
                <a:cubicBezTo>
                  <a:pt x="310767" y="67549"/>
                  <a:pt x="315271" y="63046"/>
                  <a:pt x="337791" y="108080"/>
                </a:cubicBezTo>
                <a:cubicBezTo>
                  <a:pt x="344160" y="120817"/>
                  <a:pt x="342406" y="137490"/>
                  <a:pt x="351303" y="148610"/>
                </a:cubicBezTo>
                <a:cubicBezTo>
                  <a:pt x="361448" y="161289"/>
                  <a:pt x="378326" y="166623"/>
                  <a:pt x="391837" y="175630"/>
                </a:cubicBezTo>
                <a:cubicBezTo>
                  <a:pt x="409853" y="171127"/>
                  <a:pt x="431383" y="173720"/>
                  <a:pt x="445884" y="162120"/>
                </a:cubicBezTo>
                <a:cubicBezTo>
                  <a:pt x="457005" y="153224"/>
                  <a:pt x="453786" y="134679"/>
                  <a:pt x="459396" y="121590"/>
                </a:cubicBezTo>
                <a:cubicBezTo>
                  <a:pt x="462726" y="113821"/>
                  <a:pt x="500204" y="35293"/>
                  <a:pt x="513442" y="27020"/>
                </a:cubicBezTo>
                <a:cubicBezTo>
                  <a:pt x="537598" y="11924"/>
                  <a:pt x="594512" y="0"/>
                  <a:pt x="594512" y="0"/>
                </a:cubicBezTo>
                <a:cubicBezTo>
                  <a:pt x="608024" y="18013"/>
                  <a:pt x="623874" y="34490"/>
                  <a:pt x="635047" y="54040"/>
                </a:cubicBezTo>
                <a:cubicBezTo>
                  <a:pt x="658454" y="94997"/>
                  <a:pt x="635232" y="99798"/>
                  <a:pt x="675582" y="135100"/>
                </a:cubicBezTo>
                <a:cubicBezTo>
                  <a:pt x="748898" y="199244"/>
                  <a:pt x="750387" y="188096"/>
                  <a:pt x="837721" y="202650"/>
                </a:cubicBezTo>
                <a:cubicBezTo>
                  <a:pt x="846729" y="211657"/>
                  <a:pt x="854379" y="222267"/>
                  <a:pt x="864745" y="229670"/>
                </a:cubicBezTo>
                <a:cubicBezTo>
                  <a:pt x="890369" y="247970"/>
                  <a:pt x="954223" y="283453"/>
                  <a:pt x="986349" y="297220"/>
                </a:cubicBezTo>
                <a:cubicBezTo>
                  <a:pt x="1018745" y="311102"/>
                  <a:pt x="1046649" y="314446"/>
                  <a:pt x="1080931" y="324240"/>
                </a:cubicBezTo>
                <a:cubicBezTo>
                  <a:pt x="1094626" y="328152"/>
                  <a:pt x="1108727" y="331381"/>
                  <a:pt x="1121466" y="337750"/>
                </a:cubicBezTo>
                <a:cubicBezTo>
                  <a:pt x="1135990" y="345011"/>
                  <a:pt x="1148489" y="355763"/>
                  <a:pt x="1162001" y="364770"/>
                </a:cubicBezTo>
                <a:cubicBezTo>
                  <a:pt x="1189024" y="346757"/>
                  <a:pt x="1220105" y="333693"/>
                  <a:pt x="1243071" y="310730"/>
                </a:cubicBezTo>
                <a:cubicBezTo>
                  <a:pt x="1253141" y="300661"/>
                  <a:pt x="1250972" y="283289"/>
                  <a:pt x="1256582" y="270200"/>
                </a:cubicBezTo>
                <a:cubicBezTo>
                  <a:pt x="1264516" y="251689"/>
                  <a:pt x="1273242" y="233429"/>
                  <a:pt x="1283605" y="216160"/>
                </a:cubicBezTo>
                <a:cubicBezTo>
                  <a:pt x="1300315" y="188314"/>
                  <a:pt x="1337652" y="135100"/>
                  <a:pt x="1337652" y="135100"/>
                </a:cubicBezTo>
                <a:cubicBezTo>
                  <a:pt x="1368788" y="140289"/>
                  <a:pt x="1425994" y="145491"/>
                  <a:pt x="1459257" y="162120"/>
                </a:cubicBezTo>
                <a:cubicBezTo>
                  <a:pt x="1509577" y="187277"/>
                  <a:pt x="1495503" y="192321"/>
                  <a:pt x="1540327" y="229670"/>
                </a:cubicBezTo>
                <a:cubicBezTo>
                  <a:pt x="1552802" y="240065"/>
                  <a:pt x="1567350" y="247683"/>
                  <a:pt x="1580861" y="256690"/>
                </a:cubicBezTo>
                <a:cubicBezTo>
                  <a:pt x="1647400" y="356486"/>
                  <a:pt x="1608927" y="318266"/>
                  <a:pt x="1688955" y="378280"/>
                </a:cubicBezTo>
                <a:cubicBezTo>
                  <a:pt x="1729490" y="369273"/>
                  <a:pt x="1771535" y="365449"/>
                  <a:pt x="1810559" y="351260"/>
                </a:cubicBezTo>
                <a:cubicBezTo>
                  <a:pt x="1822531" y="346907"/>
                  <a:pt x="1826523" y="330559"/>
                  <a:pt x="1837583" y="324240"/>
                </a:cubicBezTo>
                <a:cubicBezTo>
                  <a:pt x="1857314" y="312966"/>
                  <a:pt x="1931431" y="285766"/>
                  <a:pt x="1959187" y="283710"/>
                </a:cubicBezTo>
                <a:cubicBezTo>
                  <a:pt x="2062591" y="276051"/>
                  <a:pt x="2166366" y="274703"/>
                  <a:pt x="2269955" y="270200"/>
                </a:cubicBezTo>
                <a:cubicBezTo>
                  <a:pt x="2292474" y="274703"/>
                  <a:pt x="2316010" y="275647"/>
                  <a:pt x="2337513" y="283710"/>
                </a:cubicBezTo>
                <a:cubicBezTo>
                  <a:pt x="2363278" y="293371"/>
                  <a:pt x="2402652" y="332145"/>
                  <a:pt x="2418583" y="351260"/>
                </a:cubicBezTo>
                <a:cubicBezTo>
                  <a:pt x="2428979" y="363733"/>
                  <a:pt x="2435210" y="379317"/>
                  <a:pt x="2445606" y="391790"/>
                </a:cubicBezTo>
                <a:cubicBezTo>
                  <a:pt x="2478115" y="430796"/>
                  <a:pt x="2486822" y="432773"/>
                  <a:pt x="2526676" y="459339"/>
                </a:cubicBezTo>
                <a:cubicBezTo>
                  <a:pt x="2540188" y="441326"/>
                  <a:pt x="2551288" y="421221"/>
                  <a:pt x="2567211" y="405300"/>
                </a:cubicBezTo>
                <a:cubicBezTo>
                  <a:pt x="2637168" y="335352"/>
                  <a:pt x="2600415" y="391448"/>
                  <a:pt x="2661792" y="337750"/>
                </a:cubicBezTo>
                <a:cubicBezTo>
                  <a:pt x="2731420" y="276833"/>
                  <a:pt x="2708566" y="271238"/>
                  <a:pt x="2783397" y="243180"/>
                </a:cubicBezTo>
                <a:cubicBezTo>
                  <a:pt x="2800785" y="236660"/>
                  <a:pt x="2819428" y="234173"/>
                  <a:pt x="2837444" y="229670"/>
                </a:cubicBezTo>
                <a:cubicBezTo>
                  <a:pt x="2873475" y="234173"/>
                  <a:pt x="2912018" y="229215"/>
                  <a:pt x="2945537" y="243180"/>
                </a:cubicBezTo>
                <a:cubicBezTo>
                  <a:pt x="3002964" y="267105"/>
                  <a:pt x="2996774" y="309499"/>
                  <a:pt x="3026607" y="351260"/>
                </a:cubicBezTo>
                <a:cubicBezTo>
                  <a:pt x="3037714" y="366807"/>
                  <a:pt x="3053630" y="378280"/>
                  <a:pt x="3067141" y="391790"/>
                </a:cubicBezTo>
                <a:cubicBezTo>
                  <a:pt x="3067679" y="393943"/>
                  <a:pt x="3087381" y="478607"/>
                  <a:pt x="3094165" y="486359"/>
                </a:cubicBezTo>
                <a:cubicBezTo>
                  <a:pt x="3117329" y="512829"/>
                  <a:pt x="3149458" y="529976"/>
                  <a:pt x="3175235" y="553909"/>
                </a:cubicBezTo>
                <a:cubicBezTo>
                  <a:pt x="3307579" y="676785"/>
                  <a:pt x="3231026" y="644557"/>
                  <a:pt x="3323863" y="675499"/>
                </a:cubicBezTo>
                <a:cubicBezTo>
                  <a:pt x="3346382" y="670996"/>
                  <a:pt x="3368456" y="661989"/>
                  <a:pt x="3391421" y="661989"/>
                </a:cubicBezTo>
                <a:cubicBezTo>
                  <a:pt x="3412238" y="661989"/>
                  <a:pt x="3602302" y="683622"/>
                  <a:pt x="3634630" y="689009"/>
                </a:cubicBezTo>
                <a:cubicBezTo>
                  <a:pt x="3652947" y="692062"/>
                  <a:pt x="3670890" y="697184"/>
                  <a:pt x="3688677" y="702519"/>
                </a:cubicBezTo>
                <a:cubicBezTo>
                  <a:pt x="3715961" y="710703"/>
                  <a:pt x="3769747" y="729539"/>
                  <a:pt x="3769747" y="729539"/>
                </a:cubicBezTo>
                <a:cubicBezTo>
                  <a:pt x="3798194" y="814871"/>
                  <a:pt x="3796770" y="782117"/>
                  <a:pt x="3796770" y="824109"/>
                </a:cubicBezTo>
              </a:path>
            </a:pathLst>
          </a:cu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 rot="21220035">
            <a:off x="5130116" y="3458454"/>
            <a:ext cx="3320716" cy="756517"/>
          </a:xfrm>
          <a:custGeom>
            <a:avLst/>
            <a:gdLst>
              <a:gd name="connsiteX0" fmla="*/ 0 w 3796781"/>
              <a:gd name="connsiteY0" fmla="*/ 391790 h 824109"/>
              <a:gd name="connsiteX1" fmla="*/ 121605 w 3796781"/>
              <a:gd name="connsiteY1" fmla="*/ 270200 h 824109"/>
              <a:gd name="connsiteX2" fmla="*/ 148628 w 3796781"/>
              <a:gd name="connsiteY2" fmla="*/ 229670 h 824109"/>
              <a:gd name="connsiteX3" fmla="*/ 162140 w 3796781"/>
              <a:gd name="connsiteY3" fmla="*/ 162120 h 824109"/>
              <a:gd name="connsiteX4" fmla="*/ 202675 w 3796781"/>
              <a:gd name="connsiteY4" fmla="*/ 135100 h 824109"/>
              <a:gd name="connsiteX5" fmla="*/ 270233 w 3796781"/>
              <a:gd name="connsiteY5" fmla="*/ 40530 h 824109"/>
              <a:gd name="connsiteX6" fmla="*/ 337791 w 3796781"/>
              <a:gd name="connsiteY6" fmla="*/ 108080 h 824109"/>
              <a:gd name="connsiteX7" fmla="*/ 351303 w 3796781"/>
              <a:gd name="connsiteY7" fmla="*/ 148610 h 824109"/>
              <a:gd name="connsiteX8" fmla="*/ 391837 w 3796781"/>
              <a:gd name="connsiteY8" fmla="*/ 175630 h 824109"/>
              <a:gd name="connsiteX9" fmla="*/ 445884 w 3796781"/>
              <a:gd name="connsiteY9" fmla="*/ 162120 h 824109"/>
              <a:gd name="connsiteX10" fmla="*/ 459396 w 3796781"/>
              <a:gd name="connsiteY10" fmla="*/ 121590 h 824109"/>
              <a:gd name="connsiteX11" fmla="*/ 513442 w 3796781"/>
              <a:gd name="connsiteY11" fmla="*/ 27020 h 824109"/>
              <a:gd name="connsiteX12" fmla="*/ 594512 w 3796781"/>
              <a:gd name="connsiteY12" fmla="*/ 0 h 824109"/>
              <a:gd name="connsiteX13" fmla="*/ 635047 w 3796781"/>
              <a:gd name="connsiteY13" fmla="*/ 54040 h 824109"/>
              <a:gd name="connsiteX14" fmla="*/ 675582 w 3796781"/>
              <a:gd name="connsiteY14" fmla="*/ 135100 h 824109"/>
              <a:gd name="connsiteX15" fmla="*/ 837721 w 3796781"/>
              <a:gd name="connsiteY15" fmla="*/ 202650 h 824109"/>
              <a:gd name="connsiteX16" fmla="*/ 864745 w 3796781"/>
              <a:gd name="connsiteY16" fmla="*/ 229670 h 824109"/>
              <a:gd name="connsiteX17" fmla="*/ 986349 w 3796781"/>
              <a:gd name="connsiteY17" fmla="*/ 297220 h 824109"/>
              <a:gd name="connsiteX18" fmla="*/ 1080931 w 3796781"/>
              <a:gd name="connsiteY18" fmla="*/ 324240 h 824109"/>
              <a:gd name="connsiteX19" fmla="*/ 1121466 w 3796781"/>
              <a:gd name="connsiteY19" fmla="*/ 337750 h 824109"/>
              <a:gd name="connsiteX20" fmla="*/ 1162001 w 3796781"/>
              <a:gd name="connsiteY20" fmla="*/ 364770 h 824109"/>
              <a:gd name="connsiteX21" fmla="*/ 1243071 w 3796781"/>
              <a:gd name="connsiteY21" fmla="*/ 310730 h 824109"/>
              <a:gd name="connsiteX22" fmla="*/ 1256582 w 3796781"/>
              <a:gd name="connsiteY22" fmla="*/ 270200 h 824109"/>
              <a:gd name="connsiteX23" fmla="*/ 1283605 w 3796781"/>
              <a:gd name="connsiteY23" fmla="*/ 216160 h 824109"/>
              <a:gd name="connsiteX24" fmla="*/ 1337652 w 3796781"/>
              <a:gd name="connsiteY24" fmla="*/ 135100 h 824109"/>
              <a:gd name="connsiteX25" fmla="*/ 1459257 w 3796781"/>
              <a:gd name="connsiteY25" fmla="*/ 162120 h 824109"/>
              <a:gd name="connsiteX26" fmla="*/ 1540327 w 3796781"/>
              <a:gd name="connsiteY26" fmla="*/ 229670 h 824109"/>
              <a:gd name="connsiteX27" fmla="*/ 1580861 w 3796781"/>
              <a:gd name="connsiteY27" fmla="*/ 256690 h 824109"/>
              <a:gd name="connsiteX28" fmla="*/ 1688955 w 3796781"/>
              <a:gd name="connsiteY28" fmla="*/ 378280 h 824109"/>
              <a:gd name="connsiteX29" fmla="*/ 1810559 w 3796781"/>
              <a:gd name="connsiteY29" fmla="*/ 351260 h 824109"/>
              <a:gd name="connsiteX30" fmla="*/ 1837583 w 3796781"/>
              <a:gd name="connsiteY30" fmla="*/ 324240 h 824109"/>
              <a:gd name="connsiteX31" fmla="*/ 1959187 w 3796781"/>
              <a:gd name="connsiteY31" fmla="*/ 283710 h 824109"/>
              <a:gd name="connsiteX32" fmla="*/ 2269955 w 3796781"/>
              <a:gd name="connsiteY32" fmla="*/ 270200 h 824109"/>
              <a:gd name="connsiteX33" fmla="*/ 2337513 w 3796781"/>
              <a:gd name="connsiteY33" fmla="*/ 283710 h 824109"/>
              <a:gd name="connsiteX34" fmla="*/ 2418583 w 3796781"/>
              <a:gd name="connsiteY34" fmla="*/ 351260 h 824109"/>
              <a:gd name="connsiteX35" fmla="*/ 2445606 w 3796781"/>
              <a:gd name="connsiteY35" fmla="*/ 391790 h 824109"/>
              <a:gd name="connsiteX36" fmla="*/ 2526676 w 3796781"/>
              <a:gd name="connsiteY36" fmla="*/ 459339 h 824109"/>
              <a:gd name="connsiteX37" fmla="*/ 2567211 w 3796781"/>
              <a:gd name="connsiteY37" fmla="*/ 405300 h 824109"/>
              <a:gd name="connsiteX38" fmla="*/ 2661792 w 3796781"/>
              <a:gd name="connsiteY38" fmla="*/ 337750 h 824109"/>
              <a:gd name="connsiteX39" fmla="*/ 2783397 w 3796781"/>
              <a:gd name="connsiteY39" fmla="*/ 243180 h 824109"/>
              <a:gd name="connsiteX40" fmla="*/ 2837444 w 3796781"/>
              <a:gd name="connsiteY40" fmla="*/ 229670 h 824109"/>
              <a:gd name="connsiteX41" fmla="*/ 2945537 w 3796781"/>
              <a:gd name="connsiteY41" fmla="*/ 243180 h 824109"/>
              <a:gd name="connsiteX42" fmla="*/ 3026607 w 3796781"/>
              <a:gd name="connsiteY42" fmla="*/ 351260 h 824109"/>
              <a:gd name="connsiteX43" fmla="*/ 3067141 w 3796781"/>
              <a:gd name="connsiteY43" fmla="*/ 391790 h 824109"/>
              <a:gd name="connsiteX44" fmla="*/ 3094165 w 3796781"/>
              <a:gd name="connsiteY44" fmla="*/ 486359 h 824109"/>
              <a:gd name="connsiteX45" fmla="*/ 3175235 w 3796781"/>
              <a:gd name="connsiteY45" fmla="*/ 553909 h 824109"/>
              <a:gd name="connsiteX46" fmla="*/ 3323863 w 3796781"/>
              <a:gd name="connsiteY46" fmla="*/ 675499 h 824109"/>
              <a:gd name="connsiteX47" fmla="*/ 3391421 w 3796781"/>
              <a:gd name="connsiteY47" fmla="*/ 661989 h 824109"/>
              <a:gd name="connsiteX48" fmla="*/ 3634630 w 3796781"/>
              <a:gd name="connsiteY48" fmla="*/ 689009 h 824109"/>
              <a:gd name="connsiteX49" fmla="*/ 3688677 w 3796781"/>
              <a:gd name="connsiteY49" fmla="*/ 702519 h 824109"/>
              <a:gd name="connsiteX50" fmla="*/ 3769747 w 3796781"/>
              <a:gd name="connsiteY50" fmla="*/ 729539 h 824109"/>
              <a:gd name="connsiteX51" fmla="*/ 3796770 w 3796781"/>
              <a:gd name="connsiteY51" fmla="*/ 824109 h 82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796781" h="824109">
                <a:moveTo>
                  <a:pt x="0" y="391790"/>
                </a:moveTo>
                <a:cubicBezTo>
                  <a:pt x="95406" y="334553"/>
                  <a:pt x="52990" y="373109"/>
                  <a:pt x="121605" y="270200"/>
                </a:cubicBezTo>
                <a:lnTo>
                  <a:pt x="148628" y="229670"/>
                </a:lnTo>
                <a:cubicBezTo>
                  <a:pt x="153132" y="207153"/>
                  <a:pt x="150746" y="182057"/>
                  <a:pt x="162140" y="162120"/>
                </a:cubicBezTo>
                <a:cubicBezTo>
                  <a:pt x="170197" y="148022"/>
                  <a:pt x="190200" y="145495"/>
                  <a:pt x="202675" y="135100"/>
                </a:cubicBezTo>
                <a:cubicBezTo>
                  <a:pt x="249625" y="95980"/>
                  <a:pt x="242912" y="95163"/>
                  <a:pt x="270233" y="40530"/>
                </a:cubicBezTo>
                <a:cubicBezTo>
                  <a:pt x="310767" y="67549"/>
                  <a:pt x="315271" y="63046"/>
                  <a:pt x="337791" y="108080"/>
                </a:cubicBezTo>
                <a:cubicBezTo>
                  <a:pt x="344160" y="120817"/>
                  <a:pt x="342406" y="137490"/>
                  <a:pt x="351303" y="148610"/>
                </a:cubicBezTo>
                <a:cubicBezTo>
                  <a:pt x="361448" y="161289"/>
                  <a:pt x="378326" y="166623"/>
                  <a:pt x="391837" y="175630"/>
                </a:cubicBezTo>
                <a:cubicBezTo>
                  <a:pt x="409853" y="171127"/>
                  <a:pt x="431383" y="173720"/>
                  <a:pt x="445884" y="162120"/>
                </a:cubicBezTo>
                <a:cubicBezTo>
                  <a:pt x="457005" y="153224"/>
                  <a:pt x="453786" y="134679"/>
                  <a:pt x="459396" y="121590"/>
                </a:cubicBezTo>
                <a:cubicBezTo>
                  <a:pt x="462726" y="113821"/>
                  <a:pt x="500204" y="35293"/>
                  <a:pt x="513442" y="27020"/>
                </a:cubicBezTo>
                <a:cubicBezTo>
                  <a:pt x="537598" y="11924"/>
                  <a:pt x="594512" y="0"/>
                  <a:pt x="594512" y="0"/>
                </a:cubicBezTo>
                <a:cubicBezTo>
                  <a:pt x="608024" y="18013"/>
                  <a:pt x="623874" y="34490"/>
                  <a:pt x="635047" y="54040"/>
                </a:cubicBezTo>
                <a:cubicBezTo>
                  <a:pt x="658454" y="94997"/>
                  <a:pt x="635232" y="99798"/>
                  <a:pt x="675582" y="135100"/>
                </a:cubicBezTo>
                <a:cubicBezTo>
                  <a:pt x="748898" y="199244"/>
                  <a:pt x="750387" y="188096"/>
                  <a:pt x="837721" y="202650"/>
                </a:cubicBezTo>
                <a:cubicBezTo>
                  <a:pt x="846729" y="211657"/>
                  <a:pt x="854379" y="222267"/>
                  <a:pt x="864745" y="229670"/>
                </a:cubicBezTo>
                <a:cubicBezTo>
                  <a:pt x="890369" y="247970"/>
                  <a:pt x="954223" y="283453"/>
                  <a:pt x="986349" y="297220"/>
                </a:cubicBezTo>
                <a:cubicBezTo>
                  <a:pt x="1018745" y="311102"/>
                  <a:pt x="1046649" y="314446"/>
                  <a:pt x="1080931" y="324240"/>
                </a:cubicBezTo>
                <a:cubicBezTo>
                  <a:pt x="1094626" y="328152"/>
                  <a:pt x="1108727" y="331381"/>
                  <a:pt x="1121466" y="337750"/>
                </a:cubicBezTo>
                <a:cubicBezTo>
                  <a:pt x="1135990" y="345011"/>
                  <a:pt x="1148489" y="355763"/>
                  <a:pt x="1162001" y="364770"/>
                </a:cubicBezTo>
                <a:cubicBezTo>
                  <a:pt x="1189024" y="346757"/>
                  <a:pt x="1220105" y="333693"/>
                  <a:pt x="1243071" y="310730"/>
                </a:cubicBezTo>
                <a:cubicBezTo>
                  <a:pt x="1253141" y="300661"/>
                  <a:pt x="1250972" y="283289"/>
                  <a:pt x="1256582" y="270200"/>
                </a:cubicBezTo>
                <a:cubicBezTo>
                  <a:pt x="1264516" y="251689"/>
                  <a:pt x="1273242" y="233429"/>
                  <a:pt x="1283605" y="216160"/>
                </a:cubicBezTo>
                <a:cubicBezTo>
                  <a:pt x="1300315" y="188314"/>
                  <a:pt x="1337652" y="135100"/>
                  <a:pt x="1337652" y="135100"/>
                </a:cubicBezTo>
                <a:cubicBezTo>
                  <a:pt x="1368788" y="140289"/>
                  <a:pt x="1425994" y="145491"/>
                  <a:pt x="1459257" y="162120"/>
                </a:cubicBezTo>
                <a:cubicBezTo>
                  <a:pt x="1509577" y="187277"/>
                  <a:pt x="1495503" y="192321"/>
                  <a:pt x="1540327" y="229670"/>
                </a:cubicBezTo>
                <a:cubicBezTo>
                  <a:pt x="1552802" y="240065"/>
                  <a:pt x="1567350" y="247683"/>
                  <a:pt x="1580861" y="256690"/>
                </a:cubicBezTo>
                <a:cubicBezTo>
                  <a:pt x="1647400" y="356486"/>
                  <a:pt x="1608927" y="318266"/>
                  <a:pt x="1688955" y="378280"/>
                </a:cubicBezTo>
                <a:cubicBezTo>
                  <a:pt x="1729490" y="369273"/>
                  <a:pt x="1771535" y="365449"/>
                  <a:pt x="1810559" y="351260"/>
                </a:cubicBezTo>
                <a:cubicBezTo>
                  <a:pt x="1822531" y="346907"/>
                  <a:pt x="1826523" y="330559"/>
                  <a:pt x="1837583" y="324240"/>
                </a:cubicBezTo>
                <a:cubicBezTo>
                  <a:pt x="1857314" y="312966"/>
                  <a:pt x="1931431" y="285766"/>
                  <a:pt x="1959187" y="283710"/>
                </a:cubicBezTo>
                <a:cubicBezTo>
                  <a:pt x="2062591" y="276051"/>
                  <a:pt x="2166366" y="274703"/>
                  <a:pt x="2269955" y="270200"/>
                </a:cubicBezTo>
                <a:cubicBezTo>
                  <a:pt x="2292474" y="274703"/>
                  <a:pt x="2316010" y="275647"/>
                  <a:pt x="2337513" y="283710"/>
                </a:cubicBezTo>
                <a:cubicBezTo>
                  <a:pt x="2363278" y="293371"/>
                  <a:pt x="2402652" y="332145"/>
                  <a:pt x="2418583" y="351260"/>
                </a:cubicBezTo>
                <a:cubicBezTo>
                  <a:pt x="2428979" y="363733"/>
                  <a:pt x="2435210" y="379317"/>
                  <a:pt x="2445606" y="391790"/>
                </a:cubicBezTo>
                <a:cubicBezTo>
                  <a:pt x="2478115" y="430796"/>
                  <a:pt x="2486822" y="432773"/>
                  <a:pt x="2526676" y="459339"/>
                </a:cubicBezTo>
                <a:cubicBezTo>
                  <a:pt x="2540188" y="441326"/>
                  <a:pt x="2551288" y="421221"/>
                  <a:pt x="2567211" y="405300"/>
                </a:cubicBezTo>
                <a:cubicBezTo>
                  <a:pt x="2637168" y="335352"/>
                  <a:pt x="2600415" y="391448"/>
                  <a:pt x="2661792" y="337750"/>
                </a:cubicBezTo>
                <a:cubicBezTo>
                  <a:pt x="2731420" y="276833"/>
                  <a:pt x="2708566" y="271238"/>
                  <a:pt x="2783397" y="243180"/>
                </a:cubicBezTo>
                <a:cubicBezTo>
                  <a:pt x="2800785" y="236660"/>
                  <a:pt x="2819428" y="234173"/>
                  <a:pt x="2837444" y="229670"/>
                </a:cubicBezTo>
                <a:cubicBezTo>
                  <a:pt x="2873475" y="234173"/>
                  <a:pt x="2912018" y="229215"/>
                  <a:pt x="2945537" y="243180"/>
                </a:cubicBezTo>
                <a:cubicBezTo>
                  <a:pt x="3002964" y="267105"/>
                  <a:pt x="2996774" y="309499"/>
                  <a:pt x="3026607" y="351260"/>
                </a:cubicBezTo>
                <a:cubicBezTo>
                  <a:pt x="3037714" y="366807"/>
                  <a:pt x="3053630" y="378280"/>
                  <a:pt x="3067141" y="391790"/>
                </a:cubicBezTo>
                <a:cubicBezTo>
                  <a:pt x="3067679" y="393943"/>
                  <a:pt x="3087381" y="478607"/>
                  <a:pt x="3094165" y="486359"/>
                </a:cubicBezTo>
                <a:cubicBezTo>
                  <a:pt x="3117329" y="512829"/>
                  <a:pt x="3149458" y="529976"/>
                  <a:pt x="3175235" y="553909"/>
                </a:cubicBezTo>
                <a:cubicBezTo>
                  <a:pt x="3307579" y="676785"/>
                  <a:pt x="3231026" y="644557"/>
                  <a:pt x="3323863" y="675499"/>
                </a:cubicBezTo>
                <a:cubicBezTo>
                  <a:pt x="3346382" y="670996"/>
                  <a:pt x="3368456" y="661989"/>
                  <a:pt x="3391421" y="661989"/>
                </a:cubicBezTo>
                <a:cubicBezTo>
                  <a:pt x="3412238" y="661989"/>
                  <a:pt x="3602302" y="683622"/>
                  <a:pt x="3634630" y="689009"/>
                </a:cubicBezTo>
                <a:cubicBezTo>
                  <a:pt x="3652947" y="692062"/>
                  <a:pt x="3670890" y="697184"/>
                  <a:pt x="3688677" y="702519"/>
                </a:cubicBezTo>
                <a:cubicBezTo>
                  <a:pt x="3715961" y="710703"/>
                  <a:pt x="3769747" y="729539"/>
                  <a:pt x="3769747" y="729539"/>
                </a:cubicBezTo>
                <a:cubicBezTo>
                  <a:pt x="3798194" y="814871"/>
                  <a:pt x="3796770" y="782117"/>
                  <a:pt x="3796770" y="824109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5067943" y="3143376"/>
            <a:ext cx="27366" cy="298352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449532" y="2778565"/>
            <a:ext cx="3946616" cy="36882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747871" y="6128454"/>
            <a:ext cx="3407485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Freeform 44"/>
          <p:cNvSpPr/>
          <p:nvPr/>
        </p:nvSpPr>
        <p:spPr>
          <a:xfrm>
            <a:off x="804000" y="3147166"/>
            <a:ext cx="3320716" cy="756517"/>
          </a:xfrm>
          <a:custGeom>
            <a:avLst/>
            <a:gdLst>
              <a:gd name="connsiteX0" fmla="*/ 0 w 3796781"/>
              <a:gd name="connsiteY0" fmla="*/ 391790 h 824109"/>
              <a:gd name="connsiteX1" fmla="*/ 121605 w 3796781"/>
              <a:gd name="connsiteY1" fmla="*/ 270200 h 824109"/>
              <a:gd name="connsiteX2" fmla="*/ 148628 w 3796781"/>
              <a:gd name="connsiteY2" fmla="*/ 229670 h 824109"/>
              <a:gd name="connsiteX3" fmla="*/ 162140 w 3796781"/>
              <a:gd name="connsiteY3" fmla="*/ 162120 h 824109"/>
              <a:gd name="connsiteX4" fmla="*/ 202675 w 3796781"/>
              <a:gd name="connsiteY4" fmla="*/ 135100 h 824109"/>
              <a:gd name="connsiteX5" fmla="*/ 270233 w 3796781"/>
              <a:gd name="connsiteY5" fmla="*/ 40530 h 824109"/>
              <a:gd name="connsiteX6" fmla="*/ 337791 w 3796781"/>
              <a:gd name="connsiteY6" fmla="*/ 108080 h 824109"/>
              <a:gd name="connsiteX7" fmla="*/ 351303 w 3796781"/>
              <a:gd name="connsiteY7" fmla="*/ 148610 h 824109"/>
              <a:gd name="connsiteX8" fmla="*/ 391837 w 3796781"/>
              <a:gd name="connsiteY8" fmla="*/ 175630 h 824109"/>
              <a:gd name="connsiteX9" fmla="*/ 445884 w 3796781"/>
              <a:gd name="connsiteY9" fmla="*/ 162120 h 824109"/>
              <a:gd name="connsiteX10" fmla="*/ 459396 w 3796781"/>
              <a:gd name="connsiteY10" fmla="*/ 121590 h 824109"/>
              <a:gd name="connsiteX11" fmla="*/ 513442 w 3796781"/>
              <a:gd name="connsiteY11" fmla="*/ 27020 h 824109"/>
              <a:gd name="connsiteX12" fmla="*/ 594512 w 3796781"/>
              <a:gd name="connsiteY12" fmla="*/ 0 h 824109"/>
              <a:gd name="connsiteX13" fmla="*/ 635047 w 3796781"/>
              <a:gd name="connsiteY13" fmla="*/ 54040 h 824109"/>
              <a:gd name="connsiteX14" fmla="*/ 675582 w 3796781"/>
              <a:gd name="connsiteY14" fmla="*/ 135100 h 824109"/>
              <a:gd name="connsiteX15" fmla="*/ 837721 w 3796781"/>
              <a:gd name="connsiteY15" fmla="*/ 202650 h 824109"/>
              <a:gd name="connsiteX16" fmla="*/ 864745 w 3796781"/>
              <a:gd name="connsiteY16" fmla="*/ 229670 h 824109"/>
              <a:gd name="connsiteX17" fmla="*/ 986349 w 3796781"/>
              <a:gd name="connsiteY17" fmla="*/ 297220 h 824109"/>
              <a:gd name="connsiteX18" fmla="*/ 1080931 w 3796781"/>
              <a:gd name="connsiteY18" fmla="*/ 324240 h 824109"/>
              <a:gd name="connsiteX19" fmla="*/ 1121466 w 3796781"/>
              <a:gd name="connsiteY19" fmla="*/ 337750 h 824109"/>
              <a:gd name="connsiteX20" fmla="*/ 1162001 w 3796781"/>
              <a:gd name="connsiteY20" fmla="*/ 364770 h 824109"/>
              <a:gd name="connsiteX21" fmla="*/ 1243071 w 3796781"/>
              <a:gd name="connsiteY21" fmla="*/ 310730 h 824109"/>
              <a:gd name="connsiteX22" fmla="*/ 1256582 w 3796781"/>
              <a:gd name="connsiteY22" fmla="*/ 270200 h 824109"/>
              <a:gd name="connsiteX23" fmla="*/ 1283605 w 3796781"/>
              <a:gd name="connsiteY23" fmla="*/ 216160 h 824109"/>
              <a:gd name="connsiteX24" fmla="*/ 1337652 w 3796781"/>
              <a:gd name="connsiteY24" fmla="*/ 135100 h 824109"/>
              <a:gd name="connsiteX25" fmla="*/ 1459257 w 3796781"/>
              <a:gd name="connsiteY25" fmla="*/ 162120 h 824109"/>
              <a:gd name="connsiteX26" fmla="*/ 1540327 w 3796781"/>
              <a:gd name="connsiteY26" fmla="*/ 229670 h 824109"/>
              <a:gd name="connsiteX27" fmla="*/ 1580861 w 3796781"/>
              <a:gd name="connsiteY27" fmla="*/ 256690 h 824109"/>
              <a:gd name="connsiteX28" fmla="*/ 1688955 w 3796781"/>
              <a:gd name="connsiteY28" fmla="*/ 378280 h 824109"/>
              <a:gd name="connsiteX29" fmla="*/ 1810559 w 3796781"/>
              <a:gd name="connsiteY29" fmla="*/ 351260 h 824109"/>
              <a:gd name="connsiteX30" fmla="*/ 1837583 w 3796781"/>
              <a:gd name="connsiteY30" fmla="*/ 324240 h 824109"/>
              <a:gd name="connsiteX31" fmla="*/ 1959187 w 3796781"/>
              <a:gd name="connsiteY31" fmla="*/ 283710 h 824109"/>
              <a:gd name="connsiteX32" fmla="*/ 2269955 w 3796781"/>
              <a:gd name="connsiteY32" fmla="*/ 270200 h 824109"/>
              <a:gd name="connsiteX33" fmla="*/ 2337513 w 3796781"/>
              <a:gd name="connsiteY33" fmla="*/ 283710 h 824109"/>
              <a:gd name="connsiteX34" fmla="*/ 2418583 w 3796781"/>
              <a:gd name="connsiteY34" fmla="*/ 351260 h 824109"/>
              <a:gd name="connsiteX35" fmla="*/ 2445606 w 3796781"/>
              <a:gd name="connsiteY35" fmla="*/ 391790 h 824109"/>
              <a:gd name="connsiteX36" fmla="*/ 2526676 w 3796781"/>
              <a:gd name="connsiteY36" fmla="*/ 459339 h 824109"/>
              <a:gd name="connsiteX37" fmla="*/ 2567211 w 3796781"/>
              <a:gd name="connsiteY37" fmla="*/ 405300 h 824109"/>
              <a:gd name="connsiteX38" fmla="*/ 2661792 w 3796781"/>
              <a:gd name="connsiteY38" fmla="*/ 337750 h 824109"/>
              <a:gd name="connsiteX39" fmla="*/ 2783397 w 3796781"/>
              <a:gd name="connsiteY39" fmla="*/ 243180 h 824109"/>
              <a:gd name="connsiteX40" fmla="*/ 2837444 w 3796781"/>
              <a:gd name="connsiteY40" fmla="*/ 229670 h 824109"/>
              <a:gd name="connsiteX41" fmla="*/ 2945537 w 3796781"/>
              <a:gd name="connsiteY41" fmla="*/ 243180 h 824109"/>
              <a:gd name="connsiteX42" fmla="*/ 3026607 w 3796781"/>
              <a:gd name="connsiteY42" fmla="*/ 351260 h 824109"/>
              <a:gd name="connsiteX43" fmla="*/ 3067141 w 3796781"/>
              <a:gd name="connsiteY43" fmla="*/ 391790 h 824109"/>
              <a:gd name="connsiteX44" fmla="*/ 3094165 w 3796781"/>
              <a:gd name="connsiteY44" fmla="*/ 486359 h 824109"/>
              <a:gd name="connsiteX45" fmla="*/ 3175235 w 3796781"/>
              <a:gd name="connsiteY45" fmla="*/ 553909 h 824109"/>
              <a:gd name="connsiteX46" fmla="*/ 3323863 w 3796781"/>
              <a:gd name="connsiteY46" fmla="*/ 675499 h 824109"/>
              <a:gd name="connsiteX47" fmla="*/ 3391421 w 3796781"/>
              <a:gd name="connsiteY47" fmla="*/ 661989 h 824109"/>
              <a:gd name="connsiteX48" fmla="*/ 3634630 w 3796781"/>
              <a:gd name="connsiteY48" fmla="*/ 689009 h 824109"/>
              <a:gd name="connsiteX49" fmla="*/ 3688677 w 3796781"/>
              <a:gd name="connsiteY49" fmla="*/ 702519 h 824109"/>
              <a:gd name="connsiteX50" fmla="*/ 3769747 w 3796781"/>
              <a:gd name="connsiteY50" fmla="*/ 729539 h 824109"/>
              <a:gd name="connsiteX51" fmla="*/ 3796770 w 3796781"/>
              <a:gd name="connsiteY51" fmla="*/ 824109 h 82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796781" h="824109">
                <a:moveTo>
                  <a:pt x="0" y="391790"/>
                </a:moveTo>
                <a:cubicBezTo>
                  <a:pt x="95406" y="334553"/>
                  <a:pt x="52990" y="373109"/>
                  <a:pt x="121605" y="270200"/>
                </a:cubicBezTo>
                <a:lnTo>
                  <a:pt x="148628" y="229670"/>
                </a:lnTo>
                <a:cubicBezTo>
                  <a:pt x="153132" y="207153"/>
                  <a:pt x="150746" y="182057"/>
                  <a:pt x="162140" y="162120"/>
                </a:cubicBezTo>
                <a:cubicBezTo>
                  <a:pt x="170197" y="148022"/>
                  <a:pt x="190200" y="145495"/>
                  <a:pt x="202675" y="135100"/>
                </a:cubicBezTo>
                <a:cubicBezTo>
                  <a:pt x="249625" y="95980"/>
                  <a:pt x="242912" y="95163"/>
                  <a:pt x="270233" y="40530"/>
                </a:cubicBezTo>
                <a:cubicBezTo>
                  <a:pt x="310767" y="67549"/>
                  <a:pt x="315271" y="63046"/>
                  <a:pt x="337791" y="108080"/>
                </a:cubicBezTo>
                <a:cubicBezTo>
                  <a:pt x="344160" y="120817"/>
                  <a:pt x="342406" y="137490"/>
                  <a:pt x="351303" y="148610"/>
                </a:cubicBezTo>
                <a:cubicBezTo>
                  <a:pt x="361448" y="161289"/>
                  <a:pt x="378326" y="166623"/>
                  <a:pt x="391837" y="175630"/>
                </a:cubicBezTo>
                <a:cubicBezTo>
                  <a:pt x="409853" y="171127"/>
                  <a:pt x="431383" y="173720"/>
                  <a:pt x="445884" y="162120"/>
                </a:cubicBezTo>
                <a:cubicBezTo>
                  <a:pt x="457005" y="153224"/>
                  <a:pt x="453786" y="134679"/>
                  <a:pt x="459396" y="121590"/>
                </a:cubicBezTo>
                <a:cubicBezTo>
                  <a:pt x="462726" y="113821"/>
                  <a:pt x="500204" y="35293"/>
                  <a:pt x="513442" y="27020"/>
                </a:cubicBezTo>
                <a:cubicBezTo>
                  <a:pt x="537598" y="11924"/>
                  <a:pt x="594512" y="0"/>
                  <a:pt x="594512" y="0"/>
                </a:cubicBezTo>
                <a:cubicBezTo>
                  <a:pt x="608024" y="18013"/>
                  <a:pt x="623874" y="34490"/>
                  <a:pt x="635047" y="54040"/>
                </a:cubicBezTo>
                <a:cubicBezTo>
                  <a:pt x="658454" y="94997"/>
                  <a:pt x="635232" y="99798"/>
                  <a:pt x="675582" y="135100"/>
                </a:cubicBezTo>
                <a:cubicBezTo>
                  <a:pt x="748898" y="199244"/>
                  <a:pt x="750387" y="188096"/>
                  <a:pt x="837721" y="202650"/>
                </a:cubicBezTo>
                <a:cubicBezTo>
                  <a:pt x="846729" y="211657"/>
                  <a:pt x="854379" y="222267"/>
                  <a:pt x="864745" y="229670"/>
                </a:cubicBezTo>
                <a:cubicBezTo>
                  <a:pt x="890369" y="247970"/>
                  <a:pt x="954223" y="283453"/>
                  <a:pt x="986349" y="297220"/>
                </a:cubicBezTo>
                <a:cubicBezTo>
                  <a:pt x="1018745" y="311102"/>
                  <a:pt x="1046649" y="314446"/>
                  <a:pt x="1080931" y="324240"/>
                </a:cubicBezTo>
                <a:cubicBezTo>
                  <a:pt x="1094626" y="328152"/>
                  <a:pt x="1108727" y="331381"/>
                  <a:pt x="1121466" y="337750"/>
                </a:cubicBezTo>
                <a:cubicBezTo>
                  <a:pt x="1135990" y="345011"/>
                  <a:pt x="1148489" y="355763"/>
                  <a:pt x="1162001" y="364770"/>
                </a:cubicBezTo>
                <a:cubicBezTo>
                  <a:pt x="1189024" y="346757"/>
                  <a:pt x="1220105" y="333693"/>
                  <a:pt x="1243071" y="310730"/>
                </a:cubicBezTo>
                <a:cubicBezTo>
                  <a:pt x="1253141" y="300661"/>
                  <a:pt x="1250972" y="283289"/>
                  <a:pt x="1256582" y="270200"/>
                </a:cubicBezTo>
                <a:cubicBezTo>
                  <a:pt x="1264516" y="251689"/>
                  <a:pt x="1273242" y="233429"/>
                  <a:pt x="1283605" y="216160"/>
                </a:cubicBezTo>
                <a:cubicBezTo>
                  <a:pt x="1300315" y="188314"/>
                  <a:pt x="1337652" y="135100"/>
                  <a:pt x="1337652" y="135100"/>
                </a:cubicBezTo>
                <a:cubicBezTo>
                  <a:pt x="1368788" y="140289"/>
                  <a:pt x="1425994" y="145491"/>
                  <a:pt x="1459257" y="162120"/>
                </a:cubicBezTo>
                <a:cubicBezTo>
                  <a:pt x="1509577" y="187277"/>
                  <a:pt x="1495503" y="192321"/>
                  <a:pt x="1540327" y="229670"/>
                </a:cubicBezTo>
                <a:cubicBezTo>
                  <a:pt x="1552802" y="240065"/>
                  <a:pt x="1567350" y="247683"/>
                  <a:pt x="1580861" y="256690"/>
                </a:cubicBezTo>
                <a:cubicBezTo>
                  <a:pt x="1647400" y="356486"/>
                  <a:pt x="1608927" y="318266"/>
                  <a:pt x="1688955" y="378280"/>
                </a:cubicBezTo>
                <a:cubicBezTo>
                  <a:pt x="1729490" y="369273"/>
                  <a:pt x="1771535" y="365449"/>
                  <a:pt x="1810559" y="351260"/>
                </a:cubicBezTo>
                <a:cubicBezTo>
                  <a:pt x="1822531" y="346907"/>
                  <a:pt x="1826523" y="330559"/>
                  <a:pt x="1837583" y="324240"/>
                </a:cubicBezTo>
                <a:cubicBezTo>
                  <a:pt x="1857314" y="312966"/>
                  <a:pt x="1931431" y="285766"/>
                  <a:pt x="1959187" y="283710"/>
                </a:cubicBezTo>
                <a:cubicBezTo>
                  <a:pt x="2062591" y="276051"/>
                  <a:pt x="2166366" y="274703"/>
                  <a:pt x="2269955" y="270200"/>
                </a:cubicBezTo>
                <a:cubicBezTo>
                  <a:pt x="2292474" y="274703"/>
                  <a:pt x="2316010" y="275647"/>
                  <a:pt x="2337513" y="283710"/>
                </a:cubicBezTo>
                <a:cubicBezTo>
                  <a:pt x="2363278" y="293371"/>
                  <a:pt x="2402652" y="332145"/>
                  <a:pt x="2418583" y="351260"/>
                </a:cubicBezTo>
                <a:cubicBezTo>
                  <a:pt x="2428979" y="363733"/>
                  <a:pt x="2435210" y="379317"/>
                  <a:pt x="2445606" y="391790"/>
                </a:cubicBezTo>
                <a:cubicBezTo>
                  <a:pt x="2478115" y="430796"/>
                  <a:pt x="2486822" y="432773"/>
                  <a:pt x="2526676" y="459339"/>
                </a:cubicBezTo>
                <a:cubicBezTo>
                  <a:pt x="2540188" y="441326"/>
                  <a:pt x="2551288" y="421221"/>
                  <a:pt x="2567211" y="405300"/>
                </a:cubicBezTo>
                <a:cubicBezTo>
                  <a:pt x="2637168" y="335352"/>
                  <a:pt x="2600415" y="391448"/>
                  <a:pt x="2661792" y="337750"/>
                </a:cubicBezTo>
                <a:cubicBezTo>
                  <a:pt x="2731420" y="276833"/>
                  <a:pt x="2708566" y="271238"/>
                  <a:pt x="2783397" y="243180"/>
                </a:cubicBezTo>
                <a:cubicBezTo>
                  <a:pt x="2800785" y="236660"/>
                  <a:pt x="2819428" y="234173"/>
                  <a:pt x="2837444" y="229670"/>
                </a:cubicBezTo>
                <a:cubicBezTo>
                  <a:pt x="2873475" y="234173"/>
                  <a:pt x="2912018" y="229215"/>
                  <a:pt x="2945537" y="243180"/>
                </a:cubicBezTo>
                <a:cubicBezTo>
                  <a:pt x="3002964" y="267105"/>
                  <a:pt x="2996774" y="309499"/>
                  <a:pt x="3026607" y="351260"/>
                </a:cubicBezTo>
                <a:cubicBezTo>
                  <a:pt x="3037714" y="366807"/>
                  <a:pt x="3053630" y="378280"/>
                  <a:pt x="3067141" y="391790"/>
                </a:cubicBezTo>
                <a:cubicBezTo>
                  <a:pt x="3067679" y="393943"/>
                  <a:pt x="3087381" y="478607"/>
                  <a:pt x="3094165" y="486359"/>
                </a:cubicBezTo>
                <a:cubicBezTo>
                  <a:pt x="3117329" y="512829"/>
                  <a:pt x="3149458" y="529976"/>
                  <a:pt x="3175235" y="553909"/>
                </a:cubicBezTo>
                <a:cubicBezTo>
                  <a:pt x="3307579" y="676785"/>
                  <a:pt x="3231026" y="644557"/>
                  <a:pt x="3323863" y="675499"/>
                </a:cubicBezTo>
                <a:cubicBezTo>
                  <a:pt x="3346382" y="670996"/>
                  <a:pt x="3368456" y="661989"/>
                  <a:pt x="3391421" y="661989"/>
                </a:cubicBezTo>
                <a:cubicBezTo>
                  <a:pt x="3412238" y="661989"/>
                  <a:pt x="3602302" y="683622"/>
                  <a:pt x="3634630" y="689009"/>
                </a:cubicBezTo>
                <a:cubicBezTo>
                  <a:pt x="3652947" y="692062"/>
                  <a:pt x="3670890" y="697184"/>
                  <a:pt x="3688677" y="702519"/>
                </a:cubicBezTo>
                <a:cubicBezTo>
                  <a:pt x="3715961" y="710703"/>
                  <a:pt x="3769747" y="729539"/>
                  <a:pt x="3769747" y="729539"/>
                </a:cubicBezTo>
                <a:cubicBezTo>
                  <a:pt x="3798194" y="814871"/>
                  <a:pt x="3796770" y="782117"/>
                  <a:pt x="3796770" y="824109"/>
                </a:cubicBezTo>
              </a:path>
            </a:pathLst>
          </a:cu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 rot="21530617">
            <a:off x="810044" y="5378066"/>
            <a:ext cx="3320716" cy="756517"/>
          </a:xfrm>
          <a:custGeom>
            <a:avLst/>
            <a:gdLst>
              <a:gd name="connsiteX0" fmla="*/ 0 w 3796781"/>
              <a:gd name="connsiteY0" fmla="*/ 391790 h 824109"/>
              <a:gd name="connsiteX1" fmla="*/ 121605 w 3796781"/>
              <a:gd name="connsiteY1" fmla="*/ 270200 h 824109"/>
              <a:gd name="connsiteX2" fmla="*/ 148628 w 3796781"/>
              <a:gd name="connsiteY2" fmla="*/ 229670 h 824109"/>
              <a:gd name="connsiteX3" fmla="*/ 162140 w 3796781"/>
              <a:gd name="connsiteY3" fmla="*/ 162120 h 824109"/>
              <a:gd name="connsiteX4" fmla="*/ 202675 w 3796781"/>
              <a:gd name="connsiteY4" fmla="*/ 135100 h 824109"/>
              <a:gd name="connsiteX5" fmla="*/ 270233 w 3796781"/>
              <a:gd name="connsiteY5" fmla="*/ 40530 h 824109"/>
              <a:gd name="connsiteX6" fmla="*/ 337791 w 3796781"/>
              <a:gd name="connsiteY6" fmla="*/ 108080 h 824109"/>
              <a:gd name="connsiteX7" fmla="*/ 351303 w 3796781"/>
              <a:gd name="connsiteY7" fmla="*/ 148610 h 824109"/>
              <a:gd name="connsiteX8" fmla="*/ 391837 w 3796781"/>
              <a:gd name="connsiteY8" fmla="*/ 175630 h 824109"/>
              <a:gd name="connsiteX9" fmla="*/ 445884 w 3796781"/>
              <a:gd name="connsiteY9" fmla="*/ 162120 h 824109"/>
              <a:gd name="connsiteX10" fmla="*/ 459396 w 3796781"/>
              <a:gd name="connsiteY10" fmla="*/ 121590 h 824109"/>
              <a:gd name="connsiteX11" fmla="*/ 513442 w 3796781"/>
              <a:gd name="connsiteY11" fmla="*/ 27020 h 824109"/>
              <a:gd name="connsiteX12" fmla="*/ 594512 w 3796781"/>
              <a:gd name="connsiteY12" fmla="*/ 0 h 824109"/>
              <a:gd name="connsiteX13" fmla="*/ 635047 w 3796781"/>
              <a:gd name="connsiteY13" fmla="*/ 54040 h 824109"/>
              <a:gd name="connsiteX14" fmla="*/ 675582 w 3796781"/>
              <a:gd name="connsiteY14" fmla="*/ 135100 h 824109"/>
              <a:gd name="connsiteX15" fmla="*/ 837721 w 3796781"/>
              <a:gd name="connsiteY15" fmla="*/ 202650 h 824109"/>
              <a:gd name="connsiteX16" fmla="*/ 864745 w 3796781"/>
              <a:gd name="connsiteY16" fmla="*/ 229670 h 824109"/>
              <a:gd name="connsiteX17" fmla="*/ 986349 w 3796781"/>
              <a:gd name="connsiteY17" fmla="*/ 297220 h 824109"/>
              <a:gd name="connsiteX18" fmla="*/ 1080931 w 3796781"/>
              <a:gd name="connsiteY18" fmla="*/ 324240 h 824109"/>
              <a:gd name="connsiteX19" fmla="*/ 1121466 w 3796781"/>
              <a:gd name="connsiteY19" fmla="*/ 337750 h 824109"/>
              <a:gd name="connsiteX20" fmla="*/ 1162001 w 3796781"/>
              <a:gd name="connsiteY20" fmla="*/ 364770 h 824109"/>
              <a:gd name="connsiteX21" fmla="*/ 1243071 w 3796781"/>
              <a:gd name="connsiteY21" fmla="*/ 310730 h 824109"/>
              <a:gd name="connsiteX22" fmla="*/ 1256582 w 3796781"/>
              <a:gd name="connsiteY22" fmla="*/ 270200 h 824109"/>
              <a:gd name="connsiteX23" fmla="*/ 1283605 w 3796781"/>
              <a:gd name="connsiteY23" fmla="*/ 216160 h 824109"/>
              <a:gd name="connsiteX24" fmla="*/ 1337652 w 3796781"/>
              <a:gd name="connsiteY24" fmla="*/ 135100 h 824109"/>
              <a:gd name="connsiteX25" fmla="*/ 1459257 w 3796781"/>
              <a:gd name="connsiteY25" fmla="*/ 162120 h 824109"/>
              <a:gd name="connsiteX26" fmla="*/ 1540327 w 3796781"/>
              <a:gd name="connsiteY26" fmla="*/ 229670 h 824109"/>
              <a:gd name="connsiteX27" fmla="*/ 1580861 w 3796781"/>
              <a:gd name="connsiteY27" fmla="*/ 256690 h 824109"/>
              <a:gd name="connsiteX28" fmla="*/ 1688955 w 3796781"/>
              <a:gd name="connsiteY28" fmla="*/ 378280 h 824109"/>
              <a:gd name="connsiteX29" fmla="*/ 1810559 w 3796781"/>
              <a:gd name="connsiteY29" fmla="*/ 351260 h 824109"/>
              <a:gd name="connsiteX30" fmla="*/ 1837583 w 3796781"/>
              <a:gd name="connsiteY30" fmla="*/ 324240 h 824109"/>
              <a:gd name="connsiteX31" fmla="*/ 1959187 w 3796781"/>
              <a:gd name="connsiteY31" fmla="*/ 283710 h 824109"/>
              <a:gd name="connsiteX32" fmla="*/ 2269955 w 3796781"/>
              <a:gd name="connsiteY32" fmla="*/ 270200 h 824109"/>
              <a:gd name="connsiteX33" fmla="*/ 2337513 w 3796781"/>
              <a:gd name="connsiteY33" fmla="*/ 283710 h 824109"/>
              <a:gd name="connsiteX34" fmla="*/ 2418583 w 3796781"/>
              <a:gd name="connsiteY34" fmla="*/ 351260 h 824109"/>
              <a:gd name="connsiteX35" fmla="*/ 2445606 w 3796781"/>
              <a:gd name="connsiteY35" fmla="*/ 391790 h 824109"/>
              <a:gd name="connsiteX36" fmla="*/ 2526676 w 3796781"/>
              <a:gd name="connsiteY36" fmla="*/ 459339 h 824109"/>
              <a:gd name="connsiteX37" fmla="*/ 2567211 w 3796781"/>
              <a:gd name="connsiteY37" fmla="*/ 405300 h 824109"/>
              <a:gd name="connsiteX38" fmla="*/ 2661792 w 3796781"/>
              <a:gd name="connsiteY38" fmla="*/ 337750 h 824109"/>
              <a:gd name="connsiteX39" fmla="*/ 2783397 w 3796781"/>
              <a:gd name="connsiteY39" fmla="*/ 243180 h 824109"/>
              <a:gd name="connsiteX40" fmla="*/ 2837444 w 3796781"/>
              <a:gd name="connsiteY40" fmla="*/ 229670 h 824109"/>
              <a:gd name="connsiteX41" fmla="*/ 2945537 w 3796781"/>
              <a:gd name="connsiteY41" fmla="*/ 243180 h 824109"/>
              <a:gd name="connsiteX42" fmla="*/ 3026607 w 3796781"/>
              <a:gd name="connsiteY42" fmla="*/ 351260 h 824109"/>
              <a:gd name="connsiteX43" fmla="*/ 3067141 w 3796781"/>
              <a:gd name="connsiteY43" fmla="*/ 391790 h 824109"/>
              <a:gd name="connsiteX44" fmla="*/ 3094165 w 3796781"/>
              <a:gd name="connsiteY44" fmla="*/ 486359 h 824109"/>
              <a:gd name="connsiteX45" fmla="*/ 3175235 w 3796781"/>
              <a:gd name="connsiteY45" fmla="*/ 553909 h 824109"/>
              <a:gd name="connsiteX46" fmla="*/ 3323863 w 3796781"/>
              <a:gd name="connsiteY46" fmla="*/ 675499 h 824109"/>
              <a:gd name="connsiteX47" fmla="*/ 3391421 w 3796781"/>
              <a:gd name="connsiteY47" fmla="*/ 661989 h 824109"/>
              <a:gd name="connsiteX48" fmla="*/ 3634630 w 3796781"/>
              <a:gd name="connsiteY48" fmla="*/ 689009 h 824109"/>
              <a:gd name="connsiteX49" fmla="*/ 3688677 w 3796781"/>
              <a:gd name="connsiteY49" fmla="*/ 702519 h 824109"/>
              <a:gd name="connsiteX50" fmla="*/ 3769747 w 3796781"/>
              <a:gd name="connsiteY50" fmla="*/ 729539 h 824109"/>
              <a:gd name="connsiteX51" fmla="*/ 3796770 w 3796781"/>
              <a:gd name="connsiteY51" fmla="*/ 824109 h 82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796781" h="824109">
                <a:moveTo>
                  <a:pt x="0" y="391790"/>
                </a:moveTo>
                <a:cubicBezTo>
                  <a:pt x="95406" y="334553"/>
                  <a:pt x="52990" y="373109"/>
                  <a:pt x="121605" y="270200"/>
                </a:cubicBezTo>
                <a:lnTo>
                  <a:pt x="148628" y="229670"/>
                </a:lnTo>
                <a:cubicBezTo>
                  <a:pt x="153132" y="207153"/>
                  <a:pt x="150746" y="182057"/>
                  <a:pt x="162140" y="162120"/>
                </a:cubicBezTo>
                <a:cubicBezTo>
                  <a:pt x="170197" y="148022"/>
                  <a:pt x="190200" y="145495"/>
                  <a:pt x="202675" y="135100"/>
                </a:cubicBezTo>
                <a:cubicBezTo>
                  <a:pt x="249625" y="95980"/>
                  <a:pt x="242912" y="95163"/>
                  <a:pt x="270233" y="40530"/>
                </a:cubicBezTo>
                <a:cubicBezTo>
                  <a:pt x="310767" y="67549"/>
                  <a:pt x="315271" y="63046"/>
                  <a:pt x="337791" y="108080"/>
                </a:cubicBezTo>
                <a:cubicBezTo>
                  <a:pt x="344160" y="120817"/>
                  <a:pt x="342406" y="137490"/>
                  <a:pt x="351303" y="148610"/>
                </a:cubicBezTo>
                <a:cubicBezTo>
                  <a:pt x="361448" y="161289"/>
                  <a:pt x="378326" y="166623"/>
                  <a:pt x="391837" y="175630"/>
                </a:cubicBezTo>
                <a:cubicBezTo>
                  <a:pt x="409853" y="171127"/>
                  <a:pt x="431383" y="173720"/>
                  <a:pt x="445884" y="162120"/>
                </a:cubicBezTo>
                <a:cubicBezTo>
                  <a:pt x="457005" y="153224"/>
                  <a:pt x="453786" y="134679"/>
                  <a:pt x="459396" y="121590"/>
                </a:cubicBezTo>
                <a:cubicBezTo>
                  <a:pt x="462726" y="113821"/>
                  <a:pt x="500204" y="35293"/>
                  <a:pt x="513442" y="27020"/>
                </a:cubicBezTo>
                <a:cubicBezTo>
                  <a:pt x="537598" y="11924"/>
                  <a:pt x="594512" y="0"/>
                  <a:pt x="594512" y="0"/>
                </a:cubicBezTo>
                <a:cubicBezTo>
                  <a:pt x="608024" y="18013"/>
                  <a:pt x="623874" y="34490"/>
                  <a:pt x="635047" y="54040"/>
                </a:cubicBezTo>
                <a:cubicBezTo>
                  <a:pt x="658454" y="94997"/>
                  <a:pt x="635232" y="99798"/>
                  <a:pt x="675582" y="135100"/>
                </a:cubicBezTo>
                <a:cubicBezTo>
                  <a:pt x="748898" y="199244"/>
                  <a:pt x="750387" y="188096"/>
                  <a:pt x="837721" y="202650"/>
                </a:cubicBezTo>
                <a:cubicBezTo>
                  <a:pt x="846729" y="211657"/>
                  <a:pt x="854379" y="222267"/>
                  <a:pt x="864745" y="229670"/>
                </a:cubicBezTo>
                <a:cubicBezTo>
                  <a:pt x="890369" y="247970"/>
                  <a:pt x="954223" y="283453"/>
                  <a:pt x="986349" y="297220"/>
                </a:cubicBezTo>
                <a:cubicBezTo>
                  <a:pt x="1018745" y="311102"/>
                  <a:pt x="1046649" y="314446"/>
                  <a:pt x="1080931" y="324240"/>
                </a:cubicBezTo>
                <a:cubicBezTo>
                  <a:pt x="1094626" y="328152"/>
                  <a:pt x="1108727" y="331381"/>
                  <a:pt x="1121466" y="337750"/>
                </a:cubicBezTo>
                <a:cubicBezTo>
                  <a:pt x="1135990" y="345011"/>
                  <a:pt x="1148489" y="355763"/>
                  <a:pt x="1162001" y="364770"/>
                </a:cubicBezTo>
                <a:cubicBezTo>
                  <a:pt x="1189024" y="346757"/>
                  <a:pt x="1220105" y="333693"/>
                  <a:pt x="1243071" y="310730"/>
                </a:cubicBezTo>
                <a:cubicBezTo>
                  <a:pt x="1253141" y="300661"/>
                  <a:pt x="1250972" y="283289"/>
                  <a:pt x="1256582" y="270200"/>
                </a:cubicBezTo>
                <a:cubicBezTo>
                  <a:pt x="1264516" y="251689"/>
                  <a:pt x="1273242" y="233429"/>
                  <a:pt x="1283605" y="216160"/>
                </a:cubicBezTo>
                <a:cubicBezTo>
                  <a:pt x="1300315" y="188314"/>
                  <a:pt x="1337652" y="135100"/>
                  <a:pt x="1337652" y="135100"/>
                </a:cubicBezTo>
                <a:cubicBezTo>
                  <a:pt x="1368788" y="140289"/>
                  <a:pt x="1425994" y="145491"/>
                  <a:pt x="1459257" y="162120"/>
                </a:cubicBezTo>
                <a:cubicBezTo>
                  <a:pt x="1509577" y="187277"/>
                  <a:pt x="1495503" y="192321"/>
                  <a:pt x="1540327" y="229670"/>
                </a:cubicBezTo>
                <a:cubicBezTo>
                  <a:pt x="1552802" y="240065"/>
                  <a:pt x="1567350" y="247683"/>
                  <a:pt x="1580861" y="256690"/>
                </a:cubicBezTo>
                <a:cubicBezTo>
                  <a:pt x="1647400" y="356486"/>
                  <a:pt x="1608927" y="318266"/>
                  <a:pt x="1688955" y="378280"/>
                </a:cubicBezTo>
                <a:cubicBezTo>
                  <a:pt x="1729490" y="369273"/>
                  <a:pt x="1771535" y="365449"/>
                  <a:pt x="1810559" y="351260"/>
                </a:cubicBezTo>
                <a:cubicBezTo>
                  <a:pt x="1822531" y="346907"/>
                  <a:pt x="1826523" y="330559"/>
                  <a:pt x="1837583" y="324240"/>
                </a:cubicBezTo>
                <a:cubicBezTo>
                  <a:pt x="1857314" y="312966"/>
                  <a:pt x="1931431" y="285766"/>
                  <a:pt x="1959187" y="283710"/>
                </a:cubicBezTo>
                <a:cubicBezTo>
                  <a:pt x="2062591" y="276051"/>
                  <a:pt x="2166366" y="274703"/>
                  <a:pt x="2269955" y="270200"/>
                </a:cubicBezTo>
                <a:cubicBezTo>
                  <a:pt x="2292474" y="274703"/>
                  <a:pt x="2316010" y="275647"/>
                  <a:pt x="2337513" y="283710"/>
                </a:cubicBezTo>
                <a:cubicBezTo>
                  <a:pt x="2363278" y="293371"/>
                  <a:pt x="2402652" y="332145"/>
                  <a:pt x="2418583" y="351260"/>
                </a:cubicBezTo>
                <a:cubicBezTo>
                  <a:pt x="2428979" y="363733"/>
                  <a:pt x="2435210" y="379317"/>
                  <a:pt x="2445606" y="391790"/>
                </a:cubicBezTo>
                <a:cubicBezTo>
                  <a:pt x="2478115" y="430796"/>
                  <a:pt x="2486822" y="432773"/>
                  <a:pt x="2526676" y="459339"/>
                </a:cubicBezTo>
                <a:cubicBezTo>
                  <a:pt x="2540188" y="441326"/>
                  <a:pt x="2551288" y="421221"/>
                  <a:pt x="2567211" y="405300"/>
                </a:cubicBezTo>
                <a:cubicBezTo>
                  <a:pt x="2637168" y="335352"/>
                  <a:pt x="2600415" y="391448"/>
                  <a:pt x="2661792" y="337750"/>
                </a:cubicBezTo>
                <a:cubicBezTo>
                  <a:pt x="2731420" y="276833"/>
                  <a:pt x="2708566" y="271238"/>
                  <a:pt x="2783397" y="243180"/>
                </a:cubicBezTo>
                <a:cubicBezTo>
                  <a:pt x="2800785" y="236660"/>
                  <a:pt x="2819428" y="234173"/>
                  <a:pt x="2837444" y="229670"/>
                </a:cubicBezTo>
                <a:cubicBezTo>
                  <a:pt x="2873475" y="234173"/>
                  <a:pt x="2912018" y="229215"/>
                  <a:pt x="2945537" y="243180"/>
                </a:cubicBezTo>
                <a:cubicBezTo>
                  <a:pt x="3002964" y="267105"/>
                  <a:pt x="2996774" y="309499"/>
                  <a:pt x="3026607" y="351260"/>
                </a:cubicBezTo>
                <a:cubicBezTo>
                  <a:pt x="3037714" y="366807"/>
                  <a:pt x="3053630" y="378280"/>
                  <a:pt x="3067141" y="391790"/>
                </a:cubicBezTo>
                <a:cubicBezTo>
                  <a:pt x="3067679" y="393943"/>
                  <a:pt x="3087381" y="478607"/>
                  <a:pt x="3094165" y="486359"/>
                </a:cubicBezTo>
                <a:cubicBezTo>
                  <a:pt x="3117329" y="512829"/>
                  <a:pt x="3149458" y="529976"/>
                  <a:pt x="3175235" y="553909"/>
                </a:cubicBezTo>
                <a:cubicBezTo>
                  <a:pt x="3307579" y="676785"/>
                  <a:pt x="3231026" y="644557"/>
                  <a:pt x="3323863" y="675499"/>
                </a:cubicBezTo>
                <a:cubicBezTo>
                  <a:pt x="3346382" y="670996"/>
                  <a:pt x="3368456" y="661989"/>
                  <a:pt x="3391421" y="661989"/>
                </a:cubicBezTo>
                <a:cubicBezTo>
                  <a:pt x="3412238" y="661989"/>
                  <a:pt x="3602302" y="683622"/>
                  <a:pt x="3634630" y="689009"/>
                </a:cubicBezTo>
                <a:cubicBezTo>
                  <a:pt x="3652947" y="692062"/>
                  <a:pt x="3670890" y="697184"/>
                  <a:pt x="3688677" y="702519"/>
                </a:cubicBezTo>
                <a:cubicBezTo>
                  <a:pt x="3715961" y="710703"/>
                  <a:pt x="3769747" y="729539"/>
                  <a:pt x="3769747" y="729539"/>
                </a:cubicBezTo>
                <a:cubicBezTo>
                  <a:pt x="3798194" y="814871"/>
                  <a:pt x="3796770" y="782117"/>
                  <a:pt x="3796770" y="824109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 rot="21039492">
            <a:off x="852367" y="3568581"/>
            <a:ext cx="3204952" cy="600082"/>
          </a:xfrm>
          <a:custGeom>
            <a:avLst/>
            <a:gdLst>
              <a:gd name="connsiteX0" fmla="*/ 3664420 w 3664420"/>
              <a:gd name="connsiteY0" fmla="*/ 491578 h 491578"/>
              <a:gd name="connsiteX1" fmla="*/ 43301 w 3664420"/>
              <a:gd name="connsiteY1" fmla="*/ 5219 h 491578"/>
              <a:gd name="connsiteX2" fmla="*/ 1570116 w 3664420"/>
              <a:gd name="connsiteY2" fmla="*/ 221378 h 491578"/>
              <a:gd name="connsiteX3" fmla="*/ 3664420 w 3664420"/>
              <a:gd name="connsiteY3" fmla="*/ 491578 h 491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4420" h="491578">
                <a:moveTo>
                  <a:pt x="3664420" y="491578"/>
                </a:moveTo>
                <a:lnTo>
                  <a:pt x="43301" y="5219"/>
                </a:lnTo>
                <a:cubicBezTo>
                  <a:pt x="-305750" y="-39814"/>
                  <a:pt x="1570116" y="221378"/>
                  <a:pt x="1570116" y="221378"/>
                </a:cubicBezTo>
                <a:lnTo>
                  <a:pt x="3664420" y="491578"/>
                </a:ln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/>
          <p:cNvCxnSpPr/>
          <p:nvPr/>
        </p:nvCxnSpPr>
        <p:spPr>
          <a:xfrm flipH="1">
            <a:off x="747871" y="3147166"/>
            <a:ext cx="27366" cy="298352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Freeform 48"/>
          <p:cNvSpPr/>
          <p:nvPr/>
        </p:nvSpPr>
        <p:spPr>
          <a:xfrm rot="21334155">
            <a:off x="5179975" y="5558011"/>
            <a:ext cx="3204952" cy="600082"/>
          </a:xfrm>
          <a:custGeom>
            <a:avLst/>
            <a:gdLst>
              <a:gd name="connsiteX0" fmla="*/ 3664420 w 3664420"/>
              <a:gd name="connsiteY0" fmla="*/ 491578 h 491578"/>
              <a:gd name="connsiteX1" fmla="*/ 43301 w 3664420"/>
              <a:gd name="connsiteY1" fmla="*/ 5219 h 491578"/>
              <a:gd name="connsiteX2" fmla="*/ 1570116 w 3664420"/>
              <a:gd name="connsiteY2" fmla="*/ 221378 h 491578"/>
              <a:gd name="connsiteX3" fmla="*/ 3664420 w 3664420"/>
              <a:gd name="connsiteY3" fmla="*/ 491578 h 491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4420" h="491578">
                <a:moveTo>
                  <a:pt x="3664420" y="491578"/>
                </a:moveTo>
                <a:lnTo>
                  <a:pt x="43301" y="5219"/>
                </a:lnTo>
                <a:cubicBezTo>
                  <a:pt x="-305750" y="-39814"/>
                  <a:pt x="1570116" y="221378"/>
                  <a:pt x="1570116" y="221378"/>
                </a:cubicBezTo>
                <a:lnTo>
                  <a:pt x="3664420" y="491578"/>
                </a:lnTo>
                <a:close/>
              </a:path>
            </a:pathLst>
          </a:cu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878316" y="4038673"/>
            <a:ext cx="283744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Smooth and well-modeled background</a:t>
            </a:r>
            <a:endParaRPr lang="en-US" sz="1600"/>
          </a:p>
        </p:txBody>
      </p:sp>
      <p:sp>
        <p:nvSpPr>
          <p:cNvPr id="51" name="TextBox 50"/>
          <p:cNvSpPr txBox="1"/>
          <p:nvPr/>
        </p:nvSpPr>
        <p:spPr>
          <a:xfrm>
            <a:off x="1325744" y="4694383"/>
            <a:ext cx="26482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Point source dominated excess signal</a:t>
            </a:r>
            <a:endParaRPr lang="en-US" sz="1600"/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1435585" y="3880123"/>
            <a:ext cx="135116" cy="2565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rot="310582">
            <a:off x="1638681" y="5267641"/>
            <a:ext cx="250443" cy="3172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124852" y="4038783"/>
            <a:ext cx="3536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Poorly-modeled background, including points sources or other small scale structure (gas)</a:t>
            </a:r>
            <a:endParaRPr lang="en-US" sz="1600"/>
          </a:p>
        </p:txBody>
      </p:sp>
      <p:sp>
        <p:nvSpPr>
          <p:cNvPr id="58" name="TextBox 57"/>
          <p:cNvSpPr txBox="1"/>
          <p:nvPr/>
        </p:nvSpPr>
        <p:spPr>
          <a:xfrm>
            <a:off x="5990480" y="5046126"/>
            <a:ext cx="29676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Smooth (dark matter) dominated excess signal</a:t>
            </a:r>
            <a:endParaRPr lang="en-US" sz="1600"/>
          </a:p>
        </p:txBody>
      </p:sp>
      <p:cxnSp>
        <p:nvCxnSpPr>
          <p:cNvPr id="59" name="Straight Arrow Connector 58"/>
          <p:cNvCxnSpPr/>
          <p:nvPr/>
        </p:nvCxnSpPr>
        <p:spPr>
          <a:xfrm flipV="1">
            <a:off x="5962521" y="3849643"/>
            <a:ext cx="135116" cy="2972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7491425" y="5614593"/>
            <a:ext cx="60629" cy="3172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2416706" y="2809016"/>
            <a:ext cx="1074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Observed</a:t>
            </a:r>
            <a:endParaRPr lang="en-US" sz="1600"/>
          </a:p>
        </p:txBody>
      </p:sp>
      <p:cxnSp>
        <p:nvCxnSpPr>
          <p:cNvPr id="71" name="Straight Arrow Connector 70"/>
          <p:cNvCxnSpPr/>
          <p:nvPr/>
        </p:nvCxnSpPr>
        <p:spPr>
          <a:xfrm flipH="1">
            <a:off x="2700981" y="3121416"/>
            <a:ext cx="120863" cy="2364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6724316" y="2813468"/>
            <a:ext cx="1074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Observed</a:t>
            </a:r>
            <a:endParaRPr lang="en-US" sz="1600"/>
          </a:p>
        </p:txBody>
      </p:sp>
      <p:cxnSp>
        <p:nvCxnSpPr>
          <p:cNvPr id="77" name="Straight Arrow Connector 76"/>
          <p:cNvCxnSpPr/>
          <p:nvPr/>
        </p:nvCxnSpPr>
        <p:spPr>
          <a:xfrm flipH="1">
            <a:off x="7008591" y="3125868"/>
            <a:ext cx="120863" cy="2364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1878951" y="6102849"/>
            <a:ext cx="1635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Direction</a:t>
            </a:r>
            <a:endParaRPr lang="en-US" b="1"/>
          </a:p>
        </p:txBody>
      </p:sp>
      <p:sp>
        <p:nvSpPr>
          <p:cNvPr id="79" name="TextBox 78"/>
          <p:cNvSpPr txBox="1"/>
          <p:nvPr/>
        </p:nvSpPr>
        <p:spPr>
          <a:xfrm>
            <a:off x="6196277" y="6107301"/>
            <a:ext cx="145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Direction</a:t>
            </a:r>
            <a:endParaRPr lang="en-US" b="1"/>
          </a:p>
        </p:txBody>
      </p:sp>
      <p:sp>
        <p:nvSpPr>
          <p:cNvPr id="80" name="TextBox 79"/>
          <p:cNvSpPr txBox="1"/>
          <p:nvPr/>
        </p:nvSpPr>
        <p:spPr>
          <a:xfrm rot="16200000">
            <a:off x="4598157" y="4401449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Flux</a:t>
            </a:r>
            <a:endParaRPr lang="en-US" b="1"/>
          </a:p>
        </p:txBody>
      </p:sp>
      <p:sp>
        <p:nvSpPr>
          <p:cNvPr id="81" name="TextBox 80"/>
          <p:cNvSpPr txBox="1"/>
          <p:nvPr/>
        </p:nvSpPr>
        <p:spPr>
          <a:xfrm rot="16200000">
            <a:off x="262437" y="4393572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Flux</a:t>
            </a:r>
            <a:endParaRPr lang="en-US" b="1"/>
          </a:p>
        </p:txBody>
      </p:sp>
      <p:sp>
        <p:nvSpPr>
          <p:cNvPr id="33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7046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45575" y="561854"/>
            <a:ext cx="3157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See Leane and Slatyer, arXiv:1904.08430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94"/>
          <a:stretch/>
        </p:blipFill>
        <p:spPr>
          <a:xfrm>
            <a:off x="108780" y="445128"/>
            <a:ext cx="5796261" cy="1078794"/>
          </a:xfrm>
          <a:prstGeom prst="rect">
            <a:avLst/>
          </a:prstGeom>
        </p:spPr>
      </p:pic>
      <p:sp>
        <p:nvSpPr>
          <p:cNvPr id="7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</a:t>
            </a:r>
            <a:r>
              <a:rPr lang="en-US" sz="1400" i="1" dirty="0" smtClean="0">
                <a:latin typeface="+mn-lt"/>
              </a:rPr>
              <a:t> The WIMP is Dead!  Long Live the WIMP! 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63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94"/>
          <a:stretch/>
        </p:blipFill>
        <p:spPr>
          <a:xfrm>
            <a:off x="108780" y="445128"/>
            <a:ext cx="5796261" cy="10787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996" y="2277501"/>
            <a:ext cx="4330165" cy="36067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05881" y="2577939"/>
            <a:ext cx="20932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Evidence for NFW</a:t>
            </a:r>
            <a:r>
              <a:rPr lang="en-US" baseline="30000" smtClean="0"/>
              <a:t>2</a:t>
            </a:r>
            <a:r>
              <a:rPr lang="en-US" smtClean="0"/>
              <a:t> Distributed Point Sources</a:t>
            </a:r>
          </a:p>
          <a:p>
            <a:endParaRPr lang="en-US"/>
          </a:p>
          <a:p>
            <a:endParaRPr lang="en-US" smtClean="0"/>
          </a:p>
          <a:p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715220" y="3045549"/>
            <a:ext cx="2390661" cy="11078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961002" y="3709601"/>
            <a:ext cx="1443211" cy="13336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42371" y="3305058"/>
            <a:ext cx="22039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Evidence against any significant amount of dark matter annihilation</a:t>
            </a:r>
          </a:p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068639" y="6070293"/>
            <a:ext cx="7212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T</a:t>
            </a:r>
            <a:r>
              <a:rPr lang="en-US" i="1" smtClean="0"/>
              <a:t>o what extent could inadequate templates be biasing these results?</a:t>
            </a:r>
            <a:endParaRPr lang="en-US" i="1"/>
          </a:p>
        </p:txBody>
      </p:sp>
      <p:sp>
        <p:nvSpPr>
          <p:cNvPr id="15" name="TextBox 14"/>
          <p:cNvSpPr txBox="1"/>
          <p:nvPr/>
        </p:nvSpPr>
        <p:spPr>
          <a:xfrm>
            <a:off x="6145575" y="561854"/>
            <a:ext cx="3157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See Leane and Slatyer, arXiv:1904.08430</a:t>
            </a:r>
          </a:p>
        </p:txBody>
      </p:sp>
      <p:sp>
        <p:nvSpPr>
          <p:cNvPr id="12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</a:t>
            </a:r>
            <a:r>
              <a:rPr lang="en-US" sz="1400" i="1" dirty="0" smtClean="0">
                <a:latin typeface="+mn-lt"/>
              </a:rPr>
              <a:t> The WIMP is Dead!  Long Live the WIMP! 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10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94"/>
          <a:stretch/>
        </p:blipFill>
        <p:spPr>
          <a:xfrm>
            <a:off x="108780" y="445128"/>
            <a:ext cx="5796261" cy="10787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56741" y="2522863"/>
            <a:ext cx="36796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Here is the result that </a:t>
            </a:r>
            <a:r>
              <a:rPr lang="en-US" dirty="0" err="1" smtClean="0"/>
              <a:t>Leane</a:t>
            </a:r>
            <a:r>
              <a:rPr lang="en-US" dirty="0" smtClean="0"/>
              <a:t> and </a:t>
            </a:r>
            <a:r>
              <a:rPr lang="en-US" dirty="0" err="1" smtClean="0"/>
              <a:t>Slatyer</a:t>
            </a:r>
            <a:r>
              <a:rPr lang="en-US" dirty="0" smtClean="0"/>
              <a:t> get using the same procedure as Lee </a:t>
            </a:r>
            <a:r>
              <a:rPr lang="en-US" i="1" dirty="0" smtClean="0"/>
              <a:t>et al.</a:t>
            </a:r>
          </a:p>
          <a:p>
            <a:endParaRPr lang="en-US" i="1" dirty="0"/>
          </a:p>
          <a:p>
            <a:r>
              <a:rPr lang="en-US" dirty="0" smtClean="0"/>
              <a:t>To test the reliability of this result, they then add to the Fermi data    a (smooth) dark matter-like signal</a:t>
            </a:r>
          </a:p>
          <a:p>
            <a:endParaRPr lang="en-US" i="1" dirty="0"/>
          </a:p>
          <a:p>
            <a:endParaRPr lang="en-US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84"/>
          <a:stretch/>
        </p:blipFill>
        <p:spPr>
          <a:xfrm>
            <a:off x="1167788" y="1549131"/>
            <a:ext cx="3492347" cy="393364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6145575" y="561854"/>
            <a:ext cx="3157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See Leane and Slatyer, arXiv:1904.08430</a:t>
            </a:r>
          </a:p>
        </p:txBody>
      </p:sp>
      <p:sp>
        <p:nvSpPr>
          <p:cNvPr id="8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</a:t>
            </a:r>
            <a:r>
              <a:rPr lang="en-US" sz="1400" i="1" dirty="0" smtClean="0">
                <a:latin typeface="+mn-lt"/>
              </a:rPr>
              <a:t> The WIMP is Dead!  Long Live the WIMP! 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028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792339"/>
            <a:ext cx="9144000" cy="2608749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endParaRPr lang="en-US" sz="200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>
              <a:solidFill>
                <a:srgbClr val="000000"/>
              </a:solidFill>
            </a:endParaRPr>
          </a:p>
          <a:p>
            <a:endParaRPr lang="en-US" sz="70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94"/>
          <a:stretch/>
        </p:blipFill>
        <p:spPr>
          <a:xfrm>
            <a:off x="108780" y="445128"/>
            <a:ext cx="5796261" cy="10787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5"/>
          <a:stretch/>
        </p:blipFill>
        <p:spPr>
          <a:xfrm>
            <a:off x="4935556" y="1549132"/>
            <a:ext cx="3441406" cy="393364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84"/>
          <a:stretch/>
        </p:blipFill>
        <p:spPr>
          <a:xfrm>
            <a:off x="1167788" y="1549131"/>
            <a:ext cx="3492347" cy="393364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6145575" y="561854"/>
            <a:ext cx="3157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See Leane and Slatyer, arXiv:1904.08430</a:t>
            </a:r>
          </a:p>
        </p:txBody>
      </p:sp>
      <p:sp>
        <p:nvSpPr>
          <p:cNvPr id="10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</a:t>
            </a:r>
            <a:r>
              <a:rPr lang="en-US" sz="1400" i="1" dirty="0" smtClean="0">
                <a:latin typeface="+mn-lt"/>
              </a:rPr>
              <a:t> The WIMP is Dead!  Long Live the WIMP! </a:t>
            </a:r>
            <a:endParaRPr lang="en-US" sz="1400" dirty="0">
              <a:latin typeface="+mn-lt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6390859" y="3916015"/>
            <a:ext cx="390023" cy="50057"/>
          </a:xfrm>
          <a:prstGeom prst="right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2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792339"/>
            <a:ext cx="9144000" cy="2608749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endParaRPr lang="en-US" sz="200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>
              <a:solidFill>
                <a:srgbClr val="000000"/>
              </a:solidFill>
            </a:endParaRPr>
          </a:p>
          <a:p>
            <a:endParaRPr lang="en-US" sz="70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94"/>
          <a:stretch/>
        </p:blipFill>
        <p:spPr>
          <a:xfrm>
            <a:off x="108780" y="445128"/>
            <a:ext cx="5796261" cy="10787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5"/>
          <a:stretch/>
        </p:blipFill>
        <p:spPr>
          <a:xfrm>
            <a:off x="4935556" y="1549132"/>
            <a:ext cx="3441406" cy="393364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84"/>
          <a:stretch/>
        </p:blipFill>
        <p:spPr>
          <a:xfrm>
            <a:off x="1167788" y="1549131"/>
            <a:ext cx="3492347" cy="393364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31354" y="5585550"/>
            <a:ext cx="3503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Despite having just added a dark matter-like signal to the data, the fit </a:t>
            </a:r>
            <a:r>
              <a:rPr lang="en-US" i="1" dirty="0" smtClean="0"/>
              <a:t>does not </a:t>
            </a:r>
            <a:r>
              <a:rPr lang="en-US" dirty="0" smtClean="0"/>
              <a:t>ascribe any of it to the dark matter template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294045" y="4935559"/>
            <a:ext cx="2368625" cy="109066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366093" y="4857788"/>
            <a:ext cx="550844" cy="80488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145575" y="561854"/>
            <a:ext cx="3157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See Leane and Slatyer, arXiv:1904.08430</a:t>
            </a:r>
          </a:p>
        </p:txBody>
      </p:sp>
      <p:sp>
        <p:nvSpPr>
          <p:cNvPr id="12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</a:t>
            </a:r>
            <a:r>
              <a:rPr lang="en-US" sz="1400" i="1" dirty="0" smtClean="0">
                <a:latin typeface="+mn-lt"/>
              </a:rPr>
              <a:t> The WIMP is Dead!  Long Live the WIMP! </a:t>
            </a:r>
            <a:endParaRPr lang="en-US" sz="1400" dirty="0">
              <a:latin typeface="+mn-lt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6390859" y="3916015"/>
            <a:ext cx="390023" cy="50057"/>
          </a:xfrm>
          <a:prstGeom prst="right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2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792339"/>
            <a:ext cx="9144000" cy="2608749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endParaRPr lang="en-US" sz="200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>
              <a:solidFill>
                <a:srgbClr val="000000"/>
              </a:solidFill>
            </a:endParaRPr>
          </a:p>
          <a:p>
            <a:endParaRPr lang="en-US" sz="70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94"/>
          <a:stretch/>
        </p:blipFill>
        <p:spPr>
          <a:xfrm>
            <a:off x="108780" y="445128"/>
            <a:ext cx="5796261" cy="10787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5"/>
          <a:stretch/>
        </p:blipFill>
        <p:spPr>
          <a:xfrm>
            <a:off x="4935556" y="1549132"/>
            <a:ext cx="3441406" cy="393364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84"/>
          <a:stretch/>
        </p:blipFill>
        <p:spPr>
          <a:xfrm>
            <a:off x="1167788" y="1549131"/>
            <a:ext cx="3492347" cy="393364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31354" y="5585550"/>
            <a:ext cx="3503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Despite having just added a dark matter-like signal to the data, the fit </a:t>
            </a:r>
            <a:r>
              <a:rPr lang="en-US" i="1" dirty="0" smtClean="0"/>
              <a:t>does not </a:t>
            </a:r>
            <a:r>
              <a:rPr lang="en-US" dirty="0" smtClean="0"/>
              <a:t>ascribe any of it to the dark matter template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154069" y="5837103"/>
            <a:ext cx="3503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Instead, the fit identifies the injected dark matter-like signal as originating from point sources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5827924" y="4935559"/>
            <a:ext cx="969485" cy="90154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2688117" y="4792339"/>
            <a:ext cx="2465952" cy="12338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145575" y="561854"/>
            <a:ext cx="3157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See Leane and Slatyer, arXiv:1904.08430</a:t>
            </a:r>
          </a:p>
        </p:txBody>
      </p:sp>
      <p:sp>
        <p:nvSpPr>
          <p:cNvPr id="13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</a:t>
            </a:r>
            <a:r>
              <a:rPr lang="en-US" sz="1400" i="1" dirty="0" smtClean="0">
                <a:latin typeface="+mn-lt"/>
              </a:rPr>
              <a:t> The WIMP is Dead!  Long Live the WIMP! </a:t>
            </a:r>
            <a:endParaRPr lang="en-US" sz="1400" dirty="0">
              <a:latin typeface="+mn-lt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6390859" y="3916015"/>
            <a:ext cx="390023" cy="50057"/>
          </a:xfrm>
          <a:prstGeom prst="right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2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792339"/>
            <a:ext cx="9144000" cy="2608749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endParaRPr lang="en-US" sz="200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>
              <a:solidFill>
                <a:srgbClr val="000000"/>
              </a:solidFill>
            </a:endParaRPr>
          </a:p>
          <a:p>
            <a:endParaRPr lang="en-US" sz="70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94"/>
          <a:stretch/>
        </p:blipFill>
        <p:spPr>
          <a:xfrm>
            <a:off x="108780" y="445128"/>
            <a:ext cx="5796261" cy="10787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2704" y="3051669"/>
            <a:ext cx="6808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What happens if an even larger dark matter-like signal is added to the data?</a:t>
            </a:r>
            <a:endParaRPr lang="en-US" sz="2400"/>
          </a:p>
        </p:txBody>
      </p:sp>
      <p:sp>
        <p:nvSpPr>
          <p:cNvPr id="9" name="TextBox 8"/>
          <p:cNvSpPr txBox="1"/>
          <p:nvPr/>
        </p:nvSpPr>
        <p:spPr>
          <a:xfrm>
            <a:off x="6145575" y="561854"/>
            <a:ext cx="3157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See Leane and Slatyer, arXiv:1904.08430</a:t>
            </a:r>
          </a:p>
        </p:txBody>
      </p:sp>
      <p:sp>
        <p:nvSpPr>
          <p:cNvPr id="8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</a:t>
            </a:r>
            <a:r>
              <a:rPr lang="en-US" sz="1400" i="1" dirty="0" smtClean="0">
                <a:latin typeface="+mn-lt"/>
              </a:rPr>
              <a:t> The WIMP is Dead!  Long Live the WIMP! 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825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4181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sz="3400" smtClean="0"/>
              <a:t>So, is the WIMP Paradigm Dead?</a:t>
            </a:r>
            <a:endParaRPr lang="en-US" sz="3400"/>
          </a:p>
        </p:txBody>
      </p:sp>
      <p:sp>
        <p:nvSpPr>
          <p:cNvPr id="12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387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792339"/>
            <a:ext cx="9144000" cy="2608749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endParaRPr lang="en-US" sz="200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>
              <a:solidFill>
                <a:srgbClr val="000000"/>
              </a:solidFill>
            </a:endParaRPr>
          </a:p>
          <a:p>
            <a:endParaRPr lang="en-US" sz="70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94"/>
          <a:stretch/>
        </p:blipFill>
        <p:spPr>
          <a:xfrm>
            <a:off x="108780" y="445128"/>
            <a:ext cx="5796261" cy="10787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8"/>
          <a:stretch/>
        </p:blipFill>
        <p:spPr>
          <a:xfrm>
            <a:off x="105102" y="1764992"/>
            <a:ext cx="5796261" cy="5269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5"/>
          <a:stretch/>
        </p:blipFill>
        <p:spPr>
          <a:xfrm>
            <a:off x="3104743" y="1685633"/>
            <a:ext cx="2949716" cy="337162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84"/>
          <a:stretch/>
        </p:blipFill>
        <p:spPr>
          <a:xfrm>
            <a:off x="77116" y="1685633"/>
            <a:ext cx="2993378" cy="337162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-11017" y="558555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Even very bright dark matter-like signals are misattributed to the point source templates! (up to an order of magnitude larger than the intensity of the excess)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6277" y="1685633"/>
            <a:ext cx="2933854" cy="33716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45575" y="561854"/>
            <a:ext cx="3157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See Leane and Slatyer, arXiv:1904.08430</a:t>
            </a:r>
          </a:p>
        </p:txBody>
      </p:sp>
      <p:sp>
        <p:nvSpPr>
          <p:cNvPr id="14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</a:t>
            </a:r>
            <a:r>
              <a:rPr lang="en-US" sz="1400" i="1" dirty="0" smtClean="0">
                <a:latin typeface="+mn-lt"/>
              </a:rPr>
              <a:t> The WIMP is Dead!  Long Live the WIMP! </a:t>
            </a:r>
            <a:endParaRPr lang="en-US" sz="1400" dirty="0">
              <a:latin typeface="+mn-lt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4367514" y="3845747"/>
            <a:ext cx="317539" cy="67253"/>
          </a:xfrm>
          <a:prstGeom prst="right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7224514" y="3866650"/>
            <a:ext cx="1417916" cy="64567"/>
          </a:xfrm>
          <a:prstGeom prst="right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0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3721" y="1684736"/>
            <a:ext cx="6995709" cy="486804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200" dirty="0" smtClean="0"/>
              <a:t>Bottom Line: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sz="2200" dirty="0" smtClean="0"/>
              <a:t>The </a:t>
            </a:r>
            <a:r>
              <a:rPr lang="en-US" sz="2200" dirty="0"/>
              <a:t>non-</a:t>
            </a:r>
            <a:r>
              <a:rPr lang="en-US" sz="2200" dirty="0" err="1"/>
              <a:t>Poissonian</a:t>
            </a:r>
            <a:r>
              <a:rPr lang="en-US" sz="2200" dirty="0"/>
              <a:t> template </a:t>
            </a:r>
            <a:r>
              <a:rPr lang="en-US" sz="2200" dirty="0" smtClean="0"/>
              <a:t>fit </a:t>
            </a:r>
            <a:r>
              <a:rPr lang="en-US" sz="2200" b="1" dirty="0" smtClean="0"/>
              <a:t>misattributes</a:t>
            </a:r>
            <a:r>
              <a:rPr lang="en-US" sz="2200" dirty="0" smtClean="0"/>
              <a:t> the   dark matter-like signal to point sources, clearly demonstrating that the templates being used are      </a:t>
            </a:r>
            <a:r>
              <a:rPr lang="en-US" sz="2200" b="1" dirty="0" smtClean="0"/>
              <a:t>not adequate to describe the data</a:t>
            </a:r>
            <a:r>
              <a:rPr lang="en-US" sz="2200" dirty="0" smtClean="0"/>
              <a:t>, </a:t>
            </a:r>
            <a:r>
              <a:rPr lang="en-US" sz="2200" dirty="0" smtClean="0"/>
              <a:t>strongly biasing </a:t>
            </a:r>
            <a:r>
              <a:rPr lang="en-US" sz="2200" dirty="0" smtClean="0"/>
              <a:t>the results of the fit</a:t>
            </a:r>
            <a:r>
              <a:rPr lang="en-US" sz="2200" b="1" dirty="0" smtClean="0"/>
              <a:t> 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sz="2200" dirty="0" smtClean="0"/>
              <a:t>This method does </a:t>
            </a:r>
            <a:r>
              <a:rPr lang="en-US" sz="2200" b="1" i="1" dirty="0" smtClean="0"/>
              <a:t>not</a:t>
            </a:r>
            <a:r>
              <a:rPr lang="en-US" sz="2200" dirty="0" smtClean="0"/>
              <a:t> provide evidence for point sources over a dark matter interpretation of the excess</a:t>
            </a:r>
          </a:p>
          <a:p>
            <a:endParaRPr lang="en-US" sz="7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94"/>
          <a:stretch/>
        </p:blipFill>
        <p:spPr>
          <a:xfrm>
            <a:off x="108780" y="445128"/>
            <a:ext cx="5796261" cy="10787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45575" y="561854"/>
            <a:ext cx="3157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See Leane and Slatyer, arXiv:1904.08430</a:t>
            </a:r>
          </a:p>
        </p:txBody>
      </p:sp>
      <p:sp>
        <p:nvSpPr>
          <p:cNvPr id="7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</a:t>
            </a:r>
            <a:r>
              <a:rPr lang="en-US" sz="1400" i="1" dirty="0" smtClean="0">
                <a:latin typeface="+mn-lt"/>
              </a:rPr>
              <a:t> The WIMP is Dead!  Long Live the WIMP! 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326" y="246351"/>
            <a:ext cx="8407349" cy="9906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Wavelet Analyses and GC Point Sources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33236" y="6006934"/>
            <a:ext cx="845638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1700" dirty="0" smtClean="0"/>
              <a:t>Bartels, Krishnamurthy, </a:t>
            </a:r>
            <a:r>
              <a:rPr lang="en-US" sz="1700" dirty="0" err="1" smtClean="0"/>
              <a:t>Weniger</a:t>
            </a:r>
            <a:r>
              <a:rPr lang="en-US" sz="1700" dirty="0" smtClean="0"/>
              <a:t>, arXiv:1506.05104</a:t>
            </a:r>
          </a:p>
          <a:p>
            <a:endParaRPr lang="en-US" dirty="0" smtClean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235671" y="1023506"/>
            <a:ext cx="5065220" cy="5471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sz="1800" dirty="0" smtClean="0">
                <a:solidFill>
                  <a:srgbClr val="000000"/>
                </a:solidFill>
              </a:rPr>
              <a:t>In </a:t>
            </a:r>
            <a:r>
              <a:rPr lang="en-US" sz="1800" dirty="0">
                <a:solidFill>
                  <a:srgbClr val="000000"/>
                </a:solidFill>
              </a:rPr>
              <a:t>2015, </a:t>
            </a:r>
            <a:r>
              <a:rPr lang="en-US" sz="1800" dirty="0" smtClean="0">
                <a:solidFill>
                  <a:srgbClr val="000000"/>
                </a:solidFill>
              </a:rPr>
              <a:t>Bartels </a:t>
            </a:r>
            <a:r>
              <a:rPr lang="en-US" sz="1800" i="1" dirty="0" smtClean="0">
                <a:solidFill>
                  <a:srgbClr val="000000"/>
                </a:solidFill>
              </a:rPr>
              <a:t>et al.</a:t>
            </a:r>
            <a:r>
              <a:rPr lang="en-US" sz="1800" dirty="0" smtClean="0">
                <a:solidFill>
                  <a:srgbClr val="000000"/>
                </a:solidFill>
              </a:rPr>
              <a:t> used a wavelet-based technique to identify what they called “strong support” for a millisecond pulsar interpretation of the gamma-ray excess</a:t>
            </a:r>
            <a:r>
              <a:rPr lang="en-US" sz="1800" dirty="0">
                <a:solidFill>
                  <a:srgbClr val="000000"/>
                </a:solidFill>
              </a:rPr>
              <a:t>	</a:t>
            </a:r>
            <a:endParaRPr lang="en-US" sz="2000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§"/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679" y="1089497"/>
            <a:ext cx="3457784" cy="32650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</a:t>
            </a:r>
            <a:r>
              <a:rPr lang="en-US" sz="1400" i="1" dirty="0" smtClean="0">
                <a:latin typeface="+mn-lt"/>
              </a:rPr>
              <a:t> The WIMP is Dead!  Long Live the WIMP! 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8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326" y="246351"/>
            <a:ext cx="8407349" cy="9906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Wavelet Analyses and GC Point Sources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33236" y="6006934"/>
            <a:ext cx="8456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1700" dirty="0" smtClean="0"/>
              <a:t>Bartels, Krishnamurthy, </a:t>
            </a:r>
            <a:r>
              <a:rPr lang="en-US" sz="1700" dirty="0" err="1" smtClean="0"/>
              <a:t>Weniger</a:t>
            </a:r>
            <a:r>
              <a:rPr lang="en-US" sz="1700" dirty="0" smtClean="0"/>
              <a:t>, arXiv:1506.05104</a:t>
            </a:r>
          </a:p>
          <a:p>
            <a:r>
              <a:rPr lang="en-US" sz="1700" dirty="0" err="1" smtClean="0"/>
              <a:t>Zhong</a:t>
            </a:r>
            <a:r>
              <a:rPr lang="en-US" sz="1700" dirty="0" smtClean="0"/>
              <a:t>, McDermott, Cholis, Fox, arXiv:1911.12369</a:t>
            </a:r>
          </a:p>
          <a:p>
            <a:endParaRPr lang="en-US" dirty="0" smtClean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235671" y="1023506"/>
            <a:ext cx="5065112" cy="5471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sz="1800" dirty="0" smtClean="0">
                <a:solidFill>
                  <a:srgbClr val="000000"/>
                </a:solidFill>
              </a:rPr>
              <a:t>In </a:t>
            </a:r>
            <a:r>
              <a:rPr lang="en-US" sz="1800" dirty="0">
                <a:solidFill>
                  <a:srgbClr val="000000"/>
                </a:solidFill>
              </a:rPr>
              <a:t>2015, </a:t>
            </a:r>
            <a:r>
              <a:rPr lang="en-US" sz="1800" dirty="0" smtClean="0">
                <a:solidFill>
                  <a:srgbClr val="000000"/>
                </a:solidFill>
              </a:rPr>
              <a:t>Bartels </a:t>
            </a:r>
            <a:r>
              <a:rPr lang="en-US" sz="1800" i="1" dirty="0" smtClean="0">
                <a:solidFill>
                  <a:srgbClr val="000000"/>
                </a:solidFill>
              </a:rPr>
              <a:t>et al.</a:t>
            </a:r>
            <a:r>
              <a:rPr lang="en-US" sz="1800" dirty="0" smtClean="0">
                <a:solidFill>
                  <a:srgbClr val="000000"/>
                </a:solidFill>
              </a:rPr>
              <a:t> used a wavelet-based technique to identify what they called “strong support” for a millisecond pulsar interpretation of the gamma-ray excess</a:t>
            </a:r>
            <a:r>
              <a:rPr lang="en-US" sz="1800" dirty="0">
                <a:solidFill>
                  <a:srgbClr val="000000"/>
                </a:solidFill>
              </a:rPr>
              <a:t>	</a:t>
            </a:r>
            <a:endParaRPr lang="en-US" sz="18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sz="1800" dirty="0">
                <a:solidFill>
                  <a:srgbClr val="000000"/>
                </a:solidFill>
              </a:rPr>
              <a:t>Recently, </a:t>
            </a:r>
            <a:r>
              <a:rPr lang="en-US" sz="1800" dirty="0" err="1">
                <a:solidFill>
                  <a:srgbClr val="000000"/>
                </a:solidFill>
              </a:rPr>
              <a:t>Zhong</a:t>
            </a:r>
            <a:r>
              <a:rPr lang="en-US" sz="1800" dirty="0">
                <a:solidFill>
                  <a:srgbClr val="000000"/>
                </a:solidFill>
              </a:rPr>
              <a:t>, McDermott, Cholis and Fox revisited this method, utilizing an updated gamma-ray source catalog (4FGL vs 3FGL) </a:t>
            </a:r>
            <a:endParaRPr lang="en-US" sz="18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sz="1800" dirty="0" smtClean="0">
                <a:solidFill>
                  <a:srgbClr val="000000"/>
                </a:solidFill>
              </a:rPr>
              <a:t>When using the 3FGL, </a:t>
            </a:r>
            <a:r>
              <a:rPr lang="en-US" sz="1800" dirty="0" err="1" smtClean="0">
                <a:solidFill>
                  <a:srgbClr val="000000"/>
                </a:solidFill>
              </a:rPr>
              <a:t>Zhong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i="1" dirty="0" smtClean="0">
                <a:solidFill>
                  <a:srgbClr val="000000"/>
                </a:solidFill>
              </a:rPr>
              <a:t>et al</a:t>
            </a:r>
            <a:r>
              <a:rPr lang="en-US" sz="1800" dirty="0" smtClean="0">
                <a:solidFill>
                  <a:srgbClr val="000000"/>
                </a:solidFill>
              </a:rPr>
              <a:t>. are able to reproduce the results of Bartels </a:t>
            </a:r>
            <a:r>
              <a:rPr lang="en-US" sz="1800" i="1" dirty="0" smtClean="0">
                <a:solidFill>
                  <a:srgbClr val="000000"/>
                </a:solidFill>
              </a:rPr>
              <a:t>et al</a:t>
            </a:r>
            <a:r>
              <a:rPr lang="en-US" sz="1800" dirty="0" smtClean="0">
                <a:solidFill>
                  <a:srgbClr val="000000"/>
                </a:solidFill>
              </a:rPr>
              <a:t>. </a:t>
            </a:r>
          </a:p>
          <a:p>
            <a:pPr>
              <a:buFont typeface="Wingdings" charset="2"/>
              <a:buChar char="§"/>
            </a:pPr>
            <a:r>
              <a:rPr lang="en-US" sz="1800" dirty="0" smtClean="0">
                <a:solidFill>
                  <a:srgbClr val="000000"/>
                </a:solidFill>
              </a:rPr>
              <a:t>After accounting for the sources in the     4FGL, however, </a:t>
            </a:r>
            <a:r>
              <a:rPr lang="en-US" sz="1800" dirty="0" err="1" smtClean="0">
                <a:solidFill>
                  <a:srgbClr val="000000"/>
                </a:solidFill>
              </a:rPr>
              <a:t>Zhong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i="1" dirty="0" smtClean="0">
                <a:solidFill>
                  <a:srgbClr val="000000"/>
                </a:solidFill>
              </a:rPr>
              <a:t>et al</a:t>
            </a:r>
            <a:r>
              <a:rPr lang="en-US" sz="1800" dirty="0" smtClean="0">
                <a:solidFill>
                  <a:srgbClr val="000000"/>
                </a:solidFill>
              </a:rPr>
              <a:t>. find </a:t>
            </a:r>
            <a:r>
              <a:rPr lang="en-US" sz="1800" b="1" dirty="0" smtClean="0">
                <a:solidFill>
                  <a:srgbClr val="000000"/>
                </a:solidFill>
              </a:rPr>
              <a:t>no evidence </a:t>
            </a:r>
            <a:r>
              <a:rPr lang="en-US" sz="1800" dirty="0" smtClean="0">
                <a:solidFill>
                  <a:srgbClr val="000000"/>
                </a:solidFill>
              </a:rPr>
              <a:t>that the excess is </a:t>
            </a:r>
            <a:r>
              <a:rPr lang="en-US" sz="1800" dirty="0" smtClean="0">
                <a:solidFill>
                  <a:srgbClr val="000000"/>
                </a:solidFill>
              </a:rPr>
              <a:t>produced          </a:t>
            </a:r>
            <a:r>
              <a:rPr lang="en-US" sz="1800" dirty="0" smtClean="0">
                <a:solidFill>
                  <a:srgbClr val="000000"/>
                </a:solidFill>
              </a:rPr>
              <a:t>by pulsars or other point sources</a:t>
            </a:r>
            <a:endParaRPr lang="en-US" sz="2000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§"/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679" y="1089497"/>
            <a:ext cx="3457784" cy="32650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471" y="3548746"/>
            <a:ext cx="4102204" cy="27512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</a:t>
            </a:r>
            <a:r>
              <a:rPr lang="en-US" sz="1400" i="1" dirty="0" smtClean="0">
                <a:latin typeface="+mn-lt"/>
              </a:rPr>
              <a:t> The WIMP is Dead!  Long Live the WIMP! 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558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326" y="246351"/>
            <a:ext cx="8407349" cy="9906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Strong Tension with Pulsar Interpretations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33236" y="6238291"/>
            <a:ext cx="521079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1700" dirty="0" err="1" smtClean="0"/>
              <a:t>Zhong</a:t>
            </a:r>
            <a:r>
              <a:rPr lang="en-US" sz="1700" dirty="0" smtClean="0"/>
              <a:t>, McDermott, Cholis, Fox, arXiv:1911.12369</a:t>
            </a:r>
          </a:p>
          <a:p>
            <a:endParaRPr lang="en-US" dirty="0" smtClean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235670" y="1102737"/>
            <a:ext cx="8699009" cy="5471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sz="1800" dirty="0" smtClean="0">
                <a:solidFill>
                  <a:srgbClr val="000000"/>
                </a:solidFill>
              </a:rPr>
              <a:t>Furthermore, </a:t>
            </a:r>
            <a:r>
              <a:rPr lang="en-US" sz="1800" dirty="0" smtClean="0">
                <a:solidFill>
                  <a:srgbClr val="000000"/>
                </a:solidFill>
              </a:rPr>
              <a:t>the wavelet technique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can </a:t>
            </a:r>
            <a:r>
              <a:rPr lang="en-US" sz="1800" dirty="0" smtClean="0">
                <a:solidFill>
                  <a:srgbClr val="000000"/>
                </a:solidFill>
              </a:rPr>
              <a:t>be used to place stringent constraints </a:t>
            </a:r>
            <a:r>
              <a:rPr lang="en-US" sz="1800" dirty="0" smtClean="0">
                <a:solidFill>
                  <a:srgbClr val="000000"/>
                </a:solidFill>
              </a:rPr>
              <a:t>on the luminosity function of any point source population that </a:t>
            </a:r>
            <a:r>
              <a:rPr lang="en-US" sz="1800" dirty="0" smtClean="0">
                <a:solidFill>
                  <a:srgbClr val="000000"/>
                </a:solidFill>
              </a:rPr>
              <a:t>could potentially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be responsible for the Galactic Center excess</a:t>
            </a:r>
          </a:p>
          <a:p>
            <a:pPr>
              <a:buFont typeface="Wingdings" charset="2"/>
              <a:buChar char="§"/>
            </a:pPr>
            <a:r>
              <a:rPr lang="en-US" sz="1800" dirty="0" smtClean="0">
                <a:solidFill>
                  <a:srgbClr val="000000"/>
                </a:solidFill>
              </a:rPr>
              <a:t>Observed populations of millisecond pulsars (in the disk and in globular clusters) have luminosity functions that peak in the range of L</a:t>
            </a:r>
            <a:r>
              <a:rPr lang="en-US" sz="1800" baseline="30000" dirty="0" smtClean="0">
                <a:solidFill>
                  <a:srgbClr val="000000"/>
                </a:solidFill>
              </a:rPr>
              <a:t>2</a:t>
            </a:r>
            <a:r>
              <a:rPr lang="en-US" sz="1800" dirty="0" smtClean="0">
                <a:solidFill>
                  <a:srgbClr val="000000"/>
                </a:solidFill>
              </a:rPr>
              <a:t>dN/</a:t>
            </a:r>
            <a:r>
              <a:rPr lang="en-US" sz="1800" dirty="0" err="1" smtClean="0">
                <a:solidFill>
                  <a:srgbClr val="000000"/>
                </a:solidFill>
              </a:rPr>
              <a:t>dL</a:t>
            </a:r>
            <a:r>
              <a:rPr lang="en-US" sz="1800" dirty="0" smtClean="0">
                <a:solidFill>
                  <a:srgbClr val="000000"/>
                </a:solidFill>
              </a:rPr>
              <a:t> ~ 10</a:t>
            </a:r>
            <a:r>
              <a:rPr lang="en-US" sz="1800" baseline="30000" dirty="0" smtClean="0">
                <a:solidFill>
                  <a:srgbClr val="000000"/>
                </a:solidFill>
              </a:rPr>
              <a:t>34</a:t>
            </a:r>
            <a:r>
              <a:rPr lang="en-US" sz="1800" dirty="0" smtClean="0">
                <a:solidFill>
                  <a:srgbClr val="000000"/>
                </a:solidFill>
              </a:rPr>
              <a:t>-10</a:t>
            </a:r>
            <a:r>
              <a:rPr lang="en-US" sz="1800" baseline="30000" dirty="0" smtClean="0">
                <a:solidFill>
                  <a:srgbClr val="000000"/>
                </a:solidFill>
              </a:rPr>
              <a:t>35</a:t>
            </a:r>
            <a:r>
              <a:rPr lang="en-US" sz="1800" dirty="0" smtClean="0">
                <a:solidFill>
                  <a:srgbClr val="000000"/>
                </a:solidFill>
              </a:rPr>
              <a:t> erg/s</a:t>
            </a:r>
          </a:p>
          <a:p>
            <a:pPr>
              <a:buFont typeface="Wingdings" charset="2"/>
              <a:buChar char="§"/>
            </a:pPr>
            <a:r>
              <a:rPr lang="en-US" sz="1800" dirty="0">
                <a:solidFill>
                  <a:srgbClr val="000000"/>
                </a:solidFill>
              </a:rPr>
              <a:t>I</a:t>
            </a:r>
            <a:r>
              <a:rPr lang="en-US" sz="1800" dirty="0" smtClean="0">
                <a:solidFill>
                  <a:srgbClr val="000000"/>
                </a:solidFill>
              </a:rPr>
              <a:t>f modeled as a power-law, </a:t>
            </a:r>
            <a:r>
              <a:rPr lang="en-US" sz="1800" dirty="0" err="1" smtClean="0">
                <a:solidFill>
                  <a:srgbClr val="000000"/>
                </a:solidFill>
              </a:rPr>
              <a:t>dN</a:t>
            </a:r>
            <a:r>
              <a:rPr lang="en-US" sz="1800" dirty="0" smtClean="0">
                <a:solidFill>
                  <a:srgbClr val="000000"/>
                </a:solidFill>
              </a:rPr>
              <a:t>/</a:t>
            </a:r>
            <a:r>
              <a:rPr lang="en-US" sz="1800" dirty="0" err="1" smtClean="0">
                <a:solidFill>
                  <a:srgbClr val="000000"/>
                </a:solidFill>
              </a:rPr>
              <a:t>dL</a:t>
            </a:r>
            <a:r>
              <a:rPr lang="en-US" sz="1800" dirty="0" smtClean="0">
                <a:solidFill>
                  <a:srgbClr val="000000"/>
                </a:solidFill>
              </a:rPr>
              <a:t> ~L</a:t>
            </a:r>
            <a:r>
              <a:rPr lang="en-US" sz="1800" baseline="30000" dirty="0" smtClean="0">
                <a:solidFill>
                  <a:srgbClr val="000000"/>
                </a:solidFill>
              </a:rPr>
              <a:t>-𝛂</a:t>
            </a:r>
            <a:r>
              <a:rPr lang="en-US" sz="1800" dirty="0" smtClean="0">
                <a:solidFill>
                  <a:srgbClr val="000000"/>
                </a:solidFill>
              </a:rPr>
              <a:t>, such observations favor </a:t>
            </a:r>
            <a:r>
              <a:rPr lang="en-US" sz="1800" dirty="0">
                <a:solidFill>
                  <a:srgbClr val="000000"/>
                </a:solidFill>
              </a:rPr>
              <a:t>𝛂~1.2-1.5 </a:t>
            </a:r>
            <a:r>
              <a:rPr lang="en-US" sz="1800" dirty="0" smtClean="0">
                <a:solidFill>
                  <a:srgbClr val="000000"/>
                </a:solidFill>
              </a:rPr>
              <a:t>        (</a:t>
            </a:r>
            <a:r>
              <a:rPr lang="en-US" sz="1800" dirty="0">
                <a:solidFill>
                  <a:srgbClr val="000000"/>
                </a:solidFill>
              </a:rPr>
              <a:t>for L</a:t>
            </a:r>
            <a:r>
              <a:rPr lang="en-US" sz="1800" baseline="-25000" dirty="0">
                <a:solidFill>
                  <a:srgbClr val="000000"/>
                </a:solidFill>
              </a:rPr>
              <a:t>max</a:t>
            </a:r>
            <a:r>
              <a:rPr lang="en-US" sz="1800" dirty="0">
                <a:solidFill>
                  <a:srgbClr val="000000"/>
                </a:solidFill>
              </a:rPr>
              <a:t>~10</a:t>
            </a:r>
            <a:r>
              <a:rPr lang="en-US" sz="1800" baseline="30000" dirty="0">
                <a:solidFill>
                  <a:srgbClr val="000000"/>
                </a:solidFill>
              </a:rPr>
              <a:t>35</a:t>
            </a:r>
            <a:r>
              <a:rPr lang="en-US" sz="1800" dirty="0">
                <a:solidFill>
                  <a:srgbClr val="000000"/>
                </a:solidFill>
              </a:rPr>
              <a:t> erg/s)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</a:p>
          <a:p>
            <a:pPr>
              <a:buFont typeface="Wingdings" charset="2"/>
              <a:buChar char="§"/>
            </a:pPr>
            <a:endParaRPr lang="en-US" sz="1800" dirty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615" y="3104435"/>
            <a:ext cx="3925758" cy="295526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" name="Straight Connector 5"/>
          <p:cNvCxnSpPr/>
          <p:nvPr/>
        </p:nvCxnSpPr>
        <p:spPr>
          <a:xfrm flipV="1">
            <a:off x="5650621" y="4265864"/>
            <a:ext cx="2528413" cy="9061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663280" y="4046547"/>
            <a:ext cx="2515754" cy="14656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651325" y="4213134"/>
            <a:ext cx="2527709" cy="1795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8179034" y="4046547"/>
            <a:ext cx="4214" cy="16602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5689530" y="3260918"/>
            <a:ext cx="3092525" cy="2410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 29"/>
          <p:cNvSpPr/>
          <p:nvPr/>
        </p:nvSpPr>
        <p:spPr>
          <a:xfrm>
            <a:off x="5664835" y="4046546"/>
            <a:ext cx="2513556" cy="1473875"/>
          </a:xfrm>
          <a:custGeom>
            <a:avLst/>
            <a:gdLst>
              <a:gd name="connsiteX0" fmla="*/ 0 w 2534717"/>
              <a:gd name="connsiteY0" fmla="*/ 1122883 h 1474012"/>
              <a:gd name="connsiteX1" fmla="*/ 2534717 w 2534717"/>
              <a:gd name="connsiteY1" fmla="*/ 215798 h 1474012"/>
              <a:gd name="connsiteX2" fmla="*/ 2534717 w 2534717"/>
              <a:gd name="connsiteY2" fmla="*/ 0 h 1474012"/>
              <a:gd name="connsiteX3" fmla="*/ 0 w 2534717"/>
              <a:gd name="connsiteY3" fmla="*/ 1474012 h 1474012"/>
              <a:gd name="connsiteX4" fmla="*/ 0 w 2534717"/>
              <a:gd name="connsiteY4" fmla="*/ 1122883 h 1474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4717" h="1474012">
                <a:moveTo>
                  <a:pt x="0" y="1122883"/>
                </a:moveTo>
                <a:lnTo>
                  <a:pt x="2534717" y="215798"/>
                </a:lnTo>
                <a:lnTo>
                  <a:pt x="2534717" y="0"/>
                </a:lnTo>
                <a:lnTo>
                  <a:pt x="0" y="1474012"/>
                </a:lnTo>
                <a:lnTo>
                  <a:pt x="0" y="1122883"/>
                </a:lnTo>
                <a:close/>
              </a:path>
            </a:pathLst>
          </a:cu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 rot="3141032">
            <a:off x="8730501" y="4227678"/>
            <a:ext cx="14589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 rot="19732960">
            <a:off x="8710231" y="3431336"/>
            <a:ext cx="14589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 rot="20228470">
            <a:off x="5571301" y="4993933"/>
            <a:ext cx="958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𝛂~1.2-1.5</a:t>
            </a:r>
            <a:endParaRPr lang="en-US" sz="1400" dirty="0"/>
          </a:p>
        </p:txBody>
      </p:sp>
      <p:sp>
        <p:nvSpPr>
          <p:cNvPr id="53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</a:t>
            </a:r>
            <a:r>
              <a:rPr lang="en-US" sz="1400" i="1" dirty="0" smtClean="0">
                <a:latin typeface="+mn-lt"/>
              </a:rPr>
              <a:t> The WIMP is Dead!  Long Live the WIMP! </a:t>
            </a:r>
            <a:endParaRPr lang="en-US" sz="1400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92679" y="4966836"/>
            <a:ext cx="1770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Observed Pulsar </a:t>
            </a:r>
          </a:p>
          <a:p>
            <a:pPr algn="ctr"/>
            <a:r>
              <a:rPr lang="en-US" sz="1600" dirty="0" smtClean="0"/>
              <a:t>Populations </a:t>
            </a:r>
            <a:endParaRPr lang="en-US" sz="1600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6609248" y="4911634"/>
            <a:ext cx="257234" cy="1567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1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326" y="246351"/>
            <a:ext cx="8407349" cy="9906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Strong Tension with Pulsar Interpretations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33236" y="6238291"/>
            <a:ext cx="521079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1700" dirty="0" err="1" smtClean="0"/>
              <a:t>Zhong</a:t>
            </a:r>
            <a:r>
              <a:rPr lang="en-US" sz="1700" dirty="0" smtClean="0"/>
              <a:t>, McDermott, Cholis, Fox, arXiv:1911.12369</a:t>
            </a:r>
          </a:p>
          <a:p>
            <a:endParaRPr lang="en-US" dirty="0" smtClean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235670" y="1102737"/>
            <a:ext cx="8699009" cy="5471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sz="1800" dirty="0">
                <a:solidFill>
                  <a:srgbClr val="000000"/>
                </a:solidFill>
              </a:rPr>
              <a:t>Furthermore, the wavelet technique can be used to place stringent constraints on the luminosity function of any point source population that could potentially be responsible for the Galactic Center excess</a:t>
            </a:r>
          </a:p>
          <a:p>
            <a:pPr>
              <a:buFont typeface="Wingdings" charset="2"/>
              <a:buChar char="§"/>
            </a:pPr>
            <a:r>
              <a:rPr lang="en-US" sz="1800" dirty="0" smtClean="0">
                <a:solidFill>
                  <a:srgbClr val="000000"/>
                </a:solidFill>
              </a:rPr>
              <a:t>Observed </a:t>
            </a:r>
            <a:r>
              <a:rPr lang="en-US" sz="1800" dirty="0" smtClean="0">
                <a:solidFill>
                  <a:srgbClr val="000000"/>
                </a:solidFill>
              </a:rPr>
              <a:t>populations of millisecond pulsars (in the disk and in globular clusters) have luminosity functions that peak in the range of L</a:t>
            </a:r>
            <a:r>
              <a:rPr lang="en-US" sz="1800" baseline="30000" dirty="0" smtClean="0">
                <a:solidFill>
                  <a:srgbClr val="000000"/>
                </a:solidFill>
              </a:rPr>
              <a:t>2</a:t>
            </a:r>
            <a:r>
              <a:rPr lang="en-US" sz="1800" dirty="0" smtClean="0">
                <a:solidFill>
                  <a:srgbClr val="000000"/>
                </a:solidFill>
              </a:rPr>
              <a:t>dN/</a:t>
            </a:r>
            <a:r>
              <a:rPr lang="en-US" sz="1800" dirty="0" err="1" smtClean="0">
                <a:solidFill>
                  <a:srgbClr val="000000"/>
                </a:solidFill>
              </a:rPr>
              <a:t>dL</a:t>
            </a:r>
            <a:r>
              <a:rPr lang="en-US" sz="1800" dirty="0" smtClean="0">
                <a:solidFill>
                  <a:srgbClr val="000000"/>
                </a:solidFill>
              </a:rPr>
              <a:t> ~ 10</a:t>
            </a:r>
            <a:r>
              <a:rPr lang="en-US" sz="1800" baseline="30000" dirty="0" smtClean="0">
                <a:solidFill>
                  <a:srgbClr val="000000"/>
                </a:solidFill>
              </a:rPr>
              <a:t>34</a:t>
            </a:r>
            <a:r>
              <a:rPr lang="en-US" sz="1800" dirty="0" smtClean="0">
                <a:solidFill>
                  <a:srgbClr val="000000"/>
                </a:solidFill>
              </a:rPr>
              <a:t>-10</a:t>
            </a:r>
            <a:r>
              <a:rPr lang="en-US" sz="1800" baseline="30000" dirty="0" smtClean="0">
                <a:solidFill>
                  <a:srgbClr val="000000"/>
                </a:solidFill>
              </a:rPr>
              <a:t>35</a:t>
            </a:r>
            <a:r>
              <a:rPr lang="en-US" sz="1800" dirty="0" smtClean="0">
                <a:solidFill>
                  <a:srgbClr val="000000"/>
                </a:solidFill>
              </a:rPr>
              <a:t> erg/s</a:t>
            </a:r>
          </a:p>
          <a:p>
            <a:pPr>
              <a:buFont typeface="Wingdings" charset="2"/>
              <a:buChar char="§"/>
            </a:pPr>
            <a:r>
              <a:rPr lang="en-US" sz="1800" dirty="0">
                <a:solidFill>
                  <a:srgbClr val="000000"/>
                </a:solidFill>
              </a:rPr>
              <a:t>I</a:t>
            </a:r>
            <a:r>
              <a:rPr lang="en-US" sz="1800" dirty="0" smtClean="0">
                <a:solidFill>
                  <a:srgbClr val="000000"/>
                </a:solidFill>
              </a:rPr>
              <a:t>f modeled as a power-law, </a:t>
            </a:r>
            <a:r>
              <a:rPr lang="en-US" sz="1800" dirty="0" err="1" smtClean="0">
                <a:solidFill>
                  <a:srgbClr val="000000"/>
                </a:solidFill>
              </a:rPr>
              <a:t>dN</a:t>
            </a:r>
            <a:r>
              <a:rPr lang="en-US" sz="1800" dirty="0" smtClean="0">
                <a:solidFill>
                  <a:srgbClr val="000000"/>
                </a:solidFill>
              </a:rPr>
              <a:t>/</a:t>
            </a:r>
            <a:r>
              <a:rPr lang="en-US" sz="1800" dirty="0" err="1" smtClean="0">
                <a:solidFill>
                  <a:srgbClr val="000000"/>
                </a:solidFill>
              </a:rPr>
              <a:t>dL</a:t>
            </a:r>
            <a:r>
              <a:rPr lang="en-US" sz="1800" dirty="0" smtClean="0">
                <a:solidFill>
                  <a:srgbClr val="000000"/>
                </a:solidFill>
              </a:rPr>
              <a:t> ~L</a:t>
            </a:r>
            <a:r>
              <a:rPr lang="en-US" sz="1800" baseline="30000" dirty="0" smtClean="0">
                <a:solidFill>
                  <a:srgbClr val="000000"/>
                </a:solidFill>
              </a:rPr>
              <a:t>-𝛂</a:t>
            </a:r>
            <a:r>
              <a:rPr lang="en-US" sz="1800" dirty="0" smtClean="0">
                <a:solidFill>
                  <a:srgbClr val="000000"/>
                </a:solidFill>
              </a:rPr>
              <a:t>, such observations favor </a:t>
            </a:r>
            <a:r>
              <a:rPr lang="en-US" sz="1800" dirty="0">
                <a:solidFill>
                  <a:srgbClr val="000000"/>
                </a:solidFill>
              </a:rPr>
              <a:t>𝛂~1.2-1.5 </a:t>
            </a:r>
            <a:r>
              <a:rPr lang="en-US" sz="1800" dirty="0" smtClean="0">
                <a:solidFill>
                  <a:srgbClr val="000000"/>
                </a:solidFill>
              </a:rPr>
              <a:t>        (</a:t>
            </a:r>
            <a:r>
              <a:rPr lang="en-US" sz="1800" dirty="0">
                <a:solidFill>
                  <a:srgbClr val="000000"/>
                </a:solidFill>
              </a:rPr>
              <a:t>for L</a:t>
            </a:r>
            <a:r>
              <a:rPr lang="en-US" sz="1800" baseline="-25000" dirty="0">
                <a:solidFill>
                  <a:srgbClr val="000000"/>
                </a:solidFill>
              </a:rPr>
              <a:t>max</a:t>
            </a:r>
            <a:r>
              <a:rPr lang="en-US" sz="1800" dirty="0">
                <a:solidFill>
                  <a:srgbClr val="000000"/>
                </a:solidFill>
              </a:rPr>
              <a:t>~10</a:t>
            </a:r>
            <a:r>
              <a:rPr lang="en-US" sz="1800" baseline="30000" dirty="0">
                <a:solidFill>
                  <a:srgbClr val="000000"/>
                </a:solidFill>
              </a:rPr>
              <a:t>35</a:t>
            </a:r>
            <a:r>
              <a:rPr lang="en-US" sz="1800" dirty="0">
                <a:solidFill>
                  <a:srgbClr val="000000"/>
                </a:solidFill>
              </a:rPr>
              <a:t> erg/s)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</a:p>
          <a:p>
            <a:pPr>
              <a:buFont typeface="Wingdings" charset="2"/>
              <a:buChar char="§"/>
            </a:pPr>
            <a:endParaRPr lang="en-US" sz="1800" dirty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sz="1800" dirty="0" smtClean="0">
                <a:solidFill>
                  <a:srgbClr val="000000"/>
                </a:solidFill>
              </a:rPr>
              <a:t>In contrast, the results of </a:t>
            </a:r>
            <a:r>
              <a:rPr lang="en-US" sz="1800" dirty="0" err="1" smtClean="0">
                <a:solidFill>
                  <a:srgbClr val="000000"/>
                </a:solidFill>
              </a:rPr>
              <a:t>Zhong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i="1" dirty="0" smtClean="0">
                <a:solidFill>
                  <a:srgbClr val="000000"/>
                </a:solidFill>
              </a:rPr>
              <a:t>et al</a:t>
            </a:r>
            <a:r>
              <a:rPr lang="en-US" sz="1800" dirty="0" smtClean="0">
                <a:solidFill>
                  <a:srgbClr val="000000"/>
                </a:solidFill>
              </a:rPr>
              <a:t>. 				      constrain 𝛂 &gt; 1.9, in strong </a:t>
            </a:r>
            <a:r>
              <a:rPr lang="en-US" sz="1800" dirty="0" smtClean="0">
                <a:solidFill>
                  <a:srgbClr val="000000"/>
                </a:solidFill>
              </a:rPr>
              <a:t>contrast to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				    </a:t>
            </a:r>
            <a:r>
              <a:rPr lang="en-US" sz="1800" dirty="0" smtClean="0">
                <a:solidFill>
                  <a:srgbClr val="000000"/>
                </a:solidFill>
              </a:rPr>
              <a:t>  </a:t>
            </a:r>
            <a:r>
              <a:rPr lang="en-US" sz="1800" dirty="0" smtClean="0">
                <a:solidFill>
                  <a:srgbClr val="000000"/>
                </a:solidFill>
              </a:rPr>
              <a:t>observed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pulsar populations</a:t>
            </a:r>
            <a:r>
              <a:rPr lang="en-US" sz="1800" dirty="0">
                <a:solidFill>
                  <a:srgbClr val="000000"/>
                </a:solidFill>
              </a:rPr>
              <a:t>	</a:t>
            </a:r>
            <a:endParaRPr lang="en-US" sz="18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sz="1800" dirty="0" smtClean="0">
                <a:solidFill>
                  <a:srgbClr val="000000"/>
                </a:solidFill>
              </a:rPr>
              <a:t>Put another way, to explain the GC excess 				         without dark matter would require ~3x10</a:t>
            </a:r>
            <a:r>
              <a:rPr lang="en-US" sz="1800" baseline="30000" dirty="0" smtClean="0">
                <a:solidFill>
                  <a:srgbClr val="000000"/>
                </a:solidFill>
              </a:rPr>
              <a:t>6</a:t>
            </a:r>
            <a:r>
              <a:rPr lang="en-US" sz="1800" dirty="0" smtClean="0">
                <a:solidFill>
                  <a:srgbClr val="000000"/>
                </a:solidFill>
              </a:rPr>
              <a:t> 				         pulsars with L&gt;10</a:t>
            </a:r>
            <a:r>
              <a:rPr lang="en-US" sz="1800" baseline="30000" dirty="0" smtClean="0">
                <a:solidFill>
                  <a:srgbClr val="000000"/>
                </a:solidFill>
              </a:rPr>
              <a:t>29</a:t>
            </a:r>
            <a:r>
              <a:rPr lang="en-US" sz="1800" dirty="0" smtClean="0">
                <a:solidFill>
                  <a:srgbClr val="000000"/>
                </a:solidFill>
              </a:rPr>
              <a:t> erg/s</a:t>
            </a:r>
          </a:p>
          <a:p>
            <a:pPr>
              <a:buFont typeface="Wingdings" charset="2"/>
              <a:buChar char="§"/>
            </a:pPr>
            <a:r>
              <a:rPr lang="en-US" sz="1800" dirty="0" smtClean="0">
                <a:solidFill>
                  <a:srgbClr val="000000"/>
                </a:solidFill>
              </a:rPr>
              <a:t>No proposed pulsar population models 					 predict </a:t>
            </a:r>
            <a:r>
              <a:rPr lang="en-US" sz="1800" dirty="0" smtClean="0">
                <a:solidFill>
                  <a:srgbClr val="000000"/>
                </a:solidFill>
              </a:rPr>
              <a:t>anything close to </a:t>
            </a:r>
            <a:r>
              <a:rPr lang="en-US" sz="1800" dirty="0" smtClean="0">
                <a:solidFill>
                  <a:srgbClr val="000000"/>
                </a:solidFill>
              </a:rPr>
              <a:t>so many pulsars 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  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		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                               in </a:t>
            </a:r>
            <a:r>
              <a:rPr lang="en-US" sz="1800" dirty="0" smtClean="0">
                <a:solidFill>
                  <a:srgbClr val="000000"/>
                </a:solidFill>
              </a:rPr>
              <a:t>the </a:t>
            </a:r>
            <a:r>
              <a:rPr lang="en-US" sz="1800" dirty="0" smtClean="0">
                <a:solidFill>
                  <a:srgbClr val="000000"/>
                </a:solidFill>
              </a:rPr>
              <a:t>Inner Galaxy</a:t>
            </a:r>
            <a:endParaRPr lang="en-US" sz="1800" baseline="300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"/>
          <a:stretch/>
        </p:blipFill>
        <p:spPr>
          <a:xfrm>
            <a:off x="5059614" y="3104435"/>
            <a:ext cx="3918131" cy="295526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" name="Straight Connector 5"/>
          <p:cNvCxnSpPr/>
          <p:nvPr/>
        </p:nvCxnSpPr>
        <p:spPr>
          <a:xfrm flipV="1">
            <a:off x="5650621" y="4265864"/>
            <a:ext cx="2528413" cy="9061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663280" y="4046547"/>
            <a:ext cx="2515754" cy="14656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651325" y="4434804"/>
            <a:ext cx="2527709" cy="1795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8179034" y="4046547"/>
            <a:ext cx="4214" cy="16602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5689530" y="3260918"/>
            <a:ext cx="3092525" cy="2410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 29"/>
          <p:cNvSpPr/>
          <p:nvPr/>
        </p:nvSpPr>
        <p:spPr>
          <a:xfrm>
            <a:off x="5664835" y="4046546"/>
            <a:ext cx="2513556" cy="1473875"/>
          </a:xfrm>
          <a:custGeom>
            <a:avLst/>
            <a:gdLst>
              <a:gd name="connsiteX0" fmla="*/ 0 w 2534717"/>
              <a:gd name="connsiteY0" fmla="*/ 1122883 h 1474012"/>
              <a:gd name="connsiteX1" fmla="*/ 2534717 w 2534717"/>
              <a:gd name="connsiteY1" fmla="*/ 215798 h 1474012"/>
              <a:gd name="connsiteX2" fmla="*/ 2534717 w 2534717"/>
              <a:gd name="connsiteY2" fmla="*/ 0 h 1474012"/>
              <a:gd name="connsiteX3" fmla="*/ 0 w 2534717"/>
              <a:gd name="connsiteY3" fmla="*/ 1474012 h 1474012"/>
              <a:gd name="connsiteX4" fmla="*/ 0 w 2534717"/>
              <a:gd name="connsiteY4" fmla="*/ 1122883 h 1474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4717" h="1474012">
                <a:moveTo>
                  <a:pt x="0" y="1122883"/>
                </a:moveTo>
                <a:lnTo>
                  <a:pt x="2534717" y="215798"/>
                </a:lnTo>
                <a:lnTo>
                  <a:pt x="2534717" y="0"/>
                </a:lnTo>
                <a:lnTo>
                  <a:pt x="0" y="1474012"/>
                </a:lnTo>
                <a:lnTo>
                  <a:pt x="0" y="1122883"/>
                </a:lnTo>
                <a:close/>
              </a:path>
            </a:pathLst>
          </a:cu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5744148" y="4201653"/>
            <a:ext cx="3657" cy="21614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6127414" y="4199416"/>
            <a:ext cx="3657" cy="21614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6504998" y="4205018"/>
            <a:ext cx="3657" cy="21614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6866482" y="4205656"/>
            <a:ext cx="3657" cy="21614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 rot="3141032">
            <a:off x="8730501" y="4218441"/>
            <a:ext cx="14589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 rot="19732960">
            <a:off x="8710231" y="3431336"/>
            <a:ext cx="14589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5650331" y="4417869"/>
            <a:ext cx="2540024" cy="284757"/>
          </a:xfrm>
          <a:custGeom>
            <a:avLst/>
            <a:gdLst>
              <a:gd name="connsiteX0" fmla="*/ 11773 w 2546977"/>
              <a:gd name="connsiteY0" fmla="*/ 0 h 274713"/>
              <a:gd name="connsiteX1" fmla="*/ 2546977 w 2546977"/>
              <a:gd name="connsiteY1" fmla="*/ 7849 h 274713"/>
              <a:gd name="connsiteX2" fmla="*/ 0 w 2546977"/>
              <a:gd name="connsiteY2" fmla="*/ 274713 h 274713"/>
              <a:gd name="connsiteX3" fmla="*/ 11773 w 2546977"/>
              <a:gd name="connsiteY3" fmla="*/ 0 h 274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6977" h="274713">
                <a:moveTo>
                  <a:pt x="11773" y="0"/>
                </a:moveTo>
                <a:lnTo>
                  <a:pt x="2546977" y="7849"/>
                </a:lnTo>
                <a:lnTo>
                  <a:pt x="0" y="274713"/>
                </a:lnTo>
                <a:cubicBezTo>
                  <a:pt x="1308" y="183142"/>
                  <a:pt x="2617" y="91571"/>
                  <a:pt x="11773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 rot="20228470">
            <a:off x="5571301" y="4993933"/>
            <a:ext cx="958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𝛂~1.2-1.5</a:t>
            </a:r>
            <a:endParaRPr lang="en-US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5650331" y="4356850"/>
            <a:ext cx="958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𝛂~</a:t>
            </a:r>
            <a:r>
              <a:rPr lang="en-US" sz="1400" dirty="0" smtClean="0">
                <a:solidFill>
                  <a:srgbClr val="000000"/>
                </a:solidFill>
              </a:rPr>
              <a:t>1.8-2.0</a:t>
            </a:r>
            <a:endParaRPr lang="en-US" sz="1400" dirty="0"/>
          </a:p>
        </p:txBody>
      </p:sp>
      <p:sp>
        <p:nvSpPr>
          <p:cNvPr id="22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</a:t>
            </a:r>
            <a:r>
              <a:rPr lang="en-US" sz="1400" i="1" dirty="0" smtClean="0">
                <a:latin typeface="+mn-lt"/>
              </a:rPr>
              <a:t> The WIMP is Dead!  Long Live the WIMP! </a:t>
            </a:r>
            <a:endParaRPr lang="en-US" sz="140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92679" y="4966836"/>
            <a:ext cx="1770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Observed Pulsar </a:t>
            </a:r>
          </a:p>
          <a:p>
            <a:pPr algn="ctr"/>
            <a:r>
              <a:rPr lang="en-US" sz="1600" dirty="0" smtClean="0"/>
              <a:t>Populations </a:t>
            </a:r>
            <a:endParaRPr lang="en-US" sz="16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6609248" y="4911634"/>
            <a:ext cx="257234" cy="1567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235337" y="3622762"/>
            <a:ext cx="1909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Wavelet Constraint</a:t>
            </a:r>
            <a:endParaRPr lang="en-US" sz="1600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6609248" y="3923210"/>
            <a:ext cx="400925" cy="5791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94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326" y="1171767"/>
            <a:ext cx="8407349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If the Galactic Center Excess is the result of annihilating </a:t>
            </a:r>
            <a:r>
              <a:rPr lang="en-US" sz="3600" dirty="0"/>
              <a:t>d</a:t>
            </a:r>
            <a:r>
              <a:rPr lang="en-US" sz="3600" dirty="0" smtClean="0"/>
              <a:t>ark </a:t>
            </a:r>
            <a:r>
              <a:rPr lang="en-US" sz="3600" dirty="0"/>
              <a:t>m</a:t>
            </a:r>
            <a:r>
              <a:rPr lang="en-US" sz="3600" dirty="0" smtClean="0"/>
              <a:t>atter, where else </a:t>
            </a:r>
            <a:r>
              <a:rPr lang="en-US" sz="3600" dirty="0"/>
              <a:t>w</a:t>
            </a:r>
            <a:r>
              <a:rPr lang="en-US" sz="3600" dirty="0" smtClean="0"/>
              <a:t>ould we expect to see evidence of this process? </a:t>
            </a:r>
            <a:endParaRPr lang="en-US" sz="3600" dirty="0"/>
          </a:p>
        </p:txBody>
      </p:sp>
      <p:sp>
        <p:nvSpPr>
          <p:cNvPr id="8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</a:t>
            </a:r>
            <a:r>
              <a:rPr lang="en-US" sz="1400" i="1" dirty="0" smtClean="0">
                <a:latin typeface="+mn-lt"/>
              </a:rPr>
              <a:t> The WIMP is Dead!  Long Live the WIMP! 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120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963" y="328733"/>
            <a:ext cx="8074213" cy="9906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The Cosmic-Ray Antiproton Excess</a:t>
            </a:r>
            <a:endParaRPr lang="en-US" sz="3600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236348" y="718716"/>
            <a:ext cx="8767804" cy="5920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000" dirty="0" smtClean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 smtClean="0"/>
              <a:t>An excess of cosmic-ray antiprotons was pointed out in 2016 by two independent groups (</a:t>
            </a:r>
            <a:r>
              <a:rPr lang="en-US" sz="2000" dirty="0" err="1" smtClean="0"/>
              <a:t>Cuoco</a:t>
            </a:r>
            <a:r>
              <a:rPr lang="en-US" sz="2000" dirty="0" smtClean="0"/>
              <a:t>, </a:t>
            </a:r>
            <a:r>
              <a:rPr lang="en-US" sz="2000" dirty="0" err="1" smtClean="0"/>
              <a:t>Krämer</a:t>
            </a:r>
            <a:r>
              <a:rPr lang="en-US" sz="2000" dirty="0" smtClean="0"/>
              <a:t>, </a:t>
            </a:r>
            <a:r>
              <a:rPr lang="en-US" sz="2000" dirty="0" err="1" smtClean="0"/>
              <a:t>Korsmeier</a:t>
            </a:r>
            <a:r>
              <a:rPr lang="en-US" sz="2000" dirty="0" smtClean="0"/>
              <a:t> and Cui, Yuan, Tsai, Fan)</a:t>
            </a:r>
            <a:endParaRPr lang="en-US" sz="1200" dirty="0" smtClean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 smtClean="0"/>
              <a:t>Both papers identified a small, but statistically significant excess (~4.5𝛔)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 smtClean="0"/>
              <a:t>These papers made it clear that    					          out-of-the-box GALPROP models					     could not explain the antiproton 					 spectrum measured by AMS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 smtClean="0"/>
              <a:t>Well fit by a ~</a:t>
            </a:r>
            <a:r>
              <a:rPr lang="en-US" sz="2000" dirty="0"/>
              <a:t>40-70 GeV </a:t>
            </a:r>
            <a:r>
              <a:rPr lang="en-US" sz="2000" dirty="0" smtClean="0"/>
              <a:t>WIMP 			                         with </a:t>
            </a:r>
            <a:r>
              <a:rPr lang="en-US" sz="2000" dirty="0"/>
              <a:t>a </a:t>
            </a:r>
            <a:r>
              <a:rPr lang="en-US" sz="2000" dirty="0" smtClean="0"/>
              <a:t>~10</a:t>
            </a:r>
            <a:r>
              <a:rPr lang="en-US" sz="2000" baseline="30000" dirty="0" smtClean="0"/>
              <a:t>-26</a:t>
            </a:r>
            <a:r>
              <a:rPr lang="en-US" sz="2000" dirty="0" smtClean="0"/>
              <a:t> cm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/s cross section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dirty="0"/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	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0800000" flipV="1">
            <a:off x="236347" y="6228640"/>
            <a:ext cx="398073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err="1" smtClean="0"/>
              <a:t>Cuoco</a:t>
            </a:r>
            <a:r>
              <a:rPr lang="en-US" sz="1700" smtClean="0"/>
              <a:t> et al., arXiv:1610.03071</a:t>
            </a:r>
          </a:p>
          <a:p>
            <a:r>
              <a:rPr lang="en-US" sz="1700" smtClean="0"/>
              <a:t>Cui et al., arXiv:1610.03840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840" y="2427744"/>
            <a:ext cx="4384813" cy="42119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6" t="68418" r="41431" b="12580"/>
          <a:stretch/>
        </p:blipFill>
        <p:spPr>
          <a:xfrm>
            <a:off x="1597445" y="4146747"/>
            <a:ext cx="1828802" cy="20201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16" name="Frame 15"/>
          <p:cNvSpPr/>
          <p:nvPr/>
        </p:nvSpPr>
        <p:spPr>
          <a:xfrm>
            <a:off x="6411815" y="5343182"/>
            <a:ext cx="649997" cy="749146"/>
          </a:xfrm>
          <a:prstGeom prst="frame">
            <a:avLst>
              <a:gd name="adj1" fmla="val 33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Frame 16"/>
          <p:cNvSpPr/>
          <p:nvPr/>
        </p:nvSpPr>
        <p:spPr>
          <a:xfrm>
            <a:off x="1597445" y="4146747"/>
            <a:ext cx="1828802" cy="2020134"/>
          </a:xfrm>
          <a:prstGeom prst="frame">
            <a:avLst>
              <a:gd name="adj1" fmla="val 33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426247" y="4146747"/>
            <a:ext cx="2985568" cy="11964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426247" y="6079476"/>
            <a:ext cx="2994747" cy="8740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</a:t>
            </a:r>
            <a:r>
              <a:rPr lang="en-US" sz="1400" i="1" dirty="0" smtClean="0">
                <a:latin typeface="+mn-lt"/>
              </a:rPr>
              <a:t> The WIMP is Dead!  Long Live the WIMP! 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701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4181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sz="3400" smtClean="0"/>
              <a:t>It’s All About the Systematics</a:t>
            </a:r>
            <a:endParaRPr lang="en-US" sz="340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425916" y="819585"/>
            <a:ext cx="8578235" cy="5920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000" dirty="0" smtClean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/>
              <a:t>The 2016 papers on the AMS antiproton excess received relatively little attention (roughly </a:t>
            </a:r>
            <a:r>
              <a:rPr lang="en-US" sz="2000" dirty="0" smtClean="0"/>
              <a:t>~100 </a:t>
            </a:r>
            <a:r>
              <a:rPr lang="en-US" sz="2000" dirty="0"/>
              <a:t>citations each), somewhat surprising for such a highly statistically significant </a:t>
            </a:r>
            <a:r>
              <a:rPr lang="en-US" sz="2000" dirty="0" smtClean="0"/>
              <a:t>and important result              </a:t>
            </a:r>
            <a:endParaRPr lang="en-US" sz="20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 smtClean="0"/>
              <a:t>The skepticism of the community was the result of (perhaps reasonable) concerns pertaining to the difficult to quantify systematic uncertainties associated with:</a:t>
            </a:r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 smtClean="0"/>
              <a:t>	1) Cosmic-ray injection and transport in the ISM</a:t>
            </a:r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 smtClean="0"/>
              <a:t>	2) The antiproton production cross section</a:t>
            </a:r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 smtClean="0"/>
              <a:t>	3) The impact of the solar wind (solar modulation)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dirty="0" smtClean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baseline="-25000" dirty="0" smtClean="0"/>
          </a:p>
          <a:p>
            <a:pPr marL="0" indent="0">
              <a:buClr>
                <a:schemeClr val="folHlink"/>
              </a:buClr>
              <a:buNone/>
            </a:pPr>
            <a:endParaRPr lang="en-US" sz="2000" dirty="0" smtClean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dirty="0"/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	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6901" y="4678877"/>
            <a:ext cx="7564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Previous work had explored a wide range of injection/transport models, finding that such variations seem to be unable to account for the observed </a:t>
            </a:r>
            <a:r>
              <a:rPr lang="en-US" sz="2000" dirty="0"/>
              <a:t>excess </a:t>
            </a:r>
            <a:r>
              <a:rPr lang="en-US" sz="1600" dirty="0"/>
              <a:t>(</a:t>
            </a:r>
            <a:r>
              <a:rPr lang="en-US" sz="1600" dirty="0" err="1"/>
              <a:t>Cuoco</a:t>
            </a:r>
            <a:r>
              <a:rPr lang="en-US" sz="1600" dirty="0"/>
              <a:t> </a:t>
            </a:r>
            <a:r>
              <a:rPr lang="en-US" sz="1600" i="1" dirty="0"/>
              <a:t>et al</a:t>
            </a:r>
            <a:r>
              <a:rPr lang="en-US" sz="1600" dirty="0" smtClean="0"/>
              <a:t>.,1610.03071, Cui </a:t>
            </a:r>
            <a:r>
              <a:rPr lang="en-US" sz="1600" i="1" dirty="0"/>
              <a:t>et al</a:t>
            </a:r>
            <a:r>
              <a:rPr lang="en-US" sz="1600" dirty="0" smtClean="0"/>
              <a:t>., 1610.03840</a:t>
            </a:r>
            <a:r>
              <a:rPr lang="en-US" sz="2000" dirty="0" smtClean="0"/>
              <a:t>) </a:t>
            </a:r>
          </a:p>
          <a:p>
            <a:endParaRPr lang="en-US" sz="2000" dirty="0"/>
          </a:p>
        </p:txBody>
      </p:sp>
      <p:sp>
        <p:nvSpPr>
          <p:cNvPr id="8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</a:t>
            </a:r>
            <a:r>
              <a:rPr lang="en-US" sz="1400" i="1" dirty="0" smtClean="0">
                <a:latin typeface="+mn-lt"/>
              </a:rPr>
              <a:t> The WIMP is Dead!  Long Live the WIMP! 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431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639" y="342405"/>
            <a:ext cx="8547981" cy="9906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The Cosmic-Ray Antiproton Excess</a:t>
            </a:r>
            <a:endParaRPr lang="en-US" sz="3600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165369" y="4377690"/>
            <a:ext cx="8855898" cy="1717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000" dirty="0" smtClean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 smtClean="0"/>
              <a:t>Even </a:t>
            </a:r>
            <a:r>
              <a:rPr lang="en-US" sz="2000" dirty="0" smtClean="0"/>
              <a:t>after</a:t>
            </a:r>
            <a:r>
              <a:rPr lang="en-US" sz="2000" dirty="0" smtClean="0"/>
              <a:t> </a:t>
            </a:r>
            <a:r>
              <a:rPr lang="en-US" sz="2000" dirty="0" smtClean="0"/>
              <a:t>allowing for large systematic uncertainties associated with the antiproton production cross section and solar modulation, we find that the excess persists 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/>
              <a:t>T</a:t>
            </a:r>
            <a:r>
              <a:rPr lang="en-US" sz="2000" dirty="0" smtClean="0"/>
              <a:t>he fit consistently prefers a contribution from annihilating dark matter</a:t>
            </a:r>
            <a:r>
              <a:rPr lang="en-US" sz="2000" dirty="0"/>
              <a:t>, at a level </a:t>
            </a:r>
            <a:r>
              <a:rPr lang="en-US" sz="2000" dirty="0" smtClean="0"/>
              <a:t>never </a:t>
            </a:r>
            <a:r>
              <a:rPr lang="en-US" sz="2000" dirty="0"/>
              <a:t>less than </a:t>
            </a:r>
            <a:r>
              <a:rPr lang="en-US" sz="2000" dirty="0" smtClean="0"/>
              <a:t>3.3𝝈</a:t>
            </a:r>
            <a:endParaRPr lang="en-US" sz="20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4710876" y="6234326"/>
            <a:ext cx="4524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Cholis, DH and Linden</a:t>
            </a:r>
            <a:r>
              <a:rPr lang="en-US" smtClean="0"/>
              <a:t>, arXiv:1903.02549;</a:t>
            </a:r>
            <a:endParaRPr lang="en-US" dirty="0" smtClean="0"/>
          </a:p>
          <a:p>
            <a:r>
              <a:rPr lang="en-US" dirty="0"/>
              <a:t>s</a:t>
            </a:r>
            <a:r>
              <a:rPr lang="en-US" dirty="0" smtClean="0"/>
              <a:t>ee also, </a:t>
            </a:r>
            <a:r>
              <a:rPr lang="en-US" dirty="0" err="1" smtClean="0"/>
              <a:t>Cuoco</a:t>
            </a:r>
            <a:r>
              <a:rPr lang="en-US" dirty="0" smtClean="0"/>
              <a:t> et al. arXiv:1903.01472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63385"/>
          <a:stretch/>
        </p:blipFill>
        <p:spPr>
          <a:xfrm>
            <a:off x="931962" y="1333005"/>
            <a:ext cx="3210603" cy="32394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63566"/>
          <a:stretch/>
        </p:blipFill>
        <p:spPr>
          <a:xfrm>
            <a:off x="4909158" y="1345327"/>
            <a:ext cx="3194712" cy="32564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9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</a:t>
            </a:r>
            <a:r>
              <a:rPr lang="en-US" sz="1400" i="1" dirty="0" smtClean="0">
                <a:latin typeface="+mn-lt"/>
              </a:rPr>
              <a:t> The WIMP is Dead!  Long Live the WIMP! 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522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4181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sz="3400" smtClean="0"/>
              <a:t>So, is the WIMP Paradigm Dead?</a:t>
            </a:r>
            <a:endParaRPr lang="en-US" sz="340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831273" y="765891"/>
            <a:ext cx="7990755" cy="5221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folHlink"/>
              </a:buClr>
              <a:buNone/>
            </a:pPr>
            <a:endParaRPr lang="en-US" sz="2000" dirty="0">
              <a:solidFill>
                <a:srgbClr val="000000"/>
              </a:solidFill>
              <a:sym typeface="Symbol" charset="0"/>
            </a:endParaRPr>
          </a:p>
          <a:p>
            <a:pPr marL="0" indent="0">
              <a:buClr>
                <a:schemeClr val="folHlink"/>
              </a:buClr>
              <a:buNone/>
            </a:pPr>
            <a:endParaRPr lang="en-US" sz="2000" dirty="0">
              <a:solidFill>
                <a:srgbClr val="000000"/>
              </a:solidFill>
              <a:sym typeface="Symbol" charset="0"/>
            </a:endParaRPr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No.</a:t>
            </a:r>
          </a:p>
          <a:p>
            <a:pPr marL="0" indent="0">
              <a:buClr>
                <a:schemeClr val="folHlink"/>
              </a:buClr>
              <a:buNone/>
            </a:pPr>
            <a:endParaRPr lang="en-US" sz="2000" dirty="0" smtClean="0">
              <a:solidFill>
                <a:srgbClr val="000000"/>
              </a:solidFill>
              <a:sym typeface="Symbol" charset="0"/>
            </a:endParaRPr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>
                <a:solidFill>
                  <a:srgbClr val="000000"/>
                </a:solidFill>
                <a:sym typeface="Symbol" charset="0"/>
              </a:rPr>
              <a:t>D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espite the very stringent constraints that have been placed on the nature of dark matter, there remain many viable options for WIMP model building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2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21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639" y="433845"/>
            <a:ext cx="8547981" cy="9906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Implications For Dark Matter</a:t>
            </a:r>
            <a:endParaRPr lang="en-US" sz="3600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165369" y="926172"/>
            <a:ext cx="8667251" cy="82140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000" dirty="0" smtClean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 smtClean="0"/>
              <a:t>Marginalizing over all of the free parameters in our fit, we find that the antiproton excess could potentially be generated by ~45-95 GeV dark matter particles with a cross </a:t>
            </a:r>
            <a:r>
              <a:rPr lang="en-US" sz="2000" dirty="0"/>
              <a:t>section of 𝛔v </a:t>
            </a:r>
            <a:r>
              <a:rPr lang="en-US" sz="2000" dirty="0" smtClean="0"/>
              <a:t>~(0.7-5)x10</a:t>
            </a:r>
            <a:r>
              <a:rPr lang="en-US" sz="2000" baseline="30000" dirty="0" smtClean="0"/>
              <a:t>-26</a:t>
            </a:r>
            <a:r>
              <a:rPr lang="en-US" sz="2000" dirty="0" smtClean="0"/>
              <a:t> cm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/s   	            (for annihilations to bb)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/>
              <a:t>For </a:t>
            </a:r>
            <a:r>
              <a:rPr lang="en-US" sz="2000" dirty="0" err="1" smtClean="0"/>
              <a:t>m</a:t>
            </a:r>
            <a:r>
              <a:rPr lang="en-US" sz="2000" b="1" baseline="-25000" dirty="0" err="1" smtClean="0"/>
              <a:t>X</a:t>
            </a:r>
            <a:r>
              <a:rPr lang="en-US" sz="2000" dirty="0" smtClean="0"/>
              <a:t>~</a:t>
            </a:r>
            <a:r>
              <a:rPr lang="en-US" sz="800" dirty="0" smtClean="0"/>
              <a:t> </a:t>
            </a:r>
            <a:r>
              <a:rPr lang="en-US" sz="2000" dirty="0" smtClean="0"/>
              <a:t>50-70 </a:t>
            </a:r>
            <a:r>
              <a:rPr lang="en-US" sz="2000" dirty="0"/>
              <a:t>GeV </a:t>
            </a:r>
            <a:r>
              <a:rPr lang="en-US" sz="2000" dirty="0" smtClean="0"/>
              <a:t>and 𝛔</a:t>
            </a:r>
            <a:r>
              <a:rPr lang="en-US" sz="2000" dirty="0"/>
              <a:t>v </a:t>
            </a:r>
            <a:r>
              <a:rPr lang="en-US" sz="2000" dirty="0" smtClean="0"/>
              <a:t>~(1.4-2.4)x10</a:t>
            </a:r>
            <a:r>
              <a:rPr lang="en-US" sz="2000" baseline="30000" dirty="0" smtClean="0"/>
              <a:t>-26</a:t>
            </a:r>
            <a:r>
              <a:rPr lang="en-US" sz="2000" dirty="0" smtClean="0"/>
              <a:t> cm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/s, we can simultaneously account for the gamma-ray </a:t>
            </a:r>
            <a:r>
              <a:rPr lang="en-US" sz="2000" b="1" i="1" dirty="0" smtClean="0"/>
              <a:t>and</a:t>
            </a:r>
            <a:r>
              <a:rPr lang="en-US" sz="2000" dirty="0" smtClean="0"/>
              <a:t> antiproton excesses</a:t>
            </a:r>
            <a:endParaRPr lang="en-US" sz="20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23"/>
          <a:stretch/>
        </p:blipFill>
        <p:spPr>
          <a:xfrm>
            <a:off x="2475069" y="3515869"/>
            <a:ext cx="4568000" cy="30346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cxnSp>
        <p:nvCxnSpPr>
          <p:cNvPr id="9" name="Straight Connector 8"/>
          <p:cNvCxnSpPr/>
          <p:nvPr/>
        </p:nvCxnSpPr>
        <p:spPr>
          <a:xfrm>
            <a:off x="2777649" y="2301109"/>
            <a:ext cx="12107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801781" y="5777937"/>
            <a:ext cx="91533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095507" y="5705264"/>
            <a:ext cx="92044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smtClean="0"/>
              <a:t>XX     bb</a:t>
            </a:r>
            <a:endParaRPr lang="en-US" sz="1500"/>
          </a:p>
        </p:txBody>
      </p:sp>
      <p:sp>
        <p:nvSpPr>
          <p:cNvPr id="11" name="TextBox 10"/>
          <p:cNvSpPr txBox="1"/>
          <p:nvPr/>
        </p:nvSpPr>
        <p:spPr>
          <a:xfrm>
            <a:off x="3387740" y="5686410"/>
            <a:ext cx="3770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/>
              <a:t>→</a:t>
            </a:r>
          </a:p>
        </p:txBody>
      </p:sp>
      <p:sp>
        <p:nvSpPr>
          <p:cNvPr id="13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</a:t>
            </a:r>
            <a:r>
              <a:rPr lang="en-US" sz="1400" i="1" dirty="0" smtClean="0">
                <a:latin typeface="+mn-lt"/>
              </a:rPr>
              <a:t> The WIMP is Dead!  Long Live the WIMP! 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632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639" y="433845"/>
            <a:ext cx="8547981" cy="9906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What’s Next?</a:t>
            </a:r>
            <a:endParaRPr lang="en-US" sz="3600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165369" y="926172"/>
            <a:ext cx="8667251" cy="82140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000" dirty="0" smtClean="0"/>
          </a:p>
        </p:txBody>
      </p:sp>
      <p:sp>
        <p:nvSpPr>
          <p:cNvPr id="13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</a:t>
            </a:r>
            <a:r>
              <a:rPr lang="en-US" sz="1400" i="1" dirty="0" smtClean="0">
                <a:latin typeface="+mn-lt"/>
              </a:rPr>
              <a:t> The WIMP is Dead!  Long Live the WIMP! 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304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225" y="345821"/>
            <a:ext cx="8045762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smtClean="0">
                <a:solidFill>
                  <a:schemeClr val="tx2"/>
                </a:solidFill>
              </a:rPr>
              <a:t>Fermi Observations of </a:t>
            </a:r>
            <a:r>
              <a:rPr lang="en-US" sz="3400" smtClean="0">
                <a:solidFill>
                  <a:schemeClr val="tx2"/>
                </a:solidFill>
              </a:rPr>
              <a:t>Dwarf</a:t>
            </a:r>
            <a:r>
              <a:rPr lang="en-US" sz="3600" smtClean="0">
                <a:solidFill>
                  <a:schemeClr val="tx2"/>
                </a:solidFill>
              </a:rPr>
              <a:t> Galaxies</a:t>
            </a:r>
            <a:endParaRPr lang="en-US" sz="360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904" y="1234953"/>
            <a:ext cx="8703941" cy="5510737"/>
          </a:xfrm>
        </p:spPr>
        <p:txBody>
          <a:bodyPr>
            <a:normAutofit/>
          </a:bodyPr>
          <a:lstStyle/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>
                <a:solidFill>
                  <a:srgbClr val="000000"/>
                </a:solidFill>
                <a:sym typeface="Symbol" charset="0"/>
              </a:rPr>
              <a:t>Current Fermi dwarf constraints are</a:t>
            </a:r>
            <a:r>
              <a:rPr lang="en-US" sz="2000" dirty="0">
                <a:solidFill>
                  <a:srgbClr val="000000"/>
                </a:solidFill>
              </a:rPr>
              <a:t> based on stacks </a:t>
            </a:r>
            <a:r>
              <a:rPr lang="en-US" sz="2000" dirty="0" smtClean="0">
                <a:solidFill>
                  <a:srgbClr val="000000"/>
                </a:solidFill>
              </a:rPr>
              <a:t>of dwarf galaxy candidates, aided by recent discoveries by DES and other surveys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At this time, these constraints are compatible </a:t>
            </a:r>
            <a:r>
              <a:rPr lang="en-US" sz="2000" dirty="0">
                <a:solidFill>
                  <a:srgbClr val="000000"/>
                </a:solidFill>
              </a:rPr>
              <a:t>with dark matter interpretations of the Galactic Center excess </a:t>
            </a:r>
            <a:endParaRPr lang="en-US" sz="2000" dirty="0" smtClean="0">
              <a:solidFill>
                <a:srgbClr val="000000"/>
              </a:solidFill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That </a:t>
            </a:r>
            <a:r>
              <a:rPr lang="en-US" sz="2000" dirty="0">
                <a:solidFill>
                  <a:srgbClr val="000000"/>
                </a:solidFill>
              </a:rPr>
              <a:t>being said, if the </a:t>
            </a:r>
            <a:r>
              <a:rPr lang="en-US" sz="2000" dirty="0" smtClean="0">
                <a:solidFill>
                  <a:srgbClr val="000000"/>
                </a:solidFill>
              </a:rPr>
              <a:t>Galactic 				       Center </a:t>
            </a:r>
            <a:r>
              <a:rPr lang="en-US" sz="2000" dirty="0">
                <a:solidFill>
                  <a:srgbClr val="000000"/>
                </a:solidFill>
              </a:rPr>
              <a:t>signal </a:t>
            </a:r>
            <a:r>
              <a:rPr lang="en-US" sz="2000" dirty="0" smtClean="0">
                <a:solidFill>
                  <a:srgbClr val="000000"/>
                </a:solidFill>
              </a:rPr>
              <a:t>is produced by</a:t>
            </a:r>
            <a:r>
              <a:rPr lang="en-US" sz="2000" dirty="0" smtClean="0">
                <a:solidFill>
                  <a:srgbClr val="000000"/>
                </a:solidFill>
              </a:rPr>
              <a:t>				               annihilating </a:t>
            </a:r>
            <a:r>
              <a:rPr lang="en-US" sz="2000" dirty="0">
                <a:solidFill>
                  <a:srgbClr val="000000"/>
                </a:solidFill>
              </a:rPr>
              <a:t>dark matter, </a:t>
            </a:r>
            <a:r>
              <a:rPr lang="en-US" sz="2000" dirty="0" smtClean="0">
                <a:solidFill>
                  <a:srgbClr val="000000"/>
                </a:solidFill>
              </a:rPr>
              <a:t>we 					       should expect </a:t>
            </a:r>
            <a:r>
              <a:rPr lang="en-US" sz="2000" dirty="0">
                <a:solidFill>
                  <a:srgbClr val="000000"/>
                </a:solidFill>
              </a:rPr>
              <a:t>gamma rays to </a:t>
            </a:r>
            <a:r>
              <a:rPr lang="en-US" sz="2000" dirty="0" smtClean="0">
                <a:solidFill>
                  <a:srgbClr val="000000"/>
                </a:solidFill>
              </a:rPr>
              <a:t>				                              be detected </a:t>
            </a:r>
            <a:r>
              <a:rPr lang="en-US" sz="2000" dirty="0">
                <a:solidFill>
                  <a:srgbClr val="000000"/>
                </a:solidFill>
              </a:rPr>
              <a:t>from dwarfs </a:t>
            </a:r>
            <a:r>
              <a:rPr lang="en-US" sz="2000" dirty="0" smtClean="0">
                <a:solidFill>
                  <a:srgbClr val="000000"/>
                </a:solidFill>
              </a:rPr>
              <a:t>soon</a:t>
            </a:r>
            <a:endParaRPr lang="en-US" sz="2000" dirty="0" smtClean="0">
              <a:solidFill>
                <a:srgbClr val="000000"/>
              </a:solidFill>
              <a:sym typeface="Symbol" charset="0"/>
            </a:endParaRPr>
          </a:p>
          <a:p>
            <a:pPr>
              <a:buFont typeface="Wingdings" charset="2"/>
              <a:buChar char="§"/>
            </a:pPr>
            <a:endParaRPr lang="en-US" sz="2000" dirty="0" smtClean="0"/>
          </a:p>
          <a:p>
            <a:pPr>
              <a:buFont typeface="Wingdings" charset="2"/>
              <a:buChar char="§"/>
            </a:pPr>
            <a:endParaRPr lang="en-US" sz="2200" dirty="0">
              <a:solidFill>
                <a:schemeClr val="tx2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790" y="2696701"/>
            <a:ext cx="4731756" cy="3108475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Parallelogram 12"/>
          <p:cNvSpPr/>
          <p:nvPr/>
        </p:nvSpPr>
        <p:spPr>
          <a:xfrm>
            <a:off x="6373726" y="4303561"/>
            <a:ext cx="179057" cy="330641"/>
          </a:xfrm>
          <a:prstGeom prst="parallelogram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shade val="70000"/>
                  <a:satMod val="150000"/>
                  <a:alpha val="73000"/>
                </a:schemeClr>
              </a:gs>
              <a:gs pos="34000">
                <a:schemeClr val="accent1">
                  <a:shade val="70000"/>
                  <a:satMod val="140000"/>
                  <a:alpha val="73000"/>
                </a:schemeClr>
              </a:gs>
              <a:gs pos="70000">
                <a:schemeClr val="accent1">
                  <a:tint val="100000"/>
                  <a:shade val="90000"/>
                  <a:satMod val="140000"/>
                  <a:alpha val="73000"/>
                </a:schemeClr>
              </a:gs>
              <a:gs pos="100000">
                <a:schemeClr val="accent1">
                  <a:tint val="100000"/>
                  <a:shade val="100000"/>
                  <a:satMod val="100000"/>
                  <a:alpha val="73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466666" y="3466208"/>
            <a:ext cx="463523" cy="95187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523908" y="2848752"/>
            <a:ext cx="2665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Region favored by </a:t>
            </a:r>
            <a:r>
              <a:rPr lang="en-US" dirty="0"/>
              <a:t> </a:t>
            </a:r>
            <a:r>
              <a:rPr lang="en-US" dirty="0" smtClean="0"/>
              <a:t>   the 𝛾, anti-</a:t>
            </a:r>
            <a:r>
              <a:rPr lang="en-US" i="1" dirty="0" smtClean="0"/>
              <a:t>p</a:t>
            </a:r>
            <a:r>
              <a:rPr lang="en-US" dirty="0" smtClean="0"/>
              <a:t> excesses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801300" y="5864034"/>
            <a:ext cx="4342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Fermi Collaboration, arXiv</a:t>
            </a:r>
            <a:r>
              <a:rPr lang="en-US"/>
              <a:t>:</a:t>
            </a:r>
            <a:r>
              <a:rPr lang="en-US" smtClean="0"/>
              <a:t>1611.03184 (see also 1503.02641)</a:t>
            </a:r>
            <a:endParaRPr lang="en-US"/>
          </a:p>
          <a:p>
            <a:endParaRPr lang="en-US"/>
          </a:p>
        </p:txBody>
      </p:sp>
      <p:sp>
        <p:nvSpPr>
          <p:cNvPr id="11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</a:t>
            </a:r>
            <a:r>
              <a:rPr lang="en-US" sz="1400" i="1" dirty="0" smtClean="0">
                <a:latin typeface="+mn-lt"/>
              </a:rPr>
              <a:t> The WIMP is Dead!  Long Live the WIMP! 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763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" name="Straight Connector 96"/>
          <p:cNvCxnSpPr/>
          <p:nvPr/>
        </p:nvCxnSpPr>
        <p:spPr>
          <a:xfrm flipV="1">
            <a:off x="3753269" y="1319664"/>
            <a:ext cx="4000496" cy="41065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170" y="287650"/>
            <a:ext cx="8571673" cy="990600"/>
          </a:xfrm>
        </p:spPr>
        <p:txBody>
          <a:bodyPr>
            <a:normAutofit/>
          </a:bodyPr>
          <a:lstStyle/>
          <a:p>
            <a:pPr algn="ctr"/>
            <a:r>
              <a:rPr lang="en-US" sz="3600" smtClean="0"/>
              <a:t>The plot I see in my dreams…</a:t>
            </a:r>
            <a:endParaRPr lang="en-US" sz="3600"/>
          </a:p>
        </p:txBody>
      </p:sp>
      <p:sp>
        <p:nvSpPr>
          <p:cNvPr id="3" name="Frame 2"/>
          <p:cNvSpPr/>
          <p:nvPr/>
        </p:nvSpPr>
        <p:spPr>
          <a:xfrm>
            <a:off x="1469860" y="1319664"/>
            <a:ext cx="6373314" cy="4127146"/>
          </a:xfrm>
          <a:prstGeom prst="frame">
            <a:avLst>
              <a:gd name="adj1" fmla="val 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08938" y="5453866"/>
            <a:ext cx="51121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smtClean="0"/>
              <a:t>J-factor </a:t>
            </a:r>
          </a:p>
          <a:p>
            <a:r>
              <a:rPr lang="en-US" smtClean="0"/>
              <a:t>(proportional to the predicted annihilation signal)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6200000">
            <a:off x="-1071470" y="3036401"/>
            <a:ext cx="4711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smtClean="0"/>
              <a:t>Measured Gamma-Ray Flux </a:t>
            </a:r>
          </a:p>
          <a:p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7324053" y="1426624"/>
            <a:ext cx="0" cy="37169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240829" y="1426624"/>
            <a:ext cx="16526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246435" y="1805067"/>
            <a:ext cx="159663" cy="385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6127" y="1640441"/>
            <a:ext cx="478822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604949" y="1571235"/>
            <a:ext cx="1801" cy="14529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126127" y="1576616"/>
            <a:ext cx="0" cy="13991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909453" y="2131823"/>
            <a:ext cx="0" cy="46405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6826229" y="2131823"/>
            <a:ext cx="16526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6831835" y="2595874"/>
            <a:ext cx="159663" cy="385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711527" y="2359908"/>
            <a:ext cx="401062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7112589" y="2290702"/>
            <a:ext cx="1801" cy="14529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711527" y="2296083"/>
            <a:ext cx="0" cy="13991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347433" y="2284223"/>
            <a:ext cx="0" cy="46405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6264209" y="2284223"/>
            <a:ext cx="16526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6269815" y="2748274"/>
            <a:ext cx="159663" cy="385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6056327" y="2512308"/>
            <a:ext cx="514978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6571305" y="2443102"/>
            <a:ext cx="1801" cy="14529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6056327" y="2448483"/>
            <a:ext cx="0" cy="13991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5433873" y="2924243"/>
            <a:ext cx="0" cy="56611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5350649" y="2924243"/>
            <a:ext cx="16526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5356255" y="3490354"/>
            <a:ext cx="159663" cy="385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5171732" y="3152328"/>
            <a:ext cx="529492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5701224" y="3083122"/>
            <a:ext cx="1801" cy="14529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5171732" y="3088503"/>
            <a:ext cx="0" cy="13991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6023553" y="3204382"/>
            <a:ext cx="0" cy="46405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5940329" y="3204382"/>
            <a:ext cx="16526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5825627" y="3432467"/>
            <a:ext cx="401062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6226689" y="3363261"/>
            <a:ext cx="1801" cy="14529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5825627" y="3368642"/>
            <a:ext cx="0" cy="13991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6023553" y="3204382"/>
            <a:ext cx="0" cy="107807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5015473" y="3732481"/>
            <a:ext cx="0" cy="97624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4932249" y="3732481"/>
            <a:ext cx="16526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4937855" y="4708722"/>
            <a:ext cx="159663" cy="385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4753332" y="3960566"/>
            <a:ext cx="529492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5282824" y="3897840"/>
            <a:ext cx="1801" cy="14529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4753332" y="3896741"/>
            <a:ext cx="0" cy="13991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4435013" y="4135877"/>
            <a:ext cx="0" cy="46405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4351789" y="4135877"/>
            <a:ext cx="16526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4077253" y="4363962"/>
            <a:ext cx="66457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4741829" y="4291578"/>
            <a:ext cx="1801" cy="14529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4076383" y="4300137"/>
            <a:ext cx="0" cy="13991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4435013" y="4135877"/>
            <a:ext cx="0" cy="104094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3995208" y="4038587"/>
            <a:ext cx="0" cy="46405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3911984" y="4038587"/>
            <a:ext cx="16526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3797282" y="4266672"/>
            <a:ext cx="401062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4198344" y="4197466"/>
            <a:ext cx="1801" cy="14529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3797282" y="4202847"/>
            <a:ext cx="0" cy="13991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3995208" y="4038587"/>
            <a:ext cx="0" cy="113823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3452948" y="3853103"/>
            <a:ext cx="0" cy="46405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3369724" y="3853103"/>
            <a:ext cx="16526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3196711" y="4081188"/>
            <a:ext cx="556558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3753269" y="4011982"/>
            <a:ext cx="1801" cy="14529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3196711" y="4017363"/>
            <a:ext cx="0" cy="13991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>
            <a:off x="3452948" y="3853103"/>
            <a:ext cx="0" cy="132371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3013143" y="4176719"/>
            <a:ext cx="0" cy="46405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2929919" y="4176719"/>
            <a:ext cx="16526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2701057" y="4404804"/>
            <a:ext cx="58964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3280494" y="4335598"/>
            <a:ext cx="1801" cy="14529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2708192" y="4340979"/>
            <a:ext cx="0" cy="13991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>
            <a:off x="3013143" y="4176719"/>
            <a:ext cx="0" cy="100010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2271548" y="4269461"/>
            <a:ext cx="0" cy="46405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2188324" y="4269461"/>
            <a:ext cx="16526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2073622" y="4523466"/>
            <a:ext cx="401062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2474684" y="4454260"/>
            <a:ext cx="1801" cy="14529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2073622" y="4459641"/>
            <a:ext cx="0" cy="13991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>
            <a:off x="2271548" y="4269461"/>
            <a:ext cx="0" cy="90735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1843704" y="4170034"/>
            <a:ext cx="0" cy="46405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1760480" y="4170034"/>
            <a:ext cx="16526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>
            <a:off x="1554686" y="4346279"/>
            <a:ext cx="52570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2078592" y="4277073"/>
            <a:ext cx="1801" cy="14529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>
            <a:off x="1568162" y="4282454"/>
            <a:ext cx="0" cy="13991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/>
          <p:nvPr/>
        </p:nvCxnSpPr>
        <p:spPr>
          <a:xfrm>
            <a:off x="1843704" y="4170034"/>
            <a:ext cx="0" cy="100678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7" name="TextBox 146"/>
          <p:cNvSpPr txBox="1"/>
          <p:nvPr/>
        </p:nvSpPr>
        <p:spPr>
          <a:xfrm rot="16200000">
            <a:off x="6622363" y="2095796"/>
            <a:ext cx="142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err="1" smtClean="0"/>
              <a:t>Recticulum</a:t>
            </a:r>
            <a:r>
              <a:rPr lang="en-US" sz="1200" smtClean="0"/>
              <a:t> II</a:t>
            </a:r>
            <a:endParaRPr lang="en-US" sz="1200"/>
          </a:p>
        </p:txBody>
      </p:sp>
      <p:sp>
        <p:nvSpPr>
          <p:cNvPr id="148" name="TextBox 147"/>
          <p:cNvSpPr txBox="1"/>
          <p:nvPr/>
        </p:nvSpPr>
        <p:spPr>
          <a:xfrm rot="16200000">
            <a:off x="6197783" y="2665893"/>
            <a:ext cx="142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err="1" smtClean="0"/>
              <a:t>Tucana</a:t>
            </a:r>
            <a:r>
              <a:rPr lang="en-US" sz="1200" smtClean="0"/>
              <a:t> III</a:t>
            </a:r>
            <a:endParaRPr lang="en-US" sz="1200"/>
          </a:p>
        </p:txBody>
      </p:sp>
      <p:sp>
        <p:nvSpPr>
          <p:cNvPr id="149" name="TextBox 148"/>
          <p:cNvSpPr txBox="1"/>
          <p:nvPr/>
        </p:nvSpPr>
        <p:spPr>
          <a:xfrm rot="16200000">
            <a:off x="5634023" y="2818293"/>
            <a:ext cx="142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err="1" smtClean="0"/>
              <a:t>Willman</a:t>
            </a:r>
            <a:r>
              <a:rPr lang="en-US" sz="1200" smtClean="0"/>
              <a:t> 1</a:t>
            </a:r>
            <a:endParaRPr lang="en-US" sz="1200"/>
          </a:p>
        </p:txBody>
      </p:sp>
      <p:sp>
        <p:nvSpPr>
          <p:cNvPr id="150" name="TextBox 149"/>
          <p:cNvSpPr txBox="1"/>
          <p:nvPr/>
        </p:nvSpPr>
        <p:spPr>
          <a:xfrm rot="16200000">
            <a:off x="5304086" y="4467820"/>
            <a:ext cx="142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err="1" smtClean="0"/>
              <a:t>Ursa</a:t>
            </a:r>
            <a:r>
              <a:rPr lang="en-US" sz="1200" smtClean="0"/>
              <a:t> Major II </a:t>
            </a:r>
            <a:endParaRPr lang="en-US" sz="1200"/>
          </a:p>
        </p:txBody>
      </p:sp>
      <p:sp>
        <p:nvSpPr>
          <p:cNvPr id="151" name="TextBox 150"/>
          <p:cNvSpPr txBox="1"/>
          <p:nvPr/>
        </p:nvSpPr>
        <p:spPr>
          <a:xfrm rot="16200000">
            <a:off x="4295998" y="4576159"/>
            <a:ext cx="142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Segue I </a:t>
            </a:r>
            <a:endParaRPr lang="en-US" sz="1200"/>
          </a:p>
        </p:txBody>
      </p:sp>
      <p:sp>
        <p:nvSpPr>
          <p:cNvPr id="153" name="TextBox 152"/>
          <p:cNvSpPr txBox="1"/>
          <p:nvPr/>
        </p:nvSpPr>
        <p:spPr>
          <a:xfrm rot="16200000">
            <a:off x="4709724" y="4066058"/>
            <a:ext cx="142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Coma </a:t>
            </a:r>
            <a:r>
              <a:rPr lang="en-US" sz="1200" err="1" smtClean="0"/>
              <a:t>Berenices</a:t>
            </a:r>
            <a:r>
              <a:rPr lang="en-US" sz="1200" smtClean="0"/>
              <a:t> </a:t>
            </a:r>
            <a:endParaRPr lang="en-US" sz="1200"/>
          </a:p>
        </p:txBody>
      </p:sp>
      <p:sp>
        <p:nvSpPr>
          <p:cNvPr id="17" name="TextBox 16"/>
          <p:cNvSpPr txBox="1"/>
          <p:nvPr/>
        </p:nvSpPr>
        <p:spPr>
          <a:xfrm rot="19387271">
            <a:off x="1413027" y="1793305"/>
            <a:ext cx="2143283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i="1" smtClean="0">
                <a:solidFill>
                  <a:srgbClr val="FF0000"/>
                </a:solidFill>
              </a:rPr>
              <a:t>Pre-Preliminary </a:t>
            </a:r>
          </a:p>
          <a:p>
            <a:pPr algn="ctr"/>
            <a:r>
              <a:rPr lang="en-US" sz="2000" b="1" i="1" smtClean="0">
                <a:solidFill>
                  <a:srgbClr val="FF0000"/>
                </a:solidFill>
              </a:rPr>
              <a:t>(made up!)</a:t>
            </a:r>
            <a:endParaRPr lang="en-US" sz="2000" b="1" i="1">
              <a:solidFill>
                <a:srgbClr val="FF0000"/>
              </a:solidFill>
            </a:endParaRPr>
          </a:p>
        </p:txBody>
      </p:sp>
      <p:sp>
        <p:nvSpPr>
          <p:cNvPr id="98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2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98839"/>
            <a:ext cx="8571673" cy="990600"/>
          </a:xfrm>
        </p:spPr>
        <p:txBody>
          <a:bodyPr>
            <a:normAutofit/>
          </a:bodyPr>
          <a:lstStyle/>
          <a:p>
            <a:r>
              <a:rPr lang="en-US" sz="3600" smtClean="0"/>
              <a:t>Summary</a:t>
            </a:r>
            <a:endParaRPr lang="en-US" sz="360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50471" y="410647"/>
            <a:ext cx="8948177" cy="5221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endParaRPr lang="en-US" sz="2100" b="1" u="sng">
              <a:solidFill>
                <a:srgbClr val="000000"/>
              </a:solidFill>
              <a:latin typeface="Century Gothic" charset="0"/>
            </a:endParaRPr>
          </a:p>
          <a:p>
            <a:pPr marL="0" indent="0">
              <a:lnSpc>
                <a:spcPct val="110000"/>
              </a:lnSpc>
              <a:buClr>
                <a:schemeClr val="folHlink"/>
              </a:buClr>
              <a:defRPr/>
            </a:pPr>
            <a:endParaRPr lang="en-US" sz="800">
              <a:solidFill>
                <a:srgbClr val="000000"/>
              </a:solidFill>
              <a:cs typeface="Arial"/>
            </a:endParaRPr>
          </a:p>
          <a:p>
            <a:pPr>
              <a:lnSpc>
                <a:spcPct val="110000"/>
              </a:lnSpc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000" smtClean="0">
                <a:solidFill>
                  <a:srgbClr val="000000"/>
                </a:solidFill>
                <a:cs typeface="Arial"/>
              </a:rPr>
              <a:t>Direct detection experiments have improved in sensitivity at an exponential rate over the past 15 years, and have ruled out many well-motivated dark matter models; many others will be explored over the next decade</a:t>
            </a:r>
          </a:p>
          <a:p>
            <a:pPr>
              <a:lnSpc>
                <a:spcPct val="110000"/>
              </a:lnSpc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000" smtClean="0">
                <a:solidFill>
                  <a:srgbClr val="000000"/>
                </a:solidFill>
                <a:cs typeface="Arial"/>
              </a:rPr>
              <a:t>The LHC is our most comprehensive tool to explore the </a:t>
            </a:r>
            <a:r>
              <a:rPr lang="en-US" sz="2000" err="1" smtClean="0">
                <a:solidFill>
                  <a:srgbClr val="000000"/>
                </a:solidFill>
                <a:cs typeface="Arial"/>
              </a:rPr>
              <a:t>TeV</a:t>
            </a:r>
            <a:r>
              <a:rPr lang="en-US" sz="2000" smtClean="0">
                <a:solidFill>
                  <a:srgbClr val="000000"/>
                </a:solidFill>
                <a:cs typeface="Arial"/>
              </a:rPr>
              <a:t>-scale; many different analyses and search strategies are of relevance to dark matter</a:t>
            </a:r>
          </a:p>
          <a:p>
            <a:pPr>
              <a:lnSpc>
                <a:spcPct val="110000"/>
              </a:lnSpc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000" smtClean="0">
                <a:solidFill>
                  <a:srgbClr val="000000"/>
                </a:solidFill>
                <a:cs typeface="Arial"/>
              </a:rPr>
              <a:t>Indirect searches using gamma rays and cosmic rays are currently testing the range of annihilation cross sections that are predicted for a thermal relic, for masses up to ~100 GeV</a:t>
            </a:r>
          </a:p>
          <a:p>
            <a:pPr>
              <a:lnSpc>
                <a:spcPct val="110000"/>
              </a:lnSpc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1900" smtClean="0">
                <a:solidFill>
                  <a:srgbClr val="000000"/>
                </a:solidFill>
                <a:cs typeface="Arial"/>
              </a:rPr>
              <a:t>These experiments are collectively testing the WIMP paradigm</a:t>
            </a:r>
          </a:p>
        </p:txBody>
      </p:sp>
      <p:sp>
        <p:nvSpPr>
          <p:cNvPr id="7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450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98839"/>
            <a:ext cx="8571673" cy="990600"/>
          </a:xfrm>
        </p:spPr>
        <p:txBody>
          <a:bodyPr>
            <a:normAutofit/>
          </a:bodyPr>
          <a:lstStyle/>
          <a:p>
            <a:r>
              <a:rPr lang="en-US" sz="3600" smtClean="0"/>
              <a:t>Summary</a:t>
            </a:r>
            <a:endParaRPr lang="en-US" sz="360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50471" y="410647"/>
            <a:ext cx="8948177" cy="5221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endParaRPr lang="en-US" sz="2100" b="1" u="sng" dirty="0">
              <a:solidFill>
                <a:srgbClr val="000000"/>
              </a:solidFill>
              <a:latin typeface="Century Gothic" charset="0"/>
            </a:endParaRPr>
          </a:p>
          <a:p>
            <a:pPr marL="0" indent="0">
              <a:lnSpc>
                <a:spcPct val="110000"/>
              </a:lnSpc>
              <a:buClr>
                <a:schemeClr val="folHlink"/>
              </a:buClr>
              <a:defRPr/>
            </a:pPr>
            <a:endParaRPr lang="en-US" sz="800" dirty="0">
              <a:solidFill>
                <a:srgbClr val="000000"/>
              </a:solidFill>
              <a:cs typeface="Arial"/>
            </a:endParaRPr>
          </a:p>
          <a:p>
            <a:pPr>
              <a:lnSpc>
                <a:spcPct val="110000"/>
              </a:lnSpc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000" dirty="0" smtClean="0">
                <a:solidFill>
                  <a:srgbClr val="000000"/>
                </a:solidFill>
                <a:cs typeface="Arial"/>
              </a:rPr>
              <a:t>Direct detection experiments have improved in sensitivity at an exponential rate over the past 15 years, and have ruled out many well-motivated dark matter models; many others will be explored over the next decade</a:t>
            </a:r>
          </a:p>
          <a:p>
            <a:pPr>
              <a:lnSpc>
                <a:spcPct val="110000"/>
              </a:lnSpc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000" dirty="0" smtClean="0">
                <a:solidFill>
                  <a:srgbClr val="000000"/>
                </a:solidFill>
                <a:cs typeface="Arial"/>
              </a:rPr>
              <a:t>The LHC is our most comprehensive tool to explore the </a:t>
            </a:r>
            <a:r>
              <a:rPr lang="en-US" sz="2000" dirty="0" err="1" smtClean="0">
                <a:solidFill>
                  <a:srgbClr val="000000"/>
                </a:solidFill>
                <a:cs typeface="Arial"/>
              </a:rPr>
              <a:t>TeV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-scale; many different analyses and search strategies are of relevance to dark matter</a:t>
            </a:r>
          </a:p>
          <a:p>
            <a:pPr>
              <a:lnSpc>
                <a:spcPct val="110000"/>
              </a:lnSpc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000" dirty="0" smtClean="0">
                <a:solidFill>
                  <a:srgbClr val="000000"/>
                </a:solidFill>
                <a:cs typeface="Arial"/>
              </a:rPr>
              <a:t>Indirect searches using gamma rays and cosmic rays are currently testing the range of annihilation cross sections that are predicted for a thermal relic, for masses up to ~100 GeV</a:t>
            </a:r>
          </a:p>
          <a:p>
            <a:pPr>
              <a:lnSpc>
                <a:spcPct val="110000"/>
              </a:lnSpc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1900" dirty="0" smtClean="0">
                <a:solidFill>
                  <a:srgbClr val="000000"/>
                </a:solidFill>
                <a:cs typeface="Arial"/>
              </a:rPr>
              <a:t>These experiments are collectively testing the WIMP paradigm</a:t>
            </a:r>
          </a:p>
          <a:p>
            <a:pPr>
              <a:lnSpc>
                <a:spcPct val="110000"/>
              </a:lnSpc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1900" dirty="0" smtClean="0">
                <a:solidFill>
                  <a:srgbClr val="000000"/>
                </a:solidFill>
                <a:cs typeface="Arial"/>
              </a:rPr>
              <a:t>Although the WIMP is far from dead, the lack of a clear discovery has redirected the field and has lead to an explosion in beyond-WIMP model building</a:t>
            </a:r>
          </a:p>
          <a:p>
            <a:pPr>
              <a:lnSpc>
                <a:spcPct val="110000"/>
              </a:lnSpc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cs typeface="Arial"/>
              </a:rPr>
              <a:t>T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he 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Galactic Center’s GeV excess 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remains compelling: highly 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statistically significant, robust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, extended, spherical, and cannot be explained 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with 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known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or proposed astrophysics;</a:t>
            </a:r>
            <a:r>
              <a:rPr lang="en-US" sz="2000" dirty="0" smtClean="0">
                <a:solidFill>
                  <a:srgbClr val="000000"/>
                </a:solidFill>
                <a:cs typeface="Arial"/>
                <a:sym typeface="Symbol" charset="0"/>
              </a:rPr>
              <a:t> future gamma-ray observations of dwarf galaxies and measurements of antimatter in the cosmic ray spectrum will provide critical tests to establish the origin of </a:t>
            </a:r>
            <a:r>
              <a:rPr lang="en-US" sz="2000" dirty="0">
                <a:solidFill>
                  <a:srgbClr val="000000"/>
                </a:solidFill>
                <a:cs typeface="Arial"/>
                <a:sym typeface="Symbol" charset="0"/>
              </a:rPr>
              <a:t>this </a:t>
            </a:r>
            <a:r>
              <a:rPr lang="en-US" sz="2000" dirty="0" smtClean="0">
                <a:solidFill>
                  <a:srgbClr val="000000"/>
                </a:solidFill>
                <a:cs typeface="Arial"/>
                <a:sym typeface="Symbol" charset="0"/>
              </a:rPr>
              <a:t>signal</a:t>
            </a:r>
            <a:endParaRPr lang="en-US" sz="2000" dirty="0">
              <a:solidFill>
                <a:srgbClr val="000000"/>
              </a:solidFill>
              <a:cs typeface="Arial"/>
              <a:sym typeface="Symbol" charset="0"/>
            </a:endParaRPr>
          </a:p>
        </p:txBody>
      </p:sp>
      <p:sp>
        <p:nvSpPr>
          <p:cNvPr id="7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6463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5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70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400" smtClean="0"/>
              <a:t>An (Incomplete) List of Ways to Reconcile WIMP Dark Matter With All Current Constraints:</a:t>
            </a:r>
            <a:endParaRPr lang="en-US" sz="3400"/>
          </a:p>
        </p:txBody>
      </p:sp>
      <p:sp>
        <p:nvSpPr>
          <p:cNvPr id="12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876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70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400" smtClean="0"/>
              <a:t>An (Incomplete) List of Ways to Reconcile WIMP Dark Matter With All Current Constraints:</a:t>
            </a:r>
            <a:endParaRPr lang="en-US" sz="3400"/>
          </a:p>
        </p:txBody>
      </p:sp>
      <p:sp>
        <p:nvSpPr>
          <p:cNvPr id="12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2291" y="1848979"/>
            <a:ext cx="6420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smtClean="0">
                <a:solidFill>
                  <a:srgbClr val="C00000"/>
                </a:solidFill>
              </a:rPr>
              <a:t>Common Theme: Mechanisms that deplete the dark matter abundance in the early universe without leading to large elastic scattering rates with nuclei or large annihilation rates in the universe today</a:t>
            </a:r>
            <a:endParaRPr lang="en-US" sz="2000" b="1" i="1">
              <a:solidFill>
                <a:srgbClr val="C00000"/>
              </a:solidFill>
            </a:endParaRPr>
          </a:p>
        </p:txBody>
      </p:sp>
      <p:cxnSp>
        <p:nvCxnSpPr>
          <p:cNvPr id="5" name="Straight Connector 4"/>
          <p:cNvCxnSpPr>
            <a:endCxn id="6" idx="1"/>
          </p:cNvCxnSpPr>
          <p:nvPr/>
        </p:nvCxnSpPr>
        <p:spPr>
          <a:xfrm>
            <a:off x="967218" y="4536644"/>
            <a:ext cx="762972" cy="5221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 rot="20612152">
            <a:off x="1660636" y="4778380"/>
            <a:ext cx="1093076" cy="106154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663138" y="5591076"/>
            <a:ext cx="773482" cy="4905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703145" y="4607082"/>
            <a:ext cx="743985" cy="4743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977728" y="5628728"/>
            <a:ext cx="782492" cy="4529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45460" y="431382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X</a:t>
            </a:r>
            <a:endParaRPr lang="en-US" b="1"/>
          </a:p>
        </p:txBody>
      </p:sp>
      <p:sp>
        <p:nvSpPr>
          <p:cNvPr id="22" name="TextBox 21"/>
          <p:cNvSpPr txBox="1"/>
          <p:nvPr/>
        </p:nvSpPr>
        <p:spPr>
          <a:xfrm>
            <a:off x="690284" y="5918505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X</a:t>
            </a:r>
            <a:endParaRPr lang="en-US" b="1"/>
          </a:p>
        </p:txBody>
      </p:sp>
      <p:sp>
        <p:nvSpPr>
          <p:cNvPr id="23" name="TextBox 22"/>
          <p:cNvSpPr txBox="1"/>
          <p:nvPr/>
        </p:nvSpPr>
        <p:spPr>
          <a:xfrm>
            <a:off x="3433479" y="4390915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SM</a:t>
            </a:r>
            <a:endParaRPr lang="en-US" b="1"/>
          </a:p>
        </p:txBody>
      </p:sp>
      <p:sp>
        <p:nvSpPr>
          <p:cNvPr id="24" name="TextBox 23"/>
          <p:cNvSpPr txBox="1"/>
          <p:nvPr/>
        </p:nvSpPr>
        <p:spPr>
          <a:xfrm>
            <a:off x="3381480" y="5920297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SM</a:t>
            </a:r>
            <a:endParaRPr lang="en-US" b="1"/>
          </a:p>
        </p:txBody>
      </p:sp>
      <p:cxnSp>
        <p:nvCxnSpPr>
          <p:cNvPr id="25" name="Straight Connector 24"/>
          <p:cNvCxnSpPr>
            <a:endCxn id="29" idx="1"/>
          </p:cNvCxnSpPr>
          <p:nvPr/>
        </p:nvCxnSpPr>
        <p:spPr>
          <a:xfrm>
            <a:off x="5347368" y="4506162"/>
            <a:ext cx="762972" cy="5221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 rot="20612152">
            <a:off x="6040786" y="4747898"/>
            <a:ext cx="1093076" cy="106154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7043288" y="5560594"/>
            <a:ext cx="773482" cy="4905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7083295" y="4576600"/>
            <a:ext cx="743985" cy="4743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357878" y="5598246"/>
            <a:ext cx="782492" cy="4529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025610" y="4283338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X</a:t>
            </a:r>
            <a:endParaRPr lang="en-US" b="1"/>
          </a:p>
        </p:txBody>
      </p:sp>
      <p:sp>
        <p:nvSpPr>
          <p:cNvPr id="31" name="TextBox 30"/>
          <p:cNvSpPr txBox="1"/>
          <p:nvPr/>
        </p:nvSpPr>
        <p:spPr>
          <a:xfrm>
            <a:off x="5070434" y="5888023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N</a:t>
            </a:r>
            <a:endParaRPr lang="en-US" b="1"/>
          </a:p>
        </p:txBody>
      </p:sp>
      <p:sp>
        <p:nvSpPr>
          <p:cNvPr id="32" name="TextBox 31"/>
          <p:cNvSpPr txBox="1"/>
          <p:nvPr/>
        </p:nvSpPr>
        <p:spPr>
          <a:xfrm>
            <a:off x="7813629" y="4360433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X</a:t>
            </a:r>
            <a:endParaRPr lang="en-US" b="1"/>
          </a:p>
        </p:txBody>
      </p:sp>
      <p:sp>
        <p:nvSpPr>
          <p:cNvPr id="33" name="TextBox 32"/>
          <p:cNvSpPr txBox="1"/>
          <p:nvPr/>
        </p:nvSpPr>
        <p:spPr>
          <a:xfrm>
            <a:off x="7761630" y="588981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N</a:t>
            </a:r>
            <a:endParaRPr lang="en-US" b="1"/>
          </a:p>
        </p:txBody>
      </p:sp>
      <p:sp>
        <p:nvSpPr>
          <p:cNvPr id="34" name="TextBox 33"/>
          <p:cNvSpPr txBox="1"/>
          <p:nvPr/>
        </p:nvSpPr>
        <p:spPr>
          <a:xfrm>
            <a:off x="1262640" y="3840486"/>
            <a:ext cx="6260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rgbClr val="C00000"/>
                </a:solidFill>
              </a:rPr>
              <a:t>Unsuppressed                                      Suppressed</a:t>
            </a:r>
            <a:endParaRPr lang="en-US" sz="20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21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70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400" smtClean="0"/>
              <a:t>An (Incomplete) List of Ways to Reconcile WIMP Dark Matter With All Current Constraints:</a:t>
            </a:r>
            <a:endParaRPr lang="en-US" sz="340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215130" y="745109"/>
            <a:ext cx="8783397" cy="5221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>
              <a:solidFill>
                <a:srgbClr val="000000"/>
              </a:solidFill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>
              <a:solidFill>
                <a:srgbClr val="000000"/>
              </a:solidFill>
              <a:sym typeface="Symbol" charset="0"/>
            </a:endParaRPr>
          </a:p>
          <a:p>
            <a:pPr marL="0" indent="0">
              <a:buClr>
                <a:schemeClr val="folHlink"/>
              </a:buClr>
              <a:buNone/>
            </a:pPr>
            <a:r>
              <a:rPr lang="en-US" sz="200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sz="2000" smtClean="0">
                <a:solidFill>
                  <a:srgbClr val="000000"/>
                </a:solidFill>
                <a:sym typeface="Symbol" charset="0"/>
              </a:rPr>
              <a:t>   1) Co-annihilations between the dark matter and another state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>
              <a:solidFill>
                <a:srgbClr val="000000"/>
              </a:solidFill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smtClean="0">
              <a:solidFill>
                <a:srgbClr val="000000"/>
              </a:solidFill>
              <a:sym typeface="Symbol" charset="0"/>
            </a:endParaRPr>
          </a:p>
          <a:p>
            <a:pPr marL="0" indent="0">
              <a:buNone/>
            </a:pPr>
            <a:endParaRPr lang="en-US" sz="200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smtClean="0">
                <a:solidFill>
                  <a:srgbClr val="000000"/>
                </a:solidFill>
              </a:rPr>
              <a:t>		</a:t>
            </a:r>
          </a:p>
          <a:p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12" name="Text Box 1029"/>
          <p:cNvSpPr txBox="1">
            <a:spLocks noChangeArrowheads="1"/>
          </p:cNvSpPr>
          <p:nvPr/>
        </p:nvSpPr>
        <p:spPr bwMode="auto">
          <a:xfrm>
            <a:off x="4434862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+mn-lt"/>
              </a:rPr>
              <a:t>Dan Hooper </a:t>
            </a:r>
            <a:r>
              <a:rPr lang="en-US" sz="1400" b="1" smtClean="0">
                <a:latin typeface="+mn-lt"/>
              </a:rPr>
              <a:t>–</a:t>
            </a:r>
            <a:r>
              <a:rPr lang="en-US" sz="1400" i="1" smtClean="0">
                <a:latin typeface="+mn-lt"/>
              </a:rPr>
              <a:t> The WIMP is Dead!  Long Live the WIMP! </a:t>
            </a:r>
            <a:endParaRPr lang="en-US" sz="1400">
              <a:latin typeface="+mn-lt"/>
            </a:endParaRPr>
          </a:p>
        </p:txBody>
      </p:sp>
      <p:pic>
        <p:nvPicPr>
          <p:cNvPr id="1026" name="Picture 2" descr="ttps://inspirehep.net/record/1233372/files/Figures_Diagram_StauCoan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774" y="2238454"/>
            <a:ext cx="3027218" cy="145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83928" y="6406725"/>
            <a:ext cx="376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 smtClean="0"/>
              <a:t>Griest</a:t>
            </a:r>
            <a:r>
              <a:rPr lang="en-US" smtClean="0"/>
              <a:t>, Seckel (1991)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4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66098</TotalTime>
  <Words>5208</Words>
  <Application>Microsoft Macintosh PowerPoint</Application>
  <PresentationFormat>On-screen Show (4:3)</PresentationFormat>
  <Paragraphs>621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5" baseType="lpstr">
      <vt:lpstr>Calibri</vt:lpstr>
      <vt:lpstr>Century Gothic</vt:lpstr>
      <vt:lpstr>Mangal</vt:lpstr>
      <vt:lpstr>ＭＳ Ｐゴシック</vt:lpstr>
      <vt:lpstr>Symbol</vt:lpstr>
      <vt:lpstr>Wingdings</vt:lpstr>
      <vt:lpstr>Wingdings 2</vt:lpstr>
      <vt:lpstr>Arial</vt:lpstr>
      <vt:lpstr>Clarity</vt:lpstr>
      <vt:lpstr>The WIMP is DEAd! Long Live the WIMP!</vt:lpstr>
      <vt:lpstr>The Origin of the WIMP</vt:lpstr>
      <vt:lpstr>The Case for the WIMP</vt:lpstr>
      <vt:lpstr>The Fall of the WIMP?</vt:lpstr>
      <vt:lpstr>So, is the WIMP Paradigm Dead?</vt:lpstr>
      <vt:lpstr>So, is the WIMP Paradigm Dead?</vt:lpstr>
      <vt:lpstr>An (Incomplete) List of Ways to Reconcile WIMP Dark Matter With All Current Constraints:</vt:lpstr>
      <vt:lpstr>An (Incomplete) List of Ways to Reconcile WIMP Dark Matter With All Current Constraints:</vt:lpstr>
      <vt:lpstr>An (Incomplete) List of Ways to Reconcile WIMP Dark Matter With All Current Constraints:</vt:lpstr>
      <vt:lpstr>An (Incomplete) List of Ways to Reconcile WIMP Dark Matter With All Current Constraints:</vt:lpstr>
      <vt:lpstr>An (Incomplete) List of Ways to Reconcile WIMP Dark Matter With All Current Constraints:</vt:lpstr>
      <vt:lpstr>An (Incomplete) List of Ways to Reconcile WIMP Dark Matter With All Current Constraints:</vt:lpstr>
      <vt:lpstr>An (Incomplete) List of Ways to Reconcile WIMP Dark Matter With All Current Constraints:</vt:lpstr>
      <vt:lpstr>An (Incomplete) List of Ways to Reconcile WIMP Dark Matter With All Current Constraints:</vt:lpstr>
      <vt:lpstr>An (Incomplete) List of Ways to Reconcile WIMP Dark Matter With All Current Constraints:</vt:lpstr>
      <vt:lpstr>Dark Matter Within a Hidden Sector</vt:lpstr>
      <vt:lpstr>Dark Matter Within a Hidden Sector</vt:lpstr>
      <vt:lpstr>Dark Matter Within a Hidden Sector</vt:lpstr>
      <vt:lpstr>Prospects Moving Forward?</vt:lpstr>
      <vt:lpstr>An (Incomplete) List of Ways to Reconcile WIMP Dark Matter With All Current Constraints:</vt:lpstr>
      <vt:lpstr>An (Incomplete) List of Ways to Reconcile WIMP Dark Matter With All Current Constraints:</vt:lpstr>
      <vt:lpstr>The Motivation for Indirect Searches</vt:lpstr>
      <vt:lpstr>Recent Constraints from Indirect Detection</vt:lpstr>
      <vt:lpstr>The Galactic Center Gamma-Ray Excess</vt:lpstr>
      <vt:lpstr>PowerPoint Presentation</vt:lpstr>
      <vt:lpstr>PowerPoint Presentation</vt:lpstr>
      <vt:lpstr>PowerPoint Presentation</vt:lpstr>
      <vt:lpstr>What Produces the Excess?</vt:lpstr>
      <vt:lpstr>Millisecond Pulsars</vt:lpstr>
      <vt:lpstr>Millisecond Pulsars and The Galactic Center Gamma-Ray Excess</vt:lpstr>
      <vt:lpstr>Millisecond Pulsars and The Galactic Center Gamma-Ray Excess</vt:lpstr>
      <vt:lpstr>Millisecond Pulsars and The Galactic Center Gamma-Ray Excess</vt:lpstr>
      <vt:lpstr>Millisecond Pulsars and The Galactic Center Gamma-Ray Excess</vt:lpstr>
      <vt:lpstr>Gamma-Ray Bright MSPs in The Inner Galaxy?</vt:lpstr>
      <vt:lpstr>Millisecond Pulsars and The Galactic Center Gamma-Ray Excess</vt:lpstr>
      <vt:lpstr>Small Scale Power Among Inner Galaxy 𝛄-Rays</vt:lpstr>
      <vt:lpstr>PowerPoint Presentation</vt:lpstr>
      <vt:lpstr>PowerPoint Presentation</vt:lpstr>
      <vt:lpstr>PowerPoint Presentation</vt:lpstr>
      <vt:lpstr>Evidence For Unresolved Point Sources?</vt:lpstr>
      <vt:lpstr>Evidence For Unresolved Point Sources?</vt:lpstr>
      <vt:lpstr>Evidence For Unresolved Point Sources?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Wavelet Analyses and GC Point Sources</vt:lpstr>
      <vt:lpstr>Wavelet Analyses and GC Point Sources</vt:lpstr>
      <vt:lpstr>Strong Tension with Pulsar Interpretations</vt:lpstr>
      <vt:lpstr>Strong Tension with Pulsar Interpretations</vt:lpstr>
      <vt:lpstr>If the Galactic Center Excess is the result of annihilating dark matter, where else would we expect to see evidence of this process? </vt:lpstr>
      <vt:lpstr>The Cosmic-Ray Antiproton Excess</vt:lpstr>
      <vt:lpstr>It’s All About the Systematics</vt:lpstr>
      <vt:lpstr>The Cosmic-Ray Antiproton Excess</vt:lpstr>
      <vt:lpstr>Implications For Dark Matter</vt:lpstr>
      <vt:lpstr>What’s Next?</vt:lpstr>
      <vt:lpstr>Fermi Observations of Dwarf Galaxies</vt:lpstr>
      <vt:lpstr>The plot I see in my dreams…</vt:lpstr>
      <vt:lpstr>Summary</vt:lpstr>
      <vt:lpstr>Summary</vt:lpstr>
      <vt:lpstr>PowerPoint Presentation</vt:lpstr>
    </vt:vector>
  </TitlesOfParts>
  <Company>Fermi National Accelerator Laboratory</Company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Dark matter annihilation         in the galactic center</dc:title>
  <dc:creator>Dan Hooper</dc:creator>
  <cp:lastModifiedBy>Microsoft Office User</cp:lastModifiedBy>
  <cp:revision>409</cp:revision>
  <dcterms:created xsi:type="dcterms:W3CDTF">2014-09-15T21:05:59Z</dcterms:created>
  <dcterms:modified xsi:type="dcterms:W3CDTF">2020-02-11T14:29:45Z</dcterms:modified>
</cp:coreProperties>
</file>