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321" r:id="rId3"/>
    <p:sldId id="360" r:id="rId4"/>
    <p:sldId id="332" r:id="rId5"/>
    <p:sldId id="339" r:id="rId6"/>
    <p:sldId id="340" r:id="rId7"/>
    <p:sldId id="334" r:id="rId8"/>
    <p:sldId id="333" r:id="rId9"/>
    <p:sldId id="344" r:id="rId10"/>
    <p:sldId id="347" r:id="rId11"/>
    <p:sldId id="355" r:id="rId12"/>
    <p:sldId id="356" r:id="rId13"/>
    <p:sldId id="357" r:id="rId14"/>
    <p:sldId id="358" r:id="rId15"/>
    <p:sldId id="359" r:id="rId16"/>
    <p:sldId id="350" r:id="rId17"/>
    <p:sldId id="351" r:id="rId18"/>
    <p:sldId id="341" r:id="rId19"/>
    <p:sldId id="353" r:id="rId20"/>
    <p:sldId id="342" r:id="rId21"/>
    <p:sldId id="343" r:id="rId22"/>
    <p:sldId id="335" r:id="rId23"/>
    <p:sldId id="337" r:id="rId24"/>
    <p:sldId id="338" r:id="rId25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1455"/>
    <a:srgbClr val="FF3300"/>
    <a:srgbClr val="626262"/>
    <a:srgbClr val="04C5EC"/>
    <a:srgbClr val="FD930A"/>
    <a:srgbClr val="E0E0E0"/>
    <a:srgbClr val="261748"/>
    <a:srgbClr val="251555"/>
    <a:srgbClr val="100F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10" autoAdjust="0"/>
    <p:restoredTop sz="90371" autoAdjust="0"/>
  </p:normalViewPr>
  <p:slideViewPr>
    <p:cSldViewPr snapToGrid="0" showGuides="1">
      <p:cViewPr>
        <p:scale>
          <a:sx n="95" d="100"/>
          <a:sy n="95" d="100"/>
        </p:scale>
        <p:origin x="-828" y="-288"/>
      </p:cViewPr>
      <p:guideLst>
        <p:guide orient="horz" pos="3956"/>
        <p:guide orient="horz" pos="900"/>
        <p:guide orient="horz" pos="2446"/>
        <p:guide orient="horz" pos="4038"/>
        <p:guide pos="5277"/>
        <p:guide pos="1750"/>
        <p:guide pos="4023"/>
        <p:guide pos="5685"/>
        <p:guide pos="255"/>
        <p:guide pos="5318"/>
        <p:guide pos="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2838"/>
    </p:cViewPr>
  </p:sorterViewPr>
  <p:notesViewPr>
    <p:cSldViewPr snapToGrid="0" showGuides="1">
      <p:cViewPr>
        <p:scale>
          <a:sx n="100" d="100"/>
          <a:sy n="100" d="100"/>
        </p:scale>
        <p:origin x="-1494" y="888"/>
      </p:cViewPr>
      <p:guideLst>
        <p:guide orient="horz" pos="2880"/>
        <p:guide pos="215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82031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fld id="{70F96095-A911-4B8A-9974-6A40BAAD550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19311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F08DDF-290B-49BC-9F94-6BC547E80180}" type="slidenum">
              <a:rPr lang="de-DE"/>
              <a:pPr/>
              <a:t>1</a:t>
            </a:fld>
            <a:endParaRPr lang="de-DE"/>
          </a:p>
        </p:txBody>
      </p:sp>
      <p:sp>
        <p:nvSpPr>
          <p:cNvPr id="1064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spcBef>
                <a:spcPct val="0"/>
              </a:spcBef>
              <a:spcAft>
                <a:spcPct val="20000"/>
              </a:spcAft>
            </a:pPr>
            <a:r>
              <a:rPr lang="en-GB" sz="1100" b="1" dirty="0" smtClean="0"/>
              <a:t>How to edit the title slide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</a:pPr>
            <a:endParaRPr lang="en-GB" sz="1100" dirty="0" smtClean="0"/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dirty="0" smtClean="0"/>
              <a:t>Upper area: </a:t>
            </a:r>
            <a:r>
              <a:rPr lang="en-GB" sz="1100" b="1" dirty="0" smtClean="0"/>
              <a:t>Title</a:t>
            </a:r>
            <a:r>
              <a:rPr lang="en-GB" sz="1100" dirty="0" smtClean="0"/>
              <a:t> of your talk, max. 2 rows of the defined size (55 </a:t>
            </a:r>
            <a:r>
              <a:rPr lang="en-GB" sz="1100" dirty="0" err="1" smtClean="0"/>
              <a:t>pt</a:t>
            </a:r>
            <a:r>
              <a:rPr lang="en-GB" sz="1100" dirty="0" smtClean="0"/>
              <a:t>)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dirty="0" smtClean="0"/>
              <a:t>Lower area </a:t>
            </a:r>
            <a:r>
              <a:rPr lang="en-GB" sz="1100" b="1" dirty="0" smtClean="0"/>
              <a:t>(subtitle):</a:t>
            </a:r>
            <a:r>
              <a:rPr lang="en-GB" sz="1100" dirty="0" smtClean="0"/>
              <a:t> Conference/meeting/workshop, location, date, </a:t>
            </a:r>
            <a:br>
              <a:rPr lang="en-GB" sz="1100" dirty="0" smtClean="0"/>
            </a:br>
            <a:r>
              <a:rPr lang="en-GB" sz="1100" dirty="0" smtClean="0"/>
              <a:t>your name and affiliation, max. 4 rows of the defined size (32 </a:t>
            </a:r>
            <a:r>
              <a:rPr lang="en-GB" sz="1100" dirty="0" err="1" smtClean="0"/>
              <a:t>pt</a:t>
            </a:r>
            <a:r>
              <a:rPr lang="en-GB" sz="1100" dirty="0" smtClean="0"/>
              <a:t>)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dirty="0" smtClean="0"/>
              <a:t>Change </a:t>
            </a:r>
            <a:r>
              <a:rPr lang="en-GB" sz="1100" dirty="0"/>
              <a:t>the </a:t>
            </a:r>
            <a:r>
              <a:rPr lang="en-GB" sz="1100" b="1" dirty="0"/>
              <a:t>partner logos</a:t>
            </a:r>
            <a:r>
              <a:rPr lang="en-GB" sz="1100" dirty="0"/>
              <a:t> or add others in the last row.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2" name="Rectangle 82"/>
          <p:cNvSpPr>
            <a:spLocks noChangeArrowheads="1"/>
          </p:cNvSpPr>
          <p:nvPr userDrawn="1"/>
        </p:nvSpPr>
        <p:spPr bwMode="auto">
          <a:xfrm>
            <a:off x="8442325" y="114300"/>
            <a:ext cx="576264" cy="907200"/>
          </a:xfrm>
          <a:prstGeom prst="rect">
            <a:avLst/>
          </a:prstGeom>
          <a:solidFill>
            <a:schemeClr val="tx1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noProof="0"/>
          </a:p>
        </p:txBody>
      </p:sp>
      <p:sp>
        <p:nvSpPr>
          <p:cNvPr id="10313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404607" y="3411538"/>
            <a:ext cx="8325262" cy="1681457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0" indent="0" algn="ctr">
              <a:buFont typeface="Wingdings" pitchFamily="2" charset="2"/>
              <a:buNone/>
              <a:defRPr sz="3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err="1" smtClean="0"/>
              <a:t>F.Brinker</a:t>
            </a:r>
            <a:endParaRPr lang="en-GB" noProof="0" dirty="0" smtClean="0"/>
          </a:p>
        </p:txBody>
      </p:sp>
      <p:sp>
        <p:nvSpPr>
          <p:cNvPr id="10325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404813" y="1314450"/>
            <a:ext cx="83312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ctr">
              <a:defRPr sz="5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XFEL-Gun</a:t>
            </a:r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9" descr="DESY-Logo-cyan-RGB_Hintergrund weiss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5348288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0" descr="Helmholtz_Logo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50" y="5373688"/>
            <a:ext cx="2201863" cy="89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03253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23911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7326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34" descr="Undulator_final_nurh#50DE97_recht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325" y="114300"/>
            <a:ext cx="582613" cy="91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 noProof="0" dirty="0"/>
          </a:p>
        </p:txBody>
      </p:sp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307975"/>
            <a:ext cx="72834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Slide title: Don’t edit here!</a:t>
            </a:r>
          </a:p>
        </p:txBody>
      </p:sp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 dirty="0"/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endParaRPr lang="en-GB" sz="1000" noProof="0" dirty="0">
              <a:solidFill>
                <a:schemeClr val="bg1"/>
              </a:solidFill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404813" y="1347788"/>
            <a:ext cx="7972425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text format – don’t edit!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17" name="Rechteck 16"/>
          <p:cNvSpPr/>
          <p:nvPr/>
        </p:nvSpPr>
        <p:spPr bwMode="auto">
          <a:xfrm>
            <a:off x="8448938" y="784800"/>
            <a:ext cx="576000" cy="247075"/>
          </a:xfrm>
          <a:prstGeom prst="rect">
            <a:avLst/>
          </a:prstGeom>
          <a:noFill/>
          <a:ln>
            <a:noFill/>
          </a:ln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/>
          <a:p>
            <a:pPr lvl="0" algn="ctr" eaLnBrk="0" hangingPunct="0">
              <a:spcBef>
                <a:spcPct val="0"/>
              </a:spcBef>
              <a:buClrTx/>
              <a:buFontTx/>
              <a:buNone/>
            </a:pPr>
            <a:fld id="{7BD41925-BADA-44CD-9D29-92AC82CF061D}" type="slidenum">
              <a:rPr lang="en-GB" sz="1000" b="1" noProof="0" smtClean="0">
                <a:solidFill>
                  <a:schemeClr val="bg1"/>
                </a:solidFill>
                <a:ea typeface="Geneva" pitchFamily="1" charset="-128"/>
              </a:rPr>
              <a:t>‹Nr.›</a:t>
            </a:fld>
            <a:endParaRPr lang="en-GB" sz="1000" b="1" noProof="0" dirty="0" smtClean="0">
              <a:solidFill>
                <a:schemeClr val="bg1"/>
              </a:solidFill>
              <a:ea typeface="Geneva" pitchFamily="1" charset="-128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17475" y="6477000"/>
            <a:ext cx="89027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noProof="0" dirty="0" smtClean="0"/>
              <a:t>XFEL operator training, October 2018</a:t>
            </a:r>
            <a:endParaRPr lang="en-GB" baseline="0" noProof="0" dirty="0" smtClean="0"/>
          </a:p>
          <a:p>
            <a:pPr lvl="0"/>
            <a:r>
              <a:rPr lang="en-GB" baseline="0" noProof="0" dirty="0" err="1" smtClean="0"/>
              <a:t>F.Brinker</a:t>
            </a:r>
            <a:endParaRPr lang="en-GB" noProof="0" dirty="0" smtClean="0"/>
          </a:p>
        </p:txBody>
      </p:sp>
      <p:pic>
        <p:nvPicPr>
          <p:cNvPr id="11" name="Picture 37" descr="Helmholtz_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6516688"/>
            <a:ext cx="584200" cy="23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1" descr="DESY-Logo-cyan-RGB_Hintergrund weis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6511925"/>
            <a:ext cx="252412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1" fontAlgn="base" hangingPunct="1">
        <a:spcBef>
          <a:spcPts val="6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t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m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tertitel 6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GB" dirty="0" err="1" smtClean="0"/>
              <a:t>F.Brinker</a:t>
            </a:r>
            <a:endParaRPr lang="en-GB" dirty="0" smtClean="0"/>
          </a:p>
        </p:txBody>
      </p:sp>
      <p:sp>
        <p:nvSpPr>
          <p:cNvPr id="6" name="Titel 5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GB" dirty="0" smtClean="0"/>
              <a:t>XFEL-Gun </a:t>
            </a:r>
            <a:br>
              <a:rPr lang="en-GB" dirty="0" smtClean="0"/>
            </a:br>
            <a:r>
              <a:rPr lang="en-GB" dirty="0" smtClean="0"/>
              <a:t>Operator Training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December 2017: Exchange of the gun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6267" y="1100667"/>
            <a:ext cx="715433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2000" dirty="0" smtClean="0">
                <a:solidFill>
                  <a:schemeClr val="accent3"/>
                </a:solidFill>
              </a:rPr>
              <a:t>December 2017 the gun has been exchanged with the Gun 4.6, which has been conditioned at PITZ </a:t>
            </a:r>
          </a:p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2000" dirty="0" smtClean="0">
                <a:solidFill>
                  <a:schemeClr val="accent3"/>
                </a:solidFill>
              </a:rPr>
              <a:t>The two guns are identical beside a different cathode spring design ( watchband reloaded at 4.6 )</a:t>
            </a:r>
          </a:p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2000" dirty="0" smtClean="0">
                <a:solidFill>
                  <a:schemeClr val="accent3"/>
                </a:solidFill>
              </a:rPr>
              <a:t>The goal is to have two identical guns available which proved to deliver beams for SASE</a:t>
            </a:r>
          </a:p>
        </p:txBody>
      </p:sp>
      <p:pic>
        <p:nvPicPr>
          <p:cNvPr id="2051" name="Picture 3" descr="\\win.desy.de\group\mpy\xxl\brinker\public_xxl\Photos\XFEL\XFELInj\Gun\20171117_111726Gun4.6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833" y="3005667"/>
            <a:ext cx="4025896" cy="341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9533" y="3513667"/>
            <a:ext cx="43053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1800" dirty="0" smtClean="0">
                <a:solidFill>
                  <a:schemeClr val="accent3"/>
                </a:solidFill>
              </a:rPr>
              <a:t>It turned out that the Thales window easily produced multi </a:t>
            </a:r>
            <a:r>
              <a:rPr lang="en-US" sz="1800" dirty="0" err="1" smtClean="0">
                <a:solidFill>
                  <a:schemeClr val="accent3"/>
                </a:solidFill>
              </a:rPr>
              <a:t>pactoring</a:t>
            </a:r>
            <a:r>
              <a:rPr lang="en-US" sz="1800" dirty="0" smtClean="0">
                <a:solidFill>
                  <a:schemeClr val="accent3"/>
                </a:solidFill>
              </a:rPr>
              <a:t> with rapid raise of vacuum pressure </a:t>
            </a:r>
          </a:p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1800" dirty="0" smtClean="0">
                <a:solidFill>
                  <a:schemeClr val="accent3"/>
                </a:solidFill>
              </a:rPr>
              <a:t>Could not get rid of this also after longer conditioning</a:t>
            </a:r>
          </a:p>
        </p:txBody>
      </p:sp>
    </p:spTree>
    <p:extLst>
      <p:ext uri="{BB962C8B-B14F-4D97-AF65-F5344CB8AC3E}">
        <p14:creationId xmlns:p14="http://schemas.microsoft.com/office/powerpoint/2010/main" val="195651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Run Simulation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2577" y="1296237"/>
            <a:ext cx="1990737" cy="4474328"/>
          </a:xfrm>
        </p:spPr>
        <p:txBody>
          <a:bodyPr/>
          <a:lstStyle/>
          <a:p>
            <a:r>
              <a:rPr lang="en-GB" sz="1400" dirty="0"/>
              <a:t>t = 0.05 ns</a:t>
            </a:r>
          </a:p>
          <a:p>
            <a:r>
              <a:rPr lang="en-GB" sz="1400" dirty="0"/>
              <a:t>n = 1,000</a:t>
            </a:r>
          </a:p>
          <a:p>
            <a:r>
              <a:rPr lang="en-GB" sz="1400" dirty="0"/>
              <a:t>The electrons are distributed pseudo randomly in space at the beginning</a:t>
            </a:r>
          </a:p>
        </p:txBody>
      </p:sp>
      <p:pic>
        <p:nvPicPr>
          <p:cNvPr id="7" name="Bild 6" descr="Bildschirmfoto 2017-07-19 um 10.47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715" y="972427"/>
            <a:ext cx="6741607" cy="521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63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Run Simulation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2577" y="1336431"/>
            <a:ext cx="1990737" cy="4434134"/>
          </a:xfrm>
        </p:spPr>
        <p:txBody>
          <a:bodyPr/>
          <a:lstStyle/>
          <a:p>
            <a:r>
              <a:rPr lang="en-GB" sz="1400" dirty="0"/>
              <a:t>t = 2 ns</a:t>
            </a:r>
          </a:p>
          <a:p>
            <a:r>
              <a:rPr lang="en-GB" sz="1400" dirty="0"/>
              <a:t>n = 1,008</a:t>
            </a:r>
          </a:p>
          <a:p>
            <a:r>
              <a:rPr lang="en-GB" sz="1400" dirty="0"/>
              <a:t>Electric field accelerate the electrons</a:t>
            </a:r>
          </a:p>
          <a:p>
            <a:r>
              <a:rPr lang="en-GB" sz="1400" dirty="0"/>
              <a:t>Power = 6.98 MW</a:t>
            </a:r>
          </a:p>
        </p:txBody>
      </p:sp>
      <p:pic>
        <p:nvPicPr>
          <p:cNvPr id="4" name="Bild 3" descr="Bildschirmfoto 2017-07-19 um 10.51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922" y="1032678"/>
            <a:ext cx="6796498" cy="519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41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Run Simulation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2577" y="1235947"/>
            <a:ext cx="1990737" cy="4534618"/>
          </a:xfrm>
        </p:spPr>
        <p:txBody>
          <a:bodyPr/>
          <a:lstStyle/>
          <a:p>
            <a:r>
              <a:rPr lang="en-GB" sz="1400" dirty="0"/>
              <a:t>t = 10 ns</a:t>
            </a:r>
          </a:p>
          <a:p>
            <a:r>
              <a:rPr lang="en-GB" sz="1400" dirty="0"/>
              <a:t>n = 1,942</a:t>
            </a:r>
          </a:p>
          <a:p>
            <a:r>
              <a:rPr lang="en-GB" sz="1400" dirty="0"/>
              <a:t>Number of electrons doubles</a:t>
            </a:r>
          </a:p>
        </p:txBody>
      </p:sp>
      <p:pic>
        <p:nvPicPr>
          <p:cNvPr id="5" name="Bild 4" descr="Bildschirmfoto 2017-07-19 um 10.56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124" y="1022518"/>
            <a:ext cx="6802295" cy="533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69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Run Simulation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2577" y="1175657"/>
            <a:ext cx="1990737" cy="4594908"/>
          </a:xfrm>
        </p:spPr>
        <p:txBody>
          <a:bodyPr/>
          <a:lstStyle/>
          <a:p>
            <a:r>
              <a:rPr lang="en-GB" sz="1400" dirty="0"/>
              <a:t>t = 20 ns</a:t>
            </a:r>
          </a:p>
          <a:p>
            <a:r>
              <a:rPr lang="en-GB" sz="1400" dirty="0"/>
              <a:t>n = 3,983</a:t>
            </a:r>
          </a:p>
          <a:p>
            <a:r>
              <a:rPr lang="en-GB" sz="1400" dirty="0"/>
              <a:t>Number of electrons doubles again</a:t>
            </a:r>
          </a:p>
        </p:txBody>
      </p:sp>
      <p:pic>
        <p:nvPicPr>
          <p:cNvPr id="4" name="Bild 3" descr="Bildschirmfoto 2017-07-19 um 11.02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996" y="943263"/>
            <a:ext cx="6809375" cy="541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6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Run Simulation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2577" y="977902"/>
            <a:ext cx="1921147" cy="4792663"/>
          </a:xfrm>
        </p:spPr>
        <p:txBody>
          <a:bodyPr/>
          <a:lstStyle/>
          <a:p>
            <a:r>
              <a:rPr lang="en-GB" sz="1400" dirty="0"/>
              <a:t>t = 40 ns</a:t>
            </a:r>
          </a:p>
          <a:p>
            <a:r>
              <a:rPr lang="en-GB" sz="1400" dirty="0"/>
              <a:t>n = 56,413</a:t>
            </a:r>
          </a:p>
          <a:p>
            <a:r>
              <a:rPr lang="en-GB" sz="1400" dirty="0"/>
              <a:t>Number of electrons increase faster</a:t>
            </a:r>
          </a:p>
          <a:p>
            <a:r>
              <a:rPr lang="en-GB" sz="1400" dirty="0"/>
              <a:t>Electrons are concentrate in some parts</a:t>
            </a:r>
          </a:p>
          <a:p>
            <a:r>
              <a:rPr lang="en-GB" sz="1400" dirty="0">
                <a:solidFill>
                  <a:srgbClr val="FF0000"/>
                </a:solidFill>
              </a:rPr>
              <a:t>Important: were the electrons are concentrate depends on the applied power</a:t>
            </a:r>
          </a:p>
        </p:txBody>
      </p:sp>
      <p:pic>
        <p:nvPicPr>
          <p:cNvPr id="5" name="Bild 4" descr="Bildschirmfoto 2017-07-19 um 11.06.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051" y="1005120"/>
            <a:ext cx="6015317" cy="530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40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Qualitative calculation of </a:t>
            </a:r>
            <a:r>
              <a:rPr lang="en-US" dirty="0" err="1" smtClean="0"/>
              <a:t>multipacting</a:t>
            </a:r>
            <a:r>
              <a:rPr lang="en-US" dirty="0" smtClean="0"/>
              <a:t> between copper and ceramic with magnetic field</a:t>
            </a:r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24" y="1065648"/>
            <a:ext cx="2874863" cy="5052148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052736"/>
            <a:ext cx="2867910" cy="5167918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116" y="1065648"/>
            <a:ext cx="2928496" cy="5155006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 bwMode="auto">
          <a:xfrm>
            <a:off x="634701" y="3743661"/>
            <a:ext cx="10758" cy="2374135"/>
          </a:xfrm>
          <a:prstGeom prst="line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2626659" y="3743660"/>
            <a:ext cx="10758" cy="2374135"/>
          </a:xfrm>
          <a:prstGeom prst="line">
            <a:avLst/>
          </a:prstGeom>
          <a:noFill/>
          <a:ln w="28575" cap="flat" cmpd="sng" algn="ctr">
            <a:solidFill>
              <a:srgbClr val="62626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153824" y="6134704"/>
            <a:ext cx="811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1600" dirty="0" smtClean="0">
                <a:solidFill>
                  <a:schemeClr val="accent3"/>
                </a:solidFill>
              </a:rPr>
              <a:t>copper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60935" y="6134704"/>
            <a:ext cx="902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1600" dirty="0" smtClean="0">
                <a:solidFill>
                  <a:schemeClr val="accent3"/>
                </a:solidFill>
              </a:rPr>
              <a:t>ceramic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1140311" y="4195482"/>
            <a:ext cx="957430" cy="0"/>
          </a:xfrm>
          <a:prstGeom prst="straightConnector1">
            <a:avLst/>
          </a:prstGeom>
          <a:noFill/>
          <a:ln w="19050" cap="flat" cmpd="sng" algn="ctr">
            <a:solidFill>
              <a:schemeClr val="folHlink"/>
            </a:solidFill>
            <a:prstDash val="solid"/>
            <a:round/>
            <a:headEnd type="arrow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1277426" y="4195482"/>
            <a:ext cx="683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1400" dirty="0" smtClean="0">
                <a:solidFill>
                  <a:schemeClr val="accent3"/>
                </a:solidFill>
              </a:rPr>
              <a:t>E field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350680" y="1147337"/>
            <a:ext cx="121989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1400" dirty="0" err="1" smtClean="0">
                <a:solidFill>
                  <a:schemeClr val="accent3"/>
                </a:solidFill>
              </a:rPr>
              <a:t>Bz</a:t>
            </a:r>
            <a:r>
              <a:rPr lang="en-US" sz="1400" dirty="0" smtClean="0">
                <a:solidFill>
                  <a:schemeClr val="accent3"/>
                </a:solidFill>
              </a:rPr>
              <a:t> = 0 </a:t>
            </a:r>
            <a:r>
              <a:rPr lang="en-US" sz="1400" dirty="0" err="1" smtClean="0">
                <a:solidFill>
                  <a:schemeClr val="accent3"/>
                </a:solidFill>
              </a:rPr>
              <a:t>mT</a:t>
            </a:r>
            <a:endParaRPr lang="en-US" sz="1400" dirty="0" smtClean="0">
              <a:solidFill>
                <a:schemeClr val="accent3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125699" y="1147337"/>
            <a:ext cx="121989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1400" dirty="0" err="1" smtClean="0">
                <a:solidFill>
                  <a:schemeClr val="accent3"/>
                </a:solidFill>
              </a:rPr>
              <a:t>Bz</a:t>
            </a:r>
            <a:r>
              <a:rPr lang="en-US" sz="1400" dirty="0" smtClean="0">
                <a:solidFill>
                  <a:schemeClr val="accent3"/>
                </a:solidFill>
              </a:rPr>
              <a:t> = 0.3 </a:t>
            </a:r>
            <a:r>
              <a:rPr lang="en-US" sz="1400" dirty="0" err="1" smtClean="0">
                <a:solidFill>
                  <a:schemeClr val="accent3"/>
                </a:solidFill>
              </a:rPr>
              <a:t>mT</a:t>
            </a:r>
            <a:endParaRPr lang="en-US" sz="1400" dirty="0" smtClean="0">
              <a:solidFill>
                <a:schemeClr val="accent3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7015433" y="1159210"/>
            <a:ext cx="121989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1400" dirty="0" err="1" smtClean="0">
                <a:solidFill>
                  <a:schemeClr val="accent3"/>
                </a:solidFill>
              </a:rPr>
              <a:t>Bz</a:t>
            </a:r>
            <a:r>
              <a:rPr lang="en-US" sz="1400" dirty="0" smtClean="0">
                <a:solidFill>
                  <a:schemeClr val="accent3"/>
                </a:solidFill>
              </a:rPr>
              <a:t> = 0.6 </a:t>
            </a:r>
            <a:r>
              <a:rPr lang="en-US" sz="1400" dirty="0" err="1" smtClean="0">
                <a:solidFill>
                  <a:schemeClr val="accent3"/>
                </a:solidFill>
              </a:rPr>
              <a:t>mT</a:t>
            </a:r>
            <a:endParaRPr lang="en-US" sz="1400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66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installation of air coils at the gun vacuum window – successful suppression of MP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19" b="50000"/>
          <a:stretch/>
        </p:blipFill>
        <p:spPr>
          <a:xfrm>
            <a:off x="4783015" y="1253533"/>
            <a:ext cx="1817563" cy="1664222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015" y="3486778"/>
            <a:ext cx="3434903" cy="2713056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 flipH="1" flipV="1">
            <a:off x="6029011" y="2703007"/>
            <a:ext cx="1567543" cy="1129148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6812782" y="2502952"/>
            <a:ext cx="1287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5A ~ 1mT</a:t>
            </a:r>
          </a:p>
        </p:txBody>
      </p:sp>
      <p:pic>
        <p:nvPicPr>
          <p:cNvPr id="1026" name="Picture 2" descr="C:\Users\brinker\Desktop\FotosDesy\20190329_14285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" t="4478" r="12721"/>
          <a:stretch/>
        </p:blipFill>
        <p:spPr bwMode="auto">
          <a:xfrm rot="5400000">
            <a:off x="-90406" y="1825496"/>
            <a:ext cx="4538740" cy="384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83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48" y="1077304"/>
            <a:ext cx="8400422" cy="523341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temperature regulation – gun operation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98633" y="2008721"/>
            <a:ext cx="1294725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400" dirty="0" err="1" smtClean="0">
                <a:solidFill>
                  <a:schemeClr val="accent3"/>
                </a:solidFill>
              </a:rPr>
              <a:t>Precise,fast</a:t>
            </a:r>
            <a:r>
              <a:rPr lang="de-DE" sz="1400" dirty="0" smtClean="0">
                <a:solidFill>
                  <a:schemeClr val="accent3"/>
                </a:solidFill>
              </a:rPr>
              <a:t> </a:t>
            </a:r>
            <a:r>
              <a:rPr lang="de-DE" sz="1400" dirty="0" err="1" smtClean="0">
                <a:solidFill>
                  <a:schemeClr val="accent3"/>
                </a:solidFill>
              </a:rPr>
              <a:t>temperature</a:t>
            </a:r>
            <a:r>
              <a:rPr lang="de-DE" sz="1400" dirty="0" smtClean="0">
                <a:solidFill>
                  <a:schemeClr val="accent3"/>
                </a:solidFill>
              </a:rPr>
              <a:t> </a:t>
            </a:r>
            <a:r>
              <a:rPr lang="de-DE" sz="1400" dirty="0" err="1" smtClean="0">
                <a:solidFill>
                  <a:schemeClr val="accent3"/>
                </a:solidFill>
              </a:rPr>
              <a:t>regulation</a:t>
            </a:r>
            <a:r>
              <a:rPr lang="de-DE" sz="1400" dirty="0" smtClean="0">
                <a:solidFill>
                  <a:schemeClr val="accent3"/>
                </a:solidFill>
              </a:rPr>
              <a:t> </a:t>
            </a:r>
            <a:r>
              <a:rPr lang="de-DE" sz="1400" dirty="0" err="1" smtClean="0">
                <a:solidFill>
                  <a:schemeClr val="accent3"/>
                </a:solidFill>
              </a:rPr>
              <a:t>by</a:t>
            </a:r>
            <a:r>
              <a:rPr lang="de-DE" sz="1400" dirty="0" smtClean="0">
                <a:solidFill>
                  <a:schemeClr val="accent3"/>
                </a:solidFill>
              </a:rPr>
              <a:t> </a:t>
            </a:r>
            <a:r>
              <a:rPr lang="de-DE" sz="1400" dirty="0" err="1" smtClean="0">
                <a:solidFill>
                  <a:schemeClr val="accent3"/>
                </a:solidFill>
              </a:rPr>
              <a:t>adding</a:t>
            </a:r>
            <a:r>
              <a:rPr lang="de-DE" sz="1400" dirty="0" smtClean="0">
                <a:solidFill>
                  <a:schemeClr val="accent3"/>
                </a:solidFill>
              </a:rPr>
              <a:t> </a:t>
            </a:r>
            <a:r>
              <a:rPr lang="de-DE" sz="1400" dirty="0" err="1" smtClean="0">
                <a:solidFill>
                  <a:schemeClr val="accent3"/>
                </a:solidFill>
              </a:rPr>
              <a:t>cold</a:t>
            </a:r>
            <a:r>
              <a:rPr lang="de-DE" sz="1400" dirty="0" smtClean="0">
                <a:solidFill>
                  <a:schemeClr val="accent3"/>
                </a:solidFill>
              </a:rPr>
              <a:t> </a:t>
            </a:r>
            <a:r>
              <a:rPr lang="de-DE" sz="1400" dirty="0" err="1" smtClean="0">
                <a:solidFill>
                  <a:schemeClr val="accent3"/>
                </a:solidFill>
              </a:rPr>
              <a:t>water</a:t>
            </a:r>
            <a:endParaRPr lang="de-DE" sz="1400" dirty="0" smtClean="0">
              <a:solidFill>
                <a:schemeClr val="accent3"/>
              </a:solidFill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539552" y="3178272"/>
            <a:ext cx="4906658" cy="2588654"/>
            <a:chOff x="539552" y="3178272"/>
            <a:chExt cx="4906658" cy="2588654"/>
          </a:xfrm>
        </p:grpSpPr>
        <p:cxnSp>
          <p:nvCxnSpPr>
            <p:cNvPr id="9" name="Elbow Connector 8"/>
            <p:cNvCxnSpPr/>
            <p:nvPr/>
          </p:nvCxnSpPr>
          <p:spPr bwMode="auto">
            <a:xfrm rot="10800000" flipV="1">
              <a:off x="539553" y="3178272"/>
              <a:ext cx="4906657" cy="106711"/>
            </a:xfrm>
            <a:prstGeom prst="bentConnector3">
              <a:avLst>
                <a:gd name="adj1" fmla="val 27064"/>
              </a:avLst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539552" y="3284984"/>
              <a:ext cx="0" cy="2481942"/>
            </a:xfrm>
            <a:prstGeom prst="line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539553" y="5766926"/>
              <a:ext cx="706443" cy="0"/>
            </a:xfrm>
            <a:prstGeom prst="line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6" name="Straight Connector 25"/>
            <p:cNvCxnSpPr/>
            <p:nvPr/>
          </p:nvCxnSpPr>
          <p:spPr bwMode="auto">
            <a:xfrm flipV="1">
              <a:off x="1245996" y="5526593"/>
              <a:ext cx="0" cy="240333"/>
            </a:xfrm>
            <a:prstGeom prst="line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9" name="Straight Connector 28"/>
            <p:cNvCxnSpPr/>
            <p:nvPr/>
          </p:nvCxnSpPr>
          <p:spPr bwMode="auto">
            <a:xfrm>
              <a:off x="1245996" y="5526593"/>
              <a:ext cx="1879041" cy="0"/>
            </a:xfrm>
            <a:prstGeom prst="line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2" name="Straight Connector 31"/>
            <p:cNvCxnSpPr/>
            <p:nvPr/>
          </p:nvCxnSpPr>
          <p:spPr bwMode="auto">
            <a:xfrm>
              <a:off x="3125037" y="5526593"/>
              <a:ext cx="0" cy="240333"/>
            </a:xfrm>
            <a:prstGeom prst="line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3125037" y="5766926"/>
              <a:ext cx="914400" cy="0"/>
            </a:xfrm>
            <a:prstGeom prst="line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</p:grpSp>
      <p:grpSp>
        <p:nvGrpSpPr>
          <p:cNvPr id="77" name="Group 76"/>
          <p:cNvGrpSpPr/>
          <p:nvPr/>
        </p:nvGrpSpPr>
        <p:grpSpPr>
          <a:xfrm>
            <a:off x="723481" y="3356992"/>
            <a:ext cx="7666893" cy="2409934"/>
            <a:chOff x="723481" y="3356992"/>
            <a:chExt cx="7666893" cy="2409934"/>
          </a:xfrm>
        </p:grpSpPr>
        <p:cxnSp>
          <p:nvCxnSpPr>
            <p:cNvPr id="38" name="Straight Connector 37"/>
            <p:cNvCxnSpPr/>
            <p:nvPr/>
          </p:nvCxnSpPr>
          <p:spPr bwMode="auto">
            <a:xfrm>
              <a:off x="4039437" y="5766926"/>
              <a:ext cx="4350937" cy="0"/>
            </a:xfrm>
            <a:prstGeom prst="line">
              <a:avLst/>
            </a:prstGeom>
            <a:noFill/>
            <a:ln w="254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1" name="Straight Connector 40"/>
            <p:cNvCxnSpPr/>
            <p:nvPr/>
          </p:nvCxnSpPr>
          <p:spPr bwMode="auto">
            <a:xfrm flipV="1">
              <a:off x="8390374" y="4943789"/>
              <a:ext cx="0" cy="823137"/>
            </a:xfrm>
            <a:prstGeom prst="line">
              <a:avLst/>
            </a:prstGeom>
            <a:noFill/>
            <a:ln w="254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4" name="Straight Connector 43"/>
            <p:cNvCxnSpPr/>
            <p:nvPr/>
          </p:nvCxnSpPr>
          <p:spPr bwMode="auto">
            <a:xfrm flipH="1">
              <a:off x="8058778" y="4943789"/>
              <a:ext cx="331596" cy="0"/>
            </a:xfrm>
            <a:prstGeom prst="line">
              <a:avLst/>
            </a:prstGeom>
            <a:noFill/>
            <a:ln w="254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7" name="Straight Connector 46"/>
            <p:cNvCxnSpPr/>
            <p:nvPr/>
          </p:nvCxnSpPr>
          <p:spPr bwMode="auto">
            <a:xfrm>
              <a:off x="8058778" y="4943789"/>
              <a:ext cx="0" cy="261257"/>
            </a:xfrm>
            <a:prstGeom prst="line">
              <a:avLst/>
            </a:prstGeom>
            <a:noFill/>
            <a:ln w="254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50" name="Straight Connector 49"/>
            <p:cNvCxnSpPr/>
            <p:nvPr/>
          </p:nvCxnSpPr>
          <p:spPr bwMode="auto">
            <a:xfrm flipH="1">
              <a:off x="7777424" y="5205046"/>
              <a:ext cx="281354" cy="0"/>
            </a:xfrm>
            <a:prstGeom prst="line">
              <a:avLst/>
            </a:prstGeom>
            <a:noFill/>
            <a:ln w="254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53" name="Straight Connector 52"/>
            <p:cNvCxnSpPr/>
            <p:nvPr/>
          </p:nvCxnSpPr>
          <p:spPr bwMode="auto">
            <a:xfrm flipV="1">
              <a:off x="7777424" y="3908809"/>
              <a:ext cx="0" cy="1296237"/>
            </a:xfrm>
            <a:prstGeom prst="line">
              <a:avLst/>
            </a:prstGeom>
            <a:noFill/>
            <a:ln w="254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56" name="Straight Connector 55"/>
            <p:cNvCxnSpPr/>
            <p:nvPr/>
          </p:nvCxnSpPr>
          <p:spPr bwMode="auto">
            <a:xfrm flipH="1">
              <a:off x="4772967" y="3908809"/>
              <a:ext cx="3004457" cy="0"/>
            </a:xfrm>
            <a:prstGeom prst="line">
              <a:avLst/>
            </a:prstGeom>
            <a:noFill/>
            <a:ln w="254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59" name="Straight Connector 58"/>
            <p:cNvCxnSpPr/>
            <p:nvPr/>
          </p:nvCxnSpPr>
          <p:spPr bwMode="auto">
            <a:xfrm>
              <a:off x="4772967" y="3908809"/>
              <a:ext cx="0" cy="140677"/>
            </a:xfrm>
            <a:prstGeom prst="line">
              <a:avLst/>
            </a:prstGeom>
            <a:noFill/>
            <a:ln w="254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62" name="Straight Connector 61"/>
            <p:cNvCxnSpPr/>
            <p:nvPr/>
          </p:nvCxnSpPr>
          <p:spPr bwMode="auto">
            <a:xfrm flipH="1">
              <a:off x="723481" y="4049486"/>
              <a:ext cx="4049486" cy="0"/>
            </a:xfrm>
            <a:prstGeom prst="line">
              <a:avLst/>
            </a:prstGeom>
            <a:noFill/>
            <a:ln w="254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65" name="Straight Connector 64"/>
            <p:cNvCxnSpPr/>
            <p:nvPr/>
          </p:nvCxnSpPr>
          <p:spPr bwMode="auto">
            <a:xfrm flipV="1">
              <a:off x="723481" y="3356992"/>
              <a:ext cx="0" cy="692494"/>
            </a:xfrm>
            <a:prstGeom prst="line">
              <a:avLst/>
            </a:prstGeom>
            <a:noFill/>
            <a:ln w="254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68" name="Straight Connector 67"/>
            <p:cNvCxnSpPr/>
            <p:nvPr/>
          </p:nvCxnSpPr>
          <p:spPr bwMode="auto">
            <a:xfrm>
              <a:off x="755576" y="3356992"/>
              <a:ext cx="1987352" cy="0"/>
            </a:xfrm>
            <a:prstGeom prst="line">
              <a:avLst/>
            </a:prstGeom>
            <a:noFill/>
            <a:ln w="254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</p:grpSp>
      <p:cxnSp>
        <p:nvCxnSpPr>
          <p:cNvPr id="73" name="Straight Connector 72"/>
          <p:cNvCxnSpPr/>
          <p:nvPr/>
        </p:nvCxnSpPr>
        <p:spPr bwMode="auto">
          <a:xfrm>
            <a:off x="2690736" y="3356992"/>
            <a:ext cx="2755474" cy="0"/>
          </a:xfrm>
          <a:prstGeom prst="line">
            <a:avLst/>
          </a:prstGeom>
          <a:noFill/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9" name="Straight Arrow Connector 78"/>
          <p:cNvCxnSpPr/>
          <p:nvPr/>
        </p:nvCxnSpPr>
        <p:spPr bwMode="auto">
          <a:xfrm>
            <a:off x="1749252" y="2773345"/>
            <a:ext cx="772884" cy="130629"/>
          </a:xfrm>
          <a:prstGeom prst="straightConnector1">
            <a:avLst/>
          </a:prstGeom>
          <a:noFill/>
          <a:ln w="1905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grpSp>
        <p:nvGrpSpPr>
          <p:cNvPr id="83" name="Group 82"/>
          <p:cNvGrpSpPr/>
          <p:nvPr/>
        </p:nvGrpSpPr>
        <p:grpSpPr>
          <a:xfrm>
            <a:off x="5256210" y="3957693"/>
            <a:ext cx="266006" cy="271305"/>
            <a:chOff x="8058778" y="3506875"/>
            <a:chExt cx="914400" cy="914400"/>
          </a:xfrm>
        </p:grpSpPr>
        <p:sp>
          <p:nvSpPr>
            <p:cNvPr id="81" name="Oval 80"/>
            <p:cNvSpPr/>
            <p:nvPr/>
          </p:nvSpPr>
          <p:spPr bwMode="auto">
            <a:xfrm>
              <a:off x="8058778" y="3506875"/>
              <a:ext cx="914400" cy="9144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82" name="Rectangle 81"/>
            <p:cNvSpPr/>
            <p:nvPr/>
          </p:nvSpPr>
          <p:spPr bwMode="auto">
            <a:xfrm>
              <a:off x="8224576" y="3908706"/>
              <a:ext cx="567732" cy="11073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978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48" y="1077304"/>
            <a:ext cx="8400422" cy="523341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temperature regulation – heating up</a:t>
            </a:r>
            <a:br>
              <a:rPr lang="en-US" dirty="0" smtClean="0"/>
            </a:br>
            <a:r>
              <a:rPr lang="en-US" dirty="0" smtClean="0"/>
              <a:t>for some time</a:t>
            </a:r>
            <a:endParaRPr lang="en-US" dirty="0"/>
          </a:p>
        </p:txBody>
      </p:sp>
      <p:grpSp>
        <p:nvGrpSpPr>
          <p:cNvPr id="76" name="Group 75"/>
          <p:cNvGrpSpPr/>
          <p:nvPr/>
        </p:nvGrpSpPr>
        <p:grpSpPr>
          <a:xfrm>
            <a:off x="539552" y="3178272"/>
            <a:ext cx="4906658" cy="2588654"/>
            <a:chOff x="539552" y="3178272"/>
            <a:chExt cx="4906658" cy="2588654"/>
          </a:xfrm>
        </p:grpSpPr>
        <p:cxnSp>
          <p:nvCxnSpPr>
            <p:cNvPr id="9" name="Elbow Connector 8"/>
            <p:cNvCxnSpPr/>
            <p:nvPr/>
          </p:nvCxnSpPr>
          <p:spPr bwMode="auto">
            <a:xfrm rot="10800000" flipV="1">
              <a:off x="539553" y="3178272"/>
              <a:ext cx="4906657" cy="106711"/>
            </a:xfrm>
            <a:prstGeom prst="bentConnector3">
              <a:avLst>
                <a:gd name="adj1" fmla="val 27064"/>
              </a:avLst>
            </a:prstGeom>
            <a:noFill/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539552" y="3284984"/>
              <a:ext cx="0" cy="2481942"/>
            </a:xfrm>
            <a:prstGeom prst="line">
              <a:avLst/>
            </a:prstGeom>
            <a:noFill/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539553" y="5766926"/>
              <a:ext cx="706443" cy="0"/>
            </a:xfrm>
            <a:prstGeom prst="line">
              <a:avLst/>
            </a:prstGeom>
            <a:noFill/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6" name="Straight Connector 25"/>
            <p:cNvCxnSpPr/>
            <p:nvPr/>
          </p:nvCxnSpPr>
          <p:spPr bwMode="auto">
            <a:xfrm flipV="1">
              <a:off x="1245996" y="5526593"/>
              <a:ext cx="0" cy="240333"/>
            </a:xfrm>
            <a:prstGeom prst="line">
              <a:avLst/>
            </a:prstGeom>
            <a:noFill/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9" name="Straight Connector 28"/>
            <p:cNvCxnSpPr/>
            <p:nvPr/>
          </p:nvCxnSpPr>
          <p:spPr bwMode="auto">
            <a:xfrm>
              <a:off x="1245996" y="5526593"/>
              <a:ext cx="1879041" cy="0"/>
            </a:xfrm>
            <a:prstGeom prst="line">
              <a:avLst/>
            </a:prstGeom>
            <a:noFill/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2" name="Straight Connector 31"/>
            <p:cNvCxnSpPr/>
            <p:nvPr/>
          </p:nvCxnSpPr>
          <p:spPr bwMode="auto">
            <a:xfrm>
              <a:off x="3125037" y="5526593"/>
              <a:ext cx="0" cy="240333"/>
            </a:xfrm>
            <a:prstGeom prst="line">
              <a:avLst/>
            </a:prstGeom>
            <a:noFill/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3125037" y="5766926"/>
              <a:ext cx="914400" cy="0"/>
            </a:xfrm>
            <a:prstGeom prst="line">
              <a:avLst/>
            </a:prstGeom>
            <a:noFill/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</p:grpSp>
      <p:cxnSp>
        <p:nvCxnSpPr>
          <p:cNvPr id="50" name="Straight Connector 49"/>
          <p:cNvCxnSpPr/>
          <p:nvPr/>
        </p:nvCxnSpPr>
        <p:spPr bwMode="auto">
          <a:xfrm flipH="1">
            <a:off x="5205046" y="4556927"/>
            <a:ext cx="281354" cy="0"/>
          </a:xfrm>
          <a:prstGeom prst="line">
            <a:avLst/>
          </a:prstGeom>
          <a:noFill/>
          <a:ln w="254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/>
          <p:nvPr/>
        </p:nvCxnSpPr>
        <p:spPr bwMode="auto">
          <a:xfrm flipH="1">
            <a:off x="6111072" y="4546879"/>
            <a:ext cx="281354" cy="0"/>
          </a:xfrm>
          <a:prstGeom prst="line">
            <a:avLst/>
          </a:prstGeom>
          <a:noFill/>
          <a:ln w="254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grpSp>
        <p:nvGrpSpPr>
          <p:cNvPr id="14" name="Group 13"/>
          <p:cNvGrpSpPr/>
          <p:nvPr/>
        </p:nvGrpSpPr>
        <p:grpSpPr>
          <a:xfrm>
            <a:off x="4039437" y="4530978"/>
            <a:ext cx="2974312" cy="1235949"/>
            <a:chOff x="4039437" y="4530978"/>
            <a:chExt cx="2974312" cy="1235949"/>
          </a:xfrm>
        </p:grpSpPr>
        <p:cxnSp>
          <p:nvCxnSpPr>
            <p:cNvPr id="38" name="Straight Connector 37"/>
            <p:cNvCxnSpPr/>
            <p:nvPr/>
          </p:nvCxnSpPr>
          <p:spPr bwMode="auto">
            <a:xfrm>
              <a:off x="4039437" y="5766926"/>
              <a:ext cx="733529" cy="0"/>
            </a:xfrm>
            <a:prstGeom prst="line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1" name="Straight Connector 40"/>
            <p:cNvCxnSpPr/>
            <p:nvPr/>
          </p:nvCxnSpPr>
          <p:spPr bwMode="auto">
            <a:xfrm flipV="1">
              <a:off x="4772966" y="5446207"/>
              <a:ext cx="0" cy="320720"/>
            </a:xfrm>
            <a:prstGeom prst="line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4" name="Straight Connector 43"/>
            <p:cNvCxnSpPr/>
            <p:nvPr/>
          </p:nvCxnSpPr>
          <p:spPr bwMode="auto">
            <a:xfrm flipH="1">
              <a:off x="4772967" y="5446207"/>
              <a:ext cx="2240782" cy="0"/>
            </a:xfrm>
            <a:prstGeom prst="line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7" name="Straight Connector 46"/>
            <p:cNvCxnSpPr/>
            <p:nvPr/>
          </p:nvCxnSpPr>
          <p:spPr bwMode="auto">
            <a:xfrm>
              <a:off x="5205046" y="4556927"/>
              <a:ext cx="0" cy="889280"/>
            </a:xfrm>
            <a:prstGeom prst="line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6" name="Straight Connector 35"/>
            <p:cNvCxnSpPr/>
            <p:nvPr/>
          </p:nvCxnSpPr>
          <p:spPr bwMode="auto">
            <a:xfrm>
              <a:off x="6111072" y="4546879"/>
              <a:ext cx="0" cy="889280"/>
            </a:xfrm>
            <a:prstGeom prst="line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0" name="Straight Connector 39"/>
            <p:cNvCxnSpPr/>
            <p:nvPr/>
          </p:nvCxnSpPr>
          <p:spPr bwMode="auto">
            <a:xfrm>
              <a:off x="7005376" y="4530978"/>
              <a:ext cx="0" cy="889280"/>
            </a:xfrm>
            <a:prstGeom prst="line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</p:grpSp>
      <p:cxnSp>
        <p:nvCxnSpPr>
          <p:cNvPr id="42" name="Straight Connector 41"/>
          <p:cNvCxnSpPr/>
          <p:nvPr/>
        </p:nvCxnSpPr>
        <p:spPr bwMode="auto">
          <a:xfrm flipH="1">
            <a:off x="7005376" y="4530978"/>
            <a:ext cx="281354" cy="0"/>
          </a:xfrm>
          <a:prstGeom prst="line">
            <a:avLst/>
          </a:prstGeom>
          <a:noFill/>
          <a:ln w="254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grpSp>
        <p:nvGrpSpPr>
          <p:cNvPr id="13" name="Group 12"/>
          <p:cNvGrpSpPr/>
          <p:nvPr/>
        </p:nvGrpSpPr>
        <p:grpSpPr>
          <a:xfrm>
            <a:off x="723481" y="3356992"/>
            <a:ext cx="6563249" cy="1194912"/>
            <a:chOff x="723481" y="3356992"/>
            <a:chExt cx="6563249" cy="1194912"/>
          </a:xfrm>
        </p:grpSpPr>
        <p:cxnSp>
          <p:nvCxnSpPr>
            <p:cNvPr id="62" name="Straight Connector 61"/>
            <p:cNvCxnSpPr/>
            <p:nvPr/>
          </p:nvCxnSpPr>
          <p:spPr bwMode="auto">
            <a:xfrm flipH="1">
              <a:off x="723481" y="4049486"/>
              <a:ext cx="4049486" cy="0"/>
            </a:xfrm>
            <a:prstGeom prst="line">
              <a:avLst/>
            </a:prstGeom>
            <a:noFill/>
            <a:ln w="254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65" name="Straight Connector 64"/>
            <p:cNvCxnSpPr/>
            <p:nvPr/>
          </p:nvCxnSpPr>
          <p:spPr bwMode="auto">
            <a:xfrm flipV="1">
              <a:off x="723481" y="3356992"/>
              <a:ext cx="0" cy="692494"/>
            </a:xfrm>
            <a:prstGeom prst="line">
              <a:avLst/>
            </a:prstGeom>
            <a:noFill/>
            <a:ln w="254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68" name="Straight Connector 67"/>
            <p:cNvCxnSpPr/>
            <p:nvPr/>
          </p:nvCxnSpPr>
          <p:spPr bwMode="auto">
            <a:xfrm>
              <a:off x="755576" y="3356992"/>
              <a:ext cx="4730824" cy="0"/>
            </a:xfrm>
            <a:prstGeom prst="line">
              <a:avLst/>
            </a:prstGeom>
            <a:noFill/>
            <a:ln w="254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11" name="Group 10"/>
            <p:cNvGrpSpPr/>
            <p:nvPr/>
          </p:nvGrpSpPr>
          <p:grpSpPr>
            <a:xfrm>
              <a:off x="4772967" y="4039438"/>
              <a:ext cx="2513763" cy="512466"/>
              <a:chOff x="4772967" y="4039438"/>
              <a:chExt cx="2513763" cy="512466"/>
            </a:xfrm>
          </p:grpSpPr>
          <p:cxnSp>
            <p:nvCxnSpPr>
              <p:cNvPr id="53" name="Straight Connector 52"/>
              <p:cNvCxnSpPr/>
              <p:nvPr/>
            </p:nvCxnSpPr>
            <p:spPr bwMode="auto">
              <a:xfrm flipV="1">
                <a:off x="5486400" y="4049486"/>
                <a:ext cx="0" cy="502418"/>
              </a:xfrm>
              <a:prstGeom prst="line">
                <a:avLst/>
              </a:prstGeom>
              <a:noFill/>
              <a:ln w="25400" cap="flat" cmpd="sng" algn="ctr">
                <a:solidFill>
                  <a:srgbClr val="FF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6" name="Straight Connector 55"/>
              <p:cNvCxnSpPr/>
              <p:nvPr/>
            </p:nvCxnSpPr>
            <p:spPr bwMode="auto">
              <a:xfrm flipH="1" flipV="1">
                <a:off x="4772967" y="4039438"/>
                <a:ext cx="2513763" cy="10048"/>
              </a:xfrm>
              <a:prstGeom prst="line">
                <a:avLst/>
              </a:prstGeom>
              <a:noFill/>
              <a:ln w="25400" cap="flat" cmpd="sng" algn="ctr">
                <a:solidFill>
                  <a:srgbClr val="FF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" name="Straight Connector 38"/>
              <p:cNvCxnSpPr/>
              <p:nvPr/>
            </p:nvCxnSpPr>
            <p:spPr bwMode="auto">
              <a:xfrm flipV="1">
                <a:off x="6392426" y="4039438"/>
                <a:ext cx="0" cy="502418"/>
              </a:xfrm>
              <a:prstGeom prst="line">
                <a:avLst/>
              </a:prstGeom>
              <a:noFill/>
              <a:ln w="25400" cap="flat" cmpd="sng" algn="ctr">
                <a:solidFill>
                  <a:srgbClr val="FF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3" name="Straight Connector 42"/>
              <p:cNvCxnSpPr/>
              <p:nvPr/>
            </p:nvCxnSpPr>
            <p:spPr bwMode="auto">
              <a:xfrm flipV="1">
                <a:off x="7286730" y="4039438"/>
                <a:ext cx="0" cy="502418"/>
              </a:xfrm>
              <a:prstGeom prst="line">
                <a:avLst/>
              </a:prstGeom>
              <a:noFill/>
              <a:ln w="25400" cap="flat" cmpd="sng" algn="ctr">
                <a:solidFill>
                  <a:srgbClr val="FF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46" name="Group 45"/>
          <p:cNvGrpSpPr/>
          <p:nvPr/>
        </p:nvGrpSpPr>
        <p:grpSpPr>
          <a:xfrm>
            <a:off x="2482218" y="2790092"/>
            <a:ext cx="266006" cy="271305"/>
            <a:chOff x="8058778" y="3506875"/>
            <a:chExt cx="914400" cy="914400"/>
          </a:xfrm>
        </p:grpSpPr>
        <p:sp>
          <p:nvSpPr>
            <p:cNvPr id="48" name="Oval 47"/>
            <p:cNvSpPr/>
            <p:nvPr/>
          </p:nvSpPr>
          <p:spPr bwMode="auto">
            <a:xfrm>
              <a:off x="8058778" y="3506875"/>
              <a:ext cx="914400" cy="9144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8224576" y="3908706"/>
              <a:ext cx="567732" cy="11073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3129986" y="2773663"/>
            <a:ext cx="266006" cy="271305"/>
            <a:chOff x="8058778" y="3506875"/>
            <a:chExt cx="914400" cy="914400"/>
          </a:xfrm>
        </p:grpSpPr>
        <p:sp>
          <p:nvSpPr>
            <p:cNvPr id="52" name="Oval 51"/>
            <p:cNvSpPr/>
            <p:nvPr/>
          </p:nvSpPr>
          <p:spPr bwMode="auto">
            <a:xfrm>
              <a:off x="8058778" y="3506875"/>
              <a:ext cx="914400" cy="9144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8224576" y="3908706"/>
              <a:ext cx="567732" cy="11073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sp>
        <p:nvSpPr>
          <p:cNvPr id="16" name="Rectangle 15"/>
          <p:cNvSpPr/>
          <p:nvPr/>
        </p:nvSpPr>
        <p:spPr bwMode="auto">
          <a:xfrm>
            <a:off x="4772966" y="1899138"/>
            <a:ext cx="180871" cy="200967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42244" y="1999621"/>
            <a:ext cx="88760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1400" dirty="0" smtClean="0">
                <a:solidFill>
                  <a:schemeClr val="accent3"/>
                </a:solidFill>
              </a:rPr>
              <a:t>64.6  C</a:t>
            </a:r>
            <a:endParaRPr lang="en-US" sz="1200" dirty="0" smtClean="0">
              <a:solidFill>
                <a:schemeClr val="accent3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057023" y="4152147"/>
            <a:ext cx="108522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1200" dirty="0" smtClean="0">
                <a:solidFill>
                  <a:schemeClr val="accent3"/>
                </a:solidFill>
              </a:rPr>
              <a:t>Valve : open</a:t>
            </a:r>
            <a:endParaRPr lang="en-US" sz="1100" dirty="0" smtClean="0">
              <a:solidFill>
                <a:schemeClr val="accent3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609743" y="5266020"/>
            <a:ext cx="68071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1200" dirty="0" smtClean="0">
                <a:solidFill>
                  <a:schemeClr val="accent3"/>
                </a:solidFill>
              </a:rPr>
              <a:t>Valve : closed</a:t>
            </a:r>
            <a:endParaRPr lang="en-US" sz="1100" dirty="0" smtClean="0">
              <a:solidFill>
                <a:schemeClr val="accent3"/>
              </a:solidFill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8242223" y="5390940"/>
            <a:ext cx="266006" cy="271305"/>
            <a:chOff x="8058778" y="3506875"/>
            <a:chExt cx="914400" cy="914400"/>
          </a:xfrm>
        </p:grpSpPr>
        <p:sp>
          <p:nvSpPr>
            <p:cNvPr id="81" name="Oval 80"/>
            <p:cNvSpPr/>
            <p:nvPr/>
          </p:nvSpPr>
          <p:spPr bwMode="auto">
            <a:xfrm>
              <a:off x="8058778" y="3506875"/>
              <a:ext cx="914400" cy="9144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82" name="Rectangle 81"/>
            <p:cNvSpPr/>
            <p:nvPr/>
          </p:nvSpPr>
          <p:spPr bwMode="auto">
            <a:xfrm>
              <a:off x="8224576" y="3908706"/>
              <a:ext cx="567732" cy="11073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662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sz="2000" dirty="0" smtClean="0"/>
          </a:p>
          <a:p>
            <a:endParaRPr lang="de-DE" sz="2000" dirty="0"/>
          </a:p>
          <a:p>
            <a:r>
              <a:rPr lang="de-DE" dirty="0" err="1" smtClean="0"/>
              <a:t>Cathode</a:t>
            </a:r>
            <a:endParaRPr lang="de-DE" dirty="0" smtClean="0"/>
          </a:p>
          <a:p>
            <a:r>
              <a:rPr lang="de-DE" dirty="0"/>
              <a:t>I</a:t>
            </a:r>
            <a:r>
              <a:rPr lang="de-DE" dirty="0" smtClean="0"/>
              <a:t>nterlock </a:t>
            </a:r>
            <a:r>
              <a:rPr lang="de-DE" dirty="0" err="1" smtClean="0"/>
              <a:t>systems</a:t>
            </a:r>
            <a:endParaRPr lang="de-DE" dirty="0" smtClean="0"/>
          </a:p>
          <a:p>
            <a:r>
              <a:rPr lang="de-DE" dirty="0" smtClean="0"/>
              <a:t>Multi </a:t>
            </a:r>
            <a:r>
              <a:rPr lang="de-DE" dirty="0" err="1" smtClean="0"/>
              <a:t>Pactoring</a:t>
            </a:r>
            <a:endParaRPr lang="de-DE" dirty="0" smtClean="0"/>
          </a:p>
          <a:p>
            <a:r>
              <a:rPr lang="de-DE" dirty="0" err="1" smtClean="0"/>
              <a:t>Temperature</a:t>
            </a:r>
            <a:r>
              <a:rPr lang="de-DE" dirty="0" smtClean="0"/>
              <a:t> </a:t>
            </a:r>
            <a:r>
              <a:rPr lang="de-DE" dirty="0" err="1" smtClean="0"/>
              <a:t>regulation</a:t>
            </a:r>
            <a:endParaRPr lang="de-DE" dirty="0"/>
          </a:p>
          <a:p>
            <a:r>
              <a:rPr lang="de-DE" dirty="0" smtClean="0"/>
              <a:t>FSM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Ramp</a:t>
            </a:r>
            <a:r>
              <a:rPr lang="de-DE" dirty="0" smtClean="0"/>
              <a:t> </a:t>
            </a:r>
            <a:r>
              <a:rPr lang="de-DE" dirty="0" err="1" smtClean="0"/>
              <a:t>Up</a:t>
            </a:r>
            <a:r>
              <a:rPr lang="de-DE" dirty="0" smtClean="0"/>
              <a:t> </a:t>
            </a:r>
            <a:r>
              <a:rPr lang="de-DE" dirty="0" err="1" smtClean="0"/>
              <a:t>procedure</a:t>
            </a:r>
            <a:endParaRPr lang="de-DE" dirty="0" smtClean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45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Picture 3" descr="XFEL_gun_temperatures_curves.xml   XFEL.UTIL/WATER/GUN/SAS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521" y="155474"/>
            <a:ext cx="5284100" cy="62655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0125" y="1296692"/>
            <a:ext cx="23385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2000" dirty="0" err="1" smtClean="0">
                <a:solidFill>
                  <a:schemeClr val="accent3"/>
                </a:solidFill>
              </a:rPr>
              <a:t>Heating</a:t>
            </a:r>
            <a:r>
              <a:rPr lang="de-DE" sz="2000" dirty="0" smtClean="0">
                <a:solidFill>
                  <a:schemeClr val="accent3"/>
                </a:solidFill>
              </a:rPr>
              <a:t> </a:t>
            </a:r>
            <a:r>
              <a:rPr lang="de-DE" sz="2000" dirty="0" err="1" smtClean="0">
                <a:solidFill>
                  <a:schemeClr val="accent3"/>
                </a:solidFill>
              </a:rPr>
              <a:t>up</a:t>
            </a:r>
            <a:r>
              <a:rPr lang="de-DE" sz="2000" dirty="0" smtClean="0">
                <a:solidFill>
                  <a:schemeClr val="accent3"/>
                </a:solidFill>
              </a:rPr>
              <a:t> </a:t>
            </a:r>
            <a:r>
              <a:rPr lang="de-DE" sz="2000" dirty="0" err="1" smtClean="0">
                <a:solidFill>
                  <a:schemeClr val="accent3"/>
                </a:solidFill>
              </a:rPr>
              <a:t>by</a:t>
            </a:r>
            <a:r>
              <a:rPr lang="de-DE" sz="2000" dirty="0" smtClean="0">
                <a:solidFill>
                  <a:schemeClr val="accent3"/>
                </a:solidFill>
              </a:rPr>
              <a:t> </a:t>
            </a:r>
            <a:r>
              <a:rPr lang="de-DE" sz="2000" dirty="0" err="1" smtClean="0">
                <a:solidFill>
                  <a:schemeClr val="accent3"/>
                </a:solidFill>
              </a:rPr>
              <a:t>adding</a:t>
            </a:r>
            <a:r>
              <a:rPr lang="de-DE" sz="2000" dirty="0" smtClean="0">
                <a:solidFill>
                  <a:schemeClr val="accent3"/>
                </a:solidFill>
              </a:rPr>
              <a:t> </a:t>
            </a:r>
            <a:r>
              <a:rPr lang="de-DE" sz="2000" dirty="0" err="1" smtClean="0">
                <a:solidFill>
                  <a:schemeClr val="accent3"/>
                </a:solidFill>
              </a:rPr>
              <a:t>hot</a:t>
            </a:r>
            <a:r>
              <a:rPr lang="de-DE" sz="2000" dirty="0" smtClean="0">
                <a:solidFill>
                  <a:schemeClr val="accent3"/>
                </a:solidFill>
              </a:rPr>
              <a:t> </a:t>
            </a:r>
            <a:r>
              <a:rPr lang="de-DE" sz="2000" dirty="0" err="1" smtClean="0">
                <a:solidFill>
                  <a:schemeClr val="accent3"/>
                </a:solidFill>
              </a:rPr>
              <a:t>water</a:t>
            </a:r>
            <a:r>
              <a:rPr lang="de-DE" sz="2000" dirty="0" smtClean="0">
                <a:solidFill>
                  <a:schemeClr val="accent3"/>
                </a:solidFill>
              </a:rPr>
              <a:t> </a:t>
            </a:r>
            <a:r>
              <a:rPr lang="de-DE" sz="2000" dirty="0" err="1" smtClean="0">
                <a:solidFill>
                  <a:schemeClr val="accent3"/>
                </a:solidFill>
              </a:rPr>
              <a:t>from</a:t>
            </a:r>
            <a:r>
              <a:rPr lang="de-DE" sz="2000" dirty="0" smtClean="0">
                <a:solidFill>
                  <a:schemeClr val="accent3"/>
                </a:solidFill>
              </a:rPr>
              <a:t> </a:t>
            </a:r>
            <a:r>
              <a:rPr lang="de-DE" sz="2000" dirty="0" err="1" smtClean="0">
                <a:solidFill>
                  <a:schemeClr val="accent3"/>
                </a:solidFill>
              </a:rPr>
              <a:t>the</a:t>
            </a:r>
            <a:r>
              <a:rPr lang="de-DE" sz="2000" dirty="0" smtClean="0">
                <a:solidFill>
                  <a:schemeClr val="accent3"/>
                </a:solidFill>
              </a:rPr>
              <a:t> </a:t>
            </a:r>
            <a:r>
              <a:rPr lang="de-DE" sz="2000" dirty="0" err="1" smtClean="0">
                <a:solidFill>
                  <a:schemeClr val="accent3"/>
                </a:solidFill>
              </a:rPr>
              <a:t>tanks</a:t>
            </a:r>
            <a:endParaRPr lang="de-DE" sz="2000" dirty="0" smtClean="0">
              <a:solidFill>
                <a:schemeClr val="accent3"/>
              </a:solidFill>
            </a:endParaRPr>
          </a:p>
        </p:txBody>
      </p:sp>
      <p:pic>
        <p:nvPicPr>
          <p:cNvPr id="6" name="Picture 5" descr="xfel_gun_water_supply.xml   XFEL.UTIL/WATER/GUN/*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45" t="16471" r="1680" b="1410"/>
          <a:stretch/>
        </p:blipFill>
        <p:spPr>
          <a:xfrm>
            <a:off x="80922" y="2646096"/>
            <a:ext cx="3657600" cy="3774934"/>
          </a:xfrm>
          <a:prstGeom prst="rect">
            <a:avLst/>
          </a:prstGeom>
          <a:solidFill>
            <a:srgbClr val="0070C0"/>
          </a:solidFill>
        </p:spPr>
      </p:pic>
      <p:sp>
        <p:nvSpPr>
          <p:cNvPr id="7" name="Donut 6"/>
          <p:cNvSpPr/>
          <p:nvPr/>
        </p:nvSpPr>
        <p:spPr bwMode="auto">
          <a:xfrm>
            <a:off x="824119" y="4188951"/>
            <a:ext cx="727275" cy="689224"/>
          </a:xfrm>
          <a:prstGeom prst="donut">
            <a:avLst>
              <a:gd name="adj" fmla="val 8908"/>
            </a:avLst>
          </a:prstGeom>
          <a:solidFill>
            <a:srgbClr val="04C5EC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8" name="Donut 7"/>
          <p:cNvSpPr/>
          <p:nvPr/>
        </p:nvSpPr>
        <p:spPr bwMode="auto">
          <a:xfrm>
            <a:off x="3011247" y="5199604"/>
            <a:ext cx="727275" cy="689224"/>
          </a:xfrm>
          <a:prstGeom prst="donut">
            <a:avLst>
              <a:gd name="adj" fmla="val 8908"/>
            </a:avLst>
          </a:prstGeom>
          <a:solidFill>
            <a:srgbClr val="0070C0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cxnSp>
        <p:nvCxnSpPr>
          <p:cNvPr id="9" name="Straight Connector 8"/>
          <p:cNvCxnSpPr>
            <a:stCxn id="7" idx="6"/>
          </p:cNvCxnSpPr>
          <p:nvPr/>
        </p:nvCxnSpPr>
        <p:spPr bwMode="auto">
          <a:xfrm>
            <a:off x="1551394" y="4533563"/>
            <a:ext cx="1974787" cy="0"/>
          </a:xfrm>
          <a:prstGeom prst="line">
            <a:avLst/>
          </a:prstGeom>
          <a:noFill/>
          <a:ln w="698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3526180" y="4533563"/>
            <a:ext cx="0" cy="742972"/>
          </a:xfrm>
          <a:prstGeom prst="line">
            <a:avLst/>
          </a:prstGeom>
          <a:noFill/>
          <a:ln w="698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447225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05196" y="3770888"/>
            <a:ext cx="3034514" cy="2338600"/>
            <a:chOff x="105195" y="1278542"/>
            <a:chExt cx="8885055" cy="4830946"/>
          </a:xfrm>
        </p:grpSpPr>
        <p:pic>
          <p:nvPicPr>
            <p:cNvPr id="5" name="Picture 4" descr="xfel_gun_water_supply.xml   XFEL.UTIL/WATER/GUN/*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0" t="16471" r="1681" b="1410"/>
            <a:stretch/>
          </p:blipFill>
          <p:spPr>
            <a:xfrm>
              <a:off x="105195" y="1278542"/>
              <a:ext cx="8885055" cy="4830946"/>
            </a:xfrm>
            <a:prstGeom prst="rect">
              <a:avLst/>
            </a:prstGeom>
          </p:spPr>
        </p:pic>
        <p:sp>
          <p:nvSpPr>
            <p:cNvPr id="6" name="Donut 5"/>
            <p:cNvSpPr/>
            <p:nvPr/>
          </p:nvSpPr>
          <p:spPr bwMode="auto">
            <a:xfrm>
              <a:off x="1739789" y="2152483"/>
              <a:ext cx="1942088" cy="882030"/>
            </a:xfrm>
            <a:prstGeom prst="donut">
              <a:avLst>
                <a:gd name="adj" fmla="val 8908"/>
              </a:avLst>
            </a:prstGeom>
            <a:solidFill>
              <a:schemeClr val="bg1"/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de-DE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Picture 2" descr="XFEL_gun_temperatures_curves.xml   XFEL.UTIL/WATER/GUN/SAS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7"/>
          <a:stretch/>
        </p:blipFill>
        <p:spPr>
          <a:xfrm>
            <a:off x="3009138" y="105196"/>
            <a:ext cx="6037760" cy="66556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4143" y="1863135"/>
            <a:ext cx="23385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2000" dirty="0" err="1" smtClean="0">
                <a:solidFill>
                  <a:schemeClr val="accent3"/>
                </a:solidFill>
              </a:rPr>
              <a:t>Cooling</a:t>
            </a:r>
            <a:r>
              <a:rPr lang="de-DE" sz="2000" dirty="0" smtClean="0">
                <a:solidFill>
                  <a:schemeClr val="accent3"/>
                </a:solidFill>
              </a:rPr>
              <a:t> down </a:t>
            </a:r>
            <a:r>
              <a:rPr lang="de-DE" sz="2000" dirty="0" err="1" smtClean="0">
                <a:solidFill>
                  <a:schemeClr val="accent3"/>
                </a:solidFill>
              </a:rPr>
              <a:t>with</a:t>
            </a:r>
            <a:r>
              <a:rPr lang="de-DE" sz="2000" dirty="0" smtClean="0">
                <a:solidFill>
                  <a:schemeClr val="accent3"/>
                </a:solidFill>
              </a:rPr>
              <a:t> </a:t>
            </a:r>
            <a:r>
              <a:rPr lang="de-DE" sz="2000" dirty="0" err="1" smtClean="0">
                <a:solidFill>
                  <a:schemeClr val="accent3"/>
                </a:solidFill>
              </a:rPr>
              <a:t>cold</a:t>
            </a:r>
            <a:r>
              <a:rPr lang="de-DE" sz="2000" dirty="0" smtClean="0">
                <a:solidFill>
                  <a:schemeClr val="accent3"/>
                </a:solidFill>
              </a:rPr>
              <a:t> </a:t>
            </a:r>
            <a:r>
              <a:rPr lang="de-DE" sz="2000" dirty="0" err="1" smtClean="0">
                <a:solidFill>
                  <a:schemeClr val="accent3"/>
                </a:solidFill>
              </a:rPr>
              <a:t>water</a:t>
            </a:r>
            <a:endParaRPr lang="de-DE" sz="2000" dirty="0" smtClean="0">
              <a:solidFill>
                <a:schemeClr val="accent3"/>
              </a:solidFill>
            </a:endParaRPr>
          </a:p>
        </p:txBody>
      </p:sp>
      <p:cxnSp>
        <p:nvCxnSpPr>
          <p:cNvPr id="10" name="Straight Arrow Connector 9"/>
          <p:cNvCxnSpPr>
            <a:stCxn id="6" idx="6"/>
          </p:cNvCxnSpPr>
          <p:nvPr/>
        </p:nvCxnSpPr>
        <p:spPr bwMode="auto">
          <a:xfrm flipV="1">
            <a:off x="1326741" y="3010237"/>
            <a:ext cx="3674137" cy="1397205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10561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Grafik 3" descr="GUN_LLRF_temperature_XFEL.xml   XFEL.RF/LLRF.GUNTEMP/GUN.I1/SAS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291" y="0"/>
            <a:ext cx="5105817" cy="6489812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27990" y="1246651"/>
            <a:ext cx="2763168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Pulse width modulation</a:t>
            </a:r>
          </a:p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endParaRPr lang="en-US" sz="2000" dirty="0">
              <a:solidFill>
                <a:schemeClr val="accent3"/>
              </a:solidFill>
            </a:endParaRPr>
          </a:p>
          <a:p>
            <a:pPr marL="342900" indent="-342900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1800" dirty="0" smtClean="0">
                <a:solidFill>
                  <a:schemeClr val="accent3"/>
                </a:solidFill>
              </a:rPr>
              <a:t>Fast measurement of gun temperature/detuning (0.1sec vs. 7 sec)</a:t>
            </a:r>
          </a:p>
          <a:p>
            <a:pPr marL="342900" indent="-342900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1800" dirty="0" smtClean="0">
                <a:solidFill>
                  <a:schemeClr val="accent3"/>
                </a:solidFill>
              </a:rPr>
              <a:t>compensate temperature deviations with the RF pulse width</a:t>
            </a:r>
          </a:p>
          <a:p>
            <a:pPr marL="342900" indent="-342900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1800" dirty="0" smtClean="0">
                <a:solidFill>
                  <a:schemeClr val="accent3"/>
                </a:solidFill>
              </a:rPr>
              <a:t>Compensate for cooling water drifts after ramp</a:t>
            </a:r>
          </a:p>
        </p:txBody>
      </p:sp>
    </p:spTree>
    <p:extLst>
      <p:ext uri="{BB962C8B-B14F-4D97-AF65-F5344CB8AC3E}">
        <p14:creationId xmlns:p14="http://schemas.microsoft.com/office/powerpoint/2010/main" val="8487864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836" y="228600"/>
            <a:ext cx="7283450" cy="714375"/>
          </a:xfrm>
        </p:spPr>
        <p:txBody>
          <a:bodyPr/>
          <a:lstStyle/>
          <a:p>
            <a:r>
              <a:rPr lang="en-US" dirty="0"/>
              <a:t>Fast Gun Ramp Up – </a:t>
            </a:r>
            <a:r>
              <a:rPr lang="en-US" dirty="0" smtClean="0"/>
              <a:t>by FSM</a:t>
            </a:r>
            <a:r>
              <a:rPr lang="de-DE" dirty="0"/>
              <a:t/>
            </a:r>
            <a:br>
              <a:rPr lang="de-DE" dirty="0"/>
            </a:br>
            <a:r>
              <a:rPr lang="de-DE" sz="2000" dirty="0" err="1"/>
              <a:t>T</a:t>
            </a:r>
            <a:r>
              <a:rPr lang="de-DE" sz="2000" dirty="0" err="1" smtClean="0"/>
              <a:t>ypically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parameters</a:t>
            </a:r>
            <a:r>
              <a:rPr lang="de-DE" sz="2000" dirty="0" smtClean="0"/>
              <a:t> </a:t>
            </a:r>
            <a:r>
              <a:rPr lang="de-DE" sz="2000" dirty="0" err="1" smtClean="0"/>
              <a:t>are</a:t>
            </a:r>
            <a:r>
              <a:rPr lang="de-DE" sz="2000" dirty="0" smtClean="0"/>
              <a:t> </a:t>
            </a:r>
            <a:r>
              <a:rPr lang="de-DE" sz="2000" dirty="0" err="1" smtClean="0"/>
              <a:t>taken</a:t>
            </a:r>
            <a:r>
              <a:rPr lang="de-DE" sz="2000" dirty="0" smtClean="0"/>
              <a:t> </a:t>
            </a:r>
            <a:r>
              <a:rPr lang="de-DE" sz="2000" dirty="0" err="1" smtClean="0"/>
              <a:t>from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last </a:t>
            </a:r>
            <a:r>
              <a:rPr lang="de-DE" sz="2000" dirty="0" err="1" smtClean="0"/>
              <a:t>run</a:t>
            </a:r>
            <a:r>
              <a:rPr lang="de-DE" sz="2000" dirty="0" smtClean="0"/>
              <a:t>!</a:t>
            </a:r>
            <a:endParaRPr lang="de-DE" sz="2000" dirty="0"/>
          </a:p>
        </p:txBody>
      </p:sp>
      <p:pic>
        <p:nvPicPr>
          <p:cNvPr id="2056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99" b="15642"/>
          <a:stretch/>
        </p:blipFill>
        <p:spPr bwMode="auto">
          <a:xfrm>
            <a:off x="0" y="1014413"/>
            <a:ext cx="2538229" cy="300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Content Placeholder 20" descr="GunRampParameter.xml   XFEL.RF/RF.STARTUP/GUN.I1/SASE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1"/>
          <a:stretch/>
        </p:blipFill>
        <p:spPr>
          <a:xfrm>
            <a:off x="3957694" y="1853076"/>
            <a:ext cx="5081245" cy="4493327"/>
          </a:xfrm>
        </p:spPr>
      </p:pic>
      <p:sp>
        <p:nvSpPr>
          <p:cNvPr id="6" name="Oval 5"/>
          <p:cNvSpPr/>
          <p:nvPr/>
        </p:nvSpPr>
        <p:spPr>
          <a:xfrm>
            <a:off x="1415868" y="2203310"/>
            <a:ext cx="314325" cy="23812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791514" y="2203310"/>
            <a:ext cx="2610553" cy="16411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Line Callout 1 9"/>
          <p:cNvSpPr>
            <a:spLocks/>
          </p:cNvSpPr>
          <p:nvPr/>
        </p:nvSpPr>
        <p:spPr bwMode="auto">
          <a:xfrm>
            <a:off x="2658332" y="3160125"/>
            <a:ext cx="1152525" cy="381000"/>
          </a:xfrm>
          <a:prstGeom prst="borderCallout1">
            <a:avLst>
              <a:gd name="adj1" fmla="val 17817"/>
              <a:gd name="adj2" fmla="val 101280"/>
              <a:gd name="adj3" fmla="val -180604"/>
              <a:gd name="adj4" fmla="val 190087"/>
            </a:avLst>
          </a:prstGeom>
          <a:solidFill>
            <a:srgbClr val="F2F2F2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de-DE" sz="11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1) FSM On</a:t>
            </a:r>
            <a:endParaRPr kumimoji="0" lang="en-US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Callout 1 10"/>
          <p:cNvSpPr>
            <a:spLocks/>
          </p:cNvSpPr>
          <p:nvPr/>
        </p:nvSpPr>
        <p:spPr bwMode="auto">
          <a:xfrm>
            <a:off x="1642880" y="3948113"/>
            <a:ext cx="1749425" cy="389218"/>
          </a:xfrm>
          <a:prstGeom prst="borderCallout1">
            <a:avLst>
              <a:gd name="adj1" fmla="val 18181"/>
              <a:gd name="adj2" fmla="val 104838"/>
              <a:gd name="adj3" fmla="val -277365"/>
              <a:gd name="adj4" fmla="val 206439"/>
            </a:avLst>
          </a:prstGeom>
          <a:solidFill>
            <a:srgbClr val="F2F2F2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de-DE" sz="1100" b="0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2) Choose targets: gradient and pulse width</a:t>
            </a:r>
            <a:endParaRPr kumimoji="0" lang="en-US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Line Callout 1 11"/>
          <p:cNvSpPr>
            <a:spLocks/>
          </p:cNvSpPr>
          <p:nvPr/>
        </p:nvSpPr>
        <p:spPr bwMode="auto">
          <a:xfrm>
            <a:off x="1642880" y="4388414"/>
            <a:ext cx="1749425" cy="402071"/>
          </a:xfrm>
          <a:prstGeom prst="borderCallout1">
            <a:avLst>
              <a:gd name="adj1" fmla="val 22222"/>
              <a:gd name="adj2" fmla="val 101581"/>
              <a:gd name="adj3" fmla="val -118551"/>
              <a:gd name="adj4" fmla="val 175987"/>
            </a:avLst>
          </a:prstGeom>
          <a:solidFill>
            <a:srgbClr val="F2F2F2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de-DE" sz="11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Estimation</a:t>
            </a:r>
            <a:r>
              <a:rPr kumimoji="0" lang="en-US" altLang="de-DE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for the start temperature</a:t>
            </a:r>
            <a:endParaRPr kumimoji="0" lang="en-US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Line Callout 1 12"/>
          <p:cNvSpPr>
            <a:spLocks/>
          </p:cNvSpPr>
          <p:nvPr/>
        </p:nvSpPr>
        <p:spPr bwMode="auto">
          <a:xfrm>
            <a:off x="1642880" y="4869046"/>
            <a:ext cx="2030904" cy="479789"/>
          </a:xfrm>
          <a:prstGeom prst="borderCallout1">
            <a:avLst>
              <a:gd name="adj1" fmla="val 16218"/>
              <a:gd name="adj2" fmla="val 103898"/>
              <a:gd name="adj3" fmla="val -183113"/>
              <a:gd name="adj4" fmla="val 208917"/>
            </a:avLst>
          </a:prstGeom>
          <a:solidFill>
            <a:srgbClr val="F2F2F2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de-DE" sz="11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3) Set start temperature and </a:t>
            </a:r>
            <a:r>
              <a:rPr kumimoji="0" lang="en-US" altLang="de-DE" sz="1100" b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wait until it’s reached </a:t>
            </a:r>
            <a:r>
              <a:rPr kumimoji="0" lang="en-US" altLang="de-DE" sz="11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(~0.2 C )</a:t>
            </a:r>
            <a:endParaRPr kumimoji="0" lang="en-US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Line Callout 1 13"/>
          <p:cNvSpPr>
            <a:spLocks/>
          </p:cNvSpPr>
          <p:nvPr/>
        </p:nvSpPr>
        <p:spPr bwMode="auto">
          <a:xfrm>
            <a:off x="1642879" y="5418503"/>
            <a:ext cx="2362679" cy="318750"/>
          </a:xfrm>
          <a:prstGeom prst="borderCallout1">
            <a:avLst>
              <a:gd name="adj1" fmla="val 22222"/>
              <a:gd name="adj2" fmla="val 104005"/>
              <a:gd name="adj3" fmla="val -293683"/>
              <a:gd name="adj4" fmla="val 146419"/>
            </a:avLst>
          </a:prstGeom>
          <a:solidFill>
            <a:srgbClr val="F2F2F2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de-DE" sz="1100" b="0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4) Start ramp by switching FSM RF On</a:t>
            </a:r>
            <a:endParaRPr kumimoji="0" lang="en-US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Line Callout 1 14"/>
          <p:cNvSpPr>
            <a:spLocks/>
          </p:cNvSpPr>
          <p:nvPr/>
        </p:nvSpPr>
        <p:spPr bwMode="auto">
          <a:xfrm>
            <a:off x="1642879" y="5806752"/>
            <a:ext cx="1790700" cy="514350"/>
          </a:xfrm>
          <a:prstGeom prst="borderCallout1">
            <a:avLst>
              <a:gd name="adj1" fmla="val 22222"/>
              <a:gd name="adj2" fmla="val 104255"/>
              <a:gd name="adj3" fmla="val -75623"/>
              <a:gd name="adj4" fmla="val 189974"/>
            </a:avLst>
          </a:prstGeom>
          <a:solidFill>
            <a:srgbClr val="F2F2F2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de-DE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FSM messages</a:t>
            </a:r>
            <a:endParaRPr kumimoji="0" lang="en-US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4019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0" y="4019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6" name="Rectangle 21"/>
          <p:cNvSpPr>
            <a:spLocks noChangeArrowheads="1"/>
          </p:cNvSpPr>
          <p:nvPr/>
        </p:nvSpPr>
        <p:spPr bwMode="auto">
          <a:xfrm>
            <a:off x="0" y="8410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Line Callout 1 2"/>
          <p:cNvSpPr/>
          <p:nvPr/>
        </p:nvSpPr>
        <p:spPr bwMode="auto">
          <a:xfrm>
            <a:off x="179919" y="4805855"/>
            <a:ext cx="1235947" cy="612648"/>
          </a:xfrm>
          <a:prstGeom prst="borderCallout1">
            <a:avLst>
              <a:gd name="adj1" fmla="val 22030"/>
              <a:gd name="adj2" fmla="val 100262"/>
              <a:gd name="adj3" fmla="val 48533"/>
              <a:gd name="adj4" fmla="val 121981"/>
            </a:avLst>
          </a:prstGeom>
          <a:solidFill>
            <a:schemeClr val="bg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400" dirty="0" smtClean="0">
                <a:solidFill>
                  <a:schemeClr val="accent3"/>
                </a:solidFill>
              </a:rPr>
              <a:t>Only for new parameters!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 flipV="1">
            <a:off x="1415868" y="4250453"/>
            <a:ext cx="314325" cy="618593"/>
          </a:xfrm>
          <a:prstGeom prst="line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184740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013" y="1327094"/>
            <a:ext cx="3503852" cy="4932362"/>
          </a:xfrm>
        </p:spPr>
        <p:txBody>
          <a:bodyPr/>
          <a:lstStyle/>
          <a:p>
            <a:pPr marL="228600" lvl="0" indent="-228600">
              <a:buSzPct val="100000"/>
              <a:buFont typeface="+mj-lt"/>
              <a:buAutoNum type="arabicPeriod"/>
            </a:pPr>
            <a:r>
              <a:rPr lang="en-US" sz="1200" dirty="0"/>
              <a:t>The FSM </a:t>
            </a:r>
            <a:r>
              <a:rPr lang="en-US" sz="1200" b="1" dirty="0"/>
              <a:t>sets the Gun frequency </a:t>
            </a:r>
            <a:r>
              <a:rPr lang="en-US" sz="1200" dirty="0"/>
              <a:t>on the actual resonance frequency defined by the temperature</a:t>
            </a:r>
            <a:endParaRPr lang="de-DE" sz="1200" dirty="0"/>
          </a:p>
          <a:p>
            <a:pPr marL="228600" lvl="0" indent="-228600">
              <a:buSzPct val="100000"/>
              <a:buFont typeface="+mj-lt"/>
              <a:buAutoNum type="arabicPeriod"/>
            </a:pPr>
            <a:r>
              <a:rPr lang="en-US" sz="1200" dirty="0"/>
              <a:t>Gradient and pulse length are ramped up</a:t>
            </a:r>
            <a:endParaRPr lang="de-DE" sz="1200" dirty="0"/>
          </a:p>
          <a:p>
            <a:pPr marL="488950" lvl="1" indent="-228600">
              <a:buSzPct val="100000"/>
            </a:pPr>
            <a:r>
              <a:rPr lang="en-US" sz="1200" dirty="0"/>
              <a:t>The temperature set point tracks the actual temperature which rises with RF power</a:t>
            </a:r>
            <a:endParaRPr lang="de-DE" sz="1200" dirty="0"/>
          </a:p>
          <a:p>
            <a:pPr marL="488950" lvl="1" indent="-228600">
              <a:buSzPct val="100000"/>
            </a:pPr>
            <a:r>
              <a:rPr lang="en-US" sz="1200" dirty="0"/>
              <a:t>The frequency is kept on resonance to avoid reflections</a:t>
            </a:r>
            <a:endParaRPr lang="de-DE" sz="1200" dirty="0"/>
          </a:p>
          <a:p>
            <a:pPr marL="228600" lvl="0" indent="-228600">
              <a:buSzPct val="100000"/>
              <a:buFont typeface="+mj-lt"/>
              <a:buAutoNum type="arabicPeriod"/>
            </a:pPr>
            <a:r>
              <a:rPr lang="en-US" sz="1200" dirty="0"/>
              <a:t>After reaching the target values, the FSM is waiting for the temperature to stabilize before setting the frequency to nominal</a:t>
            </a:r>
            <a:r>
              <a:rPr lang="en-US" sz="1200" dirty="0" smtClean="0"/>
              <a:t>.</a:t>
            </a:r>
          </a:p>
          <a:p>
            <a:pPr marL="228600" indent="-228600">
              <a:buSzPct val="100000"/>
              <a:buFont typeface="+mj-lt"/>
              <a:buAutoNum type="arabicPeriod"/>
            </a:pPr>
            <a:r>
              <a:rPr lang="en-US" sz="1200" dirty="0" smtClean="0"/>
              <a:t>The </a:t>
            </a:r>
            <a:r>
              <a:rPr lang="en-US" sz="1200" dirty="0"/>
              <a:t>pulse width </a:t>
            </a:r>
            <a:r>
              <a:rPr lang="en-US" sz="1200" dirty="0" smtClean="0"/>
              <a:t>modulation is started to compensate for temperature drifts</a:t>
            </a:r>
            <a:endParaRPr lang="de-DE" sz="1200" dirty="0"/>
          </a:p>
          <a:p>
            <a:pPr marL="228600" lvl="0" indent="-228600">
              <a:buSzPct val="100000"/>
              <a:buFont typeface="+mj-lt"/>
              <a:buAutoNum type="arabicPeriod"/>
            </a:pPr>
            <a:r>
              <a:rPr lang="en-US" sz="1200" dirty="0"/>
              <a:t>When Set points for amplitude and phase are close to the measured values the feedback and learning feed forward are </a:t>
            </a:r>
            <a:r>
              <a:rPr lang="en-US" sz="1200" dirty="0" smtClean="0"/>
              <a:t>started. From </a:t>
            </a:r>
            <a:r>
              <a:rPr lang="en-US" sz="1200" dirty="0"/>
              <a:t>now on the gun parameters can be changed by hand as </a:t>
            </a:r>
            <a:r>
              <a:rPr lang="en-US" sz="1200" dirty="0" smtClean="0"/>
              <a:t>usual</a:t>
            </a:r>
          </a:p>
          <a:p>
            <a:pPr marL="228600" lvl="0" indent="-228600">
              <a:buSzPct val="100000"/>
              <a:buFont typeface="+mj-lt"/>
              <a:buAutoNum type="arabicPeriod"/>
            </a:pPr>
            <a:r>
              <a:rPr lang="en-US" sz="1200" dirty="0" smtClean="0"/>
              <a:t>“RF off “ switches the gun off – the temperature </a:t>
            </a:r>
            <a:r>
              <a:rPr lang="en-US" sz="1200" dirty="0" err="1" smtClean="0"/>
              <a:t>setpoint</a:t>
            </a:r>
            <a:r>
              <a:rPr lang="en-US" sz="1200" dirty="0" smtClean="0"/>
              <a:t> follows the actual temperature, therefore we end up already with the correct starting point to come back with the same parameters</a:t>
            </a:r>
            <a:endParaRPr lang="de-DE" sz="1200" dirty="0"/>
          </a:p>
          <a:p>
            <a:endParaRPr lang="de-DE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" t="5208" r="2981" b="2294"/>
          <a:stretch/>
        </p:blipFill>
        <p:spPr>
          <a:xfrm>
            <a:off x="3722336" y="1165253"/>
            <a:ext cx="5421664" cy="487140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246188" y="460375"/>
            <a:ext cx="72834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kern="0" dirty="0" smtClean="0"/>
              <a:t>Fast Gun Ramp Up – by FSM</a:t>
            </a:r>
            <a:r>
              <a:rPr lang="de-DE" kern="0" dirty="0" smtClean="0"/>
              <a:t/>
            </a:r>
            <a:br>
              <a:rPr lang="de-DE" kern="0" dirty="0" smtClean="0"/>
            </a:br>
            <a:endParaRPr lang="de-DE" kern="0" dirty="0"/>
          </a:p>
        </p:txBody>
      </p:sp>
    </p:spTree>
    <p:extLst>
      <p:ext uri="{BB962C8B-B14F-4D97-AF65-F5344CB8AC3E}">
        <p14:creationId xmlns:p14="http://schemas.microsoft.com/office/powerpoint/2010/main" val="1744825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Cathode exchange January 2020, Why?</a:t>
            </a:r>
            <a:endParaRPr lang="en-US" dirty="0"/>
          </a:p>
        </p:txBody>
      </p:sp>
      <p:pic>
        <p:nvPicPr>
          <p:cNvPr id="4" name="Grafik 3" descr="Bildschirmausschnit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19" r="8709"/>
          <a:stretch/>
        </p:blipFill>
        <p:spPr>
          <a:xfrm>
            <a:off x="340471" y="3135086"/>
            <a:ext cx="3889886" cy="3171865"/>
          </a:xfrm>
          <a:prstGeom prst="rect">
            <a:avLst/>
          </a:prstGeom>
        </p:spPr>
      </p:pic>
      <p:pic>
        <p:nvPicPr>
          <p:cNvPr id="5" name="Grafik 4" descr="Bildschirmausschnitt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19"/>
          <a:stretch/>
        </p:blipFill>
        <p:spPr>
          <a:xfrm>
            <a:off x="4418618" y="3135086"/>
            <a:ext cx="4273206" cy="3171865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82806" y="1205802"/>
            <a:ext cx="7335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err="1" smtClean="0">
                <a:solidFill>
                  <a:schemeClr val="accent3"/>
                </a:solidFill>
              </a:rPr>
              <a:t>Messung</a:t>
            </a:r>
            <a:r>
              <a:rPr lang="en-US" sz="2000" dirty="0" smtClean="0">
                <a:solidFill>
                  <a:schemeClr val="accent3"/>
                </a:solidFill>
              </a:rPr>
              <a:t> der </a:t>
            </a:r>
            <a:r>
              <a:rPr lang="en-US" sz="2000" dirty="0" err="1" smtClean="0">
                <a:solidFill>
                  <a:schemeClr val="accent3"/>
                </a:solidFill>
              </a:rPr>
              <a:t>Quanteneffizent</a:t>
            </a:r>
            <a:r>
              <a:rPr lang="en-US" sz="2000" dirty="0" smtClean="0">
                <a:solidFill>
                  <a:schemeClr val="accent3"/>
                </a:solidFill>
              </a:rPr>
              <a:t> = </a:t>
            </a:r>
            <a:r>
              <a:rPr lang="en-US" sz="2000" dirty="0" err="1" smtClean="0">
                <a:solidFill>
                  <a:schemeClr val="accent3"/>
                </a:solidFill>
              </a:rPr>
              <a:t>wieviele</a:t>
            </a:r>
            <a:r>
              <a:rPr lang="en-US" sz="2000" dirty="0" smtClean="0">
                <a:solidFill>
                  <a:schemeClr val="accent3"/>
                </a:solidFill>
              </a:rPr>
              <a:t> </a:t>
            </a:r>
            <a:r>
              <a:rPr lang="en-US" sz="2000" dirty="0" err="1" smtClean="0">
                <a:solidFill>
                  <a:schemeClr val="accent3"/>
                </a:solidFill>
              </a:rPr>
              <a:t>Electronen</a:t>
            </a:r>
            <a:r>
              <a:rPr lang="en-US" sz="2000" dirty="0" smtClean="0">
                <a:solidFill>
                  <a:schemeClr val="accent3"/>
                </a:solidFill>
              </a:rPr>
              <a:t> </a:t>
            </a:r>
            <a:r>
              <a:rPr lang="en-US" sz="2000" dirty="0" err="1" smtClean="0">
                <a:solidFill>
                  <a:schemeClr val="accent3"/>
                </a:solidFill>
              </a:rPr>
              <a:t>werden</a:t>
            </a:r>
            <a:r>
              <a:rPr lang="en-US" sz="2000" dirty="0" smtClean="0">
                <a:solidFill>
                  <a:schemeClr val="accent3"/>
                </a:solidFill>
              </a:rPr>
              <a:t> pro Laser Photon </a:t>
            </a:r>
            <a:r>
              <a:rPr lang="en-US" sz="2000" dirty="0" err="1" smtClean="0">
                <a:solidFill>
                  <a:schemeClr val="accent3"/>
                </a:solidFill>
              </a:rPr>
              <a:t>freigesetzt</a:t>
            </a:r>
            <a:endParaRPr lang="en-US" sz="2000" dirty="0" smtClean="0">
              <a:solidFill>
                <a:schemeClr val="accent3"/>
              </a:solidFill>
            </a:endParaRPr>
          </a:p>
        </p:txBody>
      </p:sp>
      <p:cxnSp>
        <p:nvCxnSpPr>
          <p:cNvPr id="8" name="Gerade Verbindung mit Pfeil 7"/>
          <p:cNvCxnSpPr/>
          <p:nvPr/>
        </p:nvCxnSpPr>
        <p:spPr bwMode="auto">
          <a:xfrm>
            <a:off x="5416062" y="3225521"/>
            <a:ext cx="2351314" cy="30145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arrow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9" name="Textfeld 8"/>
          <p:cNvSpPr txBox="1"/>
          <p:nvPr/>
        </p:nvSpPr>
        <p:spPr>
          <a:xfrm>
            <a:off x="6179586" y="2865604"/>
            <a:ext cx="824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5 mm</a:t>
            </a:r>
            <a:endParaRPr lang="en-US" sz="2000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038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16466" y="154290"/>
            <a:ext cx="3060771" cy="714375"/>
          </a:xfrm>
        </p:spPr>
        <p:txBody>
          <a:bodyPr/>
          <a:lstStyle/>
          <a:p>
            <a:r>
              <a:rPr lang="en-US" dirty="0" smtClean="0"/>
              <a:t>Gun signals and interlocks </a:t>
            </a:r>
            <a:endParaRPr lang="en-US" dirty="0"/>
          </a:p>
        </p:txBody>
      </p:sp>
      <p:pic>
        <p:nvPicPr>
          <p:cNvPr id="4" name="Grafik 3" descr="XFEL_gun_conditioning.xml   XFEL.DIAG/TIMER.CENTRAL/MASTER/SAS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5" t="26157"/>
          <a:stretch/>
        </p:blipFill>
        <p:spPr>
          <a:xfrm>
            <a:off x="0" y="80919"/>
            <a:ext cx="5065614" cy="4129928"/>
          </a:xfrm>
          <a:prstGeom prst="rect">
            <a:avLst/>
          </a:prstGeom>
        </p:spPr>
      </p:pic>
      <p:pic>
        <p:nvPicPr>
          <p:cNvPr id="3074" name="Picture 2" descr="\\win.desy.de\group\mpy\xxl\brinker\public_xxl\Photos\XFEL\XFELInj\UG7\Gun\20140903-078-XFELInj-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588" y="2720973"/>
            <a:ext cx="54864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77" name="Straight Arrow Connector 3076"/>
          <p:cNvCxnSpPr/>
          <p:nvPr/>
        </p:nvCxnSpPr>
        <p:spPr bwMode="auto">
          <a:xfrm>
            <a:off x="1294726" y="769443"/>
            <a:ext cx="4110754" cy="3859201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6" name="TextBox 5"/>
          <p:cNvSpPr txBox="1"/>
          <p:nvPr/>
        </p:nvSpPr>
        <p:spPr>
          <a:xfrm>
            <a:off x="5295481" y="1225899"/>
            <a:ext cx="3235570" cy="400110"/>
          </a:xfrm>
          <a:prstGeom prst="rect">
            <a:avLst/>
          </a:prstGeom>
          <a:solidFill>
            <a:srgbClr val="231455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RF measurement</a:t>
            </a:r>
          </a:p>
        </p:txBody>
      </p:sp>
    </p:spTree>
    <p:extLst>
      <p:ext uri="{BB962C8B-B14F-4D97-AF65-F5344CB8AC3E}">
        <p14:creationId xmlns:p14="http://schemas.microsoft.com/office/powerpoint/2010/main" val="300046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XFEL_gun_conditioning.xml   XFEL.DIAG/TIMER.CENTRAL/MASTER/SAS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5" t="26157"/>
          <a:stretch/>
        </p:blipFill>
        <p:spPr>
          <a:xfrm>
            <a:off x="0" y="80919"/>
            <a:ext cx="5065614" cy="4129928"/>
          </a:xfrm>
          <a:prstGeom prst="rect">
            <a:avLst/>
          </a:prstGeom>
        </p:spPr>
      </p:pic>
      <p:pic>
        <p:nvPicPr>
          <p:cNvPr id="3074" name="Picture 2" descr="\\win.desy.de\group\mpy\xxl\brinker\public_xxl\Photos\XFEL\XFELInj\UG7\Gun\20140903-078-XFELInj-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588" y="2720973"/>
            <a:ext cx="54864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 bwMode="auto">
          <a:xfrm>
            <a:off x="914400" y="2332555"/>
            <a:ext cx="6902506" cy="1778199"/>
          </a:xfrm>
          <a:prstGeom prst="straightConnector1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>
            <a:off x="3718290" y="769443"/>
            <a:ext cx="334726" cy="3859201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805157" y="3270206"/>
            <a:ext cx="5826265" cy="776835"/>
          </a:xfrm>
          <a:prstGeom prst="straightConnector1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2152481" y="1992690"/>
            <a:ext cx="4393976" cy="2951544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5858634" y="4474896"/>
            <a:ext cx="1861168" cy="469338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5170810" y="153988"/>
            <a:ext cx="3206427" cy="714375"/>
          </a:xfrm>
        </p:spPr>
        <p:txBody>
          <a:bodyPr/>
          <a:lstStyle/>
          <a:p>
            <a:r>
              <a:rPr lang="en-US" dirty="0" smtClean="0"/>
              <a:t>Gun signals and interlocks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295481" y="1225899"/>
            <a:ext cx="3235570" cy="707886"/>
          </a:xfrm>
          <a:prstGeom prst="rect">
            <a:avLst/>
          </a:prstGeom>
          <a:solidFill>
            <a:srgbClr val="231455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Light and electron detection</a:t>
            </a:r>
          </a:p>
        </p:txBody>
      </p:sp>
    </p:spTree>
    <p:extLst>
      <p:ext uri="{BB962C8B-B14F-4D97-AF65-F5344CB8AC3E}">
        <p14:creationId xmlns:p14="http://schemas.microsoft.com/office/powerpoint/2010/main" val="143287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XFEL_gun_conditioning.xml   XFEL.DIAG/TIMER.CENTRAL/MASTER/SAS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5" t="26157"/>
          <a:stretch/>
        </p:blipFill>
        <p:spPr>
          <a:xfrm>
            <a:off x="0" y="80919"/>
            <a:ext cx="5065614" cy="4129928"/>
          </a:xfrm>
          <a:prstGeom prst="rect">
            <a:avLst/>
          </a:prstGeom>
        </p:spPr>
      </p:pic>
      <p:pic>
        <p:nvPicPr>
          <p:cNvPr id="3074" name="Picture 2" descr="\\win.desy.de\group\mpy\xxl\brinker\public_xxl\Photos\XFEL\XFELInj\UG7\Gun\20140903-078-XFELInj-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588" y="2720973"/>
            <a:ext cx="54864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>
            <a:off x="2435703" y="3358195"/>
            <a:ext cx="6117578" cy="1270449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/>
          <p:nvPr/>
        </p:nvCxnSpPr>
        <p:spPr bwMode="auto">
          <a:xfrm>
            <a:off x="1917812" y="3759808"/>
            <a:ext cx="2135204" cy="998309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3342011" y="4411362"/>
            <a:ext cx="711005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2345342" y="3623737"/>
            <a:ext cx="4217299" cy="1004907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5146534" y="153988"/>
            <a:ext cx="3230703" cy="714375"/>
          </a:xfrm>
        </p:spPr>
        <p:txBody>
          <a:bodyPr/>
          <a:lstStyle/>
          <a:p>
            <a:r>
              <a:rPr lang="en-US" dirty="0" smtClean="0"/>
              <a:t>Gun signals and interlocks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95481" y="1225899"/>
            <a:ext cx="3235570" cy="400110"/>
          </a:xfrm>
          <a:prstGeom prst="rect">
            <a:avLst/>
          </a:prstGeom>
          <a:solidFill>
            <a:srgbClr val="231455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Temperatures</a:t>
            </a:r>
          </a:p>
        </p:txBody>
      </p:sp>
    </p:spTree>
    <p:extLst>
      <p:ext uri="{BB962C8B-B14F-4D97-AF65-F5344CB8AC3E}">
        <p14:creationId xmlns:p14="http://schemas.microsoft.com/office/powerpoint/2010/main" val="143287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Limits of fast protection</a:t>
            </a:r>
            <a:endParaRPr lang="en-US" dirty="0"/>
          </a:p>
        </p:txBody>
      </p:sp>
      <p:pic>
        <p:nvPicPr>
          <p:cNvPr id="4" name="Grafik 3" descr="XFEL_GUN_llrf_expert.xml   XFEL.RF/LLRF.CONTROLLER/GUN.I1/SAS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881" y="1003853"/>
            <a:ext cx="5141153" cy="4552122"/>
          </a:xfrm>
          <a:prstGeom prst="rect">
            <a:avLst/>
          </a:prstGeom>
        </p:spPr>
      </p:pic>
      <p:pic>
        <p:nvPicPr>
          <p:cNvPr id="5" name="Grafik 4" descr="GUN_limiter.xml   XFEL.RF/LLRF.CONTROLLER/GUN.I1/SAS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98" y="2693504"/>
            <a:ext cx="4920555" cy="3648072"/>
          </a:xfrm>
          <a:prstGeom prst="rect">
            <a:avLst/>
          </a:prstGeom>
        </p:spPr>
      </p:pic>
      <p:cxnSp>
        <p:nvCxnSpPr>
          <p:cNvPr id="6" name="Gerade Verbindung mit Pfeil 5"/>
          <p:cNvCxnSpPr/>
          <p:nvPr/>
        </p:nvCxnSpPr>
        <p:spPr bwMode="auto">
          <a:xfrm flipH="1" flipV="1">
            <a:off x="4804845" y="4731027"/>
            <a:ext cx="2868164" cy="228599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2105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LLRF fast protection – </a:t>
            </a:r>
            <a:br>
              <a:rPr lang="en-US" dirty="0" smtClean="0"/>
            </a:br>
            <a:r>
              <a:rPr lang="en-US" dirty="0" smtClean="0"/>
              <a:t>looking at the reflected power</a:t>
            </a:r>
            <a:endParaRPr lang="en-US" dirty="0"/>
          </a:p>
        </p:txBody>
      </p:sp>
      <p:pic>
        <p:nvPicPr>
          <p:cNvPr id="4" name="Grafik 3" descr="XFEL_GUN_llrf_main.xml   XFEL.RF/LLRF.CONTROLLER/GUN.I1/SAS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710"/>
          <a:stretch/>
        </p:blipFill>
        <p:spPr>
          <a:xfrm>
            <a:off x="2563441" y="1053548"/>
            <a:ext cx="6580559" cy="4134678"/>
          </a:xfrm>
          <a:prstGeom prst="rect">
            <a:avLst/>
          </a:prstGeom>
        </p:spPr>
      </p:pic>
      <p:pic>
        <p:nvPicPr>
          <p:cNvPr id="6" name="Grafik 5" descr="hist1.xml   XFEL.RF/LLRF.CONTROLLER/CTRL.GUN.I1/PROTECT.ACTIVE.HIS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895" y="3707296"/>
            <a:ext cx="3991532" cy="2772162"/>
          </a:xfrm>
          <a:prstGeom prst="rect">
            <a:avLst/>
          </a:prstGeom>
        </p:spPr>
      </p:pic>
      <p:cxnSp>
        <p:nvCxnSpPr>
          <p:cNvPr id="8" name="Gerade Verbindung mit Pfeil 7"/>
          <p:cNvCxnSpPr/>
          <p:nvPr/>
        </p:nvCxnSpPr>
        <p:spPr bwMode="auto">
          <a:xfrm flipH="1">
            <a:off x="7205870" y="3498574"/>
            <a:ext cx="337930" cy="1043609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0" name="Ellipse 9"/>
          <p:cNvSpPr/>
          <p:nvPr/>
        </p:nvSpPr>
        <p:spPr bwMode="auto">
          <a:xfrm>
            <a:off x="4691270" y="2743201"/>
            <a:ext cx="1470991" cy="96409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252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Strong </a:t>
            </a:r>
            <a:r>
              <a:rPr lang="de-DE" dirty="0" err="1" smtClean="0"/>
              <a:t>temperature</a:t>
            </a:r>
            <a:r>
              <a:rPr lang="de-DE" dirty="0" smtClean="0"/>
              <a:t> ( </a:t>
            </a:r>
            <a:r>
              <a:rPr lang="de-DE" dirty="0" err="1" smtClean="0"/>
              <a:t>detuning</a:t>
            </a:r>
            <a:r>
              <a:rPr lang="de-DE" dirty="0" smtClean="0"/>
              <a:t> ) </a:t>
            </a:r>
            <a:r>
              <a:rPr lang="de-DE" dirty="0" err="1" smtClean="0"/>
              <a:t>dependance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light </a:t>
            </a:r>
            <a:r>
              <a:rPr lang="de-DE" dirty="0" err="1" smtClean="0"/>
              <a:t>emission</a:t>
            </a:r>
            <a:endParaRPr lang="de-DE" dirty="0"/>
          </a:p>
        </p:txBody>
      </p:sp>
      <p:sp>
        <p:nvSpPr>
          <p:cNvPr id="6" name="TextBox 5"/>
          <p:cNvSpPr txBox="1"/>
          <p:nvPr/>
        </p:nvSpPr>
        <p:spPr>
          <a:xfrm>
            <a:off x="6933221" y="3376952"/>
            <a:ext cx="2236935" cy="15542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2000" dirty="0" smtClean="0">
                <a:solidFill>
                  <a:schemeClr val="accent3"/>
                </a:solidFill>
              </a:rPr>
              <a:t>Below 2200 Hz</a:t>
            </a:r>
          </a:p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2000" dirty="0" smtClean="0">
                <a:solidFill>
                  <a:schemeClr val="accent3"/>
                </a:solidFill>
              </a:rPr>
              <a:t>Much </a:t>
            </a:r>
            <a:r>
              <a:rPr lang="de-DE" sz="2000" dirty="0" err="1" smtClean="0">
                <a:solidFill>
                  <a:schemeClr val="accent3"/>
                </a:solidFill>
              </a:rPr>
              <a:t>less</a:t>
            </a:r>
            <a:r>
              <a:rPr lang="de-DE" sz="2000" dirty="0" smtClean="0">
                <a:solidFill>
                  <a:schemeClr val="accent3"/>
                </a:solidFill>
              </a:rPr>
              <a:t> </a:t>
            </a:r>
            <a:r>
              <a:rPr lang="de-DE" sz="2000" dirty="0" err="1" smtClean="0">
                <a:solidFill>
                  <a:schemeClr val="accent3"/>
                </a:solidFill>
              </a:rPr>
              <a:t>activity</a:t>
            </a:r>
            <a:r>
              <a:rPr lang="de-DE" sz="2000" dirty="0" smtClean="0">
                <a:solidFill>
                  <a:schemeClr val="accent3"/>
                </a:solidFill>
              </a:rPr>
              <a:t>.</a:t>
            </a:r>
          </a:p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endParaRPr lang="de-DE" sz="2000" dirty="0">
              <a:solidFill>
                <a:schemeClr val="accent3"/>
              </a:solidFill>
            </a:endParaRPr>
          </a:p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2000" i="1" dirty="0" smtClean="0">
                <a:solidFill>
                  <a:schemeClr val="accent3"/>
                </a:solidFill>
              </a:rPr>
              <a:t>200Hz = 0.01°C!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2228"/>
            <a:ext cx="6910122" cy="442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89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-european-xfel-gmbh_presentation-with-partner-logos">
  <a:themeElements>
    <a:clrScheme name="XFEL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000000"/>
      </a:accent3>
      <a:accent4>
        <a:srgbClr val="626262"/>
      </a:accent4>
      <a:accent5>
        <a:srgbClr val="ACABB1"/>
      </a:accent5>
      <a:accent6>
        <a:srgbClr val="E0E0E0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268288" marR="0" indent="-268288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Char char="n"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accent3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noFill/>
        <a:ln w="12700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 marL="268288" indent="-268288">
          <a:spcBef>
            <a:spcPts val="600"/>
          </a:spcBef>
          <a:buClr>
            <a:schemeClr val="accent2"/>
          </a:buClr>
          <a:buSzPct val="80000"/>
          <a:defRPr sz="2000" smtClean="0">
            <a:solidFill>
              <a:schemeClr val="accent3"/>
            </a:solidFill>
          </a:defRPr>
        </a:defPPr>
      </a:lstStyle>
    </a:tx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template-european-xfel-gmbh_presentation-with-partner-logos</Template>
  <TotalTime>0</TotalTime>
  <Words>626</Words>
  <Application>Microsoft Office PowerPoint</Application>
  <PresentationFormat>Bildschirmpräsentation (4:3)</PresentationFormat>
  <Paragraphs>100</Paragraphs>
  <Slides>24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5" baseType="lpstr">
      <vt:lpstr>template-european-xfel-gmbh_presentation-with-partner-logos</vt:lpstr>
      <vt:lpstr>XFEL-Gun  Operator Training</vt:lpstr>
      <vt:lpstr>Content</vt:lpstr>
      <vt:lpstr>Cathode exchange January 2020, Why?</vt:lpstr>
      <vt:lpstr>Gun signals and interlocks </vt:lpstr>
      <vt:lpstr>Gun signals and interlocks</vt:lpstr>
      <vt:lpstr>Gun signals and interlocks</vt:lpstr>
      <vt:lpstr>Limits of fast protection</vt:lpstr>
      <vt:lpstr>LLRF fast protection –  looking at the reflected power</vt:lpstr>
      <vt:lpstr>Strong temperature ( detuning ) dependance of light emission</vt:lpstr>
      <vt:lpstr>December 2017: Exchange of the gun </vt:lpstr>
      <vt:lpstr>Run Simulation</vt:lpstr>
      <vt:lpstr>Run Simulation</vt:lpstr>
      <vt:lpstr>Run Simulation</vt:lpstr>
      <vt:lpstr>Run Simulation</vt:lpstr>
      <vt:lpstr>Run Simulation</vt:lpstr>
      <vt:lpstr>Qualitative calculation of multipacting between copper and ceramic with magnetic field</vt:lpstr>
      <vt:lpstr>Preliminary installation of air coils at the gun vacuum window – successful suppression of MP</vt:lpstr>
      <vt:lpstr>Water temperature regulation – gun operation</vt:lpstr>
      <vt:lpstr>Water temperature regulation – heating up for some time</vt:lpstr>
      <vt:lpstr>PowerPoint-Präsentation</vt:lpstr>
      <vt:lpstr>PowerPoint-Präsentation</vt:lpstr>
      <vt:lpstr>PowerPoint-Präsentation</vt:lpstr>
      <vt:lpstr>Fast Gun Ramp Up – by FSM Typically the parameters are taken from the last run!</vt:lpstr>
      <vt:lpstr>PowerPoint-Präsentation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Poppe, Frank</dc:creator>
  <cp:lastModifiedBy>Brinker, Frank</cp:lastModifiedBy>
  <cp:revision>159</cp:revision>
  <cp:lastPrinted>2008-09-01T15:04:16Z</cp:lastPrinted>
  <dcterms:created xsi:type="dcterms:W3CDTF">2012-08-22T12:02:11Z</dcterms:created>
  <dcterms:modified xsi:type="dcterms:W3CDTF">2020-01-23T16:23:23Z</dcterms:modified>
</cp:coreProperties>
</file>