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05" r:id="rId1"/>
  </p:sldMasterIdLst>
  <p:notesMasterIdLst>
    <p:notesMasterId r:id="rId18"/>
  </p:notesMasterIdLst>
  <p:sldIdLst>
    <p:sldId id="1251" r:id="rId2"/>
    <p:sldId id="1313" r:id="rId3"/>
    <p:sldId id="1301" r:id="rId4"/>
    <p:sldId id="1338" r:id="rId5"/>
    <p:sldId id="1337" r:id="rId6"/>
    <p:sldId id="1316" r:id="rId7"/>
    <p:sldId id="1343" r:id="rId8"/>
    <p:sldId id="1349" r:id="rId9"/>
    <p:sldId id="1344" r:id="rId10"/>
    <p:sldId id="1341" r:id="rId11"/>
    <p:sldId id="1345" r:id="rId12"/>
    <p:sldId id="1350" r:id="rId13"/>
    <p:sldId id="1351" r:id="rId14"/>
    <p:sldId id="1335" r:id="rId15"/>
    <p:sldId id="1352" r:id="rId16"/>
    <p:sldId id="1329" r:id="rId17"/>
  </p:sldIdLst>
  <p:sldSz cx="9144000" cy="6858000" type="screen4x3"/>
  <p:notesSz cx="6669088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ith, Stewart" initials="LS" lastIdx="4" clrIdx="0">
    <p:extLst>
      <p:ext uri="{19B8F6BF-5375-455C-9EA6-DF929625EA0E}">
        <p15:presenceInfo xmlns:p15="http://schemas.microsoft.com/office/powerpoint/2012/main" userId="S-1-5-21-3042223626-4235737765-3613385886-268253" providerId="AD"/>
      </p:ext>
    </p:extLst>
  </p:cmAuthor>
  <p:cmAuthor id="2" name="Sezgin, Özdem" initials="SÖ" lastIdx="1" clrIdx="1">
    <p:extLst>
      <p:ext uri="{19B8F6BF-5375-455C-9EA6-DF929625EA0E}">
        <p15:presenceInfo xmlns:p15="http://schemas.microsoft.com/office/powerpoint/2012/main" userId="S-1-5-21-3042223626-4235737765-3613385886-3091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9933"/>
    <a:srgbClr val="008000"/>
    <a:srgbClr val="009900"/>
    <a:srgbClr val="003399"/>
    <a:srgbClr val="CC0000"/>
    <a:srgbClr val="FF0066"/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7" autoAdjust="0"/>
    <p:restoredTop sz="93091" autoAdjust="0"/>
  </p:normalViewPr>
  <p:slideViewPr>
    <p:cSldViewPr snapToGrid="0">
      <p:cViewPr varScale="1">
        <p:scale>
          <a:sx n="103" d="100"/>
          <a:sy n="103" d="100"/>
        </p:scale>
        <p:origin x="1476" y="72"/>
      </p:cViewPr>
      <p:guideLst>
        <p:guide orient="horz" pos="2115"/>
        <p:guide pos="2880"/>
        <p:guide pos="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924" y="6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2531C66-75D4-4EF7-82A2-7F721374D00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13978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531C66-75D4-4EF7-82A2-7F721374D00F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41634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531C66-75D4-4EF7-82A2-7F721374D00F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20916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531C66-75D4-4EF7-82A2-7F721374D00F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89603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531C66-75D4-4EF7-82A2-7F721374D00F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63622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531C66-75D4-4EF7-82A2-7F721374D00F}" type="slidenum">
              <a:rPr lang="de-DE" altLang="de-DE" smtClean="0"/>
              <a:pPr>
                <a:defRPr/>
              </a:pPr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48737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de-DE"/>
              <a:t>               M. Vogel, </a:t>
            </a:r>
            <a:fld id="{8DEBCDD0-5C74-4F91-AC9F-9F4B7CAA4C61}" type="datetime1">
              <a:rPr lang="de-DE" smtClean="0"/>
              <a:t>12.02.2020</a:t>
            </a:fld>
            <a:endParaRPr lang="en-US" altLang="zh-C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CC0D8E-85D2-4C10-AE43-3D2A53E67279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273844901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              M. Vogel, </a:t>
            </a:r>
            <a:fld id="{8DEBCDD0-5C74-4F91-AC9F-9F4B7CAA4C61}" type="datetime1">
              <a:rPr lang="de-DE" smtClean="0"/>
              <a:t>12.02.2020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C0D8E-85D2-4C10-AE43-3D2A53E67279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685931354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              M. Vogel, </a:t>
            </a:r>
            <a:fld id="{8DEBCDD0-5C74-4F91-AC9F-9F4B7CAA4C61}" type="datetime1">
              <a:rPr lang="de-DE" smtClean="0"/>
              <a:t>12.02.2020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C0D8E-85D2-4C10-AE43-3D2A53E67279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529411435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              M. Vogel, </a:t>
            </a:r>
            <a:fld id="{8DEBCDD0-5C74-4F91-AC9F-9F4B7CAA4C61}" type="datetime1">
              <a:rPr lang="de-DE" smtClean="0"/>
              <a:t>12.02.2020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C0D8E-85D2-4C10-AE43-3D2A53E67279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617024845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              M. Vogel, </a:t>
            </a:r>
            <a:fld id="{8DEBCDD0-5C74-4F91-AC9F-9F4B7CAA4C61}" type="datetime1">
              <a:rPr lang="de-DE" smtClean="0"/>
              <a:t>12.02.2020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C0D8E-85D2-4C10-AE43-3D2A53E67279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714196624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              M. Vogel, </a:t>
            </a:r>
            <a:fld id="{8DEBCDD0-5C74-4F91-AC9F-9F4B7CAA4C61}" type="datetime1">
              <a:rPr lang="de-DE" smtClean="0"/>
              <a:t>12.02.2020</a:t>
            </a:fld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C0D8E-85D2-4C10-AE43-3D2A53E67279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54013718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              M. Vogel, </a:t>
            </a:r>
            <a:fld id="{8DEBCDD0-5C74-4F91-AC9F-9F4B7CAA4C61}" type="datetime1">
              <a:rPr lang="de-DE" smtClean="0"/>
              <a:t>12.02.2020</a:t>
            </a:fld>
            <a:endParaRPr lang="en-US" altLang="zh-C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C0D8E-85D2-4C10-AE43-3D2A53E67279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628267696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              M. Vogel, </a:t>
            </a:r>
            <a:fld id="{8DEBCDD0-5C74-4F91-AC9F-9F4B7CAA4C61}" type="datetime1">
              <a:rPr lang="de-DE" smtClean="0"/>
              <a:t>12.02.2020</a:t>
            </a:fld>
            <a:endParaRPr lang="en-US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C0D8E-85D2-4C10-AE43-3D2A53E67279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66201876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              M. Vogel, </a:t>
            </a:r>
            <a:fld id="{8DEBCDD0-5C74-4F91-AC9F-9F4B7CAA4C61}" type="datetime1">
              <a:rPr lang="de-DE" smtClean="0"/>
              <a:t>12.02.2020</a:t>
            </a:fld>
            <a:endParaRPr lang="en-US" altLang="zh-C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C0D8E-85D2-4C10-AE43-3D2A53E67279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272606940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              M. Vogel, </a:t>
            </a:r>
            <a:fld id="{8DEBCDD0-5C74-4F91-AC9F-9F4B7CAA4C61}" type="datetime1">
              <a:rPr lang="de-DE" smtClean="0"/>
              <a:t>12.02.2020</a:t>
            </a:fld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CC0D8E-85D2-4C10-AE43-3D2A53E67279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923647463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de-DE"/>
              <a:t>               M. Vogel, </a:t>
            </a:r>
            <a:fld id="{8DEBCDD0-5C74-4F91-AC9F-9F4B7CAA4C61}" type="datetime1">
              <a:rPr lang="de-DE" smtClean="0"/>
              <a:t>12.02.2020</a:t>
            </a:fld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CC0D8E-85D2-4C10-AE43-3D2A53E67279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4036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               M. Vogel, </a:t>
            </a:r>
            <a:fld id="{8DEBCDD0-5C74-4F91-AC9F-9F4B7CAA4C61}" type="datetime1">
              <a:rPr lang="de-DE" smtClean="0"/>
              <a:t>12.02.2020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2CC0D8E-85D2-4C10-AE43-3D2A53E67279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18B22059-9FEA-479D-AF86-9CF237D27C0E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254000" y="6521450"/>
            <a:ext cx="8693150" cy="36513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6ACCD696-EA61-41B0-ABB9-A7E23650C1E9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298450" y="504197"/>
            <a:ext cx="6591237" cy="59021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9" name="Grafik 1">
            <a:extLst>
              <a:ext uri="{FF2B5EF4-FFF2-40B4-BE49-F238E27FC236}">
                <a16:creationId xmlns:a16="http://schemas.microsoft.com/office/drawing/2014/main" id="{19139E92-293C-4CC4-B6B1-7DFD119EBA7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507" y="55226"/>
            <a:ext cx="581650" cy="517068"/>
          </a:xfrm>
          <a:prstGeom prst="rect">
            <a:avLst/>
          </a:prstGeom>
        </p:spPr>
      </p:pic>
      <p:sp>
        <p:nvSpPr>
          <p:cNvPr id="10" name="Textfeld 2">
            <a:extLst>
              <a:ext uri="{FF2B5EF4-FFF2-40B4-BE49-F238E27FC236}">
                <a16:creationId xmlns:a16="http://schemas.microsoft.com/office/drawing/2014/main" id="{647F9111-13F4-4ABF-98CB-93CD923E773A}"/>
              </a:ext>
            </a:extLst>
          </p:cNvPr>
          <p:cNvSpPr txBox="1"/>
          <p:nvPr userDrawn="1"/>
        </p:nvSpPr>
        <p:spPr>
          <a:xfrm>
            <a:off x="7582422" y="63920"/>
            <a:ext cx="13756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Lehrstuhl für </a:t>
            </a:r>
          </a:p>
          <a:p>
            <a:r>
              <a:rPr lang="de-DE" sz="1000" dirty="0"/>
              <a:t>Oberflächen-</a:t>
            </a:r>
            <a:r>
              <a:rPr lang="de-DE" sz="1000" baseline="0" dirty="0"/>
              <a:t> und</a:t>
            </a:r>
          </a:p>
          <a:p>
            <a:r>
              <a:rPr lang="de-DE" sz="1000" baseline="0" dirty="0"/>
              <a:t>Werkstofftechnologie</a:t>
            </a:r>
            <a:endParaRPr lang="de-DE" sz="1000" dirty="0"/>
          </a:p>
        </p:txBody>
      </p:sp>
      <p:pic>
        <p:nvPicPr>
          <p:cNvPr id="11" name="Bild 15" descr="logo_uni_si_rgb.jpg">
            <a:extLst>
              <a:ext uri="{FF2B5EF4-FFF2-40B4-BE49-F238E27FC236}">
                <a16:creationId xmlns:a16="http://schemas.microsoft.com/office/drawing/2014/main" id="{EA8DC0B9-91D9-499F-BE94-4F15A796B40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" y="74381"/>
            <a:ext cx="12334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788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6" r:id="rId1"/>
    <p:sldLayoutId id="2147484607" r:id="rId2"/>
    <p:sldLayoutId id="2147484608" r:id="rId3"/>
    <p:sldLayoutId id="2147484609" r:id="rId4"/>
    <p:sldLayoutId id="2147484610" r:id="rId5"/>
    <p:sldLayoutId id="2147484611" r:id="rId6"/>
    <p:sldLayoutId id="2147484612" r:id="rId7"/>
    <p:sldLayoutId id="2147484613" r:id="rId8"/>
    <p:sldLayoutId id="2147484614" r:id="rId9"/>
    <p:sldLayoutId id="2147484615" r:id="rId10"/>
    <p:sldLayoutId id="2147484616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tiff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3"/>
          <p:cNvSpPr txBox="1">
            <a:spLocks/>
          </p:cNvSpPr>
          <p:nvPr/>
        </p:nvSpPr>
        <p:spPr>
          <a:xfrm>
            <a:off x="169007" y="631479"/>
            <a:ext cx="8805986" cy="2797520"/>
          </a:xfrm>
          <a:prstGeom prst="rect">
            <a:avLst/>
          </a:prstGeom>
        </p:spPr>
        <p:txBody>
          <a:bodyPr anchor="t" anchorCtr="0"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4800" b="1" u="sng" dirty="0">
                <a:solidFill>
                  <a:srgbClr val="00206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The Next Generation</a:t>
            </a:r>
            <a:r>
              <a:rPr lang="en-US" sz="4800" b="1" dirty="0">
                <a:solidFill>
                  <a:srgbClr val="00206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 </a:t>
            </a:r>
          </a:p>
          <a:p>
            <a:r>
              <a:rPr lang="en-US" sz="4800" b="1" u="sng" dirty="0">
                <a:solidFill>
                  <a:srgbClr val="00206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Material Structures</a:t>
            </a:r>
          </a:p>
          <a:p>
            <a:r>
              <a:rPr lang="en-US" sz="4800" b="1" u="sng" dirty="0">
                <a:solidFill>
                  <a:srgbClr val="00206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for</a:t>
            </a:r>
          </a:p>
          <a:p>
            <a:r>
              <a:rPr lang="en-US" sz="4800" b="1" u="sng" dirty="0">
                <a:solidFill>
                  <a:srgbClr val="00206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SRF Technologies</a:t>
            </a:r>
          </a:p>
          <a:p>
            <a:endParaRPr lang="en-US" sz="4800" b="1" u="sng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sym typeface="Wingdings" panose="05000000000000000000" pitchFamily="2" charset="2"/>
            </a:endParaRPr>
          </a:p>
        </p:txBody>
      </p:sp>
      <p:sp>
        <p:nvSpPr>
          <p:cNvPr id="11" name="Inhaltsplatzhalter 4"/>
          <p:cNvSpPr txBox="1">
            <a:spLocks/>
          </p:cNvSpPr>
          <p:nvPr/>
        </p:nvSpPr>
        <p:spPr>
          <a:xfrm>
            <a:off x="133260" y="3057739"/>
            <a:ext cx="8675664" cy="7425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ZA" sz="20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0" indent="0" algn="ctr">
              <a:buFontTx/>
              <a:buNone/>
            </a:pPr>
            <a:r>
              <a:rPr lang="en-ZA" sz="20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M. Eng. </a:t>
            </a:r>
            <a:r>
              <a:rPr lang="en-ZA" sz="2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Özdem Sezgin, </a:t>
            </a:r>
            <a:r>
              <a:rPr lang="en-ZA" sz="20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ZA" sz="2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–Ing. Michael Vogel</a:t>
            </a:r>
          </a:p>
          <a:p>
            <a:pPr marL="0" indent="0" algn="ctr">
              <a:buFontTx/>
              <a:buNone/>
            </a:pPr>
            <a:r>
              <a:rPr lang="en-ZA" sz="2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Prof. </a:t>
            </a:r>
            <a:r>
              <a:rPr lang="en-ZA" sz="20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ZA" sz="2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rer</a:t>
            </a:r>
            <a:r>
              <a:rPr lang="en-ZA" sz="2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nat. </a:t>
            </a:r>
            <a:r>
              <a:rPr lang="en-ZA" sz="20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habil</a:t>
            </a:r>
            <a:r>
              <a:rPr lang="en-ZA" sz="2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Xin Jiang</a:t>
            </a:r>
          </a:p>
          <a:p>
            <a:pPr marL="0" indent="0" algn="ctr">
              <a:buNone/>
            </a:pPr>
            <a:r>
              <a:rPr lang="en-ZA" sz="2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 </a:t>
            </a:r>
          </a:p>
          <a:p>
            <a:pPr marL="0" indent="0" algn="ctr">
              <a:buNone/>
            </a:pPr>
            <a:r>
              <a:rPr lang="en-ZA" sz="20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</a:t>
            </a:r>
            <a:r>
              <a:rPr lang="en-ZA" sz="2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IV, Department </a:t>
            </a:r>
            <a:r>
              <a:rPr lang="en-ZA" sz="20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Maschinenbau</a:t>
            </a:r>
            <a:endParaRPr lang="en-US" sz="2000" b="1" dirty="0"/>
          </a:p>
          <a:p>
            <a:pPr marL="0" indent="0" algn="ctr">
              <a:buFontTx/>
              <a:buNone/>
            </a:pPr>
            <a:r>
              <a:rPr lang="en-ZA" sz="2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Siegen</a:t>
            </a:r>
          </a:p>
          <a:p>
            <a:pPr marL="0" indent="0" algn="ctr">
              <a:buFontTx/>
              <a:buNone/>
            </a:pPr>
            <a:endParaRPr lang="en-ZA" sz="2000" kern="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r>
              <a:rPr lang="en-ZA" sz="2000" kern="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14.02.2020 </a:t>
            </a:r>
          </a:p>
          <a:p>
            <a:pPr marL="0" indent="0" algn="ctr">
              <a:buFontTx/>
              <a:buNone/>
            </a:pPr>
            <a:r>
              <a:rPr lang="en-ZA" sz="2000" kern="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Hamburg</a:t>
            </a:r>
            <a:endParaRPr lang="en-GB" sz="2000" kern="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D09FE5-7D3C-4131-A64C-F06E7E8D9BE3}"/>
              </a:ext>
            </a:extLst>
          </p:cNvPr>
          <p:cNvSpPr/>
          <p:nvPr/>
        </p:nvSpPr>
        <p:spPr>
          <a:xfrm>
            <a:off x="269915" y="6114059"/>
            <a:ext cx="8675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 Multilayer Structures for Applications in SRF Technology (SMART)</a:t>
            </a:r>
            <a:endParaRPr lang="en-GB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837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CFF856F-66D5-4A98-B7BD-C3F04C20CB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20" y="3673436"/>
            <a:ext cx="3709664" cy="278224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A3896BB-8E8C-4D4A-B449-8769E970A0D6}"/>
              </a:ext>
            </a:extLst>
          </p:cNvPr>
          <p:cNvSpPr/>
          <p:nvPr/>
        </p:nvSpPr>
        <p:spPr>
          <a:xfrm>
            <a:off x="6087234" y="4017043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977 – T200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E668AE3-E33E-4A8D-B5EA-C695E636A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216" y="622177"/>
            <a:ext cx="3971566" cy="297867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DD29F311-C6BB-4472-9FAA-A5C811B67C1B}"/>
              </a:ext>
            </a:extLst>
          </p:cNvPr>
          <p:cNvSpPr/>
          <p:nvPr/>
        </p:nvSpPr>
        <p:spPr>
          <a:xfrm>
            <a:off x="3896173" y="772798"/>
            <a:ext cx="1351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980 – T650</a:t>
            </a:r>
          </a:p>
        </p:txBody>
      </p:sp>
      <p:sp>
        <p:nvSpPr>
          <p:cNvPr id="12" name="Datumsplatzhalter 1">
            <a:extLst>
              <a:ext uri="{FF2B5EF4-FFF2-40B4-BE49-F238E27FC236}">
                <a16:creationId xmlns:a16="http://schemas.microsoft.com/office/drawing/2014/main" id="{429E7D8E-3661-4605-9CB5-777209A243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63374" y="6528267"/>
            <a:ext cx="2534970" cy="304800"/>
          </a:xfrm>
        </p:spPr>
        <p:txBody>
          <a:bodyPr/>
          <a:lstStyle/>
          <a:p>
            <a:pPr>
              <a:defRPr/>
            </a:pPr>
            <a:r>
              <a:rPr lang="de-DE" dirty="0"/>
              <a:t>         A. Özdem Sezgin, </a:t>
            </a:r>
            <a:fld id="{415800F4-B5E0-4963-96AC-FCBDDC117056}" type="datetime1">
              <a:rPr lang="de-DE" smtClean="0"/>
              <a:pPr>
                <a:defRPr/>
              </a:pPr>
              <a:t>12.02.2020</a:t>
            </a:fld>
            <a:endParaRPr lang="en-US" altLang="zh-CN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1D210B3E-A889-45C9-932A-8148178CB8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64" y="3673436"/>
            <a:ext cx="3709664" cy="2782248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900E37AD-D43C-41CB-9717-AB1AB64D4273}"/>
              </a:ext>
            </a:extLst>
          </p:cNvPr>
          <p:cNvSpPr/>
          <p:nvPr/>
        </p:nvSpPr>
        <p:spPr>
          <a:xfrm>
            <a:off x="1705114" y="4017043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975 – T400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871CE13-7732-416F-BCC4-39F0DAED51AE}"/>
              </a:ext>
            </a:extLst>
          </p:cNvPr>
          <p:cNvSpPr txBox="1">
            <a:spLocks/>
          </p:cNvSpPr>
          <p:nvPr/>
        </p:nvSpPr>
        <p:spPr>
          <a:xfrm>
            <a:off x="2586216" y="0"/>
            <a:ext cx="3971566" cy="6330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SEM – Surface (S)</a:t>
            </a:r>
          </a:p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701808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3BE27CD-6958-4E01-84B6-63B2066F9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10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8762BFA-C153-4547-B7FF-935E02973FCA}"/>
              </a:ext>
            </a:extLst>
          </p:cNvPr>
          <p:cNvSpPr/>
          <p:nvPr/>
        </p:nvSpPr>
        <p:spPr>
          <a:xfrm>
            <a:off x="854414" y="844421"/>
            <a:ext cx="2706382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</a:p>
          <a:p>
            <a:pPr algn="just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DC-NbN-T650-400W-0V</a:t>
            </a:r>
          </a:p>
        </p:txBody>
      </p:sp>
      <p:sp>
        <p:nvSpPr>
          <p:cNvPr id="9" name="Datumsplatzhalter 1">
            <a:extLst>
              <a:ext uri="{FF2B5EF4-FFF2-40B4-BE49-F238E27FC236}">
                <a16:creationId xmlns:a16="http://schemas.microsoft.com/office/drawing/2014/main" id="{FA648C6B-2785-4714-ACC9-EB7EE1FE738E}"/>
              </a:ext>
            </a:extLst>
          </p:cNvPr>
          <p:cNvSpPr txBox="1">
            <a:spLocks/>
          </p:cNvSpPr>
          <p:nvPr/>
        </p:nvSpPr>
        <p:spPr>
          <a:xfrm>
            <a:off x="-63374" y="6528267"/>
            <a:ext cx="25349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50" kern="120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/>
              <a:t>         A. Özdem Sezgin, </a:t>
            </a:r>
            <a:fld id="{415800F4-B5E0-4963-96AC-FCBDDC117056}" type="datetime1">
              <a:rPr lang="de-DE" smtClean="0"/>
              <a:pPr>
                <a:defRPr/>
              </a:pPr>
              <a:t>12.02.2020</a:t>
            </a:fld>
            <a:endParaRPr lang="en-US" altLang="zh-CN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6D8BE63B-CA1D-4098-89BD-FA623F47F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363" y="681133"/>
            <a:ext cx="3446106" cy="258457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01732D4-5666-407E-9E82-129D7226F63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38735" y="3433669"/>
            <a:ext cx="4697860" cy="274319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7DBF6E26-9F92-488A-B0AE-F387DDAA3B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" y="2136710"/>
            <a:ext cx="4133461" cy="3100096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C0466DAB-0AAD-44DE-8A91-B334CA97AC22}"/>
              </a:ext>
            </a:extLst>
          </p:cNvPr>
          <p:cNvSpPr/>
          <p:nvPr/>
        </p:nvSpPr>
        <p:spPr>
          <a:xfrm>
            <a:off x="1909025" y="886209"/>
            <a:ext cx="597159" cy="41987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980</a:t>
            </a:r>
            <a:endParaRPr lang="en-US" dirty="0"/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5BEBA19B-EDFD-49CC-8257-1BF551B607BB}"/>
              </a:ext>
            </a:extLst>
          </p:cNvPr>
          <p:cNvCxnSpPr/>
          <p:nvPr/>
        </p:nvCxnSpPr>
        <p:spPr>
          <a:xfrm flipV="1">
            <a:off x="2817845" y="1912776"/>
            <a:ext cx="4329404" cy="83975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87C1F444-EF1D-436C-83F5-F05C1D493B90}"/>
              </a:ext>
            </a:extLst>
          </p:cNvPr>
          <p:cNvSpPr txBox="1">
            <a:spLocks/>
          </p:cNvSpPr>
          <p:nvPr/>
        </p:nvSpPr>
        <p:spPr>
          <a:xfrm>
            <a:off x="3211858" y="0"/>
            <a:ext cx="2591784" cy="6330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SEM / EDX </a:t>
            </a:r>
          </a:p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63736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F693BFE3-93BD-43D5-BEF7-725E5133E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1193" y="5829748"/>
            <a:ext cx="2194560" cy="1397039"/>
          </a:xfrm>
        </p:spPr>
        <p:txBody>
          <a:bodyPr/>
          <a:lstStyle/>
          <a:p>
            <a:pPr>
              <a:defRPr/>
            </a:pPr>
            <a:r>
              <a:rPr lang="de-DE" altLang="de-DE" dirty="0"/>
              <a:t>11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A5CC4A9-03D5-49F4-A6FB-81047B616E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160" y="613383"/>
            <a:ext cx="4006975" cy="300523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9A95087-3D23-40E2-836A-F571FFF71C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7" y="3762241"/>
            <a:ext cx="4028152" cy="302111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F47304-BEFE-48B2-8E3E-DE0537FDF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19" y="613383"/>
            <a:ext cx="4006975" cy="300523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14CA1114-CC93-42F9-8898-38496A4EE3BE}"/>
              </a:ext>
            </a:extLst>
          </p:cNvPr>
          <p:cNvSpPr/>
          <p:nvPr/>
        </p:nvSpPr>
        <p:spPr>
          <a:xfrm>
            <a:off x="-1101014" y="49218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   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Thickness </a:t>
            </a:r>
            <a:endParaRPr lang="en-US" dirty="0"/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79CA2605-EC02-40D7-BF21-E7B57AA7440C}"/>
              </a:ext>
            </a:extLst>
          </p:cNvPr>
          <p:cNvCxnSpPr>
            <a:cxnSpLocks/>
          </p:cNvCxnSpPr>
          <p:nvPr/>
        </p:nvCxnSpPr>
        <p:spPr>
          <a:xfrm flipV="1">
            <a:off x="559836" y="4825304"/>
            <a:ext cx="0" cy="4179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06EC47BA-EB69-4E8D-AAA1-933EB9701525}"/>
              </a:ext>
            </a:extLst>
          </p:cNvPr>
          <p:cNvCxnSpPr/>
          <p:nvPr/>
        </p:nvCxnSpPr>
        <p:spPr>
          <a:xfrm>
            <a:off x="2202024" y="4872992"/>
            <a:ext cx="0" cy="4397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Datumsplatzhalter 1">
            <a:extLst>
              <a:ext uri="{FF2B5EF4-FFF2-40B4-BE49-F238E27FC236}">
                <a16:creationId xmlns:a16="http://schemas.microsoft.com/office/drawing/2014/main" id="{7DECD57E-5DB4-4B56-8C2A-4A41D32E0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63374" y="6528267"/>
            <a:ext cx="2534970" cy="304800"/>
          </a:xfrm>
        </p:spPr>
        <p:txBody>
          <a:bodyPr/>
          <a:lstStyle/>
          <a:p>
            <a:pPr>
              <a:defRPr/>
            </a:pPr>
            <a:r>
              <a:rPr lang="de-DE" dirty="0"/>
              <a:t>         A. Özdem Sezgin, </a:t>
            </a:r>
            <a:fld id="{415800F4-B5E0-4963-96AC-FCBDDC117056}" type="datetime1">
              <a:rPr lang="de-DE" smtClean="0"/>
              <a:t>12.02.2020</a:t>
            </a:fld>
            <a:endParaRPr lang="en-US" altLang="zh-CN" dirty="0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F2B2BADD-36AA-4B98-BDF1-6135A383E395}"/>
              </a:ext>
            </a:extLst>
          </p:cNvPr>
          <p:cNvSpPr/>
          <p:nvPr/>
        </p:nvSpPr>
        <p:spPr>
          <a:xfrm>
            <a:off x="279919" y="839756"/>
            <a:ext cx="1268963" cy="4012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T=200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600" b="1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9B0C706D-B5C0-4E48-84CF-6EB936FAB133}"/>
              </a:ext>
            </a:extLst>
          </p:cNvPr>
          <p:cNvSpPr/>
          <p:nvPr/>
        </p:nvSpPr>
        <p:spPr>
          <a:xfrm>
            <a:off x="4684160" y="839756"/>
            <a:ext cx="1268963" cy="4012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T=400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600" b="1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DF96ABCE-3AB6-4BDA-8A2E-ED7F75A88FA1}"/>
              </a:ext>
            </a:extLst>
          </p:cNvPr>
          <p:cNvSpPr/>
          <p:nvPr/>
        </p:nvSpPr>
        <p:spPr>
          <a:xfrm>
            <a:off x="2429939" y="3963501"/>
            <a:ext cx="1268963" cy="4012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T=650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600" b="1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862CEDD1-46BB-4916-8A87-1EC3DB40DA6D}"/>
              </a:ext>
            </a:extLst>
          </p:cNvPr>
          <p:cNvSpPr/>
          <p:nvPr/>
        </p:nvSpPr>
        <p:spPr>
          <a:xfrm>
            <a:off x="2877972" y="839756"/>
            <a:ext cx="1408922" cy="429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Th=1.315</a:t>
            </a:r>
            <a:r>
              <a:rPr lang="el-GR" b="1" dirty="0"/>
              <a:t> μ</a:t>
            </a:r>
            <a:r>
              <a:rPr lang="en-US" b="1" dirty="0"/>
              <a:t>m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4D5849F1-A738-4CE0-AFF8-10FC7EDC5B91}"/>
              </a:ext>
            </a:extLst>
          </p:cNvPr>
          <p:cNvSpPr/>
          <p:nvPr/>
        </p:nvSpPr>
        <p:spPr>
          <a:xfrm>
            <a:off x="7282213" y="839756"/>
            <a:ext cx="1408922" cy="429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Th=1.226</a:t>
            </a:r>
            <a:r>
              <a:rPr lang="el-GR" b="1" dirty="0"/>
              <a:t> μ</a:t>
            </a:r>
            <a:r>
              <a:rPr lang="en-US" b="1" dirty="0"/>
              <a:t>m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662582C8-91EE-46F7-8E92-FA912AA24EC3}"/>
              </a:ext>
            </a:extLst>
          </p:cNvPr>
          <p:cNvSpPr/>
          <p:nvPr/>
        </p:nvSpPr>
        <p:spPr>
          <a:xfrm>
            <a:off x="5052276" y="3963501"/>
            <a:ext cx="1408922" cy="429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Th=1.170</a:t>
            </a:r>
            <a:r>
              <a:rPr lang="el-GR" b="1" dirty="0"/>
              <a:t> μ</a:t>
            </a:r>
            <a:r>
              <a:rPr lang="en-US" b="1" dirty="0"/>
              <a:t>m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6735B08E-6294-4E9A-8568-DCFDE897EC72}"/>
              </a:ext>
            </a:extLst>
          </p:cNvPr>
          <p:cNvSpPr/>
          <p:nvPr/>
        </p:nvSpPr>
        <p:spPr>
          <a:xfrm>
            <a:off x="317241" y="2871455"/>
            <a:ext cx="597159" cy="4198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977</a:t>
            </a:r>
            <a:endParaRPr lang="en-US" dirty="0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4C2BD0A2-7C81-4424-BB41-2AADC7FB0BA9}"/>
              </a:ext>
            </a:extLst>
          </p:cNvPr>
          <p:cNvSpPr/>
          <p:nvPr/>
        </p:nvSpPr>
        <p:spPr>
          <a:xfrm>
            <a:off x="4717147" y="2871455"/>
            <a:ext cx="597159" cy="4198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975</a:t>
            </a:r>
            <a:endParaRPr lang="en-US" dirty="0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A7C8FF21-0FDC-4FE5-8135-C2427E0EA42E}"/>
              </a:ext>
            </a:extLst>
          </p:cNvPr>
          <p:cNvSpPr/>
          <p:nvPr/>
        </p:nvSpPr>
        <p:spPr>
          <a:xfrm>
            <a:off x="2471596" y="6018244"/>
            <a:ext cx="597159" cy="4198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980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3643849-8EE3-463B-8A10-54A0CF4AEBF3}"/>
              </a:ext>
            </a:extLst>
          </p:cNvPr>
          <p:cNvSpPr txBox="1">
            <a:spLocks/>
          </p:cNvSpPr>
          <p:nvPr/>
        </p:nvSpPr>
        <p:spPr>
          <a:xfrm>
            <a:off x="1761084" y="18661"/>
            <a:ext cx="4926563" cy="6330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SEM – Thickness Analysis</a:t>
            </a:r>
          </a:p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467500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65B9C4CB-D84B-448C-BDEE-F0149518E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986"/>
            <a:ext cx="4659971" cy="331375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1B33458-3E96-4EA2-80E7-1CEC1C205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858" y="1103343"/>
            <a:ext cx="3084884" cy="224302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0B774E4-D9C8-4F17-A9A3-EFE7C73F37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03" y="3815240"/>
            <a:ext cx="5798497" cy="3017827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A487847-C98B-4814-A223-C47BFA7AD4C4}"/>
              </a:ext>
            </a:extLst>
          </p:cNvPr>
          <p:cNvSpPr/>
          <p:nvPr/>
        </p:nvSpPr>
        <p:spPr>
          <a:xfrm>
            <a:off x="2565918" y="741577"/>
            <a:ext cx="923732" cy="29665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Si (100)</a:t>
            </a:r>
            <a:endParaRPr lang="en-US" dirty="0"/>
          </a:p>
        </p:txBody>
      </p:sp>
      <p:sp>
        <p:nvSpPr>
          <p:cNvPr id="11" name="Datumsplatzhalter 1">
            <a:extLst>
              <a:ext uri="{FF2B5EF4-FFF2-40B4-BE49-F238E27FC236}">
                <a16:creationId xmlns:a16="http://schemas.microsoft.com/office/drawing/2014/main" id="{090F6692-49E1-46E5-B561-F32F3B1887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63374" y="6528267"/>
            <a:ext cx="2534970" cy="304800"/>
          </a:xfrm>
        </p:spPr>
        <p:txBody>
          <a:bodyPr/>
          <a:lstStyle/>
          <a:p>
            <a:pPr>
              <a:defRPr/>
            </a:pPr>
            <a:r>
              <a:rPr lang="de-DE" dirty="0"/>
              <a:t>         A. Özdem Sezgin, </a:t>
            </a:r>
            <a:fld id="{415800F4-B5E0-4963-96AC-FCBDDC117056}" type="datetime1">
              <a:rPr lang="de-DE" smtClean="0"/>
              <a:t>12.02.2020</a:t>
            </a:fld>
            <a:endParaRPr lang="en-US" altLang="zh-CN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DBE4872-1CF3-48F6-A1A5-1102985CDF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76" y="1305268"/>
            <a:ext cx="2370083" cy="17374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7760A23-6A4E-40E5-87B0-544E218DD8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1780"/>
            <a:ext cx="3345503" cy="1954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DD637F4-E7D2-4B96-AEFF-8B09A2AF67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31" y="4488730"/>
            <a:ext cx="2771651" cy="1393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D8599A5C-1F2B-46F0-A469-03CBDA916C0D}"/>
              </a:ext>
            </a:extLst>
          </p:cNvPr>
          <p:cNvCxnSpPr>
            <a:cxnSpLocks/>
          </p:cNvCxnSpPr>
          <p:nvPr/>
        </p:nvCxnSpPr>
        <p:spPr>
          <a:xfrm flipV="1">
            <a:off x="1328090" y="2486608"/>
            <a:ext cx="347804" cy="9423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42CDB349-C0D6-413D-A1FF-E13A7FB3C69B}"/>
              </a:ext>
            </a:extLst>
          </p:cNvPr>
          <p:cNvSpPr txBox="1">
            <a:spLocks/>
          </p:cNvSpPr>
          <p:nvPr/>
        </p:nvSpPr>
        <p:spPr>
          <a:xfrm>
            <a:off x="3211858" y="0"/>
            <a:ext cx="2591784" cy="6330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XRD</a:t>
            </a:r>
          </a:p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  <p:pic>
        <p:nvPicPr>
          <p:cNvPr id="23" name="Grafik 324">
            <a:extLst>
              <a:ext uri="{FF2B5EF4-FFF2-40B4-BE49-F238E27FC236}">
                <a16:creationId xmlns:a16="http://schemas.microsoft.com/office/drawing/2014/main" id="{7883C58D-F95A-4B93-9842-91145F533C64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7245908" y="4136678"/>
            <a:ext cx="1590182" cy="18600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hteck 34">
                <a:extLst>
                  <a:ext uri="{FF2B5EF4-FFF2-40B4-BE49-F238E27FC236}">
                    <a16:creationId xmlns:a16="http://schemas.microsoft.com/office/drawing/2014/main" id="{D2887F94-2D17-4F8D-9ADF-EE7AECE71F24}"/>
                  </a:ext>
                </a:extLst>
              </p:cNvPr>
              <p:cNvSpPr/>
              <p:nvPr/>
            </p:nvSpPr>
            <p:spPr>
              <a:xfrm>
                <a:off x="5803642" y="495613"/>
                <a:ext cx="3992191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ZA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NbN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ZA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1" i="0" smtClean="0"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en-ZA" b="1" i="0" smtClean="0">
                            <a:latin typeface="Cambria Math" panose="02040503050406030204" pitchFamily="18" charset="0"/>
                          </a:rPr>
                          <m:t>𝐜</m:t>
                        </m:r>
                      </m:sub>
                    </m:sSub>
                    <m:r>
                      <a:rPr lang="en-ZA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ZA" b="1" i="0" smtClean="0">
                        <a:latin typeface="Cambria Math" panose="02040503050406030204" pitchFamily="18" charset="0"/>
                      </a:rPr>
                      <m:t>𝟏𝟕</m:t>
                    </m:r>
                    <m:r>
                      <a:rPr lang="en-ZA" b="1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ZA" b="1" i="0" smtClean="0">
                        <a:latin typeface="Cambria Math" panose="02040503050406030204" pitchFamily="18" charset="0"/>
                      </a:rPr>
                      <m:t>𝟑𝐊</m:t>
                    </m:r>
                  </m:oMath>
                </a14:m>
                <a:endParaRPr lang="en-ZA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ZA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1" i="0" smtClean="0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b>
                        <m:r>
                          <a:rPr lang="en-ZA" b="1" i="0" smtClean="0">
                            <a:latin typeface="Cambria Math" panose="02040503050406030204" pitchFamily="18" charset="0"/>
                          </a:rPr>
                          <m:t>𝐜</m:t>
                        </m:r>
                      </m:sub>
                    </m:sSub>
                    <m:r>
                      <a:rPr lang="en-ZA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ZA" b="1" i="0" smtClean="0">
                        <a:latin typeface="Cambria Math" panose="02040503050406030204" pitchFamily="18" charset="0"/>
                      </a:rPr>
                      <m:t>𝟐𝟑𝟎𝐦𝐓</m:t>
                    </m:r>
                    <m:r>
                      <a:rPr lang="en-ZA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ZA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ZA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1" i="0" smtClean="0">
                        <a:latin typeface="Cambria Math" panose="02040503050406030204" pitchFamily="18" charset="0"/>
                      </a:rPr>
                      <m:t>𝐰𝐫𝐭</m:t>
                    </m:r>
                    <m:r>
                      <a:rPr lang="de-DE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ZA" b="1" i="0" smtClean="0">
                        <a:latin typeface="Cambria Math" panose="02040503050406030204" pitchFamily="18" charset="0"/>
                      </a:rPr>
                      <m:t>𝐍</m:t>
                    </m:r>
                    <m:r>
                      <a:rPr lang="de-DE" b="1" i="0" smtClean="0">
                        <a:latin typeface="Cambria Math" panose="02040503050406030204" pitchFamily="18" charset="0"/>
                      </a:rPr>
                      <m:t>𝐛</m:t>
                    </m:r>
                    <m:r>
                      <a:rPr lang="de-DE" b="1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ZA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1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b>
                        <m:r>
                          <a:rPr lang="en-ZA" b="1">
                            <a:latin typeface="Cambria Math" panose="02040503050406030204" pitchFamily="18" charset="0"/>
                          </a:rPr>
                          <m:t>𝐜</m:t>
                        </m:r>
                      </m:sub>
                    </m:sSub>
                    <m:r>
                      <a:rPr lang="en-ZA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ZA" b="1" i="0" smtClean="0">
                        <a:latin typeface="Cambria Math" panose="02040503050406030204" pitchFamily="18" charset="0"/>
                      </a:rPr>
                      <m:t>𝟐𝟎𝟎𝐦𝐓</m:t>
                    </m:r>
                    <m:r>
                      <a:rPr lang="en-ZA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ZA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1"/>
                <a:r>
                  <a:rPr lang="en-ZA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Superconducting </a:t>
                </a:r>
                <a:r>
                  <a:rPr lang="en-ZA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NbN</a:t>
                </a:r>
                <a:br>
                  <a:rPr lang="en-ZA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ZA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Phases: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ZA" b="1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𝛄</m:t>
                    </m:r>
                    <m:r>
                      <a:rPr lang="en-ZA" b="1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ZA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phase (</a:t>
                </a:r>
                <a14:m>
                  <m:oMath xmlns:m="http://schemas.openxmlformats.org/officeDocument/2006/math">
                    <m:r>
                      <a:rPr lang="en-ZA" b="1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𝐍</m:t>
                    </m:r>
                    <m:sSub>
                      <m:sSubPr>
                        <m:ctrlPr>
                          <a:rPr lang="en-ZA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1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ZA" b="1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sSub>
                      <m:sSubPr>
                        <m:ctrlPr>
                          <a:rPr lang="en-ZA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1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𝐍</m:t>
                        </m:r>
                      </m:e>
                      <m:sub>
                        <m:r>
                          <a:rPr lang="en-ZA" b="1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ZA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1"/>
                <a:r>
                  <a:rPr lang="en-ZA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1" i="0" smtClean="0"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en-ZA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sub>
                    </m:sSub>
                  </m:oMath>
                </a14:m>
                <a:r>
                  <a:rPr lang="en-ZA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=12 – 15 K )</a:t>
                </a:r>
              </a:p>
              <a:p>
                <a:pPr lvl="1"/>
                <a:endParaRPr lang="en-ZA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ZA" b="1" i="0" smtClean="0">
                        <a:latin typeface="Cambria Math" panose="02040503050406030204" pitchFamily="18" charset="0"/>
                      </a:rPr>
                      <m:t>𝛅</m:t>
                    </m:r>
                    <m:r>
                      <a:rPr lang="en-ZA" b="1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ZA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phase (</a:t>
                </a:r>
                <a14:m>
                  <m:oMath xmlns:m="http://schemas.openxmlformats.org/officeDocument/2006/math">
                    <m:r>
                      <a:rPr lang="en-ZA" b="1" i="0" smtClean="0">
                        <a:latin typeface="Cambria Math" panose="02040503050406030204" pitchFamily="18" charset="0"/>
                      </a:rPr>
                      <m:t>𝐍𝐛</m:t>
                    </m:r>
                    <m:sSub>
                      <m:sSubPr>
                        <m:ctrlPr>
                          <a:rPr lang="en-ZA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1" i="0" smtClean="0">
                            <a:latin typeface="Cambria Math" panose="02040503050406030204" pitchFamily="18" charset="0"/>
                          </a:rPr>
                          <m:t>𝐍</m:t>
                        </m:r>
                      </m:e>
                      <m:sub>
                        <m:r>
                          <a:rPr lang="en-ZA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sub>
                    </m:sSub>
                  </m:oMath>
                </a14:m>
                <a:r>
                  <a:rPr lang="en-ZA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ZA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ZA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1" i="0" smtClean="0"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en-ZA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sub>
                    </m:sSub>
                  </m:oMath>
                </a14:m>
                <a:r>
                  <a:rPr lang="en-ZA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= 15 – 17.3 K)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ZA" b="1" i="0" smtClean="0">
                        <a:latin typeface="Cambria Math" panose="02040503050406030204" pitchFamily="18" charset="0"/>
                      </a:rPr>
                      <m:t>𝛜</m:t>
                    </m:r>
                  </m:oMath>
                </a14:m>
                <a:r>
                  <a:rPr lang="en-ZA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ZA" b="1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ZA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phase </a:t>
                </a:r>
                <a14:m>
                  <m:oMath xmlns:m="http://schemas.openxmlformats.org/officeDocument/2006/math">
                    <m:r>
                      <a:rPr lang="de-DE" b="1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ZA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1" i="0" smtClean="0"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en-ZA" b="1" i="0" smtClean="0">
                            <a:latin typeface="Cambria Math" panose="02040503050406030204" pitchFamily="18" charset="0"/>
                          </a:rPr>
                          <m:t>𝐜</m:t>
                        </m:r>
                      </m:sub>
                    </m:sSub>
                  </m:oMath>
                </a14:m>
                <a:r>
                  <a:rPr lang="en-ZA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~ 11.6 K</a:t>
                </a:r>
                <a:r>
                  <a:rPr lang="en-ZA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5" name="Rechteck 34">
                <a:extLst>
                  <a:ext uri="{FF2B5EF4-FFF2-40B4-BE49-F238E27FC236}">
                    <a16:creationId xmlns:a16="http://schemas.microsoft.com/office/drawing/2014/main" id="{D2887F94-2D17-4F8D-9ADF-EE7AECE71F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642" y="495613"/>
                <a:ext cx="3992191" cy="3416320"/>
              </a:xfrm>
              <a:prstGeom prst="rect">
                <a:avLst/>
              </a:prstGeom>
              <a:blipFill>
                <a:blip r:embed="rId9"/>
                <a:stretch>
                  <a:fillRect t="-891" b="-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hteck 35">
            <a:extLst>
              <a:ext uri="{FF2B5EF4-FFF2-40B4-BE49-F238E27FC236}">
                <a16:creationId xmlns:a16="http://schemas.microsoft.com/office/drawing/2014/main" id="{0E8DDA4C-AC90-4A86-AE81-04983FE31754}"/>
              </a:ext>
            </a:extLst>
          </p:cNvPr>
          <p:cNvSpPr/>
          <p:nvPr/>
        </p:nvSpPr>
        <p:spPr>
          <a:xfrm>
            <a:off x="6624641" y="2748846"/>
            <a:ext cx="2042712" cy="11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712FA6B2-4B6E-445D-8F67-C24AB738096B}"/>
              </a:ext>
            </a:extLst>
          </p:cNvPr>
          <p:cNvCxnSpPr/>
          <p:nvPr/>
        </p:nvCxnSpPr>
        <p:spPr>
          <a:xfrm>
            <a:off x="5990253" y="5324153"/>
            <a:ext cx="2164702" cy="227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0649FC7B-C00C-49DD-9541-9CC2082AD4BB}"/>
              </a:ext>
            </a:extLst>
          </p:cNvPr>
          <p:cNvCxnSpPr/>
          <p:nvPr/>
        </p:nvCxnSpPr>
        <p:spPr>
          <a:xfrm flipH="1" flipV="1">
            <a:off x="6752190" y="2515304"/>
            <a:ext cx="1455575" cy="2837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Rechteck 2">
            <a:extLst>
              <a:ext uri="{FF2B5EF4-FFF2-40B4-BE49-F238E27FC236}">
                <a16:creationId xmlns:a16="http://schemas.microsoft.com/office/drawing/2014/main" id="{811485E4-9128-48DD-B5A8-8B520BBCF4E6}"/>
              </a:ext>
            </a:extLst>
          </p:cNvPr>
          <p:cNvSpPr/>
          <p:nvPr/>
        </p:nvSpPr>
        <p:spPr>
          <a:xfrm>
            <a:off x="0" y="5162410"/>
            <a:ext cx="334550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6346640-C926-4FE9-9125-6C553AC02B80}"/>
              </a:ext>
            </a:extLst>
          </p:cNvPr>
          <p:cNvSpPr/>
          <p:nvPr/>
        </p:nvSpPr>
        <p:spPr>
          <a:xfrm flipH="1">
            <a:off x="3628947" y="1095385"/>
            <a:ext cx="1260293" cy="267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Nb</a:t>
            </a:r>
            <a:r>
              <a:rPr lang="de-DE" sz="1400" dirty="0"/>
              <a:t>4</a:t>
            </a:r>
            <a:r>
              <a:rPr lang="de-DE" dirty="0"/>
              <a:t>N</a:t>
            </a:r>
            <a:r>
              <a:rPr lang="de-DE" sz="1400" dirty="0"/>
              <a:t>3</a:t>
            </a:r>
            <a:r>
              <a:rPr lang="de-DE" dirty="0"/>
              <a:t>(111)</a:t>
            </a:r>
            <a:endParaRPr lang="en-US" dirty="0"/>
          </a:p>
        </p:txBody>
      </p:sp>
      <p:sp>
        <p:nvSpPr>
          <p:cNvPr id="5" name="Stern: 5 Zacken 4">
            <a:extLst>
              <a:ext uri="{FF2B5EF4-FFF2-40B4-BE49-F238E27FC236}">
                <a16:creationId xmlns:a16="http://schemas.microsoft.com/office/drawing/2014/main" id="{EE06140B-9381-4F2C-8246-9AFD2E8DE226}"/>
              </a:ext>
            </a:extLst>
          </p:cNvPr>
          <p:cNvSpPr/>
          <p:nvPr/>
        </p:nvSpPr>
        <p:spPr>
          <a:xfrm>
            <a:off x="6277466" y="2185561"/>
            <a:ext cx="289248" cy="2941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Stern: 5 Zacken 23">
            <a:extLst>
              <a:ext uri="{FF2B5EF4-FFF2-40B4-BE49-F238E27FC236}">
                <a16:creationId xmlns:a16="http://schemas.microsoft.com/office/drawing/2014/main" id="{309A6387-BBE3-417B-B5A2-093BAE6989A4}"/>
              </a:ext>
            </a:extLst>
          </p:cNvPr>
          <p:cNvSpPr/>
          <p:nvPr/>
        </p:nvSpPr>
        <p:spPr>
          <a:xfrm>
            <a:off x="6007494" y="505362"/>
            <a:ext cx="289248" cy="2941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137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F63CEE71-648D-4B99-924D-D0A96D9DA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63374" y="6528267"/>
            <a:ext cx="2534970" cy="304800"/>
          </a:xfrm>
        </p:spPr>
        <p:txBody>
          <a:bodyPr/>
          <a:lstStyle/>
          <a:p>
            <a:pPr>
              <a:defRPr/>
            </a:pPr>
            <a:r>
              <a:rPr lang="de-DE" dirty="0"/>
              <a:t>         A. Özdem Sezgin, </a:t>
            </a:r>
            <a:fld id="{415800F4-B5E0-4963-96AC-FCBDDC117056}" type="datetime1">
              <a:rPr lang="de-DE" smtClean="0"/>
              <a:t>12.02.2020</a:t>
            </a:fld>
            <a:endParaRPr lang="en-US" altLang="zh-CN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4DB3532-5A55-461B-816A-598CC707B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13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2E168AF-1999-43BE-848C-494B70F1C526}"/>
              </a:ext>
            </a:extLst>
          </p:cNvPr>
          <p:cNvSpPr txBox="1">
            <a:spLocks/>
          </p:cNvSpPr>
          <p:nvPr/>
        </p:nvSpPr>
        <p:spPr>
          <a:xfrm>
            <a:off x="1842123" y="64045"/>
            <a:ext cx="5305126" cy="493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Future Work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9AD18C68-E954-4CF9-95E7-DAB36FAF90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425030"/>
              </p:ext>
            </p:extLst>
          </p:nvPr>
        </p:nvGraphicFramePr>
        <p:xfrm>
          <a:off x="214604" y="603378"/>
          <a:ext cx="8724123" cy="563880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8724123">
                  <a:extLst>
                    <a:ext uri="{9D8B030D-6E8A-4147-A177-3AD203B41FA5}">
                      <a16:colId xmlns:a16="http://schemas.microsoft.com/office/drawing/2014/main" val="2113216024"/>
                    </a:ext>
                  </a:extLst>
                </a:gridCol>
              </a:tblGrid>
              <a:tr h="5477069"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Further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elaboration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thin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films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various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materials</a:t>
                      </a: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characterization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techniques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e.g.,TEM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AFM, STM, SIMS, etc.),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Working on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substrates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provided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Hamburg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Target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geometry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screening</a:t>
                      </a: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(e.g.,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</a:t>
                      </a:r>
                      <a:r>
                        <a:rPr lang="de-DE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</a:t>
                      </a:r>
                      <a:r>
                        <a:rPr lang="de-DE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plugs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individual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targets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Utilizing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different PVD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methods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(DCMS, RFMS,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HiPIMS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Multilayered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TF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studies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incorporating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insulating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layer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(e.g.,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AlN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(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pave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way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SIS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structures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de-DE" sz="2000" dirty="0"/>
                    </a:p>
                    <a:p>
                      <a:pPr marL="285750" indent="-285750">
                        <a:buFontTx/>
                        <a:buChar char="-"/>
                      </a:pPr>
                      <a:endParaRPr lang="de-DE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282269"/>
                  </a:ext>
                </a:extLst>
              </a:tr>
            </a:tbl>
          </a:graphicData>
        </a:graphic>
      </p:graphicFrame>
      <p:sp>
        <p:nvSpPr>
          <p:cNvPr id="9" name="Stern: 5 Zacken 8">
            <a:extLst>
              <a:ext uri="{FF2B5EF4-FFF2-40B4-BE49-F238E27FC236}">
                <a16:creationId xmlns:a16="http://schemas.microsoft.com/office/drawing/2014/main" id="{AD44DCAD-2599-480D-A231-785083CBF225}"/>
              </a:ext>
            </a:extLst>
          </p:cNvPr>
          <p:cNvSpPr/>
          <p:nvPr/>
        </p:nvSpPr>
        <p:spPr>
          <a:xfrm>
            <a:off x="737116" y="1109514"/>
            <a:ext cx="373224" cy="3732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ern: 5 Zacken 9">
            <a:extLst>
              <a:ext uri="{FF2B5EF4-FFF2-40B4-BE49-F238E27FC236}">
                <a16:creationId xmlns:a16="http://schemas.microsoft.com/office/drawing/2014/main" id="{48127B7A-451B-4954-8001-418A7B7D8F94}"/>
              </a:ext>
            </a:extLst>
          </p:cNvPr>
          <p:cNvSpPr/>
          <p:nvPr/>
        </p:nvSpPr>
        <p:spPr>
          <a:xfrm>
            <a:off x="737116" y="3048116"/>
            <a:ext cx="373224" cy="3732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ern: 5 Zacken 10">
            <a:extLst>
              <a:ext uri="{FF2B5EF4-FFF2-40B4-BE49-F238E27FC236}">
                <a16:creationId xmlns:a16="http://schemas.microsoft.com/office/drawing/2014/main" id="{65157676-7CF2-4C05-A220-44CCE171CFD0}"/>
              </a:ext>
            </a:extLst>
          </p:cNvPr>
          <p:cNvSpPr/>
          <p:nvPr/>
        </p:nvSpPr>
        <p:spPr>
          <a:xfrm>
            <a:off x="737116" y="4135120"/>
            <a:ext cx="373224" cy="3732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ern: 5 Zacken 11">
            <a:extLst>
              <a:ext uri="{FF2B5EF4-FFF2-40B4-BE49-F238E27FC236}">
                <a16:creationId xmlns:a16="http://schemas.microsoft.com/office/drawing/2014/main" id="{72089DCD-C441-46D7-9E24-A49AA170CC9C}"/>
              </a:ext>
            </a:extLst>
          </p:cNvPr>
          <p:cNvSpPr/>
          <p:nvPr/>
        </p:nvSpPr>
        <p:spPr>
          <a:xfrm>
            <a:off x="737116" y="5002038"/>
            <a:ext cx="373224" cy="3732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ern: 5 Zacken 12">
            <a:extLst>
              <a:ext uri="{FF2B5EF4-FFF2-40B4-BE49-F238E27FC236}">
                <a16:creationId xmlns:a16="http://schemas.microsoft.com/office/drawing/2014/main" id="{6B4C7545-0F91-430F-8747-5AB83E5297A2}"/>
              </a:ext>
            </a:extLst>
          </p:cNvPr>
          <p:cNvSpPr/>
          <p:nvPr/>
        </p:nvSpPr>
        <p:spPr>
          <a:xfrm>
            <a:off x="737116" y="2226595"/>
            <a:ext cx="373224" cy="3732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49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0133F5A-1A97-4863-B135-461C2A520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14</a:t>
            </a:r>
          </a:p>
        </p:txBody>
      </p:sp>
      <p:sp>
        <p:nvSpPr>
          <p:cNvPr id="5" name="Datumsplatzhalter 1">
            <a:extLst>
              <a:ext uri="{FF2B5EF4-FFF2-40B4-BE49-F238E27FC236}">
                <a16:creationId xmlns:a16="http://schemas.microsoft.com/office/drawing/2014/main" id="{E564ABB2-1307-43C8-977E-3D1BDC3350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63374" y="6528267"/>
            <a:ext cx="2534970" cy="304800"/>
          </a:xfrm>
        </p:spPr>
        <p:txBody>
          <a:bodyPr/>
          <a:lstStyle/>
          <a:p>
            <a:pPr>
              <a:defRPr/>
            </a:pPr>
            <a:r>
              <a:rPr lang="de-DE" dirty="0"/>
              <a:t>         A. Özdem Sezgin, </a:t>
            </a:r>
            <a:fld id="{415800F4-B5E0-4963-96AC-FCBDDC117056}" type="datetime1">
              <a:rPr lang="de-DE" smtClean="0"/>
              <a:t>12.02.2020</a:t>
            </a:fld>
            <a:endParaRPr lang="en-US" altLang="zh-CN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C52FCA-3229-4D06-BF3B-E92E4843C1A0}"/>
              </a:ext>
            </a:extLst>
          </p:cNvPr>
          <p:cNvSpPr txBox="1">
            <a:spLocks/>
          </p:cNvSpPr>
          <p:nvPr/>
        </p:nvSpPr>
        <p:spPr>
          <a:xfrm>
            <a:off x="135294" y="1193050"/>
            <a:ext cx="8873412" cy="493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  <a:p>
            <a:pPr algn="ctr"/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Apart from the invaluable guidance and on point constant feedback from my supervisors, I do appreciate each and every member of LOT for their extensive support. I also would like to acknowledge my colleague Stewart Leith for fruitful discussions and the exchange of information along with Thorsten Staedler, Petra auf </a:t>
            </a:r>
            <a:r>
              <a:rPr lang="en-GB" sz="2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Brinke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LOT and Markus Hartmann from LWF </a:t>
            </a:r>
            <a:r>
              <a:rPr lang="en-GB" sz="2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AFM, SEM 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EDX and XRD measurement introductions, respectively.</a:t>
            </a:r>
          </a:p>
        </p:txBody>
      </p:sp>
    </p:spTree>
    <p:extLst>
      <p:ext uri="{BB962C8B-B14F-4D97-AF65-F5344CB8AC3E}">
        <p14:creationId xmlns:p14="http://schemas.microsoft.com/office/powerpoint/2010/main" val="2041221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6EEBF814-C97F-49CB-8705-C1852150D4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63374" y="6528267"/>
            <a:ext cx="2534970" cy="304800"/>
          </a:xfrm>
        </p:spPr>
        <p:txBody>
          <a:bodyPr/>
          <a:lstStyle/>
          <a:p>
            <a:pPr>
              <a:defRPr/>
            </a:pPr>
            <a:r>
              <a:rPr lang="de-DE" dirty="0"/>
              <a:t>         A. Özdem Sezgin, </a:t>
            </a:r>
            <a:fld id="{415800F4-B5E0-4963-96AC-FCBDDC117056}" type="datetime1">
              <a:rPr lang="de-DE" smtClean="0"/>
              <a:t>12.02.2020</a:t>
            </a:fld>
            <a:endParaRPr lang="en-US" altLang="zh-CN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AE9ED64-11DB-49D8-A116-90D4529BBCBB}"/>
              </a:ext>
            </a:extLst>
          </p:cNvPr>
          <p:cNvSpPr txBox="1">
            <a:spLocks/>
          </p:cNvSpPr>
          <p:nvPr/>
        </p:nvSpPr>
        <p:spPr>
          <a:xfrm>
            <a:off x="280657" y="1819748"/>
            <a:ext cx="8600793" cy="35036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</a:p>
          <a:p>
            <a:pPr algn="ctr"/>
            <a:endParaRPr lang="de-D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</a:p>
          <a:p>
            <a:pPr algn="ctr"/>
            <a:endParaRPr lang="de-D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YOUR ATTENTION !</a:t>
            </a:r>
          </a:p>
        </p:txBody>
      </p:sp>
    </p:spTree>
    <p:extLst>
      <p:ext uri="{BB962C8B-B14F-4D97-AF65-F5344CB8AC3E}">
        <p14:creationId xmlns:p14="http://schemas.microsoft.com/office/powerpoint/2010/main" val="3896796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0DBABD4D-01C8-4630-B0FE-E612CEFF2B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63374" y="6528267"/>
            <a:ext cx="2534970" cy="304800"/>
          </a:xfrm>
        </p:spPr>
        <p:txBody>
          <a:bodyPr/>
          <a:lstStyle/>
          <a:p>
            <a:pPr>
              <a:defRPr/>
            </a:pPr>
            <a:r>
              <a:rPr lang="de-DE" dirty="0"/>
              <a:t>         A. Özdem Sezgin, </a:t>
            </a:r>
            <a:fld id="{415800F4-B5E0-4963-96AC-FCBDDC117056}" type="datetime1">
              <a:rPr lang="de-DE" smtClean="0"/>
              <a:t>12.02.2020</a:t>
            </a:fld>
            <a:endParaRPr lang="en-US" altLang="zh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F18A6-3C0B-4E02-9EE2-4A8A57461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1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100F850-526A-4C3D-948A-07770602B0F7}"/>
              </a:ext>
            </a:extLst>
          </p:cNvPr>
          <p:cNvSpPr txBox="1">
            <a:spLocks/>
          </p:cNvSpPr>
          <p:nvPr/>
        </p:nvSpPr>
        <p:spPr>
          <a:xfrm>
            <a:off x="3411651" y="0"/>
            <a:ext cx="1732867" cy="4267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E1E34DD-D212-4CA2-89BE-6D92895889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159398"/>
              </p:ext>
            </p:extLst>
          </p:nvPr>
        </p:nvGraphicFramePr>
        <p:xfrm>
          <a:off x="315787" y="3392922"/>
          <a:ext cx="3570997" cy="271272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633250">
                  <a:extLst>
                    <a:ext uri="{9D8B030D-6E8A-4147-A177-3AD203B41FA5}">
                      <a16:colId xmlns:a16="http://schemas.microsoft.com/office/drawing/2014/main" val="3212246165"/>
                    </a:ext>
                  </a:extLst>
                </a:gridCol>
                <a:gridCol w="1937747">
                  <a:extLst>
                    <a:ext uri="{9D8B030D-6E8A-4147-A177-3AD203B41FA5}">
                      <a16:colId xmlns:a16="http://schemas.microsoft.com/office/drawing/2014/main" val="511026440"/>
                    </a:ext>
                  </a:extLst>
                </a:gridCol>
              </a:tblGrid>
              <a:tr h="3069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KEY CHALLENGES</a:t>
                      </a:r>
                      <a:endParaRPr lang="en-US" sz="1600" b="1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533928"/>
                  </a:ext>
                </a:extLst>
              </a:tr>
              <a:tr h="1227953">
                <a:tc>
                  <a:txBody>
                    <a:bodyPr/>
                    <a:lstStyle/>
                    <a:p>
                      <a:pPr algn="just"/>
                      <a:r>
                        <a:rPr lang="en-US" sz="16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Materials:</a:t>
                      </a:r>
                      <a:endParaRPr lang="en-US" sz="1600" b="1" i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Stoichiometric</a:t>
                      </a:r>
                      <a:r>
                        <a:rPr lang="en-US" sz="16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films with </a:t>
                      </a:r>
                      <a:r>
                        <a:rPr lang="en-US" sz="1600" b="1" u="sng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defect density</a:t>
                      </a:r>
                      <a:r>
                        <a:rPr lang="en-US" sz="16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</a:t>
                      </a:r>
                      <a:r>
                        <a:rPr lang="en-US" sz="1600" b="1" u="sng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crystalline quality</a:t>
                      </a:r>
                      <a:r>
                        <a:rPr lang="en-US" sz="16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just"/>
                      <a:endParaRPr lang="en-US" sz="16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422558"/>
                  </a:ext>
                </a:extLst>
              </a:tr>
              <a:tr h="76747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Coating Processes:</a:t>
                      </a:r>
                    </a:p>
                    <a:p>
                      <a:pPr algn="just"/>
                      <a:endParaRPr lang="en-US" sz="16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Up-scaling capacity.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642297"/>
                  </a:ext>
                </a:extLst>
              </a:tr>
            </a:tbl>
          </a:graphicData>
        </a:graphic>
      </p:graphicFrame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6D05A118-5B91-4EAD-9A04-6B6FC833CE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250294"/>
              </p:ext>
            </p:extLst>
          </p:nvPr>
        </p:nvGraphicFramePr>
        <p:xfrm>
          <a:off x="4683969" y="3331962"/>
          <a:ext cx="4174861" cy="283464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174861">
                  <a:extLst>
                    <a:ext uri="{9D8B030D-6E8A-4147-A177-3AD203B41FA5}">
                      <a16:colId xmlns:a16="http://schemas.microsoft.com/office/drawing/2014/main" val="136509671"/>
                    </a:ext>
                  </a:extLst>
                </a:gridCol>
              </a:tblGrid>
              <a:tr h="2712720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Optimization studies to determine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en-GB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feasible deposition parameters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marL="0" indent="0" algn="just">
                        <a:buNone/>
                      </a:pP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Cathode Power,</a:t>
                      </a:r>
                      <a:endParaRPr lang="en-GB" dirty="0"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 pressure,</a:t>
                      </a: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Target/substrate materials,</a:t>
                      </a: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Substrate temperature,</a:t>
                      </a: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Substrate bias, </a:t>
                      </a: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 gas.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526602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88DBEC34-8913-481E-8AD1-74FE1DCCF1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871928"/>
              </p:ext>
            </p:extLst>
          </p:nvPr>
        </p:nvGraphicFramePr>
        <p:xfrm>
          <a:off x="954055" y="752358"/>
          <a:ext cx="7235890" cy="2374865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7235890">
                  <a:extLst>
                    <a:ext uri="{9D8B030D-6E8A-4147-A177-3AD203B41FA5}">
                      <a16:colId xmlns:a16="http://schemas.microsoft.com/office/drawing/2014/main" val="8445725"/>
                    </a:ext>
                  </a:extLst>
                </a:gridCol>
              </a:tblGrid>
              <a:tr h="2374865"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Systematic investigations of </a:t>
                      </a:r>
                      <a:r>
                        <a:rPr lang="en-GB" sz="18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surface properties</a:t>
                      </a:r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novel materials – formed by coating of </a:t>
                      </a:r>
                      <a:r>
                        <a:rPr lang="en-GB" sz="18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mono</a:t>
                      </a:r>
                      <a:r>
                        <a:rPr lang="en-GB" sz="1800" b="1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</a:t>
                      </a:r>
                      <a:r>
                        <a:rPr lang="en-GB" sz="18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multi-layers</a:t>
                      </a:r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varying:</a:t>
                      </a: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NZ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NZ" sz="18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</a:t>
                      </a:r>
                      <a:r>
                        <a:rPr lang="en-NZ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(e.g., </a:t>
                      </a:r>
                      <a:r>
                        <a:rPr lang="en-NZ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</a:t>
                      </a:r>
                      <a:r>
                        <a:rPr lang="en-NZ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NZ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</a:t>
                      </a:r>
                      <a:r>
                        <a:rPr lang="en-NZ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NZ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</a:t>
                      </a:r>
                      <a:r>
                        <a:rPr lang="en-NZ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)N, Nb</a:t>
                      </a:r>
                      <a:r>
                        <a:rPr lang="en-NZ" sz="1800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NZ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Sn, </a:t>
                      </a:r>
                      <a:r>
                        <a:rPr lang="en-NZ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AlN</a:t>
                      </a:r>
                      <a:r>
                        <a:rPr lang="en-NZ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etc.)</a:t>
                      </a:r>
                    </a:p>
                    <a:p>
                      <a:pPr algn="ctr"/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GB" sz="18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</a:t>
                      </a:r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(multilayer S-I-S).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457612"/>
                  </a:ext>
                </a:extLst>
              </a:tr>
            </a:tbl>
          </a:graphicData>
        </a:graphic>
      </p:graphicFrame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CD21C002-6233-49CC-B903-E3CCB893FD23}"/>
              </a:ext>
            </a:extLst>
          </p:cNvPr>
          <p:cNvSpPr/>
          <p:nvPr/>
        </p:nvSpPr>
        <p:spPr>
          <a:xfrm>
            <a:off x="3984171" y="4749282"/>
            <a:ext cx="587829" cy="4198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91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6EEBF814-C97F-49CB-8705-C1852150D4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63374" y="6528267"/>
            <a:ext cx="2534970" cy="304800"/>
          </a:xfrm>
        </p:spPr>
        <p:txBody>
          <a:bodyPr/>
          <a:lstStyle/>
          <a:p>
            <a:pPr>
              <a:defRPr/>
            </a:pPr>
            <a:r>
              <a:rPr lang="de-DE" dirty="0"/>
              <a:t>         A. Özdem Sezgin, </a:t>
            </a:r>
            <a:fld id="{415800F4-B5E0-4963-96AC-FCBDDC117056}" type="datetime1">
              <a:rPr lang="de-DE" smtClean="0"/>
              <a:pPr>
                <a:defRPr/>
              </a:pPr>
              <a:t>12.02.2020</a:t>
            </a:fld>
            <a:endParaRPr lang="en-US" altLang="zh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2578E-622D-47F2-A74B-D359BA81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30A495A-54A5-4228-9652-B5445A7E7443}"/>
              </a:ext>
            </a:extLst>
          </p:cNvPr>
          <p:cNvSpPr txBox="1">
            <a:spLocks/>
          </p:cNvSpPr>
          <p:nvPr/>
        </p:nvSpPr>
        <p:spPr>
          <a:xfrm>
            <a:off x="2800117" y="690467"/>
            <a:ext cx="3676262" cy="4945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Initial </a:t>
            </a:r>
            <a:r>
              <a:rPr lang="de-DE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711930A1-14B3-4486-AAE9-C552DE5C1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245240"/>
              </p:ext>
            </p:extLst>
          </p:nvPr>
        </p:nvGraphicFramePr>
        <p:xfrm>
          <a:off x="5425686" y="2986302"/>
          <a:ext cx="3321698" cy="283464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3321698">
                  <a:extLst>
                    <a:ext uri="{9D8B030D-6E8A-4147-A177-3AD203B41FA5}">
                      <a16:colId xmlns:a16="http://schemas.microsoft.com/office/drawing/2014/main" val="2219409490"/>
                    </a:ext>
                  </a:extLst>
                </a:gridCol>
              </a:tblGrid>
              <a:tr h="2117116"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Witness samples </a:t>
                      </a:r>
                    </a:p>
                    <a:p>
                      <a:pPr algn="ctr"/>
                      <a:r>
                        <a:rPr lang="en-A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(Si – </a:t>
                      </a:r>
                      <a:r>
                        <a:rPr lang="en-AU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</a:t>
                      </a:r>
                      <a:r>
                        <a:rPr lang="en-A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AU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NbN</a:t>
                      </a:r>
                      <a:r>
                        <a:rPr lang="en-A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)</a:t>
                      </a:r>
                    </a:p>
                    <a:p>
                      <a:pPr algn="ctr"/>
                      <a:r>
                        <a:rPr lang="en-A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initial studies of</a:t>
                      </a:r>
                    </a:p>
                    <a:p>
                      <a:pPr algn="ctr"/>
                      <a:endParaRPr lang="en-A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A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Stoichiometry, </a:t>
                      </a:r>
                    </a:p>
                    <a:p>
                      <a:pPr algn="ctr"/>
                      <a:endParaRPr lang="en-A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A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Crystallography, </a:t>
                      </a:r>
                    </a:p>
                    <a:p>
                      <a:pPr algn="ctr"/>
                      <a:endParaRPr lang="en-A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A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((Morphology)).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223152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6E0E3E74-CE6B-4EC9-A0C8-55EB41E3A7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482453"/>
              </p:ext>
            </p:extLst>
          </p:nvPr>
        </p:nvGraphicFramePr>
        <p:xfrm>
          <a:off x="396616" y="1745077"/>
          <a:ext cx="4794068" cy="2482451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794068">
                  <a:extLst>
                    <a:ext uri="{9D8B030D-6E8A-4147-A177-3AD203B41FA5}">
                      <a16:colId xmlns:a16="http://schemas.microsoft.com/office/drawing/2014/main" val="161308891"/>
                    </a:ext>
                  </a:extLst>
                </a:gridCol>
              </a:tblGrid>
              <a:tr h="2482451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Obtaining </a:t>
                      </a:r>
                      <a:r>
                        <a:rPr lang="en-GB" sz="18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high-quality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thin films (TFs) by </a:t>
                      </a:r>
                      <a:r>
                        <a:rPr lang="en-GB" sz="18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controling</a:t>
                      </a:r>
                      <a:r>
                        <a:rPr lang="en-GB" sz="18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TF structures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through:</a:t>
                      </a:r>
                    </a:p>
                    <a:p>
                      <a:pPr marL="342900" indent="-342900" algn="just">
                        <a:buAutoNum type="arabicPeriod" startAt="3"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*  TF Thickness,</a:t>
                      </a:r>
                    </a:p>
                    <a:p>
                      <a:pPr algn="just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*  TF Composition,</a:t>
                      </a:r>
                    </a:p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*  TF Uniformity.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691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914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6EEBF814-C97F-49CB-8705-C1852150D4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63374" y="6528267"/>
            <a:ext cx="2534970" cy="304800"/>
          </a:xfrm>
        </p:spPr>
        <p:txBody>
          <a:bodyPr/>
          <a:lstStyle/>
          <a:p>
            <a:pPr>
              <a:defRPr/>
            </a:pPr>
            <a:r>
              <a:rPr lang="de-DE" dirty="0"/>
              <a:t>         A. Özdem Sezgin, </a:t>
            </a:r>
            <a:fld id="{415800F4-B5E0-4963-96AC-FCBDDC117056}" type="datetime1">
              <a:rPr lang="de-DE" smtClean="0"/>
              <a:t>12.02.2020</a:t>
            </a:fld>
            <a:endParaRPr lang="en-US" altLang="zh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2578E-622D-47F2-A74B-D359BA81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3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AA89DE1-25B6-45CE-AAC4-CA9319AE739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241" y="468181"/>
            <a:ext cx="2681363" cy="18248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971745F-F1DC-4924-9637-A39AED93338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125" y="2488403"/>
            <a:ext cx="2681363" cy="1962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306C7BF-6FEF-4841-97F7-0FD5188AFF1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28" y="629805"/>
            <a:ext cx="2202372" cy="23140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F3A6F95-435E-421D-B851-7DFB3A907A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12" y="3021307"/>
            <a:ext cx="3306815" cy="2597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32A8E79-AE5C-481A-8997-7520F9E482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429" y="4342640"/>
            <a:ext cx="2681363" cy="20110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6953D3F4-91C2-4425-8C28-56B7DDBC646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250" y="2069432"/>
            <a:ext cx="2169068" cy="28920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02EA530F-1377-410B-9BF2-372CB92D7E90}"/>
              </a:ext>
            </a:extLst>
          </p:cNvPr>
          <p:cNvSpPr/>
          <p:nvPr/>
        </p:nvSpPr>
        <p:spPr>
          <a:xfrm>
            <a:off x="4051538" y="5249963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CC800 - DCMS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DDE4EAF-8F70-4179-984C-B00C903AFD71}"/>
              </a:ext>
            </a:extLst>
          </p:cNvPr>
          <p:cNvSpPr txBox="1">
            <a:spLocks/>
          </p:cNvSpPr>
          <p:nvPr/>
        </p:nvSpPr>
        <p:spPr>
          <a:xfrm>
            <a:off x="1842123" y="64045"/>
            <a:ext cx="5305126" cy="493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Materials &amp; Infrastructures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EE9ACC2-4B7D-4A60-8B56-E5C1C39FE3B8}"/>
              </a:ext>
            </a:extLst>
          </p:cNvPr>
          <p:cNvSpPr/>
          <p:nvPr/>
        </p:nvSpPr>
        <p:spPr>
          <a:xfrm>
            <a:off x="1925086" y="5330031"/>
            <a:ext cx="1633828" cy="107918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cs typeface="Arial" panose="020B0604020202020204" pitchFamily="34" charset="0"/>
              </a:rPr>
              <a:t>Al</a:t>
            </a:r>
            <a:r>
              <a:rPr lang="de-DE" sz="1100" b="1" dirty="0">
                <a:cs typeface="Arial" panose="020B0604020202020204" pitchFamily="34" charset="0"/>
              </a:rPr>
              <a:t>2</a:t>
            </a:r>
            <a:r>
              <a:rPr lang="de-DE" sz="1600" b="1" dirty="0">
                <a:cs typeface="Arial" panose="020B0604020202020204" pitchFamily="34" charset="0"/>
              </a:rPr>
              <a:t>O</a:t>
            </a:r>
            <a:r>
              <a:rPr lang="de-DE" sz="1100" b="1" dirty="0">
                <a:cs typeface="Arial" panose="020B0604020202020204" pitchFamily="34" charset="0"/>
              </a:rPr>
              <a:t>3</a:t>
            </a:r>
          </a:p>
          <a:p>
            <a:pPr algn="ctr"/>
            <a:r>
              <a:rPr lang="de-DE" sz="1600" b="1" dirty="0" err="1"/>
              <a:t>Goodfellow</a:t>
            </a:r>
            <a:endParaRPr lang="de-DE" sz="1600" b="1" dirty="0"/>
          </a:p>
          <a:p>
            <a:pPr algn="ctr"/>
            <a:r>
              <a:rPr lang="de-DE" sz="1600" b="1" dirty="0"/>
              <a:t>(60*60*1mm</a:t>
            </a:r>
            <a:r>
              <a:rPr lang="de-DE" sz="1600" b="1" baseline="30000" dirty="0"/>
              <a:t>3</a:t>
            </a:r>
            <a:r>
              <a:rPr lang="de-DE" sz="1600" b="1" dirty="0"/>
              <a:t>)</a:t>
            </a:r>
          </a:p>
          <a:p>
            <a:pPr algn="ctr"/>
            <a:r>
              <a:rPr lang="de-DE" sz="1600" b="1" dirty="0" err="1"/>
              <a:t>Purity</a:t>
            </a:r>
            <a:r>
              <a:rPr lang="de-DE" sz="1600" b="1" dirty="0"/>
              <a:t>: 99.6%</a:t>
            </a:r>
            <a:endParaRPr lang="en-US" sz="1600" b="1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802DBB1A-9298-4742-B55C-611E32D519A9}"/>
              </a:ext>
            </a:extLst>
          </p:cNvPr>
          <p:cNvSpPr/>
          <p:nvPr/>
        </p:nvSpPr>
        <p:spPr>
          <a:xfrm>
            <a:off x="250483" y="5330031"/>
            <a:ext cx="1591640" cy="107918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latin typeface="+mj-lt"/>
                <a:cs typeface="Arial" panose="020B0604020202020204" pitchFamily="34" charset="0"/>
              </a:rPr>
              <a:t>Al</a:t>
            </a:r>
            <a:r>
              <a:rPr lang="de-DE" sz="1100" b="1" dirty="0">
                <a:latin typeface="+mj-lt"/>
                <a:cs typeface="Arial" panose="020B0604020202020204" pitchFamily="34" charset="0"/>
              </a:rPr>
              <a:t>2</a:t>
            </a:r>
            <a:r>
              <a:rPr lang="de-DE" sz="1600" b="1" dirty="0">
                <a:latin typeface="+mj-lt"/>
                <a:cs typeface="Arial" panose="020B0604020202020204" pitchFamily="34" charset="0"/>
              </a:rPr>
              <a:t>O</a:t>
            </a:r>
            <a:r>
              <a:rPr lang="de-DE" sz="1100" b="1" dirty="0">
                <a:latin typeface="+mj-lt"/>
                <a:cs typeface="Arial" panose="020B0604020202020204" pitchFamily="34" charset="0"/>
              </a:rPr>
              <a:t>3</a:t>
            </a:r>
          </a:p>
          <a:p>
            <a:pPr algn="ctr"/>
            <a:r>
              <a:rPr lang="de-DE" sz="1600" b="1" dirty="0" err="1">
                <a:latin typeface="+mj-lt"/>
                <a:cs typeface="Arial" panose="020B0604020202020204" pitchFamily="34" charset="0"/>
              </a:rPr>
              <a:t>Goodfellow</a:t>
            </a:r>
            <a:endParaRPr lang="de-DE" sz="1600" b="1" dirty="0"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de-DE" sz="1600" b="1" dirty="0">
                <a:latin typeface="+mj-lt"/>
                <a:cs typeface="Arial" panose="020B0604020202020204" pitchFamily="34" charset="0"/>
              </a:rPr>
              <a:t>(25*25*0.1</a:t>
            </a:r>
            <a:r>
              <a:rPr lang="de-DE" sz="1600" b="1" dirty="0"/>
              <a:t>mm</a:t>
            </a:r>
            <a:r>
              <a:rPr lang="de-DE" sz="1600" b="1" baseline="30000" dirty="0"/>
              <a:t>3</a:t>
            </a:r>
            <a:r>
              <a:rPr lang="de-DE" sz="1600" b="1" dirty="0">
                <a:latin typeface="+mj-lt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de-DE" sz="1600" b="1" dirty="0" err="1">
                <a:latin typeface="+mj-lt"/>
                <a:cs typeface="Arial" panose="020B0604020202020204" pitchFamily="34" charset="0"/>
              </a:rPr>
              <a:t>Purity</a:t>
            </a:r>
            <a:r>
              <a:rPr lang="de-DE" sz="1600" b="1" dirty="0">
                <a:latin typeface="+mj-lt"/>
                <a:cs typeface="Arial" panose="020B0604020202020204" pitchFamily="34" charset="0"/>
              </a:rPr>
              <a:t>: 96%</a:t>
            </a:r>
            <a:endParaRPr lang="en-US" sz="16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74543FCB-A67D-4F3E-AE88-6D3D09017DB3}"/>
              </a:ext>
            </a:extLst>
          </p:cNvPr>
          <p:cNvSpPr/>
          <p:nvPr/>
        </p:nvSpPr>
        <p:spPr>
          <a:xfrm>
            <a:off x="6482655" y="1835207"/>
            <a:ext cx="2094302" cy="81614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ALD –</a:t>
            </a:r>
            <a:r>
              <a:rPr lang="de-DE" sz="1600" b="1" dirty="0">
                <a:cs typeface="Arial" panose="020B0604020202020204" pitchFamily="34" charset="0"/>
              </a:rPr>
              <a:t>Al</a:t>
            </a:r>
            <a:r>
              <a:rPr lang="de-DE" sz="1100" b="1" dirty="0">
                <a:cs typeface="Arial" panose="020B0604020202020204" pitchFamily="34" charset="0"/>
              </a:rPr>
              <a:t>2</a:t>
            </a:r>
            <a:r>
              <a:rPr lang="de-DE" sz="1600" b="1" dirty="0">
                <a:cs typeface="Arial" panose="020B0604020202020204" pitchFamily="34" charset="0"/>
              </a:rPr>
              <a:t>O</a:t>
            </a:r>
            <a:r>
              <a:rPr lang="de-DE" sz="1100" b="1" dirty="0">
                <a:cs typeface="Arial" panose="020B0604020202020204" pitchFamily="34" charset="0"/>
              </a:rPr>
              <a:t>3</a:t>
            </a:r>
          </a:p>
          <a:p>
            <a:pPr algn="ctr"/>
            <a:r>
              <a:rPr lang="it-IT" sz="1600" b="1" dirty="0"/>
              <a:t>(44nm) / Si&lt;100&gt;</a:t>
            </a:r>
          </a:p>
          <a:p>
            <a:pPr algn="ctr"/>
            <a:r>
              <a:rPr lang="it-IT" sz="1600" b="1" dirty="0" err="1"/>
              <a:t>Wf</a:t>
            </a:r>
            <a:r>
              <a:rPr lang="it-IT" sz="1600" b="1" dirty="0"/>
              <a:t> ~ Hamburg </a:t>
            </a:r>
            <a:endParaRPr lang="en-US" sz="1600" b="1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219E9A29-A02F-4E4E-8CAE-032C85DCD825}"/>
              </a:ext>
            </a:extLst>
          </p:cNvPr>
          <p:cNvSpPr/>
          <p:nvPr/>
        </p:nvSpPr>
        <p:spPr>
          <a:xfrm>
            <a:off x="6541193" y="3894083"/>
            <a:ext cx="1819036" cy="5762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 dirty="0"/>
          </a:p>
          <a:p>
            <a:pPr algn="ctr"/>
            <a:r>
              <a:rPr lang="it-IT" sz="1600" b="1" dirty="0" err="1"/>
              <a:t>Cleaved</a:t>
            </a:r>
            <a:endParaRPr lang="it-IT" sz="1600" b="1" dirty="0"/>
          </a:p>
          <a:p>
            <a:pPr algn="ctr"/>
            <a:r>
              <a:rPr lang="it-IT" sz="1600" b="1" dirty="0" err="1"/>
              <a:t>Wf</a:t>
            </a:r>
            <a:endParaRPr lang="it-IT" sz="1600" b="1" dirty="0"/>
          </a:p>
          <a:p>
            <a:pPr algn="ctr"/>
            <a:r>
              <a:rPr lang="it-IT" sz="1600" b="1" dirty="0"/>
              <a:t>  </a:t>
            </a:r>
            <a:endParaRPr lang="en-US" sz="1600" b="1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FF4DE423-1E22-4C92-9625-A873664E598A}"/>
              </a:ext>
            </a:extLst>
          </p:cNvPr>
          <p:cNvSpPr/>
          <p:nvPr/>
        </p:nvSpPr>
        <p:spPr>
          <a:xfrm>
            <a:off x="6652849" y="6071101"/>
            <a:ext cx="1395590" cy="5024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 dirty="0"/>
          </a:p>
          <a:p>
            <a:pPr algn="ctr"/>
            <a:r>
              <a:rPr lang="it-IT" sz="1600" b="1" dirty="0" err="1"/>
              <a:t>Coated</a:t>
            </a:r>
            <a:endParaRPr lang="it-IT" sz="1600" b="1" dirty="0"/>
          </a:p>
          <a:p>
            <a:pPr algn="ctr"/>
            <a:r>
              <a:rPr lang="it-IT" sz="1600" b="1" dirty="0" err="1"/>
              <a:t>substrates</a:t>
            </a:r>
            <a:endParaRPr lang="it-IT" sz="1600" b="1" dirty="0"/>
          </a:p>
          <a:p>
            <a:pPr algn="ctr"/>
            <a:r>
              <a:rPr lang="it-IT" sz="1600" b="1" dirty="0"/>
              <a:t>  </a:t>
            </a:r>
            <a:endParaRPr lang="en-US" sz="1600" b="1" dirty="0"/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D1D5F27F-8843-4780-A291-28CAC6940FAB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1046303" y="3698463"/>
            <a:ext cx="19857" cy="163156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F53443F8-B4CA-4CE2-8763-B421CF742268}"/>
              </a:ext>
            </a:extLst>
          </p:cNvPr>
          <p:cNvCxnSpPr/>
          <p:nvPr/>
        </p:nvCxnSpPr>
        <p:spPr>
          <a:xfrm flipH="1" flipV="1">
            <a:off x="2109163" y="4002469"/>
            <a:ext cx="414193" cy="13275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6E2264FD-F0AE-4BD9-9A85-81B45C1FF02D}"/>
              </a:ext>
            </a:extLst>
          </p:cNvPr>
          <p:cNvCxnSpPr/>
          <p:nvPr/>
        </p:nvCxnSpPr>
        <p:spPr>
          <a:xfrm flipV="1">
            <a:off x="2693163" y="4015763"/>
            <a:ext cx="282724" cy="13275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Rechteck 30">
            <a:extLst>
              <a:ext uri="{FF2B5EF4-FFF2-40B4-BE49-F238E27FC236}">
                <a16:creationId xmlns:a16="http://schemas.microsoft.com/office/drawing/2014/main" id="{55C5DCAC-8A47-43B7-8F64-4D9B1E0C34C8}"/>
              </a:ext>
            </a:extLst>
          </p:cNvPr>
          <p:cNvSpPr/>
          <p:nvPr/>
        </p:nvSpPr>
        <p:spPr>
          <a:xfrm>
            <a:off x="1148348" y="717242"/>
            <a:ext cx="651066" cy="268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/>
              <a:t>Nb</a:t>
            </a:r>
            <a:endParaRPr lang="en-US" b="1" dirty="0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73998185-B465-4822-88E5-874DE7BE9AE3}"/>
              </a:ext>
            </a:extLst>
          </p:cNvPr>
          <p:cNvSpPr/>
          <p:nvPr/>
        </p:nvSpPr>
        <p:spPr>
          <a:xfrm>
            <a:off x="2090934" y="717242"/>
            <a:ext cx="651066" cy="268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/>
              <a:t>NbN</a:t>
            </a:r>
            <a:endParaRPr lang="en-US" b="1" dirty="0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9A9BE561-880B-4937-8CE6-7E8A1B169477}"/>
              </a:ext>
            </a:extLst>
          </p:cNvPr>
          <p:cNvSpPr/>
          <p:nvPr/>
        </p:nvSpPr>
        <p:spPr>
          <a:xfrm>
            <a:off x="3956180" y="1091682"/>
            <a:ext cx="1883028" cy="866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Target: </a:t>
            </a:r>
            <a:r>
              <a:rPr lang="de-DE" b="1" dirty="0" err="1"/>
              <a:t>Nb</a:t>
            </a:r>
            <a:r>
              <a:rPr lang="de-DE" b="1" dirty="0"/>
              <a:t> (RRR300)</a:t>
            </a:r>
          </a:p>
          <a:p>
            <a:pPr algn="ctr"/>
            <a:r>
              <a:rPr lang="de-DE" b="1" dirty="0"/>
              <a:t>(100*88*10mm</a:t>
            </a:r>
            <a:r>
              <a:rPr lang="de-DE" b="1" baseline="30000" dirty="0"/>
              <a:t>3</a:t>
            </a:r>
            <a:r>
              <a:rPr lang="de-DE" b="1" dirty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57180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162037-FC59-4EA9-AB4A-CFB077B83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4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747CC0-9080-465E-93E5-860EF5602DB7}"/>
              </a:ext>
            </a:extLst>
          </p:cNvPr>
          <p:cNvSpPr txBox="1">
            <a:spLocks/>
          </p:cNvSpPr>
          <p:nvPr/>
        </p:nvSpPr>
        <p:spPr>
          <a:xfrm>
            <a:off x="3211857" y="0"/>
            <a:ext cx="7858407" cy="6330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</a:p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E88FC0A7-61A7-4D43-8A21-6C4283D20F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945516"/>
              </p:ext>
            </p:extLst>
          </p:nvPr>
        </p:nvGraphicFramePr>
        <p:xfrm>
          <a:off x="-2" y="559838"/>
          <a:ext cx="9144002" cy="598915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10345">
                  <a:extLst>
                    <a:ext uri="{9D8B030D-6E8A-4147-A177-3AD203B41FA5}">
                      <a16:colId xmlns:a16="http://schemas.microsoft.com/office/drawing/2014/main" val="1393754983"/>
                    </a:ext>
                  </a:extLst>
                </a:gridCol>
                <a:gridCol w="1296955">
                  <a:extLst>
                    <a:ext uri="{9D8B030D-6E8A-4147-A177-3AD203B41FA5}">
                      <a16:colId xmlns:a16="http://schemas.microsoft.com/office/drawing/2014/main" val="3968000509"/>
                    </a:ext>
                  </a:extLst>
                </a:gridCol>
                <a:gridCol w="1446245">
                  <a:extLst>
                    <a:ext uri="{9D8B030D-6E8A-4147-A177-3AD203B41FA5}">
                      <a16:colId xmlns:a16="http://schemas.microsoft.com/office/drawing/2014/main" val="3288307981"/>
                    </a:ext>
                  </a:extLst>
                </a:gridCol>
                <a:gridCol w="1138335">
                  <a:extLst>
                    <a:ext uri="{9D8B030D-6E8A-4147-A177-3AD203B41FA5}">
                      <a16:colId xmlns:a16="http://schemas.microsoft.com/office/drawing/2014/main" val="1255186011"/>
                    </a:ext>
                  </a:extLst>
                </a:gridCol>
                <a:gridCol w="1296955">
                  <a:extLst>
                    <a:ext uri="{9D8B030D-6E8A-4147-A177-3AD203B41FA5}">
                      <a16:colId xmlns:a16="http://schemas.microsoft.com/office/drawing/2014/main" val="3266418506"/>
                    </a:ext>
                  </a:extLst>
                </a:gridCol>
                <a:gridCol w="905069">
                  <a:extLst>
                    <a:ext uri="{9D8B030D-6E8A-4147-A177-3AD203B41FA5}">
                      <a16:colId xmlns:a16="http://schemas.microsoft.com/office/drawing/2014/main" val="2672030630"/>
                    </a:ext>
                  </a:extLst>
                </a:gridCol>
                <a:gridCol w="1063690">
                  <a:extLst>
                    <a:ext uri="{9D8B030D-6E8A-4147-A177-3AD203B41FA5}">
                      <a16:colId xmlns:a16="http://schemas.microsoft.com/office/drawing/2014/main" val="2147239667"/>
                    </a:ext>
                  </a:extLst>
                </a:gridCol>
                <a:gridCol w="886408">
                  <a:extLst>
                    <a:ext uri="{9D8B030D-6E8A-4147-A177-3AD203B41FA5}">
                      <a16:colId xmlns:a16="http://schemas.microsoft.com/office/drawing/2014/main" val="97164729"/>
                    </a:ext>
                  </a:extLst>
                </a:gridCol>
              </a:tblGrid>
              <a:tr h="1066975">
                <a:tc>
                  <a:txBody>
                    <a:bodyPr/>
                    <a:lstStyle/>
                    <a:p>
                      <a:pPr algn="ctr"/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                      Substrate Temperature 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[</a:t>
                      </a:r>
                      <a:r>
                        <a:rPr lang="en-US" sz="1400" b="1" u="none" strike="noStrike" baseline="30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algn="ctr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 Gas Pressure p[mPa]</a:t>
                      </a:r>
                    </a:p>
                    <a:p>
                      <a:pPr algn="ctr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 </a:t>
                      </a:r>
                    </a:p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</a:t>
                      </a:r>
                    </a:p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 Gas  Mass Flow Rate [</a:t>
                      </a:r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sccm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algn="ctr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Cathode Power [W]</a:t>
                      </a:r>
                    </a:p>
                    <a:p>
                      <a:pPr algn="ctr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Substrate Bias [V]</a:t>
                      </a:r>
                    </a:p>
                    <a:p>
                      <a:pPr algn="ctr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Coating Time </a:t>
                      </a:r>
                    </a:p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400" b="1" i="0" u="none" strike="noStrike" baseline="-25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1400" b="1" i="0" u="none" strike="noStrike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[min]</a:t>
                      </a:r>
                    </a:p>
                    <a:p>
                      <a:pPr algn="ctr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8391153"/>
                  </a:ext>
                </a:extLst>
              </a:tr>
              <a:tr h="3377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1.     964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 / N</a:t>
                      </a:r>
                      <a:r>
                        <a:rPr lang="en-US" sz="1400" b="1" i="0" u="none" strike="noStrike" baseline="-25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/ 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9698764"/>
                  </a:ext>
                </a:extLst>
              </a:tr>
              <a:tr h="3377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2.     970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 / N</a:t>
                      </a:r>
                      <a:r>
                        <a:rPr lang="en-US" sz="1400" b="1" i="0" u="none" strike="noStrike" baseline="-25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/ 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4111261"/>
                  </a:ext>
                </a:extLst>
              </a:tr>
              <a:tr h="3981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3.     973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 / N</a:t>
                      </a:r>
                      <a:r>
                        <a:rPr lang="en-US" sz="1400" b="1" i="0" u="none" strike="noStrike" baseline="-25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/ 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7742446"/>
                  </a:ext>
                </a:extLst>
              </a:tr>
              <a:tr h="385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4.     975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 / N</a:t>
                      </a:r>
                      <a:r>
                        <a:rPr lang="en-US" sz="1400" b="1" i="0" u="none" strike="noStrike" baseline="-25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/ 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2767485"/>
                  </a:ext>
                </a:extLst>
              </a:tr>
              <a:tr h="4324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5.     977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 / N</a:t>
                      </a:r>
                      <a:r>
                        <a:rPr lang="en-US" sz="1400" b="1" i="0" u="none" strike="noStrike" baseline="-25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/ 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7835662"/>
                  </a:ext>
                </a:extLst>
              </a:tr>
              <a:tr h="4324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6.     980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 / N</a:t>
                      </a:r>
                      <a:r>
                        <a:rPr lang="en-US" sz="1400" b="1" i="0" u="none" strike="noStrike" baseline="-25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/ 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4219737"/>
                  </a:ext>
                </a:extLst>
              </a:tr>
              <a:tr h="4164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7.     990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 / N</a:t>
                      </a:r>
                      <a:r>
                        <a:rPr lang="en-US" sz="1400" b="1" i="0" u="none" strike="noStrike" baseline="-25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/ 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0434282"/>
                  </a:ext>
                </a:extLst>
              </a:tr>
              <a:tr h="413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8.     994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N</a:t>
                      </a:r>
                      <a:r>
                        <a:rPr lang="en-US" sz="1200" b="1" i="0" u="none" strike="noStrike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/ 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5718652"/>
                  </a:ext>
                </a:extLst>
              </a:tr>
              <a:tr h="411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9.    1012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N</a:t>
                      </a:r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/ 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6548851"/>
                  </a:ext>
                </a:extLst>
              </a:tr>
              <a:tr h="440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10.   1010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N</a:t>
                      </a:r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/ 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3716181"/>
                  </a:ext>
                </a:extLst>
              </a:tr>
              <a:tr h="463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11.   1013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N</a:t>
                      </a:r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/ 43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7738569"/>
                  </a:ext>
                </a:extLst>
              </a:tr>
              <a:tr h="4324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12.   1014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N</a:t>
                      </a:r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/ 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4818159"/>
                  </a:ext>
                </a:extLst>
              </a:tr>
            </a:tbl>
          </a:graphicData>
        </a:graphic>
      </p:graphicFrame>
      <p:sp>
        <p:nvSpPr>
          <p:cNvPr id="8" name="Datumsplatzhalter 1">
            <a:extLst>
              <a:ext uri="{FF2B5EF4-FFF2-40B4-BE49-F238E27FC236}">
                <a16:creationId xmlns:a16="http://schemas.microsoft.com/office/drawing/2014/main" id="{44C6944F-AE38-4E23-A3D2-5476379677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63374" y="6528267"/>
            <a:ext cx="2534970" cy="304800"/>
          </a:xfrm>
        </p:spPr>
        <p:txBody>
          <a:bodyPr/>
          <a:lstStyle/>
          <a:p>
            <a:pPr>
              <a:defRPr/>
            </a:pPr>
            <a:r>
              <a:rPr lang="de-DE" dirty="0"/>
              <a:t>         A. Özdem Sezgin, </a:t>
            </a:r>
            <a:fld id="{415800F4-B5E0-4963-96AC-FCBDDC117056}" type="datetime1">
              <a:rPr lang="de-DE" smtClean="0"/>
              <a:pPr>
                <a:defRPr/>
              </a:pPr>
              <a:t>12.02.2020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03596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6EEBF814-C97F-49CB-8705-C1852150D4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63374" y="6528267"/>
            <a:ext cx="2534970" cy="304800"/>
          </a:xfrm>
        </p:spPr>
        <p:txBody>
          <a:bodyPr/>
          <a:lstStyle/>
          <a:p>
            <a:pPr>
              <a:defRPr/>
            </a:pPr>
            <a:r>
              <a:rPr lang="de-DE" dirty="0"/>
              <a:t>         A. Özdem Sezgin, </a:t>
            </a:r>
            <a:fld id="{415800F4-B5E0-4963-96AC-FCBDDC117056}" type="datetime1">
              <a:rPr lang="de-DE" smtClean="0"/>
              <a:t>12.02.2020</a:t>
            </a:fld>
            <a:endParaRPr lang="en-US" altLang="zh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2578E-622D-47F2-A74B-D359BA81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5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48C9F49-E9A0-4D63-88AB-9475380827BB}"/>
              </a:ext>
            </a:extLst>
          </p:cNvPr>
          <p:cNvSpPr txBox="1">
            <a:spLocks/>
          </p:cNvSpPr>
          <p:nvPr/>
        </p:nvSpPr>
        <p:spPr>
          <a:xfrm>
            <a:off x="2136710" y="1011475"/>
            <a:ext cx="5068822" cy="6234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3200" b="1" dirty="0">
                <a:latin typeface="Arial" panose="020B0604020202020204" pitchFamily="34" charset="0"/>
                <a:cs typeface="Arial" panose="020B0604020202020204" pitchFamily="34" charset="0"/>
              </a:rPr>
              <a:t>Material Characterizations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0459770-98F1-46F7-AC4E-80E6B57B8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29760"/>
              </p:ext>
            </p:extLst>
          </p:nvPr>
        </p:nvGraphicFramePr>
        <p:xfrm>
          <a:off x="1488233" y="2034988"/>
          <a:ext cx="6167534" cy="379476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752530">
                  <a:extLst>
                    <a:ext uri="{9D8B030D-6E8A-4147-A177-3AD203B41FA5}">
                      <a16:colId xmlns:a16="http://schemas.microsoft.com/office/drawing/2014/main" val="3484009438"/>
                    </a:ext>
                  </a:extLst>
                </a:gridCol>
                <a:gridCol w="3415004">
                  <a:extLst>
                    <a:ext uri="{9D8B030D-6E8A-4147-A177-3AD203B41FA5}">
                      <a16:colId xmlns:a16="http://schemas.microsoft.com/office/drawing/2014/main" val="1444114068"/>
                    </a:ext>
                  </a:extLst>
                </a:gridCol>
              </a:tblGrid>
              <a:tr h="173447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4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4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XRD</a:t>
                      </a:r>
                      <a:endParaRPr lang="en-AU" sz="2400" b="1" baseline="30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AU" sz="24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AU" sz="24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AU" sz="24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4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analysis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AU" sz="24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AU" sz="24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09849545"/>
                  </a:ext>
                </a:extLst>
              </a:tr>
              <a:tr h="173447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4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4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 / EDX</a:t>
                      </a:r>
                    </a:p>
                    <a:p>
                      <a:pPr algn="ctr"/>
                      <a:endParaRPr lang="en-AU" sz="24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AU" sz="24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4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AU" sz="24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24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AU" sz="24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82495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523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9BA17B-2066-4FE2-8E2A-40F812A97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6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D3ED598-B35D-4E24-AF04-C75788AAA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52" y="1473077"/>
            <a:ext cx="6986200" cy="4890400"/>
          </a:xfrm>
          <a:prstGeom prst="rect">
            <a:avLst/>
          </a:prstGeom>
        </p:spPr>
      </p:pic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96F845C4-6885-4A7A-ABBD-76A3AD914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63374" y="6528267"/>
            <a:ext cx="2534970" cy="304800"/>
          </a:xfrm>
        </p:spPr>
        <p:txBody>
          <a:bodyPr/>
          <a:lstStyle/>
          <a:p>
            <a:pPr>
              <a:defRPr/>
            </a:pPr>
            <a:r>
              <a:rPr lang="de-DE" dirty="0"/>
              <a:t>         A. Özdem Sezgin, </a:t>
            </a:r>
            <a:fld id="{415800F4-B5E0-4963-96AC-FCBDDC117056}" type="datetime1">
              <a:rPr lang="de-DE" smtClean="0"/>
              <a:pPr>
                <a:defRPr/>
              </a:pPr>
              <a:t>12.02.2020</a:t>
            </a:fld>
            <a:endParaRPr lang="en-US" altLang="zh-CN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66CD96-A44B-48B8-8D4B-90E1593C31F2}"/>
              </a:ext>
            </a:extLst>
          </p:cNvPr>
          <p:cNvSpPr txBox="1">
            <a:spLocks/>
          </p:cNvSpPr>
          <p:nvPr/>
        </p:nvSpPr>
        <p:spPr>
          <a:xfrm>
            <a:off x="3620277" y="0"/>
            <a:ext cx="1875453" cy="4791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de-DE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E08CB24-C6D0-4515-9C8F-7E3DBC13B9F7}"/>
              </a:ext>
            </a:extLst>
          </p:cNvPr>
          <p:cNvSpPr/>
          <p:nvPr/>
        </p:nvSpPr>
        <p:spPr>
          <a:xfrm>
            <a:off x="2471596" y="762753"/>
            <a:ext cx="4086807" cy="426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 Cross section (CS) - ALD-Al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-Si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5F04B85-399B-4C07-9EA5-77BED18AD61F}"/>
              </a:ext>
            </a:extLst>
          </p:cNvPr>
          <p:cNvSpPr/>
          <p:nvPr/>
        </p:nvSpPr>
        <p:spPr>
          <a:xfrm>
            <a:off x="5337110" y="1623526"/>
            <a:ext cx="2472612" cy="429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Thickness</a:t>
            </a:r>
            <a:r>
              <a:rPr lang="de-DE" dirty="0"/>
              <a:t> (Th)=44.67nm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474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BEFF2F7-D0AA-47FF-93D2-159C7F3215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8" y="3655304"/>
            <a:ext cx="4006975" cy="300523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6EC29B9-7C6B-4983-B584-86648D8261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716" y="645715"/>
            <a:ext cx="3909483" cy="293211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C049073-18FB-4945-87CB-DB883C3DF6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88" y="3656259"/>
            <a:ext cx="4006975" cy="3005231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C9EE2FCD-A4E4-410E-99A5-5CAD75211ADD}"/>
              </a:ext>
            </a:extLst>
          </p:cNvPr>
          <p:cNvSpPr/>
          <p:nvPr/>
        </p:nvSpPr>
        <p:spPr>
          <a:xfrm>
            <a:off x="213957" y="1048846"/>
            <a:ext cx="2433483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pPr algn="ctr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DC-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NbN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T200-400W-0V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89207B5-54C2-4BB6-AF99-11938B84987A}"/>
              </a:ext>
            </a:extLst>
          </p:cNvPr>
          <p:cNvSpPr/>
          <p:nvPr/>
        </p:nvSpPr>
        <p:spPr>
          <a:xfrm>
            <a:off x="1132118" y="1131630"/>
            <a:ext cx="597159" cy="41987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977</a:t>
            </a:r>
            <a:endParaRPr lang="en-US" dirty="0"/>
          </a:p>
        </p:txBody>
      </p:sp>
      <p:sp>
        <p:nvSpPr>
          <p:cNvPr id="16" name="Datumsplatzhalter 1">
            <a:extLst>
              <a:ext uri="{FF2B5EF4-FFF2-40B4-BE49-F238E27FC236}">
                <a16:creationId xmlns:a16="http://schemas.microsoft.com/office/drawing/2014/main" id="{4D6977FD-B21F-4554-B6C3-2C9B3C0342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82035" y="6588860"/>
            <a:ext cx="2534970" cy="304800"/>
          </a:xfrm>
        </p:spPr>
        <p:txBody>
          <a:bodyPr/>
          <a:lstStyle/>
          <a:p>
            <a:pPr>
              <a:defRPr/>
            </a:pPr>
            <a:r>
              <a:rPr lang="de-DE" dirty="0"/>
              <a:t>         A. Özdem Sezgin, </a:t>
            </a:r>
            <a:fld id="{415800F4-B5E0-4963-96AC-FCBDDC117056}" type="datetime1">
              <a:rPr lang="de-DE" smtClean="0"/>
              <a:t>12.02.2020</a:t>
            </a:fld>
            <a:endParaRPr lang="en-US" altLang="zh-CN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1D8A9BA-82E9-4C5F-9BCE-30BB7B8AC846}"/>
              </a:ext>
            </a:extLst>
          </p:cNvPr>
          <p:cNvSpPr/>
          <p:nvPr/>
        </p:nvSpPr>
        <p:spPr>
          <a:xfrm>
            <a:off x="2099992" y="3693153"/>
            <a:ext cx="844423" cy="2892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/>
              <a:t>NbN</a:t>
            </a:r>
            <a:endParaRPr lang="en-US" b="1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B6FC3BCF-F769-4FA6-A675-375372C11CB3}"/>
              </a:ext>
            </a:extLst>
          </p:cNvPr>
          <p:cNvSpPr/>
          <p:nvPr/>
        </p:nvSpPr>
        <p:spPr>
          <a:xfrm>
            <a:off x="5195960" y="3693153"/>
            <a:ext cx="802433" cy="2892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Al</a:t>
            </a:r>
            <a:r>
              <a:rPr lang="de-DE" sz="1400" b="1" dirty="0"/>
              <a:t>2</a:t>
            </a:r>
            <a:r>
              <a:rPr lang="de-DE" b="1" dirty="0"/>
              <a:t>O</a:t>
            </a:r>
            <a:r>
              <a:rPr lang="de-DE" sz="1400" b="1" dirty="0"/>
              <a:t>3</a:t>
            </a:r>
            <a:endParaRPr lang="en-US" b="1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04219C26-01D1-4498-8B75-A587869EDA1A}"/>
              </a:ext>
            </a:extLst>
          </p:cNvPr>
          <p:cNvSpPr/>
          <p:nvPr/>
        </p:nvSpPr>
        <p:spPr>
          <a:xfrm>
            <a:off x="2850984" y="2549946"/>
            <a:ext cx="572041" cy="2892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Si</a:t>
            </a:r>
            <a:endParaRPr lang="en-US" b="1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3A09491-9345-4804-8BC2-2A614AE04466}"/>
              </a:ext>
            </a:extLst>
          </p:cNvPr>
          <p:cNvSpPr/>
          <p:nvPr/>
        </p:nvSpPr>
        <p:spPr>
          <a:xfrm>
            <a:off x="3225154" y="1731741"/>
            <a:ext cx="741740" cy="2892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Al</a:t>
            </a:r>
            <a:r>
              <a:rPr lang="de-DE" sz="1400" b="1" dirty="0"/>
              <a:t>2</a:t>
            </a:r>
            <a:r>
              <a:rPr lang="de-DE" b="1" dirty="0"/>
              <a:t>O</a:t>
            </a:r>
            <a:r>
              <a:rPr lang="de-DE" sz="1400" b="1" dirty="0"/>
              <a:t>3</a:t>
            </a:r>
            <a:endParaRPr lang="en-US" b="1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4E1280D3-EC56-48B8-ACBA-4D3DCC608C4D}"/>
              </a:ext>
            </a:extLst>
          </p:cNvPr>
          <p:cNvSpPr/>
          <p:nvPr/>
        </p:nvSpPr>
        <p:spPr>
          <a:xfrm>
            <a:off x="4442819" y="1066794"/>
            <a:ext cx="666554" cy="2892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err="1"/>
              <a:t>NbN</a:t>
            </a:r>
            <a:endParaRPr lang="en-US" b="1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BDB9230-E8A0-496E-A305-030FEE4D4AB2}"/>
              </a:ext>
            </a:extLst>
          </p:cNvPr>
          <p:cNvSpPr txBox="1">
            <a:spLocks/>
          </p:cNvSpPr>
          <p:nvPr/>
        </p:nvSpPr>
        <p:spPr>
          <a:xfrm>
            <a:off x="1586204" y="0"/>
            <a:ext cx="5355772" cy="6330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    SEM – CS Images</a:t>
            </a:r>
          </a:p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D2D07295-08D8-4610-AC63-3136D48C5A92}"/>
              </a:ext>
            </a:extLst>
          </p:cNvPr>
          <p:cNvCxnSpPr>
            <a:cxnSpLocks/>
          </p:cNvCxnSpPr>
          <p:nvPr/>
        </p:nvCxnSpPr>
        <p:spPr>
          <a:xfrm>
            <a:off x="2715810" y="2939639"/>
            <a:ext cx="85457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Gleichschenkliges Dreieck 25">
            <a:extLst>
              <a:ext uri="{FF2B5EF4-FFF2-40B4-BE49-F238E27FC236}">
                <a16:creationId xmlns:a16="http://schemas.microsoft.com/office/drawing/2014/main" id="{D54ED0C3-599F-4D53-869E-562E752E43F6}"/>
              </a:ext>
            </a:extLst>
          </p:cNvPr>
          <p:cNvSpPr/>
          <p:nvPr/>
        </p:nvSpPr>
        <p:spPr>
          <a:xfrm>
            <a:off x="3570388" y="2096344"/>
            <a:ext cx="90951" cy="301598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58D41176-0F52-4FF6-9AAA-C3C89DD52B9A}"/>
              </a:ext>
            </a:extLst>
          </p:cNvPr>
          <p:cNvCxnSpPr/>
          <p:nvPr/>
        </p:nvCxnSpPr>
        <p:spPr>
          <a:xfrm>
            <a:off x="3655245" y="1468723"/>
            <a:ext cx="224170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699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20A4451-82A0-4ED1-8F2B-5D3E38399E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50506"/>
            <a:ext cx="9144000" cy="597776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A3655D3-9615-4822-975E-31A613F9C27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05527" y="1585803"/>
            <a:ext cx="2796822" cy="3032449"/>
          </a:xfrm>
          <a:prstGeom prst="rect">
            <a:avLst/>
          </a:prstGeom>
        </p:spPr>
      </p:pic>
      <p:sp>
        <p:nvSpPr>
          <p:cNvPr id="9" name="Datumsplatzhalter 1">
            <a:extLst>
              <a:ext uri="{FF2B5EF4-FFF2-40B4-BE49-F238E27FC236}">
                <a16:creationId xmlns:a16="http://schemas.microsoft.com/office/drawing/2014/main" id="{69AD911E-7002-49E2-9483-BD036EB597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63374" y="6528267"/>
            <a:ext cx="2534970" cy="304800"/>
          </a:xfrm>
        </p:spPr>
        <p:txBody>
          <a:bodyPr/>
          <a:lstStyle/>
          <a:p>
            <a:pPr>
              <a:defRPr/>
            </a:pPr>
            <a:r>
              <a:rPr lang="de-DE" dirty="0"/>
              <a:t>         A. Özdem Sezgin, </a:t>
            </a:r>
            <a:fld id="{415800F4-B5E0-4963-96AC-FCBDDC117056}" type="datetime1">
              <a:rPr lang="de-DE" smtClean="0"/>
              <a:pPr>
                <a:defRPr/>
              </a:pPr>
              <a:t>12.02.2020</a:t>
            </a:fld>
            <a:endParaRPr lang="en-US" altLang="zh-CN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97E107B-60CF-4041-8FD4-ED30AD121D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58" y="1306287"/>
            <a:ext cx="2864593" cy="2148444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8C7D8763-C883-4161-BC30-61F147120B7B}"/>
              </a:ext>
            </a:extLst>
          </p:cNvPr>
          <p:cNvSpPr/>
          <p:nvPr/>
        </p:nvSpPr>
        <p:spPr>
          <a:xfrm>
            <a:off x="1874437" y="633028"/>
            <a:ext cx="597159" cy="41987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975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18164E6-67A1-45C1-A21F-A7640FE7F64A}"/>
              </a:ext>
            </a:extLst>
          </p:cNvPr>
          <p:cNvSpPr txBox="1">
            <a:spLocks/>
          </p:cNvSpPr>
          <p:nvPr/>
        </p:nvSpPr>
        <p:spPr>
          <a:xfrm>
            <a:off x="2332653" y="0"/>
            <a:ext cx="4329486" cy="6330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EDX – CS Analysis</a:t>
            </a:r>
          </a:p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386936664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980</Words>
  <Application>Microsoft Office PowerPoint</Application>
  <PresentationFormat>Bildschirmpräsentation (4:3)</PresentationFormat>
  <Paragraphs>319</Paragraphs>
  <Slides>16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4" baseType="lpstr">
      <vt:lpstr>宋体</vt:lpstr>
      <vt:lpstr>Arial</vt:lpstr>
      <vt:lpstr>Calibri</vt:lpstr>
      <vt:lpstr>Calibri Light</vt:lpstr>
      <vt:lpstr>Cambria Math</vt:lpstr>
      <vt:lpstr>Impact</vt:lpstr>
      <vt:lpstr>Wingdings</vt:lpstr>
      <vt:lpstr>Metropolitan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Universität Siegen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Materialwissenschaft dünner Schichten</dc:title>
  <dc:subject/>
  <dc:creator>Michael.Vogel@uni-siegen.de</dc:creator>
  <cp:lastModifiedBy>Sezgin, Özdem</cp:lastModifiedBy>
  <cp:revision>1583</cp:revision>
  <dcterms:created xsi:type="dcterms:W3CDTF">2004-01-16T15:04:16Z</dcterms:created>
  <dcterms:modified xsi:type="dcterms:W3CDTF">2020-02-12T18:08:54Z</dcterms:modified>
  <cp:category>Vorlesung</cp:category>
</cp:coreProperties>
</file>