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  <Override PartName="/ppt/media/image2.wmf" ContentType="image/x-wmf"/>
  <Override PartName="/ppt/media/image1.wmf" ContentType="image/x-wmf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presentation.xml" ContentType="application/vnd.openxmlformats-officedocument.presentationml.presentation.main+xml"/>
  <Override PartName="/ppt/theme/theme3.xml" ContentType="application/vnd.openxmlformats-officedocument.theme+xml"/>
  <Override PartName="/ppt/theme/theme1.xml" ContentType="application/vnd.openxmlformats-officedocument.theme+xml"/>
  <Override PartName="/ppt/theme/theme2.xml" ContentType="application/vnd.openxmlformats-officedocument.theme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Layouts/_rels/slideLayout24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6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notesMasterIdLst>
    <p:notesMasterId r:id="rId4"/>
  </p:notesMasterIdLst>
  <p:sldIdLst>
    <p:sldId id="256" r:id="rId5"/>
  </p:sldIdLst>
  <p:sldSz cx="9144000" cy="6858000"/>
  <p:notesSz cx="6858000" cy="91440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rIns="0" tIns="0" bIns="0" anchor="ctr"/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move the slide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rIns="0" tIns="0" bIns="0"/>
          <a:p>
            <a:r>
              <a:rPr b="0" lang="en-US" sz="2000" spc="-1" strike="noStrike">
                <a:latin typeface="Arial"/>
              </a:rPr>
              <a:t>Click to edit the notes format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87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rIns="0" tIns="0" bIns="0"/>
          <a:p>
            <a:r>
              <a:rPr b="0" lang="en-US" sz="1400" spc="-1" strike="noStrike">
                <a:latin typeface="Times New Roman"/>
              </a:rPr>
              <a:t>&lt;header&gt;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88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rIns="0" tIns="0" bIns="0"/>
          <a:p>
            <a:pPr algn="r"/>
            <a:r>
              <a:rPr b="0" lang="en-US" sz="1400" spc="-1" strike="noStrike">
                <a:latin typeface="Times New Roman"/>
              </a:rPr>
              <a:t>&lt;date/time&gt;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89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rIns="0" tIns="0" bIns="0" anchor="b"/>
          <a:p>
            <a:r>
              <a:rPr b="0" lang="en-US" sz="1400" spc="-1" strike="noStrike">
                <a:latin typeface="Times New Roman"/>
              </a:rPr>
              <a:t>&lt;footer&gt;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90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rIns="0" tIns="0" bIns="0" anchor="b"/>
          <a:p>
            <a:pPr algn="r"/>
            <a:fld id="{FA5E4278-34E9-4D79-AF0A-05994A4B37E1}" type="slidenum">
              <a:rPr b="0" lang="en-US" sz="1400" spc="-1" strike="noStrike">
                <a:latin typeface="Times New Roman"/>
              </a:rPr>
              <a:t>&lt;number&gt;</a:t>
            </a:fld>
            <a:endParaRPr b="0" lang="en-US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sldImg"/>
          </p:nvPr>
        </p:nvSpPr>
        <p:spPr>
          <a:xfrm>
            <a:off x="1371600" y="1143000"/>
            <a:ext cx="4114440" cy="3085920"/>
          </a:xfrm>
          <a:prstGeom prst="rect">
            <a:avLst/>
          </a:prstGeom>
        </p:spPr>
      </p:sp>
      <p:sp>
        <p:nvSpPr>
          <p:cNvPr id="94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4131360"/>
          </a:xfrm>
          <a:prstGeom prst="rect">
            <a:avLst/>
          </a:prstGeom>
        </p:spPr>
        <p:txBody>
          <a:bodyPr/>
          <a:p>
            <a:endParaRPr b="0" lang="en-US" sz="2000" spc="-1" strike="noStrike">
              <a:latin typeface="Arial"/>
            </a:endParaRPr>
          </a:p>
        </p:txBody>
      </p:sp>
      <p:sp>
        <p:nvSpPr>
          <p:cNvPr id="95" name="TextShape 3"/>
          <p:cNvSpPr txBox="1"/>
          <p:nvPr/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 algn="r">
              <a:lnSpc>
                <a:spcPct val="100000"/>
              </a:lnSpc>
            </a:pPr>
            <a:fld id="{8CFF2858-00CE-4215-9D78-E4156864F0A3}" type="slidenum">
              <a:rPr b="0" lang="en-US" sz="1200" spc="-1" strike="noStrike">
                <a:solidFill>
                  <a:srgbClr val="000000"/>
                </a:solidFill>
                <a:latin typeface="+mn-lt"/>
                <a:ea typeface="+mn-ea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395280" y="349560"/>
            <a:ext cx="8353080" cy="45072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395280" y="1406520"/>
            <a:ext cx="4105080" cy="2389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395280" y="4023360"/>
            <a:ext cx="4105080" cy="2389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95280" y="349560"/>
            <a:ext cx="8353080" cy="45072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395280" y="1406520"/>
            <a:ext cx="2003040" cy="2389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2498760" y="1406520"/>
            <a:ext cx="2003040" cy="2389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395280" y="4023360"/>
            <a:ext cx="2003040" cy="2389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2498760" y="4023360"/>
            <a:ext cx="2003040" cy="2389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395280" y="349560"/>
            <a:ext cx="8353080" cy="45072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395280" y="1406520"/>
            <a:ext cx="1321560" cy="2389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 type="body"/>
          </p:nvPr>
        </p:nvSpPr>
        <p:spPr>
          <a:xfrm>
            <a:off x="1783440" y="1406520"/>
            <a:ext cx="1321560" cy="2389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 type="body"/>
          </p:nvPr>
        </p:nvSpPr>
        <p:spPr>
          <a:xfrm>
            <a:off x="3171240" y="1406520"/>
            <a:ext cx="1321560" cy="2389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 type="body"/>
          </p:nvPr>
        </p:nvSpPr>
        <p:spPr>
          <a:xfrm>
            <a:off x="395280" y="4023360"/>
            <a:ext cx="1321560" cy="2389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6"/>
          <p:cNvSpPr>
            <a:spLocks noGrp="1"/>
          </p:cNvSpPr>
          <p:nvPr>
            <p:ph type="body"/>
          </p:nvPr>
        </p:nvSpPr>
        <p:spPr>
          <a:xfrm>
            <a:off x="1783440" y="4023360"/>
            <a:ext cx="1321560" cy="2389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PlaceHolder 7"/>
          <p:cNvSpPr>
            <a:spLocks noGrp="1"/>
          </p:cNvSpPr>
          <p:nvPr>
            <p:ph type="body"/>
          </p:nvPr>
        </p:nvSpPr>
        <p:spPr>
          <a:xfrm>
            <a:off x="3171240" y="4023360"/>
            <a:ext cx="1321560" cy="2389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395280" y="349560"/>
            <a:ext cx="8353080" cy="45072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subTitle"/>
          </p:nvPr>
        </p:nvSpPr>
        <p:spPr>
          <a:xfrm>
            <a:off x="395280" y="1406520"/>
            <a:ext cx="4105080" cy="50097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395280" y="349560"/>
            <a:ext cx="8353080" cy="45072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395280" y="1406520"/>
            <a:ext cx="4105080" cy="5009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395280" y="349560"/>
            <a:ext cx="8353080" cy="45072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395280" y="1406520"/>
            <a:ext cx="2003040" cy="5009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2498760" y="1406520"/>
            <a:ext cx="2003040" cy="5009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395280" y="349560"/>
            <a:ext cx="8353080" cy="45072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subTitle"/>
          </p:nvPr>
        </p:nvSpPr>
        <p:spPr>
          <a:xfrm>
            <a:off x="395280" y="349560"/>
            <a:ext cx="8353080" cy="20905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395280" y="349560"/>
            <a:ext cx="8353080" cy="45072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395280" y="1406520"/>
            <a:ext cx="2003040" cy="2389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 type="body"/>
          </p:nvPr>
        </p:nvSpPr>
        <p:spPr>
          <a:xfrm>
            <a:off x="2498760" y="1406520"/>
            <a:ext cx="2003040" cy="5009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PlaceHolder 4"/>
          <p:cNvSpPr>
            <a:spLocks noGrp="1"/>
          </p:cNvSpPr>
          <p:nvPr>
            <p:ph type="body"/>
          </p:nvPr>
        </p:nvSpPr>
        <p:spPr>
          <a:xfrm>
            <a:off x="395280" y="4023360"/>
            <a:ext cx="2003040" cy="2389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95280" y="349560"/>
            <a:ext cx="8353080" cy="45072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395280" y="1406520"/>
            <a:ext cx="4105080" cy="50097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395280" y="349560"/>
            <a:ext cx="8353080" cy="45072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395280" y="1406520"/>
            <a:ext cx="2003040" cy="5009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2498760" y="1406520"/>
            <a:ext cx="2003040" cy="2389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2498760" y="4023360"/>
            <a:ext cx="2003040" cy="2389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395280" y="349560"/>
            <a:ext cx="8353080" cy="45072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395280" y="1406520"/>
            <a:ext cx="2003040" cy="2389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2498760" y="1406520"/>
            <a:ext cx="2003040" cy="2389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 type="body"/>
          </p:nvPr>
        </p:nvSpPr>
        <p:spPr>
          <a:xfrm>
            <a:off x="395280" y="4023360"/>
            <a:ext cx="4105080" cy="2389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395280" y="349560"/>
            <a:ext cx="8353080" cy="45072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395280" y="1406520"/>
            <a:ext cx="4105080" cy="2389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395280" y="4023360"/>
            <a:ext cx="4105080" cy="2389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395280" y="349560"/>
            <a:ext cx="8353080" cy="45072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395280" y="1406520"/>
            <a:ext cx="2003040" cy="2389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2498760" y="1406520"/>
            <a:ext cx="2003040" cy="2389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 type="body"/>
          </p:nvPr>
        </p:nvSpPr>
        <p:spPr>
          <a:xfrm>
            <a:off x="395280" y="4023360"/>
            <a:ext cx="2003040" cy="2389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PlaceHolder 5"/>
          <p:cNvSpPr>
            <a:spLocks noGrp="1"/>
          </p:cNvSpPr>
          <p:nvPr>
            <p:ph type="body"/>
          </p:nvPr>
        </p:nvSpPr>
        <p:spPr>
          <a:xfrm>
            <a:off x="2498760" y="4023360"/>
            <a:ext cx="2003040" cy="2389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395280" y="349560"/>
            <a:ext cx="8353080" cy="45072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395280" y="1406520"/>
            <a:ext cx="1321560" cy="2389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body"/>
          </p:nvPr>
        </p:nvSpPr>
        <p:spPr>
          <a:xfrm>
            <a:off x="1783440" y="1406520"/>
            <a:ext cx="1321560" cy="2389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 type="body"/>
          </p:nvPr>
        </p:nvSpPr>
        <p:spPr>
          <a:xfrm>
            <a:off x="3171240" y="1406520"/>
            <a:ext cx="1321560" cy="2389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2" name="PlaceHolder 5"/>
          <p:cNvSpPr>
            <a:spLocks noGrp="1"/>
          </p:cNvSpPr>
          <p:nvPr>
            <p:ph type="body"/>
          </p:nvPr>
        </p:nvSpPr>
        <p:spPr>
          <a:xfrm>
            <a:off x="395280" y="4023360"/>
            <a:ext cx="1321560" cy="2389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PlaceHolder 6"/>
          <p:cNvSpPr>
            <a:spLocks noGrp="1"/>
          </p:cNvSpPr>
          <p:nvPr>
            <p:ph type="body"/>
          </p:nvPr>
        </p:nvSpPr>
        <p:spPr>
          <a:xfrm>
            <a:off x="1783440" y="4023360"/>
            <a:ext cx="1321560" cy="2389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PlaceHolder 7"/>
          <p:cNvSpPr>
            <a:spLocks noGrp="1"/>
          </p:cNvSpPr>
          <p:nvPr>
            <p:ph type="body"/>
          </p:nvPr>
        </p:nvSpPr>
        <p:spPr>
          <a:xfrm>
            <a:off x="3171240" y="4023360"/>
            <a:ext cx="1321560" cy="2389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95280" y="349560"/>
            <a:ext cx="8353080" cy="45072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395280" y="1406520"/>
            <a:ext cx="4105080" cy="5009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95280" y="349560"/>
            <a:ext cx="8353080" cy="45072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395280" y="1406520"/>
            <a:ext cx="2003040" cy="5009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2498760" y="1406520"/>
            <a:ext cx="2003040" cy="5009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95280" y="349560"/>
            <a:ext cx="8353080" cy="45072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subTitle"/>
          </p:nvPr>
        </p:nvSpPr>
        <p:spPr>
          <a:xfrm>
            <a:off x="395280" y="349560"/>
            <a:ext cx="8353080" cy="20905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395280" y="349560"/>
            <a:ext cx="8353080" cy="45072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395280" y="1406520"/>
            <a:ext cx="2003040" cy="2389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2498760" y="1406520"/>
            <a:ext cx="2003040" cy="5009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395280" y="4023360"/>
            <a:ext cx="2003040" cy="2389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395280" y="349560"/>
            <a:ext cx="8353080" cy="45072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395280" y="1406520"/>
            <a:ext cx="2003040" cy="5009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2498760" y="1406520"/>
            <a:ext cx="2003040" cy="2389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2498760" y="4023360"/>
            <a:ext cx="2003040" cy="2389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395280" y="349560"/>
            <a:ext cx="8353080" cy="45072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395280" y="1406520"/>
            <a:ext cx="2003040" cy="2389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2498760" y="1406520"/>
            <a:ext cx="2003040" cy="2389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395280" y="4023360"/>
            <a:ext cx="4105080" cy="2389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>
            <a:off x="8136360" y="6580800"/>
            <a:ext cx="612000" cy="186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/>
          <a:p>
            <a:pPr algn="r">
              <a:lnSpc>
                <a:spcPct val="100000"/>
              </a:lnSpc>
            </a:pPr>
            <a:r>
              <a:rPr b="1" lang="en-US" sz="1000" spc="-1" strike="noStrike">
                <a:solidFill>
                  <a:srgbClr val="000000"/>
                </a:solidFill>
                <a:latin typeface="Arial"/>
              </a:rPr>
              <a:t>Page </a:t>
            </a:r>
            <a:fld id="{60E33F73-51D5-4789-A035-31D307DB9899}" type="slidenum">
              <a:rPr b="1" lang="en-US" sz="1000" spc="-1" strike="noStrike">
                <a:solidFill>
                  <a:srgbClr val="000000"/>
                </a:solidFill>
                <a:latin typeface="Arial"/>
              </a:rPr>
              <a:t>&lt;number&gt;</a:t>
            </a:fld>
            <a:endParaRPr b="0" lang="en-US" sz="1000" spc="-1" strike="noStrike">
              <a:latin typeface="Arial"/>
            </a:endParaRPr>
          </a:p>
        </p:txBody>
      </p:sp>
      <p:pic>
        <p:nvPicPr>
          <p:cNvPr id="1" name="Grafik 9" descr=""/>
          <p:cNvPicPr/>
          <p:nvPr/>
        </p:nvPicPr>
        <p:blipFill>
          <a:blip r:embed="rId2"/>
          <a:stretch/>
        </p:blipFill>
        <p:spPr>
          <a:xfrm>
            <a:off x="403200" y="6613920"/>
            <a:ext cx="325080" cy="100440"/>
          </a:xfrm>
          <a:prstGeom prst="rect">
            <a:avLst/>
          </a:prstGeom>
          <a:ln>
            <a:noFill/>
          </a:ln>
        </p:spPr>
      </p:pic>
      <p:sp>
        <p:nvSpPr>
          <p:cNvPr id="2" name="PlaceHolder 2"/>
          <p:cNvSpPr>
            <a:spLocks noGrp="1"/>
          </p:cNvSpPr>
          <p:nvPr>
            <p:ph type="title"/>
          </p:nvPr>
        </p:nvSpPr>
        <p:spPr>
          <a:xfrm>
            <a:off x="395280" y="349560"/>
            <a:ext cx="8353080" cy="450720"/>
          </a:xfrm>
          <a:prstGeom prst="rect">
            <a:avLst/>
          </a:prstGeom>
        </p:spPr>
        <p:txBody>
          <a:bodyPr lIns="0" rIns="0" tIns="0" bIns="0"/>
          <a:p>
            <a:pPr>
              <a:lnSpc>
                <a:spcPct val="90000"/>
              </a:lnSpc>
            </a:pPr>
            <a:r>
              <a:rPr b="1" lang="en-US" sz="3000" spc="-1" strike="noStrike">
                <a:solidFill>
                  <a:srgbClr val="009fdf"/>
                </a:solidFill>
                <a:latin typeface="Arial"/>
              </a:rPr>
              <a:t>Click to edit Master title style</a:t>
            </a:r>
            <a:endParaRPr b="0" lang="en-US" sz="3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body"/>
          </p:nvPr>
        </p:nvSpPr>
        <p:spPr>
          <a:xfrm>
            <a:off x="395280" y="1406520"/>
            <a:ext cx="4105080" cy="5009760"/>
          </a:xfrm>
          <a:prstGeom prst="rect">
            <a:avLst/>
          </a:prstGeom>
        </p:spPr>
        <p:txBody>
          <a:bodyPr lIns="0" rIns="0" tIns="0" bIns="0"/>
          <a:p>
            <a:pPr marL="361800" indent="-361440">
              <a:lnSpc>
                <a:spcPct val="110000"/>
              </a:lnSpc>
              <a:spcAft>
                <a:spcPts val="1199"/>
              </a:spcAft>
              <a:buClr>
                <a:srgbClr val="000000"/>
              </a:buClr>
              <a:buFont typeface="Arial"/>
              <a:buChar char="•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Master text styles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ftr"/>
          </p:nvPr>
        </p:nvSpPr>
        <p:spPr>
          <a:xfrm>
            <a:off x="791640" y="6580800"/>
            <a:ext cx="7272360" cy="186480"/>
          </a:xfrm>
          <a:prstGeom prst="rect">
            <a:avLst/>
          </a:prstGeom>
        </p:spPr>
        <p:txBody>
          <a:bodyPr lIns="0" rIns="0" tIns="0" bIns="0"/>
          <a:p>
            <a:pPr>
              <a:lnSpc>
                <a:spcPct val="100000"/>
              </a:lnSpc>
            </a:pPr>
            <a:r>
              <a:rPr b="0" lang="en-US" sz="1000" spc="-1" strike="noStrike">
                <a:solidFill>
                  <a:srgbClr val="000000"/>
                </a:solidFill>
                <a:latin typeface="Arial"/>
              </a:rPr>
              <a:t>| R&amp;D Cavity Meeting| Ricardo Monroy-Villa, 29.01.2020</a:t>
            </a:r>
            <a:endParaRPr b="0" lang="en-US" sz="1000" spc="-1" strike="noStrike">
              <a:latin typeface="Times New Roman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body"/>
          </p:nvPr>
        </p:nvSpPr>
        <p:spPr>
          <a:xfrm>
            <a:off x="395280" y="817560"/>
            <a:ext cx="8364240" cy="378720"/>
          </a:xfrm>
          <a:prstGeom prst="rect">
            <a:avLst/>
          </a:prstGeom>
        </p:spPr>
        <p:txBody>
          <a:bodyPr lIns="0" rIns="0" tIns="0" bIns="0"/>
          <a:p>
            <a:pPr>
              <a:lnSpc>
                <a:spcPct val="110000"/>
              </a:lnSpc>
            </a:pPr>
            <a:r>
              <a:rPr b="1" lang="en-US" sz="1800" spc="-1" strike="noStrike">
                <a:solidFill>
                  <a:srgbClr val="f18f1f"/>
                </a:solidFill>
                <a:latin typeface="Arial"/>
              </a:rPr>
              <a:t>Click to edit Master text styles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6"/>
          <p:cNvSpPr>
            <a:spLocks noGrp="1"/>
          </p:cNvSpPr>
          <p:nvPr>
            <p:ph type="body"/>
          </p:nvPr>
        </p:nvSpPr>
        <p:spPr>
          <a:xfrm>
            <a:off x="4643280" y="1406520"/>
            <a:ext cx="4116240" cy="5009760"/>
          </a:xfrm>
          <a:prstGeom prst="rect">
            <a:avLst/>
          </a:prstGeom>
        </p:spPr>
        <p:txBody>
          <a:bodyPr lIns="0" rIns="0" tIns="0" bIns="0"/>
          <a:p>
            <a:pPr marL="361800" indent="-361440">
              <a:lnSpc>
                <a:spcPct val="110000"/>
              </a:lnSpc>
              <a:spcAft>
                <a:spcPts val="1199"/>
              </a:spcAft>
              <a:buClr>
                <a:srgbClr val="000000"/>
              </a:buClr>
              <a:buFont typeface="Arial"/>
              <a:buChar char="•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Master text styles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CustomShape 1"/>
          <p:cNvSpPr/>
          <p:nvPr/>
        </p:nvSpPr>
        <p:spPr>
          <a:xfrm>
            <a:off x="8136360" y="6580800"/>
            <a:ext cx="612000" cy="186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/>
          <a:p>
            <a:pPr algn="r">
              <a:lnSpc>
                <a:spcPct val="100000"/>
              </a:lnSpc>
            </a:pPr>
            <a:r>
              <a:rPr b="1" lang="en-US" sz="1000" spc="-1" strike="noStrike">
                <a:solidFill>
                  <a:srgbClr val="000000"/>
                </a:solidFill>
                <a:latin typeface="Arial"/>
              </a:rPr>
              <a:t>Page </a:t>
            </a:r>
            <a:fld id="{EFD75D9E-052D-462B-8BC6-CAF6A00A601A}" type="slidenum">
              <a:rPr b="1" lang="en-US" sz="1000" spc="-1" strike="noStrike">
                <a:solidFill>
                  <a:srgbClr val="000000"/>
                </a:solidFill>
                <a:latin typeface="Arial"/>
              </a:rPr>
              <a:t>&lt;number&gt;</a:t>
            </a:fld>
            <a:endParaRPr b="0" lang="en-US" sz="1000" spc="-1" strike="noStrike">
              <a:latin typeface="Arial"/>
            </a:endParaRPr>
          </a:p>
        </p:txBody>
      </p:sp>
      <p:pic>
        <p:nvPicPr>
          <p:cNvPr id="44" name="Grafik 9" descr=""/>
          <p:cNvPicPr/>
          <p:nvPr/>
        </p:nvPicPr>
        <p:blipFill>
          <a:blip r:embed="rId2"/>
          <a:stretch/>
        </p:blipFill>
        <p:spPr>
          <a:xfrm>
            <a:off x="403200" y="6613920"/>
            <a:ext cx="325080" cy="100440"/>
          </a:xfrm>
          <a:prstGeom prst="rect">
            <a:avLst/>
          </a:prstGeom>
          <a:ln>
            <a:noFill/>
          </a:ln>
        </p:spPr>
      </p:pic>
      <p:sp>
        <p:nvSpPr>
          <p:cNvPr id="45" name="PlaceHolder 2"/>
          <p:cNvSpPr>
            <a:spLocks noGrp="1"/>
          </p:cNvSpPr>
          <p:nvPr>
            <p:ph type="title"/>
          </p:nvPr>
        </p:nvSpPr>
        <p:spPr>
          <a:xfrm>
            <a:off x="395280" y="349560"/>
            <a:ext cx="8353080" cy="450720"/>
          </a:xfrm>
          <a:prstGeom prst="rect">
            <a:avLst/>
          </a:prstGeom>
        </p:spPr>
        <p:txBody>
          <a:bodyPr lIns="0" rIns="0" tIns="0" bIns="0"/>
          <a:p>
            <a:pPr>
              <a:lnSpc>
                <a:spcPct val="90000"/>
              </a:lnSpc>
            </a:pPr>
            <a:r>
              <a:rPr b="1" lang="en-US" sz="3000" spc="-1" strike="noStrike">
                <a:solidFill>
                  <a:srgbClr val="009fdf"/>
                </a:solidFill>
                <a:latin typeface="Arial"/>
              </a:rPr>
              <a:t>Click to edit Master title style</a:t>
            </a:r>
            <a:endParaRPr b="0" lang="en-US" sz="3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395280" y="1406520"/>
            <a:ext cx="8353080" cy="5009760"/>
          </a:xfrm>
          <a:prstGeom prst="rect">
            <a:avLst/>
          </a:prstGeom>
        </p:spPr>
        <p:txBody>
          <a:bodyPr lIns="0" rIns="0" tIns="0" bIns="0"/>
          <a:p>
            <a:pPr marL="361800" indent="-361440">
              <a:lnSpc>
                <a:spcPct val="110000"/>
              </a:lnSpc>
              <a:spcAft>
                <a:spcPts val="1199"/>
              </a:spcAft>
              <a:buClr>
                <a:srgbClr val="000000"/>
              </a:buClr>
              <a:buFont typeface="Arial"/>
              <a:buChar char="•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Master text styles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PlaceHolder 4"/>
          <p:cNvSpPr>
            <a:spLocks noGrp="1"/>
          </p:cNvSpPr>
          <p:nvPr>
            <p:ph type="ftr"/>
          </p:nvPr>
        </p:nvSpPr>
        <p:spPr>
          <a:xfrm>
            <a:off x="791640" y="6580800"/>
            <a:ext cx="7272360" cy="186480"/>
          </a:xfrm>
          <a:prstGeom prst="rect">
            <a:avLst/>
          </a:prstGeom>
        </p:spPr>
        <p:txBody>
          <a:bodyPr lIns="0" rIns="0" tIns="0" bIns="0"/>
          <a:p>
            <a:pPr>
              <a:lnSpc>
                <a:spcPct val="100000"/>
              </a:lnSpc>
            </a:pPr>
            <a:r>
              <a:rPr b="0" lang="en-US" sz="1000" spc="-1" strike="noStrike">
                <a:solidFill>
                  <a:srgbClr val="000000"/>
                </a:solidFill>
                <a:latin typeface="Arial"/>
              </a:rPr>
              <a:t>| R&amp;D Cavity Meeting| Ricardo Monroy-Villa, 29.01.2020</a:t>
            </a:r>
            <a:endParaRPr b="0" lang="en-US" sz="1000" spc="-1" strike="noStrike">
              <a:latin typeface="Times New Roman"/>
            </a:endParaRPr>
          </a:p>
        </p:txBody>
      </p:sp>
      <p:sp>
        <p:nvSpPr>
          <p:cNvPr id="48" name="PlaceHolder 5"/>
          <p:cNvSpPr>
            <a:spLocks noGrp="1"/>
          </p:cNvSpPr>
          <p:nvPr>
            <p:ph type="body"/>
          </p:nvPr>
        </p:nvSpPr>
        <p:spPr>
          <a:xfrm>
            <a:off x="395280" y="817560"/>
            <a:ext cx="8364240" cy="378720"/>
          </a:xfrm>
          <a:prstGeom prst="rect">
            <a:avLst/>
          </a:prstGeom>
        </p:spPr>
        <p:txBody>
          <a:bodyPr lIns="0" rIns="0" tIns="0" bIns="0"/>
          <a:p>
            <a:pPr>
              <a:lnSpc>
                <a:spcPct val="110000"/>
              </a:lnSpc>
            </a:pPr>
            <a:r>
              <a:rPr b="1" lang="en-US" sz="1800" spc="-1" strike="noStrike">
                <a:solidFill>
                  <a:srgbClr val="f18f1f"/>
                </a:solidFill>
                <a:latin typeface="Arial"/>
              </a:rPr>
              <a:t>Click to edit Master text styles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extShape 1"/>
          <p:cNvSpPr txBox="1"/>
          <p:nvPr/>
        </p:nvSpPr>
        <p:spPr>
          <a:xfrm>
            <a:off x="395280" y="349560"/>
            <a:ext cx="8353080" cy="4507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>
              <a:lnSpc>
                <a:spcPct val="90000"/>
              </a:lnSpc>
            </a:pPr>
            <a:r>
              <a:rPr b="1" lang="en-US" sz="3000" spc="-1" strike="noStrike">
                <a:solidFill>
                  <a:srgbClr val="009fdf"/>
                </a:solidFill>
                <a:latin typeface="Arial"/>
              </a:rPr>
              <a:t>Action Items from last meeting</a:t>
            </a:r>
            <a:endParaRPr b="0" lang="en-US" sz="3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2" name="TextShape 2"/>
          <p:cNvSpPr txBox="1"/>
          <p:nvPr/>
        </p:nvSpPr>
        <p:spPr>
          <a:xfrm>
            <a:off x="395280" y="908640"/>
            <a:ext cx="8208720" cy="50097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361800" indent="-361440">
              <a:lnSpc>
                <a:spcPct val="110000"/>
              </a:lnSpc>
              <a:spcAft>
                <a:spcPts val="1199"/>
              </a:spcAft>
              <a:buClr>
                <a:srgbClr val="000000"/>
              </a:buClr>
              <a:buFont typeface="Arial"/>
              <a:buChar char="•"/>
            </a:pPr>
            <a:r>
              <a:rPr b="0" lang="en-US" sz="1600" spc="-1" strike="noStrike">
                <a:solidFill>
                  <a:srgbClr val="000000"/>
                </a:solidFill>
                <a:latin typeface="Arial"/>
              </a:rPr>
              <a:t>We should test thin films on their mechanical and chemical stability during HPR.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lvl="1" marL="628560" indent="-266400">
              <a:lnSpc>
                <a:spcPct val="100000"/>
              </a:lnSpc>
              <a:spcAft>
                <a:spcPts val="799"/>
              </a:spcAft>
              <a:buClr>
                <a:srgbClr val="000000"/>
              </a:buClr>
              <a:buFont typeface="Arial"/>
              <a:buChar char="•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Comment T. Proslier: Films on Copper problematic, on Nb no problems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marL="361800" indent="-361440">
              <a:lnSpc>
                <a:spcPct val="110000"/>
              </a:lnSpc>
              <a:spcAft>
                <a:spcPts val="1199"/>
              </a:spcAft>
              <a:buClr>
                <a:srgbClr val="000000"/>
              </a:buClr>
              <a:buFont typeface="Arial"/>
              <a:buChar char="•"/>
            </a:pPr>
            <a:r>
              <a:rPr b="0" lang="en-US" sz="1600" spc="-1" strike="noStrike">
                <a:solidFill>
                  <a:srgbClr val="000000"/>
                </a:solidFill>
                <a:latin typeface="Arial"/>
              </a:rPr>
              <a:t>What characterization techniques do we want/need and what in-house/in-collaboration set ups are capable to fit large samples inside? Can we find solutions in other labs? Prepare a list of needs!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lvl="1" marL="628560" indent="-266400">
              <a:lnSpc>
                <a:spcPct val="100000"/>
              </a:lnSpc>
              <a:spcAft>
                <a:spcPts val="799"/>
              </a:spcAft>
              <a:buClr>
                <a:srgbClr val="000000"/>
              </a:buClr>
              <a:buFont typeface="Arial"/>
              <a:buChar char="•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List of existing methods in-house available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marL="361800" indent="-361440">
              <a:lnSpc>
                <a:spcPct val="110000"/>
              </a:lnSpc>
              <a:spcAft>
                <a:spcPts val="1199"/>
              </a:spcAft>
              <a:buClr>
                <a:srgbClr val="000000"/>
              </a:buClr>
              <a:buFont typeface="Arial"/>
              <a:buChar char="•"/>
            </a:pPr>
            <a:r>
              <a:rPr b="0" lang="en-US" sz="1600" spc="-1" strike="noStrike">
                <a:solidFill>
                  <a:srgbClr val="000000"/>
                </a:solidFill>
                <a:latin typeface="Arial"/>
              </a:rPr>
              <a:t>MW/SK/OK will discuss the “optimal” layer thickness based on Kubo’s theory and used superconductors and cross-check with MV/ÖS/RZ/IGD.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marL="361800" indent="-361440">
              <a:lnSpc>
                <a:spcPct val="110000"/>
              </a:lnSpc>
              <a:spcAft>
                <a:spcPts val="1199"/>
              </a:spcAft>
              <a:buClr>
                <a:srgbClr val="000000"/>
              </a:buClr>
              <a:buFont typeface="Arial"/>
              <a:buChar char="•"/>
            </a:pPr>
            <a:r>
              <a:rPr b="0" lang="en-US" sz="1600" spc="-1" strike="noStrike">
                <a:solidFill>
                  <a:srgbClr val="000000"/>
                </a:solidFill>
                <a:latin typeface="Arial"/>
              </a:rPr>
              <a:t>Set up a cloud-storage accessible for everyone. (MW)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lvl="1" marL="628560" indent="-266400">
              <a:lnSpc>
                <a:spcPct val="100000"/>
              </a:lnSpc>
              <a:spcAft>
                <a:spcPts val="799"/>
              </a:spcAft>
              <a:buClr>
                <a:srgbClr val="000000"/>
              </a:buClr>
              <a:buFont typeface="Arial"/>
              <a:buChar char="•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Will use UHH-cloud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1" marL="628560" indent="-266400">
              <a:lnSpc>
                <a:spcPct val="100000"/>
              </a:lnSpc>
              <a:spcAft>
                <a:spcPts val="799"/>
              </a:spcAft>
              <a:buClr>
                <a:srgbClr val="000000"/>
              </a:buClr>
              <a:buFont typeface="Arial"/>
              <a:buChar char="•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Ready in 1-2 weeks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marL="361800" indent="-361440">
              <a:lnSpc>
                <a:spcPct val="110000"/>
              </a:lnSpc>
              <a:spcAft>
                <a:spcPts val="1199"/>
              </a:spcAft>
              <a:buClr>
                <a:srgbClr val="000000"/>
              </a:buClr>
              <a:buFont typeface="Arial"/>
              <a:buChar char="•"/>
            </a:pPr>
            <a:r>
              <a:rPr b="0" lang="en-US" sz="1600" spc="-1" strike="noStrike">
                <a:solidFill>
                  <a:srgbClr val="000000"/>
                </a:solidFill>
                <a:latin typeface="Arial"/>
              </a:rPr>
              <a:t>Samples prepared analog to cavities for studies (MW) 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lvl="1" marL="628560" indent="-266400">
              <a:lnSpc>
                <a:spcPct val="100000"/>
              </a:lnSpc>
              <a:spcAft>
                <a:spcPts val="799"/>
              </a:spcAft>
              <a:buClr>
                <a:srgbClr val="000000"/>
              </a:buClr>
              <a:buFont typeface="Arial"/>
              <a:buChar char="•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Coarse EP + 800°C Bake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1" marL="628560" indent="-266400">
              <a:lnSpc>
                <a:spcPct val="100000"/>
              </a:lnSpc>
              <a:spcAft>
                <a:spcPts val="799"/>
              </a:spcAft>
              <a:buClr>
                <a:srgbClr val="000000"/>
              </a:buClr>
              <a:buFont typeface="Arial"/>
              <a:buChar char="•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Delay in fabrication of samples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1" marL="628560" indent="-266400">
              <a:lnSpc>
                <a:spcPct val="100000"/>
              </a:lnSpc>
              <a:spcAft>
                <a:spcPts val="799"/>
              </a:spcAft>
              <a:buClr>
                <a:srgbClr val="000000"/>
              </a:buClr>
              <a:buFont typeface="Arial"/>
              <a:buChar char="•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Samples ready in ~1-2 weeks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0000"/>
              </a:lnSpc>
              <a:spcAft>
                <a:spcPts val="1199"/>
              </a:spcAft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898d8d"/>
      </a:dk2>
      <a:lt2>
        <a:srgbClr val="b2b4b2"/>
      </a:lt2>
      <a:accent1>
        <a:srgbClr val="009fdf"/>
      </a:accent1>
      <a:accent2>
        <a:srgbClr val="f18f1f"/>
      </a:accent2>
      <a:accent3>
        <a:srgbClr val="004b7d"/>
      </a:accent3>
      <a:accent4>
        <a:srgbClr val="898d8d"/>
      </a:accent4>
      <a:accent5>
        <a:srgbClr val="b2b4b2"/>
      </a:accent5>
      <a:accent6>
        <a:srgbClr val="375e77"/>
      </a:accent6>
      <a:hlink>
        <a:srgbClr val="000000"/>
      </a:hlink>
      <a:folHlink>
        <a:srgbClr val="00000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898d8d"/>
      </a:dk2>
      <a:lt2>
        <a:srgbClr val="b2b4b2"/>
      </a:lt2>
      <a:accent1>
        <a:srgbClr val="009fdf"/>
      </a:accent1>
      <a:accent2>
        <a:srgbClr val="f18f1f"/>
      </a:accent2>
      <a:accent3>
        <a:srgbClr val="004b7d"/>
      </a:accent3>
      <a:accent4>
        <a:srgbClr val="898d8d"/>
      </a:accent4>
      <a:accent5>
        <a:srgbClr val="b2b4b2"/>
      </a:accent5>
      <a:accent6>
        <a:srgbClr val="375e77"/>
      </a:accent6>
      <a:hlink>
        <a:srgbClr val="000000"/>
      </a:hlink>
      <a:folHlink>
        <a:srgbClr val="00000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898d8d"/>
      </a:dk2>
      <a:lt2>
        <a:srgbClr val="b2b4b2"/>
      </a:lt2>
      <a:accent1>
        <a:srgbClr val="009fdf"/>
      </a:accent1>
      <a:accent2>
        <a:srgbClr val="f18f1f"/>
      </a:accent2>
      <a:accent3>
        <a:srgbClr val="004b7d"/>
      </a:accent3>
      <a:accent4>
        <a:srgbClr val="898d8d"/>
      </a:accent4>
      <a:accent5>
        <a:srgbClr val="b2b4b2"/>
      </a:accent5>
      <a:accent6>
        <a:srgbClr val="375e77"/>
      </a:accent6>
      <a:hlink>
        <a:srgbClr val="000000"/>
      </a:hlink>
      <a:folHlink>
        <a:srgbClr val="00000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DESY_PowerPoint_4x3_en</Template>
  <TotalTime>0</TotalTime>
  <Application>LibreOffice/6.0.7.3$Linux_X86_64 LibreOffice_project/00m0$Build-3</Application>
  <Words>167</Words>
  <Paragraphs>20</Paragraphs>
  <Company>DESY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2019-11-26T10:38:22Z</dcterms:created>
  <dc:creator>Monroy-Villa, Ricardo</dc:creator>
  <dc:description/>
  <dc:language>en-US</dc:language>
  <cp:lastModifiedBy/>
  <dcterms:modified xsi:type="dcterms:W3CDTF">2020-02-14T08:08:08Z</dcterms:modified>
  <cp:revision>299</cp:revision>
  <dc:subject/>
  <dc:title>Antenna design of the QPR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Company">
    <vt:lpwstr>DESY</vt:lpwstr>
  </property>
  <property fmtid="{D5CDD505-2E9C-101B-9397-08002B2CF9AE}" pid="4" name="HiddenSlides">
    <vt:i4>0</vt:i4>
  </property>
  <property fmtid="{D5CDD505-2E9C-101B-9397-08002B2CF9AE}" pid="5" name="HyperlinksChanged">
    <vt:bool>0</vt:bool>
  </property>
  <property fmtid="{D5CDD505-2E9C-101B-9397-08002B2CF9AE}" pid="6" name="LinksUpToDate">
    <vt:bool>0</vt:bool>
  </property>
  <property fmtid="{D5CDD505-2E9C-101B-9397-08002B2CF9AE}" pid="7" name="MMClips">
    <vt:i4>0</vt:i4>
  </property>
  <property fmtid="{D5CDD505-2E9C-101B-9397-08002B2CF9AE}" pid="8" name="Notes">
    <vt:i4>1</vt:i4>
  </property>
  <property fmtid="{D5CDD505-2E9C-101B-9397-08002B2CF9AE}" pid="9" name="PresentationFormat">
    <vt:lpwstr>Bildschirmpräsentation (4:3)</vt:lpwstr>
  </property>
  <property fmtid="{D5CDD505-2E9C-101B-9397-08002B2CF9AE}" pid="10" name="ScaleCrop">
    <vt:bool>0</vt:bool>
  </property>
  <property fmtid="{D5CDD505-2E9C-101B-9397-08002B2CF9AE}" pid="11" name="ShareDoc">
    <vt:bool>0</vt:bool>
  </property>
  <property fmtid="{D5CDD505-2E9C-101B-9397-08002B2CF9AE}" pid="12" name="Slides">
    <vt:i4>2</vt:i4>
  </property>
</Properties>
</file>