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892" r:id="rId2"/>
    <p:sldId id="957" r:id="rId3"/>
    <p:sldId id="992" r:id="rId4"/>
    <p:sldId id="968" r:id="rId5"/>
    <p:sldId id="994" r:id="rId6"/>
    <p:sldId id="946" r:id="rId7"/>
    <p:sldId id="941" r:id="rId8"/>
    <p:sldId id="997" r:id="rId9"/>
    <p:sldId id="951" r:id="rId10"/>
    <p:sldId id="95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24" autoAdjust="0"/>
    <p:restoredTop sz="89235" autoAdjust="0"/>
  </p:normalViewPr>
  <p:slideViewPr>
    <p:cSldViewPr showGuides="1">
      <p:cViewPr>
        <p:scale>
          <a:sx n="83" d="100"/>
          <a:sy n="83" d="100"/>
        </p:scale>
        <p:origin x="416" y="23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35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16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16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0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9475" y="103188"/>
            <a:ext cx="11360151" cy="544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6775" y="977904"/>
            <a:ext cx="11360151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52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805" y="977917"/>
            <a:ext cx="5577417" cy="47926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977917"/>
            <a:ext cx="5579533" cy="47926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12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3068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2" descr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6503999"/>
            <a:ext cx="12191977" cy="361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Grafik 7" descr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69" y="6475085"/>
            <a:ext cx="1430832" cy="410299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80000" y="292799"/>
            <a:ext cx="11232001" cy="495909"/>
          </a:xfrm>
          <a:prstGeom prst="rect">
            <a:avLst/>
          </a:prstGeom>
        </p:spPr>
        <p:txBody>
          <a:bodyPr/>
          <a:lstStyle>
            <a:lvl1pPr>
              <a:defRPr sz="2933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8367" y="921601"/>
            <a:ext cx="11232000" cy="3552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239993">
              <a:lnSpc>
                <a:spcPct val="100000"/>
              </a:lnSpc>
              <a:spcBef>
                <a:spcPts val="1467"/>
              </a:spcBef>
              <a:buSzTx/>
              <a:buFontTx/>
              <a:buNone/>
              <a:tabLst>
                <a:tab pos="237061" algn="l"/>
                <a:tab pos="474121" algn="l"/>
              </a:tabLst>
              <a:defRPr sz="2400">
                <a:solidFill>
                  <a:schemeClr val="accent2"/>
                </a:solidFill>
              </a:defRPr>
            </a:lvl1pPr>
            <a:lvl2pPr marL="540266" indent="-298973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2pPr>
            <a:lvl3pPr marL="782088" indent="-301616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3pPr>
            <a:lvl4pPr marL="1010683" indent="-291034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4pPr>
            <a:lvl5pPr marL="1428714" indent="-476237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5pPr>
          </a:lstStyle>
          <a:p>
            <a:r>
              <a:rPr dirty="0"/>
              <a:t>Body Level One</a:t>
            </a:r>
          </a:p>
        </p:txBody>
      </p:sp>
      <p:pic>
        <p:nvPicPr>
          <p:cNvPr id="40" name="Grafik 5" descr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69" y="6475085"/>
            <a:ext cx="1430832" cy="41029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26596" y="6518241"/>
            <a:ext cx="327205" cy="302648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563612-7304-B747-9B0B-EF2631456B9B}"/>
              </a:ext>
            </a:extLst>
          </p:cNvPr>
          <p:cNvSpPr txBox="1"/>
          <p:nvPr userDrawn="1"/>
        </p:nvSpPr>
        <p:spPr>
          <a:xfrm>
            <a:off x="3832802" y="6627681"/>
            <a:ext cx="1065674" cy="287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67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Topic MU-MRU</a:t>
            </a:r>
          </a:p>
        </p:txBody>
      </p:sp>
    </p:spTree>
    <p:extLst>
      <p:ext uri="{BB962C8B-B14F-4D97-AF65-F5344CB8AC3E}">
        <p14:creationId xmlns:p14="http://schemas.microsoft.com/office/powerpoint/2010/main" val="19346364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" descr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6503999"/>
            <a:ext cx="12191977" cy="361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7" descr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69" y="6475085"/>
            <a:ext cx="1430832" cy="41029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480000" y="292799"/>
            <a:ext cx="11232001" cy="495909"/>
          </a:xfrm>
          <a:prstGeom prst="rect">
            <a:avLst/>
          </a:prstGeom>
        </p:spPr>
        <p:txBody>
          <a:bodyPr/>
          <a:lstStyle>
            <a:lvl1pPr>
              <a:defRPr sz="2933"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8367" y="921601"/>
            <a:ext cx="11232000" cy="3552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239993">
              <a:lnSpc>
                <a:spcPct val="100000"/>
              </a:lnSpc>
              <a:spcBef>
                <a:spcPts val="1467"/>
              </a:spcBef>
              <a:buSzTx/>
              <a:buFontTx/>
              <a:buNone/>
              <a:tabLst>
                <a:tab pos="237061" algn="l"/>
                <a:tab pos="474121" algn="l"/>
              </a:tabLst>
              <a:defRPr sz="2400">
                <a:solidFill>
                  <a:schemeClr val="accent2"/>
                </a:solidFill>
              </a:defRPr>
            </a:lvl1pPr>
            <a:lvl2pPr marL="540266" indent="-298973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2pPr>
            <a:lvl3pPr marL="782088" indent="-301616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3pPr>
            <a:lvl4pPr marL="1010683" indent="-291034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4pPr>
            <a:lvl5pPr marL="1428714" indent="-476237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5pPr>
          </a:lstStyle>
          <a:p>
            <a:r>
              <a:rPr dirty="0"/>
              <a:t>Body Level One</a:t>
            </a:r>
          </a:p>
        </p:txBody>
      </p:sp>
      <p:pic>
        <p:nvPicPr>
          <p:cNvPr id="28" name="Grafik 5" descr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69" y="6475085"/>
            <a:ext cx="1430832" cy="41029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ody Level One…">
            <a:extLst>
              <a:ext uri="{FF2B5EF4-FFF2-40B4-BE49-F238E27FC236}">
                <a16:creationId xmlns:a16="http://schemas.microsoft.com/office/drawing/2014/main" xmlns="" id="{678AD7FD-6AFB-5746-BB33-D1E4EF13CAF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78367" y="1531200"/>
            <a:ext cx="6676939" cy="471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239993">
              <a:lnSpc>
                <a:spcPct val="100000"/>
              </a:lnSpc>
              <a:spcBef>
                <a:spcPts val="1467"/>
              </a:spcBef>
              <a:buSzTx/>
              <a:buFontTx/>
              <a:buNone/>
              <a:tabLst>
                <a:tab pos="237061" algn="l"/>
                <a:tab pos="474121" algn="l"/>
              </a:tabLst>
              <a:defRPr sz="2400">
                <a:solidFill>
                  <a:schemeClr val="accent2"/>
                </a:solidFill>
              </a:defRPr>
            </a:lvl1pPr>
            <a:lvl2pPr marL="540266" indent="-298973" defTabSz="239993">
              <a:lnSpc>
                <a:spcPct val="100000"/>
              </a:lnSpc>
              <a:spcBef>
                <a:spcPts val="1467"/>
              </a:spcBef>
              <a:buClr>
                <a:schemeClr val="accent3"/>
              </a:buClr>
              <a:buFontTx/>
              <a:buChar char="▪"/>
              <a:tabLst>
                <a:tab pos="237061" algn="l"/>
                <a:tab pos="474121" algn="l"/>
              </a:tabLst>
              <a:defRPr sz="2133">
                <a:solidFill>
                  <a:schemeClr val="accent2"/>
                </a:solidFill>
              </a:defRPr>
            </a:lvl2pPr>
            <a:lvl3pPr marL="782088" indent="-301616" defTabSz="239993">
              <a:lnSpc>
                <a:spcPct val="100000"/>
              </a:lnSpc>
              <a:spcBef>
                <a:spcPts val="1467"/>
              </a:spcBef>
              <a:buClr>
                <a:schemeClr val="accent3"/>
              </a:buClr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3pPr>
            <a:lvl4pPr marL="1010683" indent="-291034" defTabSz="239993">
              <a:lnSpc>
                <a:spcPct val="100000"/>
              </a:lnSpc>
              <a:spcBef>
                <a:spcPts val="1467"/>
              </a:spcBef>
              <a:buClr>
                <a:schemeClr val="accent3"/>
              </a:buClr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4pPr>
            <a:lvl5pPr marL="1428714" indent="-476237" defTabSz="239993">
              <a:lnSpc>
                <a:spcPct val="100000"/>
              </a:lnSpc>
              <a:spcBef>
                <a:spcPts val="1467"/>
              </a:spcBef>
              <a:buClr>
                <a:schemeClr val="accent3"/>
              </a:buClr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82196" y="6518385"/>
            <a:ext cx="327205" cy="302648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xmlns="" id="{8132C286-2856-2841-9A53-D902442A20C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7495081" y="1531200"/>
            <a:ext cx="4214320" cy="471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239993">
              <a:lnSpc>
                <a:spcPct val="100000"/>
              </a:lnSpc>
              <a:spcBef>
                <a:spcPts val="1467"/>
              </a:spcBef>
              <a:buSzTx/>
              <a:buFontTx/>
              <a:buNone/>
              <a:tabLst>
                <a:tab pos="237061" algn="l"/>
                <a:tab pos="474121" algn="l"/>
              </a:tabLst>
              <a:defRPr sz="2400">
                <a:solidFill>
                  <a:schemeClr val="accent2"/>
                </a:solidFill>
              </a:defRPr>
            </a:lvl1pPr>
            <a:lvl2pPr marL="540266" indent="-298973" defTabSz="239993">
              <a:lnSpc>
                <a:spcPct val="100000"/>
              </a:lnSpc>
              <a:spcBef>
                <a:spcPts val="1467"/>
              </a:spcBef>
              <a:buClr>
                <a:schemeClr val="accent3"/>
              </a:buClr>
              <a:buFontTx/>
              <a:buChar char="▪"/>
              <a:tabLst>
                <a:tab pos="237061" algn="l"/>
                <a:tab pos="474121" algn="l"/>
              </a:tabLst>
              <a:defRPr sz="2133">
                <a:solidFill>
                  <a:schemeClr val="accent2"/>
                </a:solidFill>
              </a:defRPr>
            </a:lvl2pPr>
            <a:lvl3pPr marL="782088" indent="-301616" defTabSz="239993">
              <a:lnSpc>
                <a:spcPct val="100000"/>
              </a:lnSpc>
              <a:spcBef>
                <a:spcPts val="1467"/>
              </a:spcBef>
              <a:buClr>
                <a:schemeClr val="accent3"/>
              </a:buClr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3pPr>
            <a:lvl4pPr marL="1010683" indent="-291034" defTabSz="239993">
              <a:lnSpc>
                <a:spcPct val="100000"/>
              </a:lnSpc>
              <a:spcBef>
                <a:spcPts val="1467"/>
              </a:spcBef>
              <a:buClr>
                <a:schemeClr val="accent3"/>
              </a:buClr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4pPr>
            <a:lvl5pPr marL="1428714" indent="-476237" defTabSz="239993">
              <a:lnSpc>
                <a:spcPct val="100000"/>
              </a:lnSpc>
              <a:spcBef>
                <a:spcPts val="1467"/>
              </a:spcBef>
              <a:buClr>
                <a:schemeClr val="accent3"/>
              </a:buClr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2471D5-3DEC-214C-8B00-2446DDC80459}"/>
              </a:ext>
            </a:extLst>
          </p:cNvPr>
          <p:cNvSpPr txBox="1"/>
          <p:nvPr userDrawn="1"/>
        </p:nvSpPr>
        <p:spPr>
          <a:xfrm>
            <a:off x="3832802" y="6627681"/>
            <a:ext cx="1065674" cy="287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67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Topic MU-MRU</a:t>
            </a:r>
          </a:p>
        </p:txBody>
      </p:sp>
    </p:spTree>
    <p:extLst>
      <p:ext uri="{BB962C8B-B14F-4D97-AF65-F5344CB8AC3E}">
        <p14:creationId xmlns:p14="http://schemas.microsoft.com/office/powerpoint/2010/main" val="421509830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" descr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6503999"/>
            <a:ext cx="12191977" cy="361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7" descr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69" y="6475085"/>
            <a:ext cx="1430832" cy="41029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480000" y="292799"/>
            <a:ext cx="11232001" cy="495909"/>
          </a:xfrm>
          <a:prstGeom prst="rect">
            <a:avLst/>
          </a:prstGeom>
        </p:spPr>
        <p:txBody>
          <a:bodyPr/>
          <a:lstStyle>
            <a:lvl1pPr>
              <a:defRPr sz="2933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8367" y="921601"/>
            <a:ext cx="11232000" cy="355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239993">
              <a:lnSpc>
                <a:spcPts val="2400"/>
              </a:lnSpc>
              <a:spcBef>
                <a:spcPts val="1467"/>
              </a:spcBef>
              <a:buSzTx/>
              <a:buFontTx/>
              <a:buNone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1pPr>
            <a:lvl2pPr marL="540266" indent="-298973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2pPr>
            <a:lvl3pPr marL="782088" indent="-301616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3pPr>
            <a:lvl4pPr marL="1010683" indent="-291034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4pPr>
            <a:lvl5pPr marL="1428714" indent="-476237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5pPr>
          </a:lstStyle>
          <a:p>
            <a:r>
              <a:rPr dirty="0"/>
              <a:t>Body Level One</a:t>
            </a:r>
          </a:p>
        </p:txBody>
      </p:sp>
      <p:pic>
        <p:nvPicPr>
          <p:cNvPr id="28" name="Grafik 5" descr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69" y="6475085"/>
            <a:ext cx="1430832" cy="41029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ody Level One…">
            <a:extLst>
              <a:ext uri="{FF2B5EF4-FFF2-40B4-BE49-F238E27FC236}">
                <a16:creationId xmlns:a16="http://schemas.microsoft.com/office/drawing/2014/main" xmlns="" id="{678AD7FD-6AFB-5746-BB33-D1E4EF13CAF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78367" y="1531200"/>
            <a:ext cx="11232000" cy="471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239993">
              <a:lnSpc>
                <a:spcPts val="2400"/>
              </a:lnSpc>
              <a:spcBef>
                <a:spcPts val="1467"/>
              </a:spcBef>
              <a:buSzTx/>
              <a:buFontTx/>
              <a:buNone/>
              <a:tabLst>
                <a:tab pos="237061" algn="l"/>
                <a:tab pos="474121" algn="l"/>
              </a:tabLst>
              <a:defRPr sz="2667">
                <a:solidFill>
                  <a:schemeClr val="accent2"/>
                </a:solidFill>
              </a:defRPr>
            </a:lvl1pPr>
            <a:lvl2pPr marL="540266" indent="-298973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2133">
                <a:solidFill>
                  <a:schemeClr val="accent2"/>
                </a:solidFill>
              </a:defRPr>
            </a:lvl2pPr>
            <a:lvl3pPr marL="782088" indent="-301616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3pPr>
            <a:lvl4pPr marL="1010683" indent="-291034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4pPr>
            <a:lvl5pPr marL="1428714" indent="-476237" defTabSz="239993">
              <a:lnSpc>
                <a:spcPts val="2400"/>
              </a:lnSpc>
              <a:spcBef>
                <a:spcPts val="1467"/>
              </a:spcBef>
              <a:buFontTx/>
              <a:buChar char="▪"/>
              <a:tabLst>
                <a:tab pos="237061" algn="l"/>
                <a:tab pos="474121" algn="l"/>
              </a:tabLst>
              <a:defRPr sz="1867">
                <a:solidFill>
                  <a:schemeClr val="accent2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82196" y="6518385"/>
            <a:ext cx="327205" cy="302648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9393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Scientific Committee | Christian Stegmann, February 7, 2020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3" r:id="rId19"/>
    <p:sldLayoutId id="2147483684" r:id="rId20"/>
    <p:sldLayoutId id="2147483686" r:id="rId21"/>
    <p:sldLayoutId id="2147483687" r:id="rId22"/>
    <p:sldLayoutId id="2147483688" r:id="rId23"/>
    <p:sldLayoutId id="214748368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A5D47BCB-4681-0A41-A1DF-FB650E0CC1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6D11E-AE06-F44D-9AD6-3452FF92B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Astroparticle</a:t>
            </a:r>
            <a:r>
              <a:rPr lang="de-DE" dirty="0"/>
              <a:t> </a:t>
            </a:r>
            <a:r>
              <a:rPr lang="de-DE" dirty="0" err="1"/>
              <a:t>Physics</a:t>
            </a:r>
            <a:endParaRPr lang="de-D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494384F-BCB4-9E44-926E-9C28AF303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rapidly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3DD453-B977-8C4D-98D3-47380F5D0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Christian Stegmann, 7.2.2020</a:t>
            </a:r>
          </a:p>
        </p:txBody>
      </p:sp>
    </p:spTree>
    <p:extLst>
      <p:ext uri="{BB962C8B-B14F-4D97-AF65-F5344CB8AC3E}">
        <p14:creationId xmlns:p14="http://schemas.microsoft.com/office/powerpoint/2010/main" val="42601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251BE-9AD6-C946-917D-86EB2BC0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Cosmos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C98EB2F-6EBA-0D45-A1AD-143A71AAEB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 err="1"/>
              <a:t>Our</a:t>
            </a:r>
            <a:r>
              <a:rPr lang="de-DE" sz="2000" dirty="0"/>
              <a:t> </a:t>
            </a:r>
            <a:r>
              <a:rPr lang="de-DE" sz="2000" dirty="0" err="1"/>
              <a:t>emerging</a:t>
            </a:r>
            <a:r>
              <a:rPr lang="de-DE" sz="2000" dirty="0"/>
              <a:t> </a:t>
            </a:r>
            <a:r>
              <a:rPr lang="de-DE" sz="2000" dirty="0" err="1"/>
              <a:t>view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high-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Universe</a:t>
            </a:r>
            <a:r>
              <a:rPr lang="de-DE" sz="2000" dirty="0"/>
              <a:t> </a:t>
            </a:r>
            <a:r>
              <a:rPr lang="de-DE" sz="2000" dirty="0" err="1"/>
              <a:t>today</a:t>
            </a:r>
            <a:r>
              <a:rPr lang="de-DE" sz="2000" dirty="0"/>
              <a:t>:</a:t>
            </a:r>
          </a:p>
        </p:txBody>
      </p:sp>
      <p:pic>
        <p:nvPicPr>
          <p:cNvPr id="8" name="Picture 3" descr="T:\PR-Material\4_externes_Material\PoF4 Plot_DBerge\Teil-4-Neutrino sky-200-TeV.png">
            <a:extLst>
              <a:ext uri="{FF2B5EF4-FFF2-40B4-BE49-F238E27FC236}">
                <a16:creationId xmlns:a16="http://schemas.microsoft.com/office/drawing/2014/main" xmlns="" id="{479944D0-00FB-B24B-81B0-250E27884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4064" y="1595732"/>
            <a:ext cx="1654788" cy="30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:\PR-Material\4_externes_Material\PoF4 Plot_DBerge\Teil-2-Gamma-ray sky_0.1-10TeV.png">
            <a:extLst>
              <a:ext uri="{FF2B5EF4-FFF2-40B4-BE49-F238E27FC236}">
                <a16:creationId xmlns:a16="http://schemas.microsoft.com/office/drawing/2014/main" xmlns="" id="{21DAA4A9-ED00-AF42-AF96-C1D8C1171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6656" y="1484784"/>
            <a:ext cx="2445015" cy="32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T:\PR-Material\4_externes_Material\PoF4 Plot_DBerge\Teil-1-Gamma-ray sky_1-100_GeV.png">
            <a:extLst>
              <a:ext uri="{FF2B5EF4-FFF2-40B4-BE49-F238E27FC236}">
                <a16:creationId xmlns:a16="http://schemas.microsoft.com/office/drawing/2014/main" xmlns="" id="{EA58AEF0-D3D9-F34D-839D-E7241828E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6579" y="1792373"/>
            <a:ext cx="1689732" cy="26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6">
            <a:extLst>
              <a:ext uri="{FF2B5EF4-FFF2-40B4-BE49-F238E27FC236}">
                <a16:creationId xmlns:a16="http://schemas.microsoft.com/office/drawing/2014/main" xmlns="" id="{4308E100-EA75-1740-8721-D649ED52B8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978" y="1585691"/>
            <a:ext cx="2103065" cy="3023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A90C1C-64DE-F74A-9B8A-AD173FFE42C8}"/>
              </a:ext>
            </a:extLst>
          </p:cNvPr>
          <p:cNvSpPr txBox="1"/>
          <p:nvPr/>
        </p:nvSpPr>
        <p:spPr>
          <a:xfrm>
            <a:off x="191344" y="3715425"/>
            <a:ext cx="1439175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gamma</a:t>
            </a:r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rays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54CA71-8FE4-C345-9C21-6984B5BCD8A4}"/>
              </a:ext>
            </a:extLst>
          </p:cNvPr>
          <p:cNvSpPr txBox="1"/>
          <p:nvPr/>
        </p:nvSpPr>
        <p:spPr>
          <a:xfrm>
            <a:off x="1951508" y="4462872"/>
            <a:ext cx="1987402" cy="697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867" dirty="0" err="1"/>
              <a:t>v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ery</a:t>
            </a:r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-high-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1219170" hangingPunct="0"/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gamma-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rays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5234BE-5322-4D48-ADC2-98FF7FFBC246}"/>
              </a:ext>
            </a:extLst>
          </p:cNvPr>
          <p:cNvSpPr txBox="1"/>
          <p:nvPr/>
        </p:nvSpPr>
        <p:spPr>
          <a:xfrm>
            <a:off x="4104214" y="4475285"/>
            <a:ext cx="1387878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867" dirty="0" err="1"/>
              <a:t>cosmic</a:t>
            </a:r>
            <a:r>
              <a:rPr lang="de-DE" sz="1867" dirty="0"/>
              <a:t> </a:t>
            </a:r>
            <a:r>
              <a:rPr lang="de-DE" sz="1867" dirty="0" err="1"/>
              <a:t>rays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947486-2E8C-6C46-AC87-44FB107C3EF3}"/>
              </a:ext>
            </a:extLst>
          </p:cNvPr>
          <p:cNvSpPr txBox="1"/>
          <p:nvPr/>
        </p:nvSpPr>
        <p:spPr>
          <a:xfrm>
            <a:off x="6379523" y="3715425"/>
            <a:ext cx="1107352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867" dirty="0" err="1"/>
              <a:t>neutrinos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11A59B6-BAD6-9749-AD23-8F575D001056}"/>
              </a:ext>
            </a:extLst>
          </p:cNvPr>
          <p:cNvSpPr/>
          <p:nvPr/>
        </p:nvSpPr>
        <p:spPr>
          <a:xfrm>
            <a:off x="497123" y="5429462"/>
            <a:ext cx="11095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chemeClr val="accent2"/>
                </a:solidFill>
              </a:rPr>
              <a:t>Within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the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next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decade</a:t>
            </a:r>
            <a:r>
              <a:rPr lang="de-DE" sz="2000" dirty="0">
                <a:solidFill>
                  <a:schemeClr val="accent2"/>
                </a:solidFill>
              </a:rPr>
              <a:t>: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make</a:t>
            </a:r>
            <a:r>
              <a:rPr lang="de-DE" sz="2000" dirty="0"/>
              <a:t> </a:t>
            </a:r>
            <a:r>
              <a:rPr lang="de-DE" sz="2000" dirty="0" err="1"/>
              <a:t>decisive</a:t>
            </a:r>
            <a:r>
              <a:rPr lang="de-DE" sz="2000" dirty="0"/>
              <a:t> </a:t>
            </a:r>
            <a:r>
              <a:rPr lang="de-DE" sz="2000" dirty="0" err="1"/>
              <a:t>steps</a:t>
            </a:r>
            <a:r>
              <a:rPr lang="de-DE" sz="2000" dirty="0"/>
              <a:t> </a:t>
            </a:r>
            <a:r>
              <a:rPr lang="de-DE" sz="2000" dirty="0" err="1"/>
              <a:t>towards</a:t>
            </a:r>
            <a:r>
              <a:rPr lang="de-DE" sz="2000" dirty="0"/>
              <a:t> a </a:t>
            </a:r>
            <a:r>
              <a:rPr lang="de-DE" sz="2000" dirty="0" err="1"/>
              <a:t>coherent</a:t>
            </a:r>
            <a:r>
              <a:rPr lang="de-DE" sz="2000" dirty="0"/>
              <a:t> </a:t>
            </a:r>
            <a:r>
              <a:rPr lang="de-DE" sz="2000" dirty="0" err="1"/>
              <a:t>picture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Universe</a:t>
            </a:r>
            <a:endParaRPr lang="de-DE" sz="2000" dirty="0"/>
          </a:p>
        </p:txBody>
      </p:sp>
      <p:pic>
        <p:nvPicPr>
          <p:cNvPr id="17" name="Picture 16" descr="IMG_2279.JPG">
            <a:extLst>
              <a:ext uri="{FF2B5EF4-FFF2-40B4-BE49-F238E27FC236}">
                <a16:creationId xmlns:a16="http://schemas.microsoft.com/office/drawing/2014/main" xmlns="" id="{FC5A7512-42C7-5D41-866B-8F8CF4E056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8" r="22653"/>
          <a:stretch/>
        </p:blipFill>
        <p:spPr>
          <a:xfrm>
            <a:off x="8111604" y="1827209"/>
            <a:ext cx="3672408" cy="2612778"/>
          </a:xfrm>
          <a:prstGeom prst="rect">
            <a:avLst/>
          </a:prstGeom>
        </p:spPr>
      </p:pic>
      <p:pic>
        <p:nvPicPr>
          <p:cNvPr id="18" name="header.jpg" descr="header.jpg">
            <a:extLst>
              <a:ext uri="{FF2B5EF4-FFF2-40B4-BE49-F238E27FC236}">
                <a16:creationId xmlns:a16="http://schemas.microsoft.com/office/drawing/2014/main" xmlns="" id="{AA554BA2-606E-6A4B-861F-81840D0206B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7438" y="1147267"/>
            <a:ext cx="2496574" cy="6366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062161-82BE-4345-BF5F-5A64BA69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309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F36CDE-0FF3-ED40-A7A7-DC99E3CDC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284" y="792573"/>
            <a:ext cx="9181523" cy="5715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7AD8A-F01F-7A42-B479-F153372C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AP Research Division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working</a:t>
            </a:r>
            <a:endParaRPr lang="de-D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764C6D64-139E-EB47-97D5-92D750DF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A5FE20-36BC-5E48-A250-792713B7A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2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rknall-Graph KET einfach en.pdf" descr="Urknall-Graph KET einfach en.pdf">
            <a:extLst>
              <a:ext uri="{FF2B5EF4-FFF2-40B4-BE49-F238E27FC236}">
                <a16:creationId xmlns:a16="http://schemas.microsoft.com/office/drawing/2014/main" xmlns="" id="{EE1256D7-5284-4040-8180-81460086AF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368" y="2132856"/>
            <a:ext cx="6562083" cy="2815515"/>
          </a:xfrm>
          <a:prstGeom prst="rect">
            <a:avLst/>
          </a:prstGeom>
          <a:ln w="22225" cap="flat">
            <a:solidFill>
              <a:srgbClr val="F79646"/>
            </a:solidFill>
            <a:miter lim="400000"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AECB4-B38A-9549-92B5-16AD75A0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high-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Universe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 ist </a:t>
            </a:r>
            <a:r>
              <a:rPr lang="de-DE" dirty="0" err="1"/>
              <a:t>constituents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6E22AD-100D-6641-87B9-90F8EA57A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chemeClr val="accent3"/>
              </a:buClr>
              <a:buNone/>
            </a:pPr>
            <a:r>
              <a:rPr lang="de-DE" dirty="0"/>
              <a:t>A </a:t>
            </a:r>
            <a:r>
              <a:rPr lang="de-DE" dirty="0" err="1"/>
              <a:t>broad</a:t>
            </a:r>
            <a:r>
              <a:rPr lang="de-DE" dirty="0"/>
              <a:t> but </a:t>
            </a:r>
            <a:r>
              <a:rPr lang="de-DE" dirty="0" err="1"/>
              <a:t>coordinated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observatories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in </a:t>
            </a:r>
            <a:r>
              <a:rPr lang="de-DE" dirty="0" err="1"/>
              <a:t>laboratories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– a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science</a:t>
            </a:r>
            <a:endParaRPr lang="de-DE" dirty="0"/>
          </a:p>
          <a:p>
            <a:pPr>
              <a:lnSpc>
                <a:spcPct val="120000"/>
              </a:lnSpc>
              <a:buClr>
                <a:schemeClr val="accent3"/>
              </a:buClr>
            </a:pP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endParaRPr lang="de-DE" dirty="0"/>
          </a:p>
          <a:p>
            <a:pPr>
              <a:lnSpc>
                <a:spcPct val="120000"/>
              </a:lnSpc>
              <a:buClr>
                <a:schemeClr val="accent3"/>
              </a:buClr>
            </a:pP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endParaRPr lang="de-DE" dirty="0"/>
          </a:p>
          <a:p>
            <a:pPr>
              <a:lnSpc>
                <a:spcPct val="120000"/>
              </a:lnSpc>
              <a:buClr>
                <a:schemeClr val="accent3"/>
              </a:buClr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Clr>
                <a:schemeClr val="accent3"/>
              </a:buClr>
              <a:buNone/>
            </a:pP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de-DE" dirty="0">
                <a:solidFill>
                  <a:schemeClr val="tx1"/>
                </a:solidFill>
              </a:rPr>
              <a:t>Strong </a:t>
            </a:r>
            <a:r>
              <a:rPr lang="de-DE" dirty="0" err="1">
                <a:solidFill>
                  <a:schemeClr val="tx1"/>
                </a:solidFill>
              </a:rPr>
              <a:t>interplay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between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experiments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theory</a:t>
            </a:r>
            <a:endParaRPr lang="de-DE" dirty="0"/>
          </a:p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de-DE" dirty="0" err="1"/>
              <a:t>Received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but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PoF</a:t>
            </a:r>
            <a:r>
              <a:rPr lang="de-DE" dirty="0"/>
              <a:t> IV </a:t>
            </a:r>
            <a:r>
              <a:rPr lang="de-DE" dirty="0" err="1"/>
              <a:t>recommendation</a:t>
            </a:r>
            <a:r>
              <a:rPr lang="de-DE" dirty="0"/>
              <a:t>: </a:t>
            </a:r>
            <a:br>
              <a:rPr lang="de-DE" dirty="0"/>
            </a:br>
            <a:r>
              <a:rPr lang="de-DE" b="1" i="1" dirty="0"/>
              <a:t>„</a:t>
            </a:r>
            <a:r>
              <a:rPr lang="de-DE" b="1" i="1" dirty="0" err="1"/>
              <a:t>Continue</a:t>
            </a:r>
            <a:r>
              <a:rPr lang="de-DE" b="1" i="1" dirty="0"/>
              <a:t> </a:t>
            </a:r>
            <a:r>
              <a:rPr lang="de-DE" b="1" i="1" dirty="0" err="1"/>
              <a:t>with</a:t>
            </a:r>
            <a:r>
              <a:rPr lang="de-DE" b="1" i="1" dirty="0"/>
              <a:t> </a:t>
            </a:r>
            <a:r>
              <a:rPr lang="de-DE" b="1" i="1" dirty="0" err="1"/>
              <a:t>the</a:t>
            </a:r>
            <a:r>
              <a:rPr lang="de-DE" b="1" i="1" dirty="0"/>
              <a:t> </a:t>
            </a:r>
            <a:r>
              <a:rPr lang="de-DE" b="1" i="1" dirty="0" err="1"/>
              <a:t>ambitious</a:t>
            </a:r>
            <a:r>
              <a:rPr lang="de-DE" b="1" i="1" dirty="0"/>
              <a:t> </a:t>
            </a:r>
            <a:r>
              <a:rPr lang="de-DE" b="1" i="1" dirty="0" err="1"/>
              <a:t>posture</a:t>
            </a:r>
            <a:r>
              <a:rPr lang="de-DE" b="1" i="1" dirty="0"/>
              <a:t> </a:t>
            </a:r>
            <a:r>
              <a:rPr lang="de-DE" b="1" i="1" dirty="0" err="1"/>
              <a:t>of</a:t>
            </a:r>
            <a:r>
              <a:rPr lang="de-DE" b="1" i="1" dirty="0"/>
              <a:t> </a:t>
            </a:r>
            <a:r>
              <a:rPr lang="de-DE" b="1" i="1" dirty="0" err="1"/>
              <a:t>the</a:t>
            </a:r>
            <a:r>
              <a:rPr lang="de-DE" b="1" i="1" dirty="0"/>
              <a:t> Helmholtz </a:t>
            </a:r>
            <a:r>
              <a:rPr lang="de-DE" b="1" i="1" dirty="0" err="1"/>
              <a:t>programm</a:t>
            </a:r>
            <a:r>
              <a:rPr lang="de-DE" b="1" i="1" dirty="0"/>
              <a:t>“</a:t>
            </a:r>
          </a:p>
          <a:p>
            <a:pPr>
              <a:lnSpc>
                <a:spcPct val="120000"/>
              </a:lnSpc>
              <a:buClr>
                <a:schemeClr val="accent3"/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6FEAB3-A0E0-2448-88D0-8E028518D62B}"/>
              </a:ext>
            </a:extLst>
          </p:cNvPr>
          <p:cNvSpPr/>
          <p:nvPr/>
        </p:nvSpPr>
        <p:spPr>
          <a:xfrm>
            <a:off x="4593745" y="2731247"/>
            <a:ext cx="1869788" cy="69775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Universe</a:t>
            </a:r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F21A22-CB04-F64D-BB58-589B54A7377F}"/>
              </a:ext>
            </a:extLst>
          </p:cNvPr>
          <p:cNvSpPr/>
          <p:nvPr/>
        </p:nvSpPr>
        <p:spPr>
          <a:xfrm>
            <a:off x="7446506" y="1916832"/>
            <a:ext cx="2154613" cy="697753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r>
              <a:rPr lang="de-DE" sz="1867" b="1" dirty="0"/>
              <a:t>Multi-</a:t>
            </a:r>
            <a:r>
              <a:rPr lang="de-DE" sz="1867" b="1" dirty="0" err="1"/>
              <a:t>messenger</a:t>
            </a:r>
            <a:r>
              <a:rPr lang="de-DE" sz="1867" dirty="0"/>
              <a:t> </a:t>
            </a:r>
            <a:r>
              <a:rPr lang="de-DE" sz="1867" dirty="0" err="1"/>
              <a:t>view</a:t>
            </a:r>
            <a:r>
              <a:rPr lang="de-DE" sz="1867" dirty="0"/>
              <a:t> </a:t>
            </a:r>
            <a:r>
              <a:rPr lang="de-DE" sz="1867" dirty="0" err="1"/>
              <a:t>of</a:t>
            </a:r>
            <a:r>
              <a:rPr lang="de-DE" sz="1867" dirty="0"/>
              <a:t> </a:t>
            </a:r>
            <a:r>
              <a:rPr lang="de-DE" sz="1867" dirty="0" err="1"/>
              <a:t>the</a:t>
            </a:r>
            <a:r>
              <a:rPr lang="de-DE" sz="1867" dirty="0"/>
              <a:t> </a:t>
            </a:r>
            <a:r>
              <a:rPr lang="de-DE" sz="1867" dirty="0" err="1"/>
              <a:t>cosmos</a:t>
            </a:r>
            <a:endParaRPr lang="de-DE" sz="1867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C6C5587-E112-A74F-9E75-CC089AEDF1CC}"/>
              </a:ext>
            </a:extLst>
          </p:cNvPr>
          <p:cNvSpPr/>
          <p:nvPr/>
        </p:nvSpPr>
        <p:spPr>
          <a:xfrm>
            <a:off x="7446500" y="3261521"/>
            <a:ext cx="2154613" cy="985076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r>
              <a:rPr lang="de-DE" sz="1867" dirty="0" err="1"/>
              <a:t>Understand</a:t>
            </a:r>
            <a:r>
              <a:rPr lang="de-DE" sz="1867" dirty="0"/>
              <a:t> </a:t>
            </a:r>
            <a:r>
              <a:rPr lang="de-DE" sz="1867" dirty="0" err="1"/>
              <a:t>the</a:t>
            </a:r>
            <a:r>
              <a:rPr lang="de-DE" sz="1867" dirty="0"/>
              <a:t> </a:t>
            </a:r>
            <a:r>
              <a:rPr lang="de-DE" sz="1867" dirty="0" err="1"/>
              <a:t>role</a:t>
            </a:r>
            <a:r>
              <a:rPr lang="de-DE" sz="1867" dirty="0"/>
              <a:t> </a:t>
            </a:r>
            <a:r>
              <a:rPr lang="de-DE" sz="1867" dirty="0" err="1"/>
              <a:t>of</a:t>
            </a:r>
            <a:r>
              <a:rPr lang="de-DE" sz="1867" dirty="0"/>
              <a:t> </a:t>
            </a:r>
            <a:r>
              <a:rPr lang="de-DE" sz="1867" b="1" dirty="0" err="1"/>
              <a:t>neutrinos</a:t>
            </a:r>
            <a:r>
              <a:rPr lang="de-DE" sz="1867" dirty="0"/>
              <a:t> in </a:t>
            </a:r>
            <a:r>
              <a:rPr lang="de-DE" sz="1867" dirty="0" err="1"/>
              <a:t>the</a:t>
            </a:r>
            <a:r>
              <a:rPr lang="de-DE" sz="1867" dirty="0"/>
              <a:t> </a:t>
            </a:r>
            <a:r>
              <a:rPr lang="de-DE" sz="1867" dirty="0" err="1"/>
              <a:t>Universe</a:t>
            </a:r>
            <a:endParaRPr lang="de-DE" sz="1867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89DC6D-2406-7D46-98D9-3E9E83B99E9A}"/>
              </a:ext>
            </a:extLst>
          </p:cNvPr>
          <p:cNvSpPr/>
          <p:nvPr/>
        </p:nvSpPr>
        <p:spPr>
          <a:xfrm>
            <a:off x="7446499" y="4749872"/>
            <a:ext cx="2154615" cy="985076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>
              <a:buClr>
                <a:schemeClr val="accent3"/>
              </a:buClr>
            </a:pPr>
            <a:r>
              <a:rPr lang="de-DE" sz="1867" dirty="0"/>
              <a:t>Search </a:t>
            </a:r>
            <a:r>
              <a:rPr lang="de-DE" sz="1867" dirty="0" err="1"/>
              <a:t>for</a:t>
            </a:r>
            <a:r>
              <a:rPr lang="de-DE" sz="1867" dirty="0"/>
              <a:t> </a:t>
            </a:r>
            <a:r>
              <a:rPr lang="de-DE" sz="1867" dirty="0" err="1"/>
              <a:t>new</a:t>
            </a:r>
            <a:r>
              <a:rPr lang="de-DE" sz="1867" dirty="0"/>
              <a:t> </a:t>
            </a:r>
            <a:r>
              <a:rPr lang="de-DE" sz="1867" dirty="0" err="1"/>
              <a:t>physics</a:t>
            </a:r>
            <a:r>
              <a:rPr lang="de-DE" sz="1867" dirty="0"/>
              <a:t> </a:t>
            </a:r>
            <a:r>
              <a:rPr lang="de-DE" sz="1867" dirty="0" err="1"/>
              <a:t>and</a:t>
            </a:r>
            <a:r>
              <a:rPr lang="de-DE" sz="1867" dirty="0"/>
              <a:t> </a:t>
            </a:r>
            <a:r>
              <a:rPr lang="de-DE" sz="1867" b="1" dirty="0"/>
              <a:t>Dark Matter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440D985-1284-6649-9B2A-C4B84C5EE88E}"/>
              </a:ext>
            </a:extLst>
          </p:cNvPr>
          <p:cNvSpPr/>
          <p:nvPr/>
        </p:nvSpPr>
        <p:spPr>
          <a:xfrm>
            <a:off x="10148734" y="624163"/>
            <a:ext cx="1869788" cy="697753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Gamma-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</a:t>
            </a:r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astronomy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33F4BA-9B57-0B4D-A72E-995F839D6A78}"/>
              </a:ext>
            </a:extLst>
          </p:cNvPr>
          <p:cNvSpPr/>
          <p:nvPr/>
        </p:nvSpPr>
        <p:spPr>
          <a:xfrm>
            <a:off x="10162994" y="1661155"/>
            <a:ext cx="1869788" cy="697753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Neutrino 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astronomy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F475507-455F-2F4B-B58B-ED6ED5070485}"/>
              </a:ext>
            </a:extLst>
          </p:cNvPr>
          <p:cNvSpPr/>
          <p:nvPr/>
        </p:nvSpPr>
        <p:spPr>
          <a:xfrm>
            <a:off x="10162994" y="2657142"/>
            <a:ext cx="1869788" cy="410431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Cosmic</a:t>
            </a:r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rays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BF11DC5-0A9A-4E4F-8083-D6530B8DCF70}"/>
              </a:ext>
            </a:extLst>
          </p:cNvPr>
          <p:cNvSpPr/>
          <p:nvPr/>
        </p:nvSpPr>
        <p:spPr>
          <a:xfrm>
            <a:off x="10162994" y="3365807"/>
            <a:ext cx="1869788" cy="697753"/>
          </a:xfrm>
          <a:prstGeom prst="rect">
            <a:avLst/>
          </a:prstGeom>
          <a:solidFill>
            <a:srgbClr val="FFFFFF"/>
          </a:solidFill>
          <a:ln w="22225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hangingPunct="0"/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Gravitational</a:t>
            </a:r>
            <a:r>
              <a:rPr lang="de-DE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waves</a:t>
            </a:r>
            <a:endParaRPr lang="de-DE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54C427E-7313-0E43-923B-96EBCD9190D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6463533" y="2180511"/>
            <a:ext cx="982973" cy="899613"/>
          </a:xfrm>
          <a:prstGeom prst="straightConnector1">
            <a:avLst/>
          </a:prstGeom>
          <a:noFill/>
          <a:ln w="22225" cap="flat">
            <a:solidFill>
              <a:srgbClr val="F7964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DDA8DB89-B8DA-3E49-ACB8-ADACFF7FEE7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463533" y="3080124"/>
            <a:ext cx="982967" cy="588737"/>
          </a:xfrm>
          <a:prstGeom prst="straightConnector1">
            <a:avLst/>
          </a:prstGeom>
          <a:noFill/>
          <a:ln w="22225" cap="flat">
            <a:solidFill>
              <a:srgbClr val="F7964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A9CB9B0-39DA-1D4C-A52C-F8F9F1C3E95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463533" y="3080124"/>
            <a:ext cx="982966" cy="2077088"/>
          </a:xfrm>
          <a:prstGeom prst="straightConnector1">
            <a:avLst/>
          </a:prstGeom>
          <a:noFill/>
          <a:ln w="22225" cap="flat">
            <a:solidFill>
              <a:srgbClr val="F7964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D8734EA-6B5B-D140-BF6B-E9CA006768AB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9601119" y="973040"/>
            <a:ext cx="547615" cy="1292669"/>
          </a:xfrm>
          <a:prstGeom prst="straightConnector1">
            <a:avLst/>
          </a:prstGeom>
          <a:noFill/>
          <a:ln w="22225" cap="flat">
            <a:solidFill>
              <a:srgbClr val="F7964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D33DB6A6-12D2-7843-9ABD-9CB149A12695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9601119" y="2010032"/>
            <a:ext cx="561875" cy="255677"/>
          </a:xfrm>
          <a:prstGeom prst="straightConnector1">
            <a:avLst/>
          </a:prstGeom>
          <a:noFill/>
          <a:ln w="22225" cap="flat">
            <a:solidFill>
              <a:srgbClr val="F7964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3C934369-19E6-864D-B758-136F757ACF37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9601119" y="2265709"/>
            <a:ext cx="561875" cy="596649"/>
          </a:xfrm>
          <a:prstGeom prst="straightConnector1">
            <a:avLst/>
          </a:prstGeom>
          <a:noFill/>
          <a:ln w="22225" cap="flat">
            <a:solidFill>
              <a:srgbClr val="F7964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165FE724-2C82-2445-9603-20DF1D07A973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9601119" y="2265709"/>
            <a:ext cx="561875" cy="1448975"/>
          </a:xfrm>
          <a:prstGeom prst="straightConnector1">
            <a:avLst/>
          </a:prstGeom>
          <a:noFill/>
          <a:ln w="22225" cap="flat">
            <a:solidFill>
              <a:srgbClr val="F79646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3AEEF8-107A-9042-B41E-3D37E05C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749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lt.pdf">
            <a:extLst>
              <a:ext uri="{FF2B5EF4-FFF2-40B4-BE49-F238E27FC236}">
                <a16:creationId xmlns:a16="http://schemas.microsoft.com/office/drawing/2014/main" xmlns="" id="{A2457DF6-04F7-AC4D-8F1A-A51454A0F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43" b="13667"/>
          <a:stretch/>
        </p:blipFill>
        <p:spPr>
          <a:xfrm>
            <a:off x="119947" y="1264057"/>
            <a:ext cx="8506947" cy="4712383"/>
          </a:xfrm>
          <a:prstGeom prst="rect">
            <a:avLst/>
          </a:prstGeom>
        </p:spPr>
      </p:pic>
      <p:sp>
        <p:nvSpPr>
          <p:cNvPr id="152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INFRASTRUCTURES &amp; COOPERATIONS</a:t>
            </a:r>
            <a:endParaRPr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36F6E87B-C3DD-D041-BF37-DDD0AAB00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89508"/>
            <a:ext cx="11376025" cy="379252"/>
          </a:xfrm>
        </p:spPr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 in large international </a:t>
            </a:r>
            <a:r>
              <a:rPr lang="de-DE" dirty="0" err="1"/>
              <a:t>collaborations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at remote </a:t>
            </a:r>
            <a:r>
              <a:rPr lang="de-DE" dirty="0" err="1"/>
              <a:t>places</a:t>
            </a:r>
            <a:endParaRPr lang="de-DE" dirty="0"/>
          </a:p>
          <a:p>
            <a:endParaRPr lang="de-DE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4FAA95B-57C7-A845-9CDA-7C8BF1C3E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950" y="88862"/>
            <a:ext cx="1077673" cy="80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icecube_south_pole_detector.png">
            <a:extLst>
              <a:ext uri="{FF2B5EF4-FFF2-40B4-BE49-F238E27FC236}">
                <a16:creationId xmlns:a16="http://schemas.microsoft.com/office/drawing/2014/main" xmlns="" id="{92C257E4-3B61-244F-A06A-9D3977C4F4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06" y="5824717"/>
            <a:ext cx="1083735" cy="8123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0C763B9-B740-4346-B98A-4ECADC9A19E2}"/>
              </a:ext>
            </a:extLst>
          </p:cNvPr>
          <p:cNvSpPr txBox="1"/>
          <p:nvPr/>
        </p:nvSpPr>
        <p:spPr>
          <a:xfrm>
            <a:off x="12152027" y="-439712"/>
            <a:ext cx="12317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endParaRPr lang="de-DE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7739605-7A40-5543-BB95-0A858DA9DC25}"/>
              </a:ext>
            </a:extLst>
          </p:cNvPr>
          <p:cNvSpPr txBox="1"/>
          <p:nvPr/>
        </p:nvSpPr>
        <p:spPr>
          <a:xfrm>
            <a:off x="4594118" y="4277235"/>
            <a:ext cx="9678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H.E.S.S.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A9B1574-0186-AA46-B37A-25B148401B7B}"/>
              </a:ext>
            </a:extLst>
          </p:cNvPr>
          <p:cNvSpPr txBox="1"/>
          <p:nvPr/>
        </p:nvSpPr>
        <p:spPr>
          <a:xfrm>
            <a:off x="4632840" y="5505760"/>
            <a:ext cx="9438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IceCube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7B4B77A-E7CE-9D43-9EFE-CC2F86AEDC70}"/>
              </a:ext>
            </a:extLst>
          </p:cNvPr>
          <p:cNvSpPr txBox="1"/>
          <p:nvPr/>
        </p:nvSpPr>
        <p:spPr>
          <a:xfrm>
            <a:off x="2801568" y="2454592"/>
            <a:ext cx="85407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MAGIC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4474C22-2B9B-9D48-9A10-42274DE5407E}"/>
              </a:ext>
            </a:extLst>
          </p:cNvPr>
          <p:cNvSpPr txBox="1"/>
          <p:nvPr/>
        </p:nvSpPr>
        <p:spPr>
          <a:xfrm>
            <a:off x="2795562" y="3845812"/>
            <a:ext cx="5629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CTA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34D21A5-48CB-4C45-9EFF-20D438967FA7}"/>
              </a:ext>
            </a:extLst>
          </p:cNvPr>
          <p:cNvSpPr txBox="1"/>
          <p:nvPr/>
        </p:nvSpPr>
        <p:spPr>
          <a:xfrm>
            <a:off x="845153" y="4171389"/>
            <a:ext cx="5629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CTA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45B03F2-37AC-5E42-AA10-25B104ACE384}"/>
              </a:ext>
            </a:extLst>
          </p:cNvPr>
          <p:cNvSpPr txBox="1"/>
          <p:nvPr/>
        </p:nvSpPr>
        <p:spPr>
          <a:xfrm>
            <a:off x="908884" y="2409468"/>
            <a:ext cx="10407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B71781ED-F93C-394F-8558-4F495B3C10F1}"/>
              </a:ext>
            </a:extLst>
          </p:cNvPr>
          <p:cNvCxnSpPr>
            <a:cxnSpLocks/>
          </p:cNvCxnSpPr>
          <p:nvPr/>
        </p:nvCxnSpPr>
        <p:spPr>
          <a:xfrm>
            <a:off x="6359551" y="2793104"/>
            <a:ext cx="320803" cy="275856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A7E9C57-46CC-BF4A-BECA-0DDA9F546DEA}"/>
              </a:ext>
            </a:extLst>
          </p:cNvPr>
          <p:cNvCxnSpPr>
            <a:cxnSpLocks/>
          </p:cNvCxnSpPr>
          <p:nvPr/>
        </p:nvCxnSpPr>
        <p:spPr>
          <a:xfrm flipV="1">
            <a:off x="3355298" y="3833712"/>
            <a:ext cx="290093" cy="465565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5" name="Picture 44" descr="CTA.jpg">
            <a:extLst>
              <a:ext uri="{FF2B5EF4-FFF2-40B4-BE49-F238E27FC236}">
                <a16:creationId xmlns:a16="http://schemas.microsoft.com/office/drawing/2014/main" xmlns="" id="{CFE8BCA9-51DF-6541-B2AF-7E65D27507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430" y="4150318"/>
            <a:ext cx="1083735" cy="807309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9547B10-136C-744F-936C-0F048866BC38}"/>
              </a:ext>
            </a:extLst>
          </p:cNvPr>
          <p:cNvCxnSpPr>
            <a:cxnSpLocks/>
          </p:cNvCxnSpPr>
          <p:nvPr/>
        </p:nvCxnSpPr>
        <p:spPr>
          <a:xfrm flipH="1" flipV="1">
            <a:off x="1435893" y="3373145"/>
            <a:ext cx="290719" cy="306624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ECB1D235-844E-E04B-973D-35194E09D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1"/>
          <a:stretch/>
        </p:blipFill>
        <p:spPr bwMode="auto">
          <a:xfrm>
            <a:off x="899210" y="2747969"/>
            <a:ext cx="1093917" cy="7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B529D359-A94F-814E-9817-F6717D33C72A}"/>
              </a:ext>
            </a:extLst>
          </p:cNvPr>
          <p:cNvCxnSpPr>
            <a:cxnSpLocks/>
          </p:cNvCxnSpPr>
          <p:nvPr/>
        </p:nvCxnSpPr>
        <p:spPr>
          <a:xfrm flipH="1" flipV="1">
            <a:off x="1937922" y="4898653"/>
            <a:ext cx="688582" cy="92437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 descr="CTA.jpg">
            <a:extLst>
              <a:ext uri="{FF2B5EF4-FFF2-40B4-BE49-F238E27FC236}">
                <a16:creationId xmlns:a16="http://schemas.microsoft.com/office/drawing/2014/main" xmlns="" id="{2AADF452-5BA2-F14C-95A4-9BC4222EE2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87" y="4503474"/>
            <a:ext cx="1083735" cy="807309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6B704833-7B05-1949-8538-07AFEA8202CD}"/>
              </a:ext>
            </a:extLst>
          </p:cNvPr>
          <p:cNvCxnSpPr>
            <a:cxnSpLocks/>
          </p:cNvCxnSpPr>
          <p:nvPr/>
        </p:nvCxnSpPr>
        <p:spPr>
          <a:xfrm>
            <a:off x="4411774" y="4880260"/>
            <a:ext cx="260231" cy="322976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 descr="DSCF7214.JPG">
            <a:extLst>
              <a:ext uri="{FF2B5EF4-FFF2-40B4-BE49-F238E27FC236}">
                <a16:creationId xmlns:a16="http://schemas.microsoft.com/office/drawing/2014/main" xmlns="" id="{5F05673F-FCD8-C341-BFF7-B9598B1090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948" y="4611783"/>
            <a:ext cx="1083733" cy="79586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BF46D95-3480-BE45-9870-00064E4D343D}"/>
              </a:ext>
            </a:extLst>
          </p:cNvPr>
          <p:cNvSpPr txBox="1"/>
          <p:nvPr/>
        </p:nvSpPr>
        <p:spPr>
          <a:xfrm>
            <a:off x="9335886" y="24585"/>
            <a:ext cx="1214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ULTRASAT 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xmlns="" id="{ECF706A5-2E3C-0C42-8849-0E74BB0D7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17412"/>
              </p:ext>
            </p:extLst>
          </p:nvPr>
        </p:nvGraphicFramePr>
        <p:xfrm>
          <a:off x="7678742" y="476672"/>
          <a:ext cx="4104000" cy="3441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xmlns="" val="288948372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418646342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114143934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1692227710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</a:t>
                      </a:r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Universe</a:t>
                      </a:r>
                    </a:p>
                  </a:txBody>
                  <a:tcPr marL="134719" marR="134719" marT="67359" marB="67359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Neutrino </a:t>
                      </a:r>
                    </a:p>
                    <a:p>
                      <a:pPr algn="l"/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 Matter</a:t>
                      </a:r>
                    </a:p>
                  </a:txBody>
                  <a:tcPr marL="134719" marR="134719" marT="67359" marB="67359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58443336"/>
                  </a:ext>
                </a:extLst>
              </a:tr>
              <a:tr h="500477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CTA</a:t>
                      </a:r>
                    </a:p>
                  </a:txBody>
                  <a:tcPr marL="134719" marR="134719" marT="67359" marB="6735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18070"/>
                  </a:ext>
                </a:extLst>
              </a:tr>
              <a:tr h="500477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IceCube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409816"/>
                  </a:ext>
                </a:extLst>
              </a:tr>
              <a:tr h="500477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Gravitational</a:t>
                      </a: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Waves</a:t>
                      </a: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34719" marR="134719" marT="67359" marB="6735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479057"/>
                  </a:ext>
                </a:extLst>
              </a:tr>
              <a:tr h="500477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</a:t>
                      </a:r>
                    </a:p>
                  </a:txBody>
                  <a:tcPr marL="134719" marR="134719" marT="67359" marB="6735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719" marR="134719" marT="67359" marB="67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173482"/>
                  </a:ext>
                </a:extLst>
              </a:tr>
            </a:tbl>
          </a:graphicData>
        </a:graphic>
      </p:graphicFrame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F3009295-2F43-1D4C-8AD2-CD023B889D69}"/>
              </a:ext>
            </a:extLst>
          </p:cNvPr>
          <p:cNvCxnSpPr>
            <a:cxnSpLocks/>
          </p:cNvCxnSpPr>
          <p:nvPr/>
        </p:nvCxnSpPr>
        <p:spPr>
          <a:xfrm>
            <a:off x="3339942" y="3563906"/>
            <a:ext cx="320803" cy="275856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7" name="Grafik 2">
            <a:extLst>
              <a:ext uri="{FF2B5EF4-FFF2-40B4-BE49-F238E27FC236}">
                <a16:creationId xmlns:a16="http://schemas.microsoft.com/office/drawing/2014/main" xmlns="" id="{3BA3DE50-3D59-B44C-8FAF-121876ECD59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308" y="4149080"/>
            <a:ext cx="3974434" cy="204768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273AA97-D907-5040-B37C-55AD2E329FE7}"/>
              </a:ext>
            </a:extLst>
          </p:cNvPr>
          <p:cNvSpPr/>
          <p:nvPr/>
        </p:nvSpPr>
        <p:spPr>
          <a:xfrm>
            <a:off x="2807487" y="4154626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993E6325-BAF3-4448-9660-23A9E03A342C}"/>
              </a:ext>
            </a:extLst>
          </p:cNvPr>
          <p:cNvSpPr/>
          <p:nvPr/>
        </p:nvSpPr>
        <p:spPr>
          <a:xfrm>
            <a:off x="4608003" y="4611783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E23D072E-0DC3-D24E-B1DB-E34D30AB81F0}"/>
              </a:ext>
            </a:extLst>
          </p:cNvPr>
          <p:cNvSpPr/>
          <p:nvPr/>
        </p:nvSpPr>
        <p:spPr>
          <a:xfrm>
            <a:off x="848923" y="4509194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A0F74DE-B663-BF43-8855-D2CBF58B5BD0}"/>
              </a:ext>
            </a:extLst>
          </p:cNvPr>
          <p:cNvSpPr/>
          <p:nvPr/>
        </p:nvSpPr>
        <p:spPr>
          <a:xfrm>
            <a:off x="899987" y="2730590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D725FD0E-025E-C043-A35D-05DE9EA451CF}"/>
              </a:ext>
            </a:extLst>
          </p:cNvPr>
          <p:cNvSpPr/>
          <p:nvPr/>
        </p:nvSpPr>
        <p:spPr>
          <a:xfrm>
            <a:off x="4629906" y="5838743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248AFB60-BA2C-894A-B6DD-94BFF91AFE0C}"/>
              </a:ext>
            </a:extLst>
          </p:cNvPr>
          <p:cNvSpPr/>
          <p:nvPr/>
        </p:nvSpPr>
        <p:spPr>
          <a:xfrm>
            <a:off x="8201891" y="100155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797A9BD-3762-104F-BF65-C503127F9A2F}"/>
              </a:ext>
            </a:extLst>
          </p:cNvPr>
          <p:cNvSpPr txBox="1"/>
          <p:nvPr/>
        </p:nvSpPr>
        <p:spPr>
          <a:xfrm>
            <a:off x="7368058" y="6165304"/>
            <a:ext cx="4797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CTA Science Data Management Center in Zeuthen</a:t>
            </a:r>
          </a:p>
        </p:txBody>
      </p:sp>
      <p:pic>
        <p:nvPicPr>
          <p:cNvPr id="85" name="Picture 5" descr="PWOct12news-baikal.jpg">
            <a:extLst>
              <a:ext uri="{FF2B5EF4-FFF2-40B4-BE49-F238E27FC236}">
                <a16:creationId xmlns:a16="http://schemas.microsoft.com/office/drawing/2014/main" xmlns="" id="{6CC059BE-B544-7F45-A9CA-7CBBAF3DF7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t="10651" r="-1"/>
          <a:stretch/>
        </p:blipFill>
        <p:spPr bwMode="auto">
          <a:xfrm>
            <a:off x="5732344" y="2008033"/>
            <a:ext cx="1083736" cy="8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E8FBACE-174E-6246-BBB6-71169BF6CAC1}"/>
              </a:ext>
            </a:extLst>
          </p:cNvPr>
          <p:cNvSpPr/>
          <p:nvPr/>
        </p:nvSpPr>
        <p:spPr>
          <a:xfrm>
            <a:off x="5720235" y="2010508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0AC0BE83-9499-684A-A258-003C5573A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23" b="-5810"/>
          <a:stretch/>
        </p:blipFill>
        <p:spPr bwMode="auto">
          <a:xfrm>
            <a:off x="2810845" y="2742881"/>
            <a:ext cx="1083733" cy="8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63C654E-F1CA-184F-B9E2-1C1D083D660A}"/>
              </a:ext>
            </a:extLst>
          </p:cNvPr>
          <p:cNvSpPr/>
          <p:nvPr/>
        </p:nvSpPr>
        <p:spPr>
          <a:xfrm>
            <a:off x="2815956" y="2801240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EFBBB5B-23AC-514B-AD46-E7320027FC6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1125" t="15902" r="5259"/>
          <a:stretch/>
        </p:blipFill>
        <p:spPr>
          <a:xfrm>
            <a:off x="2811732" y="1452705"/>
            <a:ext cx="1095658" cy="795868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33CD817A-EC88-9A46-BC33-55D4B15792C0}"/>
              </a:ext>
            </a:extLst>
          </p:cNvPr>
          <p:cNvCxnSpPr>
            <a:cxnSpLocks/>
          </p:cNvCxnSpPr>
          <p:nvPr/>
        </p:nvCxnSpPr>
        <p:spPr>
          <a:xfrm flipH="1">
            <a:off x="3228607" y="2229275"/>
            <a:ext cx="60477" cy="206978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D32966CC-DA36-194D-B666-9DFD5962D03B}"/>
              </a:ext>
            </a:extLst>
          </p:cNvPr>
          <p:cNvSpPr/>
          <p:nvPr/>
        </p:nvSpPr>
        <p:spPr>
          <a:xfrm>
            <a:off x="2810462" y="1439522"/>
            <a:ext cx="1083733" cy="795867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noAutofit/>
          </a:bodyPr>
          <a:lstStyle/>
          <a:p>
            <a:pPr defTabSz="1219170" hangingPunct="0"/>
            <a:endParaRPr lang="de-DE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CA117EA-ABEC-9041-9645-27206F1C873F}"/>
              </a:ext>
            </a:extLst>
          </p:cNvPr>
          <p:cNvSpPr txBox="1"/>
          <p:nvPr/>
        </p:nvSpPr>
        <p:spPr>
          <a:xfrm>
            <a:off x="2795562" y="1106519"/>
            <a:ext cx="5783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9F5498B-EBB4-8E44-BB6C-EC79789FAC7A}"/>
              </a:ext>
            </a:extLst>
          </p:cNvPr>
          <p:cNvSpPr txBox="1"/>
          <p:nvPr/>
        </p:nvSpPr>
        <p:spPr>
          <a:xfrm>
            <a:off x="5707040" y="1704612"/>
            <a:ext cx="7234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TAIGA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DFD33EEC-663B-6B48-B355-729AD57D3A27}"/>
              </a:ext>
            </a:extLst>
          </p:cNvPr>
          <p:cNvCxnSpPr>
            <a:cxnSpLocks/>
          </p:cNvCxnSpPr>
          <p:nvPr/>
        </p:nvCxnSpPr>
        <p:spPr>
          <a:xfrm flipH="1">
            <a:off x="4151784" y="6209887"/>
            <a:ext cx="469413" cy="293971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xmlns="" id="{FBA05499-6180-2E4B-B7F2-5D56770B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029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xmlns="" id="{A3C8C637-E7A1-7949-B899-7FDABDE92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21" y="1772816"/>
            <a:ext cx="9189406" cy="4242729"/>
          </a:xfrm>
          <a:prstGeom prst="rect">
            <a:avLst/>
          </a:prstGeom>
        </p:spPr>
      </p:pic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We want to understand cosmic environments</a:t>
            </a:r>
          </a:p>
        </p:txBody>
      </p:sp>
      <p:sp>
        <p:nvSpPr>
          <p:cNvPr id="172" name="also in goals:…"/>
          <p:cNvSpPr txBox="1"/>
          <p:nvPr/>
        </p:nvSpPr>
        <p:spPr>
          <a:xfrm>
            <a:off x="474179" y="2134728"/>
            <a:ext cx="230327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9" rIns="60959">
            <a:spAutoFit/>
          </a:bodyPr>
          <a:lstStyle/>
          <a:p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4BFF4D-D03F-694F-A8A8-9048910DC58F}"/>
              </a:ext>
            </a:extLst>
          </p:cNvPr>
          <p:cNvSpPr txBox="1"/>
          <p:nvPr/>
        </p:nvSpPr>
        <p:spPr>
          <a:xfrm>
            <a:off x="3135440" y="2559985"/>
            <a:ext cx="1542129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1867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gamma rays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038497-89EA-EB4C-9167-470C8BACD3BF}"/>
              </a:ext>
            </a:extLst>
          </p:cNvPr>
          <p:cNvSpPr txBox="1"/>
          <p:nvPr/>
        </p:nvSpPr>
        <p:spPr>
          <a:xfrm>
            <a:off x="5745203" y="2550553"/>
            <a:ext cx="1107041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neutrinos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A9976F-2026-A947-9CA0-1E5A8A5745AA}"/>
              </a:ext>
            </a:extLst>
          </p:cNvPr>
          <p:cNvSpPr txBox="1"/>
          <p:nvPr/>
        </p:nvSpPr>
        <p:spPr>
          <a:xfrm>
            <a:off x="8285496" y="2533872"/>
            <a:ext cx="1542129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1867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cosmic rays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4D9912-5EA5-DE4D-BD58-91F69F24B38B}"/>
              </a:ext>
            </a:extLst>
          </p:cNvPr>
          <p:cNvSpPr txBox="1"/>
          <p:nvPr/>
        </p:nvSpPr>
        <p:spPr>
          <a:xfrm>
            <a:off x="5745131" y="4687608"/>
            <a:ext cx="1214965" cy="451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IceCube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926EDD-2170-5240-A433-C5DAE6CA76ED}"/>
              </a:ext>
            </a:extLst>
          </p:cNvPr>
          <p:cNvSpPr txBox="1"/>
          <p:nvPr/>
        </p:nvSpPr>
        <p:spPr>
          <a:xfrm>
            <a:off x="8249871" y="4687608"/>
            <a:ext cx="1107041" cy="451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133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Auger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E82C27-F1C9-804A-BB1C-40E0BFDB910B}"/>
              </a:ext>
            </a:extLst>
          </p:cNvPr>
          <p:cNvSpPr txBox="1"/>
          <p:nvPr/>
        </p:nvSpPr>
        <p:spPr>
          <a:xfrm>
            <a:off x="7084057" y="4301343"/>
            <a:ext cx="1107041" cy="451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1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F3C9A5-D052-9549-B7C9-1731D63023C0}"/>
              </a:ext>
            </a:extLst>
          </p:cNvPr>
          <p:cNvSpPr txBox="1"/>
          <p:nvPr/>
        </p:nvSpPr>
        <p:spPr>
          <a:xfrm>
            <a:off x="2835088" y="4635761"/>
            <a:ext cx="878873" cy="451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133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Fermi</a:t>
            </a:r>
            <a:endParaRPr lang="en-US" sz="2133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FB73C6D-EEFC-984F-AA9C-4B5DB30F9B84}"/>
              </a:ext>
            </a:extLst>
          </p:cNvPr>
          <p:cNvCxnSpPr>
            <a:cxnSpLocks/>
          </p:cNvCxnSpPr>
          <p:nvPr/>
        </p:nvCxnSpPr>
        <p:spPr>
          <a:xfrm flipV="1">
            <a:off x="6888088" y="4277209"/>
            <a:ext cx="1397408" cy="1371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75DA1A-EF78-914F-962E-8C3FC8B276B9}"/>
              </a:ext>
            </a:extLst>
          </p:cNvPr>
          <p:cNvSpPr txBox="1"/>
          <p:nvPr/>
        </p:nvSpPr>
        <p:spPr>
          <a:xfrm rot="16200000">
            <a:off x="9612924" y="3550671"/>
            <a:ext cx="194206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Markus Ackermann, DESY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B513D323-C76A-2A49-9809-4AC4D316B7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78367" y="921601"/>
            <a:ext cx="11232000" cy="355201"/>
          </a:xfrm>
        </p:spPr>
        <p:txBody>
          <a:bodyPr/>
          <a:lstStyle/>
          <a:p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cosmic</a:t>
            </a:r>
            <a:r>
              <a:rPr lang="de-DE" dirty="0"/>
              <a:t> </a:t>
            </a:r>
            <a:r>
              <a:rPr lang="de-DE" dirty="0" err="1"/>
              <a:t>messengers</a:t>
            </a:r>
            <a:endParaRPr lang="de-DE" dirty="0"/>
          </a:p>
          <a:p>
            <a:endParaRPr lang="de-DE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1ABBB03-07F0-3D4F-9599-D32A9AEBB630}"/>
              </a:ext>
            </a:extLst>
          </p:cNvPr>
          <p:cNvCxnSpPr>
            <a:cxnSpLocks/>
          </p:cNvCxnSpPr>
          <p:nvPr/>
        </p:nvCxnSpPr>
        <p:spPr>
          <a:xfrm>
            <a:off x="4143604" y="4277209"/>
            <a:ext cx="1232316" cy="6859"/>
          </a:xfrm>
          <a:prstGeom prst="line">
            <a:avLst/>
          </a:prstGeom>
          <a:noFill/>
          <a:ln w="25400" cap="flat">
            <a:solidFill>
              <a:srgbClr val="F796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3D941D2-EA33-824C-984D-60878A75FAE9}"/>
              </a:ext>
            </a:extLst>
          </p:cNvPr>
          <p:cNvSpPr/>
          <p:nvPr/>
        </p:nvSpPr>
        <p:spPr>
          <a:xfrm>
            <a:off x="4382553" y="4424399"/>
            <a:ext cx="7253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solidFill>
                  <a:schemeClr val="accent2"/>
                </a:solidFill>
              </a:rPr>
              <a:t>CTA</a:t>
            </a:r>
            <a:endParaRPr lang="de-DE" sz="2133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997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1D25DD5-5685-444E-B48C-14CC6430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Scientific Committee | Christian Stegmann, February 7,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A8BD24-4F51-5A45-953E-5049893F64D2}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de-DE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Gamma </a:t>
            </a:r>
            <a:r>
              <a:rPr lang="de-DE" sz="2800" dirty="0" err="1">
                <a:solidFill>
                  <a:schemeClr val="bg1"/>
                </a:solidFill>
              </a:rPr>
              <a:t>rays</a:t>
            </a:r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A548B3-8701-FD46-A376-79EBCD2F5B5D}"/>
              </a:ext>
            </a:extLst>
          </p:cNvPr>
          <p:cNvSpPr/>
          <p:nvPr/>
        </p:nvSpPr>
        <p:spPr>
          <a:xfrm>
            <a:off x="6096000" y="-3749"/>
            <a:ext cx="6096000" cy="3446853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de-DE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Neutrinos</a:t>
            </a: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BCABBD-8604-2640-A618-EE10ADABD38A}"/>
              </a:ext>
            </a:extLst>
          </p:cNvPr>
          <p:cNvSpPr/>
          <p:nvPr/>
        </p:nvSpPr>
        <p:spPr>
          <a:xfrm>
            <a:off x="0" y="3429000"/>
            <a:ext cx="6096000" cy="341864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</a:p>
          <a:p>
            <a:pPr algn="ctr"/>
            <a:r>
              <a:rPr lang="de-DE" sz="2800" dirty="0" err="1">
                <a:solidFill>
                  <a:schemeClr val="bg1"/>
                </a:solidFill>
              </a:rPr>
              <a:t>Gravitational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Waves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586286-64C5-A549-99CB-142268E947FA}"/>
              </a:ext>
            </a:extLst>
          </p:cNvPr>
          <p:cNvSpPr/>
          <p:nvPr/>
        </p:nvSpPr>
        <p:spPr>
          <a:xfrm>
            <a:off x="6096000" y="3443104"/>
            <a:ext cx="6096000" cy="34186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algn="ctr"/>
            <a:r>
              <a:rPr lang="de-DE" sz="2800" dirty="0" err="1">
                <a:solidFill>
                  <a:schemeClr val="bg1"/>
                </a:solidFill>
              </a:rPr>
              <a:t>Cosmic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rays</a:t>
            </a:r>
            <a:endParaRPr lang="de-DE" sz="28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39DB105-8922-1E4F-B1C8-DC9D35A8F4E7}"/>
              </a:ext>
            </a:extLst>
          </p:cNvPr>
          <p:cNvCxnSpPr/>
          <p:nvPr/>
        </p:nvCxnSpPr>
        <p:spPr>
          <a:xfrm>
            <a:off x="6096000" y="-3749"/>
            <a:ext cx="0" cy="686174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401C7CC-7F66-A34B-954E-666A0F4C976C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414896"/>
            <a:ext cx="12192000" cy="141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F03BFA-92F4-B144-BE43-54F079118C66}"/>
              </a:ext>
            </a:extLst>
          </p:cNvPr>
          <p:cNvSpPr/>
          <p:nvPr/>
        </p:nvSpPr>
        <p:spPr>
          <a:xfrm>
            <a:off x="2704950" y="1758687"/>
            <a:ext cx="6782097" cy="3348124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/>
                </a:solidFill>
              </a:rPr>
              <a:t>Multimessenger</a:t>
            </a:r>
          </a:p>
          <a:p>
            <a:pPr algn="ctr"/>
            <a:r>
              <a:rPr lang="de-DE" sz="3600" b="1" dirty="0">
                <a:solidFill>
                  <a:schemeClr val="tx1"/>
                </a:solidFill>
              </a:rPr>
              <a:t>Astronomie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8E3BBD-92C7-5E41-A684-F91C0961A848}"/>
              </a:ext>
            </a:extLst>
          </p:cNvPr>
          <p:cNvSpPr txBox="1"/>
          <p:nvPr/>
        </p:nvSpPr>
        <p:spPr>
          <a:xfrm>
            <a:off x="208157" y="2926346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DESY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72C018-4E2E-4F45-93EB-762860151643}"/>
              </a:ext>
            </a:extLst>
          </p:cNvPr>
          <p:cNvSpPr txBox="1"/>
          <p:nvPr/>
        </p:nvSpPr>
        <p:spPr>
          <a:xfrm>
            <a:off x="11029968" y="2926346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DESY/KIT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05C1AE-A42F-0147-A8A3-D95C0C3E61A4}"/>
              </a:ext>
            </a:extLst>
          </p:cNvPr>
          <p:cNvSpPr txBox="1"/>
          <p:nvPr/>
        </p:nvSpPr>
        <p:spPr>
          <a:xfrm>
            <a:off x="11631291" y="3595974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KIT</a:t>
            </a:r>
          </a:p>
        </p:txBody>
      </p:sp>
    </p:spTree>
    <p:extLst>
      <p:ext uri="{BB962C8B-B14F-4D97-AF65-F5344CB8AC3E}">
        <p14:creationId xmlns:p14="http://schemas.microsoft.com/office/powerpoint/2010/main" val="26793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FACE0CB-6D72-8E42-811B-A82B1581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Birth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Multimessenger </a:t>
            </a:r>
            <a:r>
              <a:rPr lang="de-DE" dirty="0" err="1"/>
              <a:t>Astronomy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9E8FD2-1A36-9E42-91D5-685136C78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Highlight 1</a:t>
            </a:r>
            <a:r>
              <a:rPr lang="de-DE" dirty="0"/>
              <a:t>: Neutron </a:t>
            </a:r>
            <a:r>
              <a:rPr lang="de-DE" dirty="0" err="1"/>
              <a:t>star</a:t>
            </a:r>
            <a:r>
              <a:rPr lang="de-DE" dirty="0"/>
              <a:t> </a:t>
            </a:r>
            <a:r>
              <a:rPr lang="de-DE" dirty="0" err="1"/>
              <a:t>merger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err="1"/>
              <a:t>How</a:t>
            </a:r>
            <a:r>
              <a:rPr lang="de-DE" b="1" dirty="0"/>
              <a:t>: </a:t>
            </a:r>
            <a:r>
              <a:rPr lang="de-DE" dirty="0" err="1"/>
              <a:t>Gravitational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 + </a:t>
            </a:r>
            <a:r>
              <a:rPr lang="de-DE" dirty="0" err="1"/>
              <a:t>optical</a:t>
            </a:r>
            <a:r>
              <a:rPr lang="de-DE" dirty="0"/>
              <a:t> + x-</a:t>
            </a:r>
            <a:r>
              <a:rPr lang="de-DE" dirty="0" err="1"/>
              <a:t>rays</a:t>
            </a:r>
            <a:r>
              <a:rPr lang="de-DE" dirty="0"/>
              <a:t> + ... </a:t>
            </a:r>
            <a:br>
              <a:rPr lang="de-DE" dirty="0"/>
            </a:br>
            <a:r>
              <a:rPr lang="de-DE" b="1" dirty="0" err="1"/>
              <a:t>Observed</a:t>
            </a:r>
            <a:r>
              <a:rPr lang="de-DE" dirty="0"/>
              <a:t> </a:t>
            </a:r>
            <a:r>
              <a:rPr lang="de-DE" b="1" dirty="0" err="1"/>
              <a:t>by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70 </a:t>
            </a:r>
            <a:r>
              <a:rPr lang="de-DE" dirty="0" err="1"/>
              <a:t>observatories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0FD8A8C-DFDD-A94E-8B08-99157724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Scientific Committee | Christian Stegmann, February 7, 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186E4D-B110-364F-AADE-61FFE2274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D80773-EF06-9B46-A529-034A2F14232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Highlight 2: </a:t>
            </a:r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cosmic</a:t>
            </a:r>
            <a:r>
              <a:rPr lang="de-DE" dirty="0"/>
              <a:t> </a:t>
            </a:r>
            <a:r>
              <a:rPr lang="de-DE" dirty="0" err="1"/>
              <a:t>neutrinos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err="1"/>
              <a:t>How</a:t>
            </a:r>
            <a:r>
              <a:rPr lang="de-DE" b="1" dirty="0"/>
              <a:t>: </a:t>
            </a:r>
            <a:r>
              <a:rPr lang="de-DE" dirty="0"/>
              <a:t>Neutrinos + Gamma </a:t>
            </a:r>
            <a:r>
              <a:rPr lang="de-DE" dirty="0" err="1"/>
              <a:t>rays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err="1"/>
              <a:t>Observed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dirty="0"/>
              <a:t> 16 </a:t>
            </a:r>
            <a:r>
              <a:rPr lang="de-DE" dirty="0" err="1"/>
              <a:t>observatories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53D0B6-3708-7E4C-8091-4F3B53A6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2447457"/>
            <a:ext cx="5616574" cy="3969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DB5302-22CF-1743-8F14-FD2C63BC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7" y="2447456"/>
            <a:ext cx="5621976" cy="39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85A9F-4015-EB48-9297-4239497B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celestial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in all </a:t>
            </a:r>
            <a:r>
              <a:rPr lang="de-DE" dirty="0" err="1"/>
              <a:t>channels</a:t>
            </a:r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38494E4-FCCB-3C49-8332-70673AE4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5085184"/>
            <a:ext cx="5471989" cy="1547516"/>
          </a:xfrm>
        </p:spPr>
        <p:txBody>
          <a:bodyPr/>
          <a:lstStyle/>
          <a:p>
            <a:pPr defTabSz="1219170" hangingPunct="0">
              <a:spcAft>
                <a:spcPts val="267"/>
              </a:spcAft>
              <a:buClr>
                <a:schemeClr val="accent3"/>
              </a:buClr>
            </a:pPr>
            <a:r>
              <a:rPr lang="de-DE" dirty="0" err="1"/>
              <a:t>Gravitational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follow-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ULTRASAT</a:t>
            </a:r>
          </a:p>
          <a:p>
            <a:pPr defTabSz="1219170" hangingPunct="0">
              <a:spcAft>
                <a:spcPts val="267"/>
              </a:spcAft>
              <a:buClr>
                <a:schemeClr val="accent3"/>
              </a:buClr>
            </a:pPr>
            <a:r>
              <a:rPr lang="de-DE" dirty="0" err="1"/>
              <a:t>Advance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multi-</a:t>
            </a:r>
            <a:r>
              <a:rPr lang="de-DE" dirty="0" err="1"/>
              <a:t>messenger</a:t>
            </a:r>
            <a:r>
              <a:rPr lang="de-DE" dirty="0"/>
              <a:t> </a:t>
            </a:r>
            <a:r>
              <a:rPr lang="de-DE" dirty="0" err="1"/>
              <a:t>realtime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0FD8694-DA5A-3340-8FB9-5B4B5E758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/>
              <a:t>Transient multi-</a:t>
            </a:r>
            <a:r>
              <a:rPr lang="de-DE" sz="2000" dirty="0" err="1"/>
              <a:t>messenger</a:t>
            </a:r>
            <a:r>
              <a:rPr lang="de-DE" sz="2000" dirty="0"/>
              <a:t> </a:t>
            </a:r>
            <a:r>
              <a:rPr lang="de-DE" sz="2000" dirty="0" err="1"/>
              <a:t>astronomy</a:t>
            </a:r>
            <a:endParaRPr lang="de-DE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FD8479B-D4DC-A44B-9A22-1F8B8479521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7439" y="4651565"/>
            <a:ext cx="5616574" cy="1765110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Gravitational</a:t>
            </a:r>
            <a:r>
              <a:rPr lang="de-DE" b="1" dirty="0"/>
              <a:t> Wave </a:t>
            </a:r>
            <a:r>
              <a:rPr lang="de-DE" b="1" dirty="0" err="1"/>
              <a:t>Astronomy</a:t>
            </a:r>
            <a:endParaRPr lang="de-DE" b="1" dirty="0"/>
          </a:p>
          <a:p>
            <a:r>
              <a:rPr lang="de-DE" dirty="0"/>
              <a:t>Needs national initiative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organize</a:t>
            </a:r>
            <a:r>
              <a:rPr lang="de-DE" dirty="0"/>
              <a:t> German </a:t>
            </a:r>
            <a:r>
              <a:rPr lang="de-DE" dirty="0" err="1"/>
              <a:t>contribution</a:t>
            </a:r>
            <a:r>
              <a:rPr lang="de-DE" dirty="0"/>
              <a:t>. 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actively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2E85C7-3F27-C548-A6D3-E68E84C6B37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t="14383" b="4425"/>
          <a:stretch>
            <a:fillRect/>
          </a:stretch>
        </p:blipFill>
        <p:spPr>
          <a:xfrm>
            <a:off x="1038418" y="1389194"/>
            <a:ext cx="4355713" cy="32623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2280F5-670B-A44D-96A3-31EDA5B300C7}"/>
              </a:ext>
            </a:extLst>
          </p:cNvPr>
          <p:cNvSpPr txBox="1"/>
          <p:nvPr/>
        </p:nvSpPr>
        <p:spPr>
          <a:xfrm>
            <a:off x="6528048" y="4016878"/>
            <a:ext cx="50376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de-DE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Artist </a:t>
            </a:r>
            <a:r>
              <a:rPr lang="de-DE" sz="16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r>
              <a:rPr lang="de-DE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de-DE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star</a:t>
            </a:r>
            <a:r>
              <a:rPr lang="de-DE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merger</a:t>
            </a:r>
            <a:r>
              <a:rPr lang="de-DE" sz="1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GW170817:</a:t>
            </a:r>
            <a:endParaRPr lang="de-DE" sz="1600" dirty="0">
              <a:solidFill>
                <a:schemeClr val="bg2"/>
              </a:solidFill>
              <a:sym typeface="Arial"/>
            </a:endParaRPr>
          </a:p>
        </p:txBody>
      </p:sp>
      <p:pic>
        <p:nvPicPr>
          <p:cNvPr id="13" name="Picture 12" descr="A picture containing star, sky&#10;&#10;Description automatically generated">
            <a:extLst>
              <a:ext uri="{FF2B5EF4-FFF2-40B4-BE49-F238E27FC236}">
                <a16:creationId xmlns:a16="http://schemas.microsoft.com/office/drawing/2014/main" xmlns="" id="{DB134742-BBA1-4D43-828B-147417817E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484784"/>
            <a:ext cx="5037667" cy="251460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8A0CC96B-A615-3C41-9690-0F2F038B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Scientific Committee | Christian Stegmann, February 7, 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035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1D25DD5-5685-444E-B48C-14CC6430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Scientific Committee | Christian Stegmann, February 7,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A8BD24-4F51-5A45-953E-5049893F64D2}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schemeClr val="bg1"/>
                </a:solidFill>
              </a:rPr>
              <a:t>Particle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Physics</a:t>
            </a:r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A548B3-8701-FD46-A376-79EBCD2F5B5D}"/>
              </a:ext>
            </a:extLst>
          </p:cNvPr>
          <p:cNvSpPr/>
          <p:nvPr/>
        </p:nvSpPr>
        <p:spPr>
          <a:xfrm>
            <a:off x="6096000" y="-3749"/>
            <a:ext cx="6096000" cy="34468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Photon Science</a:t>
            </a: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BCABBD-8604-2640-A618-EE10ADABD38A}"/>
              </a:ext>
            </a:extLst>
          </p:cNvPr>
          <p:cNvSpPr/>
          <p:nvPr/>
        </p:nvSpPr>
        <p:spPr>
          <a:xfrm>
            <a:off x="0" y="3429000"/>
            <a:ext cx="6096000" cy="341864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r>
              <a:rPr lang="de-DE" sz="2800" dirty="0" err="1">
                <a:solidFill>
                  <a:schemeClr val="bg1"/>
                </a:solidFill>
              </a:rPr>
              <a:t>Accelerator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Physics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586286-64C5-A549-99CB-142268E947FA}"/>
              </a:ext>
            </a:extLst>
          </p:cNvPr>
          <p:cNvSpPr/>
          <p:nvPr/>
        </p:nvSpPr>
        <p:spPr>
          <a:xfrm>
            <a:off x="6096000" y="3443104"/>
            <a:ext cx="6096000" cy="34186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Berlin-Brandenburg</a:t>
            </a: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Hamburg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39DB105-8922-1E4F-B1C8-DC9D35A8F4E7}"/>
              </a:ext>
            </a:extLst>
          </p:cNvPr>
          <p:cNvCxnSpPr/>
          <p:nvPr/>
        </p:nvCxnSpPr>
        <p:spPr>
          <a:xfrm>
            <a:off x="6096000" y="-3749"/>
            <a:ext cx="0" cy="686174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401C7CC-7F66-A34B-954E-666A0F4C976C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414896"/>
            <a:ext cx="12192000" cy="141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F03BFA-92F4-B144-BE43-54F079118C66}"/>
              </a:ext>
            </a:extLst>
          </p:cNvPr>
          <p:cNvSpPr/>
          <p:nvPr/>
        </p:nvSpPr>
        <p:spPr>
          <a:xfrm>
            <a:off x="2704950" y="1758687"/>
            <a:ext cx="6782097" cy="3348124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err="1">
                <a:solidFill>
                  <a:schemeClr val="tx1"/>
                </a:solidFill>
              </a:rPr>
              <a:t>Astroparticle</a:t>
            </a:r>
            <a:r>
              <a:rPr lang="de-DE" sz="3600" b="1" dirty="0">
                <a:solidFill>
                  <a:schemeClr val="tx1"/>
                </a:solidFill>
              </a:rPr>
              <a:t> </a:t>
            </a:r>
            <a:r>
              <a:rPr lang="de-DE" sz="3600" b="1" dirty="0" err="1">
                <a:solidFill>
                  <a:schemeClr val="tx1"/>
                </a:solidFill>
              </a:rPr>
              <a:t>Physics</a:t>
            </a:r>
            <a:endParaRPr lang="de-DE" sz="3600" b="1" dirty="0">
              <a:solidFill>
                <a:schemeClr val="tx1"/>
              </a:solidFill>
            </a:endParaRPr>
          </a:p>
        </p:txBody>
      </p:sp>
      <p:pic>
        <p:nvPicPr>
          <p:cNvPr id="15" name="Grafik 7">
            <a:extLst>
              <a:ext uri="{FF2B5EF4-FFF2-40B4-BE49-F238E27FC236}">
                <a16:creationId xmlns:a16="http://schemas.microsoft.com/office/drawing/2014/main" xmlns="" id="{25BBCA47-A79C-0D42-8CF9-6633EB340B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123" y="2216555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354</Words>
  <Application>Microsoft Office PowerPoint</Application>
  <PresentationFormat>Benutzerdefiniert</PresentationFormat>
  <Paragraphs>112</Paragraphs>
  <Slides>10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DESY</vt:lpstr>
      <vt:lpstr>Astroparticle Physics</vt:lpstr>
      <vt:lpstr>The AP Research Division is in place and working</vt:lpstr>
      <vt:lpstr>We want to understand the high-energy Universe  and ist constituents</vt:lpstr>
      <vt:lpstr>INFRASTRUCTURES &amp; COOPERATIONS</vt:lpstr>
      <vt:lpstr>We want to understand cosmic environments</vt:lpstr>
      <vt:lpstr>PowerPoint-Präsentation</vt:lpstr>
      <vt:lpstr>The Birth of Multimessenger Astronomy</vt:lpstr>
      <vt:lpstr>We want to study celestial objects in all channels</vt:lpstr>
      <vt:lpstr>PowerPoint-Präsentation</vt:lpstr>
      <vt:lpstr>We see the Cosmos as never before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Thomas Schörner-Sadenius</dc:creator>
  <cp:lastModifiedBy>Kis, Katalin</cp:lastModifiedBy>
  <cp:revision>778</cp:revision>
  <cp:lastPrinted>2019-06-06T13:11:49Z</cp:lastPrinted>
  <dcterms:created xsi:type="dcterms:W3CDTF">2018-04-12T09:21:51Z</dcterms:created>
  <dcterms:modified xsi:type="dcterms:W3CDTF">2020-02-07T09:13:38Z</dcterms:modified>
</cp:coreProperties>
</file>