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67" r:id="rId2"/>
    <p:sldId id="280" r:id="rId3"/>
    <p:sldId id="289" r:id="rId4"/>
    <p:sldId id="295" r:id="rId5"/>
    <p:sldId id="287" r:id="rId6"/>
    <p:sldId id="29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3" userDrawn="1">
          <p15:clr>
            <a:srgbClr val="A4A3A4"/>
          </p15:clr>
        </p15:guide>
        <p15:guide id="2" pos="2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52" autoAdjust="0"/>
    <p:restoredTop sz="94668" autoAdjust="0"/>
  </p:normalViewPr>
  <p:slideViewPr>
    <p:cSldViewPr showGuides="1">
      <p:cViewPr varScale="1">
        <p:scale>
          <a:sx n="132" d="100"/>
          <a:sy n="132" d="100"/>
        </p:scale>
        <p:origin x="224" y="168"/>
      </p:cViewPr>
      <p:guideLst>
        <p:guide orient="horz" pos="913"/>
        <p:guide pos="25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>
        <p:scale>
          <a:sx n="100" d="100"/>
          <a:sy n="100" d="100"/>
        </p:scale>
        <p:origin x="480" y="72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75E6C4-5F43-4FF9-96D4-21B8157BE639}" type="datetimeFigureOut">
              <a:rPr lang="de-DE" smtClean="0"/>
              <a:t>06.02.20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E8B182-0F75-451D-B88B-ABD1C205B43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8096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1BD367-6A7A-405A-BFB1-15817186491F}" type="datetimeFigureOut">
              <a:rPr lang="de-DE" smtClean="0"/>
              <a:t>06.02.20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413189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B5255-5329-45F9-87F3-A2F9FB4734D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7676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7800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5600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42925" indent="-187325" algn="l" defTabSz="914400" rtl="0" eaLnBrk="1" latinLnBrk="0" hangingPunct="1">
      <a:buFont typeface="Arial" panose="020B0604020202020204" pitchFamily="34" charset="0"/>
      <a:buChar char="•"/>
      <a:tabLst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720725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98525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1"/>
            <a:ext cx="11376025" cy="1855254"/>
          </a:xfrm>
        </p:spPr>
        <p:txBody>
          <a:bodyPr anchor="t"/>
          <a:lstStyle>
            <a:lvl1pPr algn="l">
              <a:lnSpc>
                <a:spcPct val="100000"/>
              </a:lnSpc>
              <a:defRPr sz="6000"/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7987" y="2335014"/>
            <a:ext cx="11376025" cy="1525787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  <a:endParaRPr lang="en-US" noProof="0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414396" y="4096780"/>
            <a:ext cx="11369549" cy="700373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8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3032" y="5669842"/>
            <a:ext cx="793750" cy="794193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A7BDDAEA-9330-49C2-BDC0-9EC5B726588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68" y="6261914"/>
            <a:ext cx="2168482" cy="160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419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Picture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| Woodstock 4 Draft | Prep Team, January 2020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7524750" cy="2454374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7524750" cy="2454374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8075611" y="1449389"/>
            <a:ext cx="3708401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8075612" y="4005263"/>
            <a:ext cx="3708401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447463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Object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| Woodstock 4 Draft | Prep Team, January 2020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7524750" cy="2454374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7524750" cy="2454374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2" name="Inhaltsplatzhalter 5">
            <a:extLst>
              <a:ext uri="{FF2B5EF4-FFF2-40B4-BE49-F238E27FC236}">
                <a16:creationId xmlns:a16="http://schemas.microsoft.com/office/drawing/2014/main" id="{9C675125-65B7-4F5B-AEF0-C38D81E746CF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8075612" y="1449388"/>
            <a:ext cx="3708399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  <p:sp>
        <p:nvSpPr>
          <p:cNvPr id="13" name="Inhaltsplatzhalter 5">
            <a:extLst>
              <a:ext uri="{FF2B5EF4-FFF2-40B4-BE49-F238E27FC236}">
                <a16:creationId xmlns:a16="http://schemas.microsoft.com/office/drawing/2014/main" id="{23FA31D8-E476-4ADE-8ED0-89F2667028D2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8075612" y="4005263"/>
            <a:ext cx="3708399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168109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| Woodstock 4 Draft | Prep Team, January 2020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9" y="1406427"/>
            <a:ext cx="3708400" cy="2454374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9" y="3963533"/>
            <a:ext cx="3708400" cy="2454374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259262" y="1449389"/>
            <a:ext cx="3673475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4259263" y="4005263"/>
            <a:ext cx="3673475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12" name="Bildplatzhalter 6">
            <a:extLst>
              <a:ext uri="{FF2B5EF4-FFF2-40B4-BE49-F238E27FC236}">
                <a16:creationId xmlns:a16="http://schemas.microsoft.com/office/drawing/2014/main" id="{68AD19F6-8B2A-4294-9E9A-47F8C86A5D65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75611" y="1449389"/>
            <a:ext cx="3708401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13" name="Bildplatzhalter 6">
            <a:extLst>
              <a:ext uri="{FF2B5EF4-FFF2-40B4-BE49-F238E27FC236}">
                <a16:creationId xmlns:a16="http://schemas.microsoft.com/office/drawing/2014/main" id="{B0BE3BFA-E3C5-48E6-ADE2-3072C916F3FE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8075612" y="4005263"/>
            <a:ext cx="3708401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7530298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| Woodstock 4 Draft | Prep Team, January 2020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07989" y="1449389"/>
            <a:ext cx="11376024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8969432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| Woodstock 4 Draft | Prep Team, January 2020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07989" y="1449389"/>
            <a:ext cx="5616574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6" name="Bildplatzhalter 6"/>
          <p:cNvSpPr>
            <a:spLocks noGrp="1"/>
          </p:cNvSpPr>
          <p:nvPr>
            <p:ph type="pic" sz="quarter" idx="15"/>
          </p:nvPr>
        </p:nvSpPr>
        <p:spPr>
          <a:xfrm>
            <a:off x="6167437" y="1449389"/>
            <a:ext cx="5616575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6753528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Picture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| Woodstock 4 Draft | Prep Team, January 2020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07989" y="1449389"/>
            <a:ext cx="3708399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6" name="Bildplatzhalter 6"/>
          <p:cNvSpPr>
            <a:spLocks noGrp="1"/>
          </p:cNvSpPr>
          <p:nvPr>
            <p:ph type="pic" sz="quarter" idx="15"/>
          </p:nvPr>
        </p:nvSpPr>
        <p:spPr>
          <a:xfrm>
            <a:off x="4259263" y="1449389"/>
            <a:ext cx="7524749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7414256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| Woodstock 4 Draft | Prep Team, January 2020</a:t>
            </a:r>
          </a:p>
        </p:txBody>
      </p:sp>
      <p:sp>
        <p:nvSpPr>
          <p:cNvPr id="6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22976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| Woodstock 4 Draft | Prep Team, January 2020</a:t>
            </a:r>
          </a:p>
        </p:txBody>
      </p:sp>
    </p:spTree>
    <p:extLst>
      <p:ext uri="{BB962C8B-B14F-4D97-AF65-F5344CB8AC3E}">
        <p14:creationId xmlns:p14="http://schemas.microsoft.com/office/powerpoint/2010/main" val="37598946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A208E4DA-F01F-4DA4-AFAC-53CEEC220C4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779" y="4587296"/>
            <a:ext cx="598825" cy="185118"/>
          </a:xfrm>
          <a:prstGeom prst="rect">
            <a:avLst/>
          </a:prstGeom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2955C6E6-DAFB-471E-9050-E05D2B8F3D0D}"/>
              </a:ext>
            </a:extLst>
          </p:cNvPr>
          <p:cNvSpPr/>
          <p:nvPr userDrawn="1"/>
        </p:nvSpPr>
        <p:spPr>
          <a:xfrm>
            <a:off x="395288" y="3980131"/>
            <a:ext cx="4572000" cy="373107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10000"/>
              </a:lnSpc>
            </a:pPr>
            <a:r>
              <a:rPr lang="de-DE" b="1" dirty="0"/>
              <a:t>Contact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3F6E932F-91BF-4BB6-A060-480141891B9A}"/>
              </a:ext>
            </a:extLst>
          </p:cNvPr>
          <p:cNvSpPr/>
          <p:nvPr userDrawn="1"/>
        </p:nvSpPr>
        <p:spPr>
          <a:xfrm>
            <a:off x="395288" y="4516739"/>
            <a:ext cx="2700548" cy="1899935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20000"/>
              </a:lnSpc>
              <a:tabLst>
                <a:tab pos="715963" algn="l"/>
              </a:tabLst>
            </a:pPr>
            <a:r>
              <a:rPr lang="de-DE" dirty="0"/>
              <a:t>	Deutsches </a:t>
            </a:r>
          </a:p>
          <a:p>
            <a:pPr>
              <a:lnSpc>
                <a:spcPct val="120000"/>
              </a:lnSpc>
            </a:pPr>
            <a:r>
              <a:rPr lang="de-DE" dirty="0"/>
              <a:t>Elektronen-Synchrotron</a:t>
            </a:r>
          </a:p>
          <a:p>
            <a:pPr>
              <a:lnSpc>
                <a:spcPct val="120000"/>
              </a:lnSpc>
            </a:pPr>
            <a:endParaRPr lang="de-DE" dirty="0"/>
          </a:p>
          <a:p>
            <a:pPr>
              <a:lnSpc>
                <a:spcPct val="120000"/>
              </a:lnSpc>
            </a:pPr>
            <a:r>
              <a:rPr lang="de-DE" dirty="0"/>
              <a:t>www.desy.de</a:t>
            </a:r>
          </a:p>
        </p:txBody>
      </p:sp>
      <p:sp>
        <p:nvSpPr>
          <p:cNvPr id="7" name="Textplatzhalter 7">
            <a:extLst>
              <a:ext uri="{FF2B5EF4-FFF2-40B4-BE49-F238E27FC236}">
                <a16:creationId xmlns:a16="http://schemas.microsoft.com/office/drawing/2014/main" id="{79C784CF-EB19-427C-881F-56D046C3083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599891" y="4516739"/>
            <a:ext cx="5148821" cy="1899936"/>
          </a:xfrm>
        </p:spPr>
        <p:txBody>
          <a:bodyPr/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/>
            </a:lvl1pPr>
            <a:lvl2pPr marL="36195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53079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(with Pictur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6"/>
          <p:cNvSpPr>
            <a:spLocks noGrp="1"/>
          </p:cNvSpPr>
          <p:nvPr>
            <p:ph type="pic" sz="quarter" idx="14"/>
          </p:nvPr>
        </p:nvSpPr>
        <p:spPr>
          <a:xfrm>
            <a:off x="2" y="1"/>
            <a:ext cx="12191997" cy="3429001"/>
          </a:xfr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2"/>
            <a:ext cx="11376025" cy="1099777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7987" y="2335014"/>
            <a:ext cx="11376025" cy="889339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  <a:endParaRPr lang="en-US" noProof="0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414396" y="4096780"/>
            <a:ext cx="11369548" cy="700373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8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25629FEB-7EDF-4566-BF2D-9E9B8D44D5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68" y="6261914"/>
            <a:ext cx="2168482" cy="160615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338F9ECC-B605-4D88-9A7C-3D464250847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3032" y="5669842"/>
            <a:ext cx="793750" cy="794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856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cya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0"/>
            <a:ext cx="11376025" cy="3511190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457579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0"/>
            <a:ext cx="11376025" cy="3511190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20239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| Woodstock 4 Draft | Prep Team, January 2020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8" y="817500"/>
            <a:ext cx="11376024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33408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8" y="1406427"/>
            <a:ext cx="5616575" cy="5010249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| Woodstock 4 Draft | Prep Team, January 2020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4"/>
          </p:nvPr>
        </p:nvSpPr>
        <p:spPr>
          <a:xfrm>
            <a:off x="6167439" y="1406427"/>
            <a:ext cx="5616574" cy="5010249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48715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3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9" y="1406427"/>
            <a:ext cx="3708400" cy="5010249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| Woodstock 4 Draft | Prep Team, January 2020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4"/>
          </p:nvPr>
        </p:nvSpPr>
        <p:spPr>
          <a:xfrm>
            <a:off x="4259263" y="1406427"/>
            <a:ext cx="3673475" cy="5010249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5"/>
          </p:nvPr>
        </p:nvSpPr>
        <p:spPr>
          <a:xfrm>
            <a:off x="8075612" y="1406427"/>
            <a:ext cx="3708399" cy="5010249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34802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| Woodstock 4 Draft | Prep Team, January 2020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5616575" cy="2454374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5616575" cy="2454374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6167437" y="1449389"/>
            <a:ext cx="5616576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6167438" y="4005263"/>
            <a:ext cx="5616576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471160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| Woodstock 4 Draft | Prep Team, January 2020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5616575" cy="2454374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5616575" cy="2454374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2" name="Inhaltsplatzhalter 5">
            <a:extLst>
              <a:ext uri="{FF2B5EF4-FFF2-40B4-BE49-F238E27FC236}">
                <a16:creationId xmlns:a16="http://schemas.microsoft.com/office/drawing/2014/main" id="{2E8BFC49-6C4E-4A78-A7A9-0AB60943F6F7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6167438" y="1449388"/>
            <a:ext cx="5616574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  <p:sp>
        <p:nvSpPr>
          <p:cNvPr id="13" name="Inhaltsplatzhalter 5">
            <a:extLst>
              <a:ext uri="{FF2B5EF4-FFF2-40B4-BE49-F238E27FC236}">
                <a16:creationId xmlns:a16="http://schemas.microsoft.com/office/drawing/2014/main" id="{6B2B23C8-8ABC-4DC4-A6B8-3AA482F34140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6167438" y="4005263"/>
            <a:ext cx="5616574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5878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07988" y="349611"/>
            <a:ext cx="11376024" cy="45109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7" y="1406427"/>
            <a:ext cx="11376025" cy="501024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91578" y="6580800"/>
            <a:ext cx="9948937" cy="18684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| Woodstock 4 Draft | Prep Team, January 2020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10848528" y="6580800"/>
            <a:ext cx="935485" cy="18684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en-US" sz="1000" b="1" noProof="0" dirty="0"/>
              <a:t>Page </a:t>
            </a:r>
            <a:fld id="{0427E4B2-AC28-443E-BE04-5CD55098A90B}" type="slidenum">
              <a:rPr lang="en-US" sz="1000" b="1" noProof="0" smtClean="0"/>
              <a:pPr algn="r"/>
              <a:t>‹#›</a:t>
            </a:fld>
            <a:endParaRPr lang="en-US" sz="1000" b="1" noProof="0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A7829311-53B7-4C59-9288-3343CCC381FC}"/>
              </a:ext>
            </a:extLst>
          </p:cNvPr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112" y="6614019"/>
            <a:ext cx="325552" cy="100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299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1" r:id="rId2"/>
    <p:sldLayoutId id="2147483672" r:id="rId3"/>
    <p:sldLayoutId id="2147483680" r:id="rId4"/>
    <p:sldLayoutId id="2147483662" r:id="rId5"/>
    <p:sldLayoutId id="2147483668" r:id="rId6"/>
    <p:sldLayoutId id="2147483673" r:id="rId7"/>
    <p:sldLayoutId id="2147483670" r:id="rId8"/>
    <p:sldLayoutId id="2147483678" r:id="rId9"/>
    <p:sldLayoutId id="2147483674" r:id="rId10"/>
    <p:sldLayoutId id="2147483679" r:id="rId11"/>
    <p:sldLayoutId id="2147483675" r:id="rId12"/>
    <p:sldLayoutId id="2147483669" r:id="rId13"/>
    <p:sldLayoutId id="2147483676" r:id="rId14"/>
    <p:sldLayoutId id="2147483677" r:id="rId15"/>
    <p:sldLayoutId id="2147483666" r:id="rId16"/>
    <p:sldLayoutId id="2147483667" r:id="rId17"/>
    <p:sldLayoutId id="2147483681" r:id="rId18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61950" indent="-36195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tabLst>
          <a:tab pos="361950" algn="l"/>
        </a:tabLst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953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620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438275" indent="-276225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13" userDrawn="1">
          <p15:clr>
            <a:srgbClr val="F26B43"/>
          </p15:clr>
        </p15:guide>
        <p15:guide id="2" pos="3885" userDrawn="1">
          <p15:clr>
            <a:srgbClr val="F26B43"/>
          </p15:clr>
        </p15:guide>
        <p15:guide id="3" pos="3795" userDrawn="1">
          <p15:clr>
            <a:srgbClr val="F26B43"/>
          </p15:clr>
        </p15:guide>
        <p15:guide id="4" pos="7423" userDrawn="1">
          <p15:clr>
            <a:srgbClr val="F26B43"/>
          </p15:clr>
        </p15:guide>
        <p15:guide id="5" pos="257" userDrawn="1">
          <p15:clr>
            <a:srgbClr val="F26B43"/>
          </p15:clr>
        </p15:guide>
        <p15:guide id="6" orient="horz" pos="4042" userDrawn="1">
          <p15:clr>
            <a:srgbClr val="F26B43"/>
          </p15:clr>
        </p15:guide>
        <p15:guide id="7" orient="horz" pos="2432" userDrawn="1">
          <p15:clr>
            <a:srgbClr val="F26B43"/>
          </p15:clr>
        </p15:guide>
        <p15:guide id="8" orient="horz" pos="2523" userDrawn="1">
          <p15:clr>
            <a:srgbClr val="F26B43"/>
          </p15:clr>
        </p15:guide>
        <p15:guide id="9" pos="2593" userDrawn="1">
          <p15:clr>
            <a:srgbClr val="F26B43"/>
          </p15:clr>
        </p15:guide>
        <p15:guide id="10" pos="2683" userDrawn="1">
          <p15:clr>
            <a:srgbClr val="F26B43"/>
          </p15:clr>
        </p15:guide>
        <p15:guide id="11" pos="4997" userDrawn="1">
          <p15:clr>
            <a:srgbClr val="F26B43"/>
          </p15:clr>
        </p15:guide>
        <p15:guide id="12" pos="508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Woodstock 4</a:t>
            </a:r>
            <a:br>
              <a:rPr lang="en-US" dirty="0"/>
            </a:br>
            <a:r>
              <a:rPr lang="en-US" dirty="0"/>
              <a:t>Objectives – Agenda – Preparation</a:t>
            </a:r>
            <a:br>
              <a:rPr lang="en-US" dirty="0"/>
            </a:br>
            <a:r>
              <a:rPr lang="en-US" dirty="0"/>
              <a:t> 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January 2019 | Version 3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Klaus Ehret, Ralf </a:t>
            </a:r>
            <a:r>
              <a:rPr lang="en-US" dirty="0" err="1"/>
              <a:t>Röhlsberger</a:t>
            </a:r>
            <a:r>
              <a:rPr lang="en-US" dirty="0"/>
              <a:t>, Ingrid-Maria Gregor, Katharina Scheffler, Frank Lehner, Carmen </a:t>
            </a:r>
            <a:r>
              <a:rPr lang="en-US" dirty="0" err="1"/>
              <a:t>Schueler</a:t>
            </a:r>
            <a:r>
              <a:rPr lang="en-US" dirty="0"/>
              <a:t>, Hans Weise, Markus Ackermann</a:t>
            </a:r>
          </a:p>
          <a:p>
            <a:r>
              <a:rPr lang="en-US" dirty="0"/>
              <a:t>Walter Dietl / osb international</a:t>
            </a:r>
          </a:p>
        </p:txBody>
      </p:sp>
    </p:spTree>
    <p:extLst>
      <p:ext uri="{BB962C8B-B14F-4D97-AF65-F5344CB8AC3E}">
        <p14:creationId xmlns:p14="http://schemas.microsoft.com/office/powerpoint/2010/main" val="3861234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D7326A-8E6A-4DC3-998A-985438760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/>
              <a:t>Objectives</a:t>
            </a:r>
            <a:r>
              <a:rPr lang="de-AT" dirty="0"/>
              <a:t> W4 Workshop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5C3A039-037F-471F-B194-8AAE8DE19E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Invigorate  DESY 2030 Strategy and Vision</a:t>
            </a:r>
          </a:p>
          <a:p>
            <a:r>
              <a:rPr lang="en-US" dirty="0"/>
              <a:t>Update leading players of DESY on status of strategy implementation – integrating new developments (e.g. POF IV)</a:t>
            </a:r>
          </a:p>
          <a:p>
            <a:r>
              <a:rPr lang="en-US" dirty="0"/>
              <a:t>Discuss selected topics of strategic interest</a:t>
            </a:r>
          </a:p>
          <a:p>
            <a:r>
              <a:rPr lang="en-US" dirty="0"/>
              <a:t>Motivate and set direction for next steps in strategy implementation</a:t>
            </a:r>
          </a:p>
          <a:p>
            <a:r>
              <a:rPr lang="en-US" dirty="0"/>
              <a:t>Strengthen cross-functional cooperation</a:t>
            </a:r>
          </a:p>
          <a:p>
            <a:endParaRPr lang="en-US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9E55B54-BA78-4A8A-BD9D-1B3AD536F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| Woodstock 4 Draft | Prep Team, January 2020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19AE79ED-34A3-4950-81C0-7CE0AD38959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AT" dirty="0" err="1"/>
              <a:t>Draft</a:t>
            </a:r>
            <a:r>
              <a:rPr lang="de-AT" dirty="0"/>
              <a:t> | </a:t>
            </a:r>
            <a:r>
              <a:rPr lang="de-AT" dirty="0" err="1"/>
              <a:t>To</a:t>
            </a:r>
            <a:r>
              <a:rPr lang="de-AT" dirty="0"/>
              <a:t> </a:t>
            </a:r>
            <a:r>
              <a:rPr lang="de-AT" dirty="0" err="1"/>
              <a:t>be</a:t>
            </a:r>
            <a:r>
              <a:rPr lang="de-AT" dirty="0"/>
              <a:t> </a:t>
            </a:r>
            <a:r>
              <a:rPr lang="de-AT" dirty="0" err="1"/>
              <a:t>revised</a:t>
            </a:r>
            <a:r>
              <a:rPr lang="de-AT" dirty="0"/>
              <a:t> </a:t>
            </a:r>
            <a:r>
              <a:rPr lang="de-AT" dirty="0" err="1"/>
              <a:t>by</a:t>
            </a:r>
            <a:r>
              <a:rPr lang="de-AT" dirty="0"/>
              <a:t> HD / </a:t>
            </a:r>
            <a:r>
              <a:rPr lang="de-AT" dirty="0" err="1"/>
              <a:t>Directorate</a:t>
            </a:r>
            <a:endParaRPr lang="de-AT" dirty="0"/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02557EC4-D913-401E-984B-EE2FF6F809B9}"/>
              </a:ext>
            </a:extLst>
          </p:cNvPr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592070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FCE49D-46B0-46AE-BBB0-4663A2E34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Erste Sammlung Themen für Deep </a:t>
            </a:r>
            <a:r>
              <a:rPr lang="de-AT" dirty="0" err="1"/>
              <a:t>Dives</a:t>
            </a:r>
            <a:r>
              <a:rPr lang="de-AT" dirty="0"/>
              <a:t> (1/2)</a:t>
            </a:r>
            <a:br>
              <a:rPr lang="de-AT" dirty="0"/>
            </a:br>
            <a:endParaRPr lang="de-AT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8D1F6CD-F4BF-4EEF-B4EE-EC730B623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Woodstock 4 Draft | Prep Team, January 2020</a:t>
            </a:r>
            <a:endParaRPr lang="en-US" noProof="0" dirty="0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B8BA69E5-79FA-4749-9629-40922B1516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AT" dirty="0"/>
          </a:p>
        </p:txBody>
      </p:sp>
      <p:graphicFrame>
        <p:nvGraphicFramePr>
          <p:cNvPr id="7" name="Tabelle 7">
            <a:extLst>
              <a:ext uri="{FF2B5EF4-FFF2-40B4-BE49-F238E27FC236}">
                <a16:creationId xmlns:a16="http://schemas.microsoft.com/office/drawing/2014/main" id="{5563E1F4-E6F3-4E30-9EFD-1CA30FA6759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4785156"/>
              </p:ext>
            </p:extLst>
          </p:nvPr>
        </p:nvGraphicFramePr>
        <p:xfrm>
          <a:off x="407988" y="1268760"/>
          <a:ext cx="11377642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51908">
                  <a:extLst>
                    <a:ext uri="{9D8B030D-6E8A-4147-A177-3AD203B41FA5}">
                      <a16:colId xmlns:a16="http://schemas.microsoft.com/office/drawing/2014/main" val="468469844"/>
                    </a:ext>
                  </a:extLst>
                </a:gridCol>
                <a:gridCol w="2448273">
                  <a:extLst>
                    <a:ext uri="{9D8B030D-6E8A-4147-A177-3AD203B41FA5}">
                      <a16:colId xmlns:a16="http://schemas.microsoft.com/office/drawing/2014/main" val="926581745"/>
                    </a:ext>
                  </a:extLst>
                </a:gridCol>
                <a:gridCol w="720081">
                  <a:extLst>
                    <a:ext uri="{9D8B030D-6E8A-4147-A177-3AD203B41FA5}">
                      <a16:colId xmlns:a16="http://schemas.microsoft.com/office/drawing/2014/main" val="162081275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741075339"/>
                    </a:ext>
                  </a:extLst>
                </a:gridCol>
                <a:gridCol w="720081">
                  <a:extLst>
                    <a:ext uri="{9D8B030D-6E8A-4147-A177-3AD203B41FA5}">
                      <a16:colId xmlns:a16="http://schemas.microsoft.com/office/drawing/2014/main" val="1185376204"/>
                    </a:ext>
                  </a:extLst>
                </a:gridCol>
                <a:gridCol w="1039771">
                  <a:extLst>
                    <a:ext uri="{9D8B030D-6E8A-4147-A177-3AD203B41FA5}">
                      <a16:colId xmlns:a16="http://schemas.microsoft.com/office/drawing/2014/main" val="1798769932"/>
                    </a:ext>
                  </a:extLst>
                </a:gridCol>
                <a:gridCol w="1049456">
                  <a:extLst>
                    <a:ext uri="{9D8B030D-6E8A-4147-A177-3AD203B41FA5}">
                      <a16:colId xmlns:a16="http://schemas.microsoft.com/office/drawing/2014/main" val="380262154"/>
                    </a:ext>
                  </a:extLst>
                </a:gridCol>
              </a:tblGrid>
              <a:tr h="222538">
                <a:tc>
                  <a:txBody>
                    <a:bodyPr/>
                    <a:lstStyle/>
                    <a:p>
                      <a:r>
                        <a:rPr lang="de-AT" sz="1200" dirty="0"/>
                        <a:t>Potential Topics </a:t>
                      </a:r>
                      <a:r>
                        <a:rPr lang="de-AT" sz="1200" dirty="0" err="1"/>
                        <a:t>for</a:t>
                      </a:r>
                      <a:r>
                        <a:rPr lang="de-AT" sz="1200" dirty="0"/>
                        <a:t> W4</a:t>
                      </a:r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r>
                        <a:rPr lang="de-AT" sz="1200" dirty="0"/>
                        <a:t>Focus</a:t>
                      </a:r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r>
                        <a:rPr lang="de-AT" sz="1200" dirty="0"/>
                        <a:t>General Div. </a:t>
                      </a:r>
                      <a:r>
                        <a:rPr lang="de-AT" sz="1200" dirty="0" err="1"/>
                        <a:t>Dial</a:t>
                      </a:r>
                      <a:r>
                        <a:rPr lang="de-AT" sz="1200" dirty="0"/>
                        <a:t>.</a:t>
                      </a:r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r>
                        <a:rPr lang="de-AT" sz="1200" dirty="0"/>
                        <a:t>Deep </a:t>
                      </a:r>
                      <a:r>
                        <a:rPr lang="de-AT" sz="1200" dirty="0" err="1"/>
                        <a:t>Dive</a:t>
                      </a:r>
                      <a:endParaRPr lang="de-AT" sz="1200" dirty="0"/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r>
                        <a:rPr lang="de-AT" sz="1200" dirty="0"/>
                        <a:t>Open Space</a:t>
                      </a:r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r>
                        <a:rPr lang="de-AT" sz="1200" dirty="0"/>
                        <a:t>Project Team</a:t>
                      </a:r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r>
                        <a:rPr lang="de-AT" sz="1200" dirty="0"/>
                        <a:t>Lead</a:t>
                      </a:r>
                    </a:p>
                  </a:txBody>
                  <a:tcPr marL="121412" marR="121412"/>
                </a:tc>
                <a:extLst>
                  <a:ext uri="{0D108BD9-81ED-4DB2-BD59-A6C34878D82A}">
                    <a16:rowId xmlns:a16="http://schemas.microsoft.com/office/drawing/2014/main" val="3546044043"/>
                  </a:ext>
                </a:extLst>
              </a:tr>
              <a:tr h="222538">
                <a:tc>
                  <a:txBody>
                    <a:bodyPr/>
                    <a:lstStyle/>
                    <a:p>
                      <a:r>
                        <a:rPr lang="de-AT" sz="1200" dirty="0" err="1"/>
                        <a:t>Gravitational</a:t>
                      </a:r>
                      <a:r>
                        <a:rPr lang="de-AT" sz="1200" dirty="0"/>
                        <a:t> </a:t>
                      </a:r>
                      <a:r>
                        <a:rPr lang="de-AT" sz="1200" dirty="0" err="1"/>
                        <a:t>Waves</a:t>
                      </a:r>
                      <a:r>
                        <a:rPr lang="de-AT" sz="1200" dirty="0"/>
                        <a:t>: DESY </a:t>
                      </a:r>
                      <a:r>
                        <a:rPr lang="de-AT" sz="1200" dirty="0" err="1"/>
                        <a:t>Contribution</a:t>
                      </a:r>
                      <a:r>
                        <a:rPr lang="de-AT" sz="1200" dirty="0"/>
                        <a:t> </a:t>
                      </a:r>
                      <a:r>
                        <a:rPr lang="de-AT" sz="1200" dirty="0" err="1"/>
                        <a:t>to</a:t>
                      </a:r>
                      <a:r>
                        <a:rPr lang="de-AT" sz="1200" dirty="0"/>
                        <a:t> EINSTEIN </a:t>
                      </a:r>
                      <a:r>
                        <a:rPr lang="de-AT" sz="1200" dirty="0" err="1"/>
                        <a:t>Telescope</a:t>
                      </a:r>
                      <a:endParaRPr lang="de-AT" sz="1200" dirty="0"/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endParaRPr lang="de-AT" sz="1200"/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endParaRPr lang="de-AT" sz="1200" dirty="0"/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endParaRPr lang="de-AT" sz="1200" dirty="0"/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endParaRPr lang="de-AT" sz="1200" dirty="0"/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r>
                        <a:rPr lang="de-AT" sz="1200" dirty="0"/>
                        <a:t>Markus</a:t>
                      </a:r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r>
                        <a:rPr lang="de-AT" sz="1200" dirty="0"/>
                        <a:t>Stegmann</a:t>
                      </a:r>
                    </a:p>
                  </a:txBody>
                  <a:tcPr marL="121412" marR="121412"/>
                </a:tc>
                <a:extLst>
                  <a:ext uri="{0D108BD9-81ED-4DB2-BD59-A6C34878D82A}">
                    <a16:rowId xmlns:a16="http://schemas.microsoft.com/office/drawing/2014/main" val="928660549"/>
                  </a:ext>
                </a:extLst>
              </a:tr>
              <a:tr h="2225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200" dirty="0"/>
                        <a:t>Onsite </a:t>
                      </a:r>
                      <a:r>
                        <a:rPr lang="de-AT" sz="1200" dirty="0" err="1"/>
                        <a:t>Axion</a:t>
                      </a:r>
                      <a:r>
                        <a:rPr lang="de-AT" sz="1200" dirty="0"/>
                        <a:t> and Dark Matter Projects</a:t>
                      </a:r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endParaRPr lang="de-AT" sz="1200"/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endParaRPr lang="de-AT" sz="1200" dirty="0"/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endParaRPr lang="de-AT" sz="1200" dirty="0"/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endParaRPr lang="de-AT" sz="1200" dirty="0"/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r>
                        <a:rPr lang="de-AT" sz="1200" dirty="0"/>
                        <a:t>Ingrid</a:t>
                      </a:r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r>
                        <a:rPr lang="de-AT" sz="1200" dirty="0"/>
                        <a:t>Lindner</a:t>
                      </a:r>
                    </a:p>
                  </a:txBody>
                  <a:tcPr marL="121412" marR="121412"/>
                </a:tc>
                <a:extLst>
                  <a:ext uri="{0D108BD9-81ED-4DB2-BD59-A6C34878D82A}">
                    <a16:rowId xmlns:a16="http://schemas.microsoft.com/office/drawing/2014/main" val="3823223991"/>
                  </a:ext>
                </a:extLst>
              </a:tr>
              <a:tr h="222538">
                <a:tc>
                  <a:txBody>
                    <a:bodyPr/>
                    <a:lstStyle/>
                    <a:p>
                      <a:r>
                        <a:rPr lang="de-AT" sz="1200" dirty="0" err="1"/>
                        <a:t>Water</a:t>
                      </a:r>
                      <a:r>
                        <a:rPr lang="de-AT" sz="1200" dirty="0"/>
                        <a:t>: DESY </a:t>
                      </a:r>
                      <a:r>
                        <a:rPr lang="de-AT" sz="1200" dirty="0" err="1"/>
                        <a:t>Water</a:t>
                      </a:r>
                      <a:r>
                        <a:rPr lang="de-AT" sz="1200" dirty="0"/>
                        <a:t> Institute Initiative</a:t>
                      </a:r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endParaRPr lang="de-AT" sz="1200"/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endParaRPr lang="de-AT" sz="1200" dirty="0"/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endParaRPr lang="de-AT" sz="1200" dirty="0"/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endParaRPr lang="de-AT" sz="1200" dirty="0"/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r>
                        <a:rPr lang="de-AT" sz="1200" dirty="0"/>
                        <a:t>Ralf</a:t>
                      </a:r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r>
                        <a:rPr lang="de-AT" sz="1200" dirty="0"/>
                        <a:t>Schnell</a:t>
                      </a:r>
                    </a:p>
                  </a:txBody>
                  <a:tcPr marL="121412" marR="121412"/>
                </a:tc>
                <a:extLst>
                  <a:ext uri="{0D108BD9-81ED-4DB2-BD59-A6C34878D82A}">
                    <a16:rowId xmlns:a16="http://schemas.microsoft.com/office/drawing/2014/main" val="4040615424"/>
                  </a:ext>
                </a:extLst>
              </a:tr>
              <a:tr h="222538">
                <a:tc>
                  <a:txBody>
                    <a:bodyPr/>
                    <a:lstStyle/>
                    <a:p>
                      <a:r>
                        <a:rPr lang="de-AT" sz="1200" dirty="0"/>
                        <a:t>Quantum Technologies: Computing and </a:t>
                      </a:r>
                      <a:r>
                        <a:rPr lang="de-AT" sz="1200" dirty="0" err="1"/>
                        <a:t>Beyond</a:t>
                      </a:r>
                      <a:endParaRPr lang="de-AT" sz="1200" dirty="0"/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endParaRPr lang="de-AT" sz="1200"/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endParaRPr lang="de-AT" sz="1200" dirty="0"/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endParaRPr lang="de-AT" sz="1200" dirty="0"/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endParaRPr lang="de-AT" sz="1200" dirty="0"/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r>
                        <a:rPr lang="de-AT" sz="1200" dirty="0"/>
                        <a:t>Markus</a:t>
                      </a:r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r>
                        <a:rPr lang="de-AT" sz="1200" dirty="0"/>
                        <a:t>Jansen</a:t>
                      </a:r>
                    </a:p>
                  </a:txBody>
                  <a:tcPr marL="121412" marR="121412"/>
                </a:tc>
                <a:extLst>
                  <a:ext uri="{0D108BD9-81ED-4DB2-BD59-A6C34878D82A}">
                    <a16:rowId xmlns:a16="http://schemas.microsoft.com/office/drawing/2014/main" val="2265715219"/>
                  </a:ext>
                </a:extLst>
              </a:tr>
              <a:tr h="222538">
                <a:tc>
                  <a:txBody>
                    <a:bodyPr/>
                    <a:lstStyle/>
                    <a:p>
                      <a:r>
                        <a:rPr lang="de-AT" sz="1200" dirty="0"/>
                        <a:t>Neutrino Physics: DESY </a:t>
                      </a:r>
                      <a:r>
                        <a:rPr lang="de-AT" sz="1200" dirty="0" err="1"/>
                        <a:t>Contribution</a:t>
                      </a:r>
                      <a:r>
                        <a:rPr lang="de-AT" sz="1200" dirty="0"/>
                        <a:t> </a:t>
                      </a:r>
                      <a:r>
                        <a:rPr lang="de-AT" sz="1200" dirty="0" err="1"/>
                        <a:t>to</a:t>
                      </a:r>
                      <a:r>
                        <a:rPr lang="de-AT" sz="1200" dirty="0"/>
                        <a:t> DUNE</a:t>
                      </a:r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endParaRPr lang="de-AT" sz="1200"/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endParaRPr lang="de-AT" sz="1200" dirty="0"/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endParaRPr lang="de-AT" sz="1200" dirty="0"/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endParaRPr lang="de-AT" sz="1200" dirty="0"/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r>
                        <a:rPr lang="de-AT" sz="1200" dirty="0"/>
                        <a:t>Ingrid</a:t>
                      </a:r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r>
                        <a:rPr lang="de-AT" sz="1200" dirty="0"/>
                        <a:t>Peters </a:t>
                      </a:r>
                    </a:p>
                  </a:txBody>
                  <a:tcPr marL="121412" marR="121412"/>
                </a:tc>
                <a:extLst>
                  <a:ext uri="{0D108BD9-81ED-4DB2-BD59-A6C34878D82A}">
                    <a16:rowId xmlns:a16="http://schemas.microsoft.com/office/drawing/2014/main" val="293710740"/>
                  </a:ext>
                </a:extLst>
              </a:tr>
              <a:tr h="222538">
                <a:tc>
                  <a:txBody>
                    <a:bodyPr/>
                    <a:lstStyle/>
                    <a:p>
                      <a:r>
                        <a:rPr lang="de-AT" sz="1200" dirty="0"/>
                        <a:t>Material Science and DESY </a:t>
                      </a:r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endParaRPr lang="de-AT" sz="1200"/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endParaRPr lang="de-AT" sz="1200" dirty="0"/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endParaRPr lang="de-AT" sz="1200" dirty="0"/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endParaRPr lang="de-AT" sz="1200" dirty="0"/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r>
                        <a:rPr lang="de-AT" sz="1200" dirty="0"/>
                        <a:t>Ralf</a:t>
                      </a:r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r>
                        <a:rPr lang="de-AT" sz="1200" dirty="0"/>
                        <a:t>Stierle </a:t>
                      </a:r>
                    </a:p>
                  </a:txBody>
                  <a:tcPr marL="121412" marR="121412"/>
                </a:tc>
                <a:extLst>
                  <a:ext uri="{0D108BD9-81ED-4DB2-BD59-A6C34878D82A}">
                    <a16:rowId xmlns:a16="http://schemas.microsoft.com/office/drawing/2014/main" val="571293409"/>
                  </a:ext>
                </a:extLst>
              </a:tr>
              <a:tr h="222538">
                <a:tc>
                  <a:txBody>
                    <a:bodyPr/>
                    <a:lstStyle/>
                    <a:p>
                      <a:r>
                        <a:rPr lang="de-AT" sz="1200" dirty="0"/>
                        <a:t>KALDERA</a:t>
                      </a:r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endParaRPr lang="de-AT" sz="1200"/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endParaRPr lang="de-AT" sz="1200" dirty="0"/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endParaRPr lang="de-AT" sz="1200" dirty="0"/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endParaRPr lang="de-AT" sz="1200" dirty="0"/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r>
                        <a:rPr lang="de-AT" sz="1200" dirty="0"/>
                        <a:t>Hans</a:t>
                      </a:r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r>
                        <a:rPr lang="de-AT" sz="1200" dirty="0" err="1"/>
                        <a:t>Leemans</a:t>
                      </a:r>
                      <a:endParaRPr lang="de-AT" sz="1200" dirty="0"/>
                    </a:p>
                  </a:txBody>
                  <a:tcPr marL="121412" marR="121412"/>
                </a:tc>
                <a:extLst>
                  <a:ext uri="{0D108BD9-81ED-4DB2-BD59-A6C34878D82A}">
                    <a16:rowId xmlns:a16="http://schemas.microsoft.com/office/drawing/2014/main" val="2216238075"/>
                  </a:ext>
                </a:extLst>
              </a:tr>
              <a:tr h="222538">
                <a:tc>
                  <a:txBody>
                    <a:bodyPr/>
                    <a:lstStyle/>
                    <a:p>
                      <a:r>
                        <a:rPr lang="de-AT" sz="1200" dirty="0" err="1"/>
                        <a:t>Accelerator</a:t>
                      </a:r>
                      <a:r>
                        <a:rPr lang="de-AT" sz="1200" dirty="0"/>
                        <a:t> Science and potential </a:t>
                      </a:r>
                      <a:r>
                        <a:rPr lang="de-AT" sz="1200" dirty="0" err="1"/>
                        <a:t>application</a:t>
                      </a:r>
                      <a:r>
                        <a:rPr lang="de-AT" sz="1200" dirty="0"/>
                        <a:t> in Medicine</a:t>
                      </a:r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endParaRPr lang="de-AT" sz="1200"/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endParaRPr lang="de-AT" sz="1200" dirty="0"/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endParaRPr lang="de-AT" sz="1200" dirty="0"/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endParaRPr lang="de-AT" sz="1200" dirty="0"/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r>
                        <a:rPr lang="de-AT" sz="1200" dirty="0"/>
                        <a:t>Hans</a:t>
                      </a:r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r>
                        <a:rPr lang="de-AT" sz="1200" dirty="0" err="1"/>
                        <a:t>Leemans</a:t>
                      </a:r>
                      <a:endParaRPr lang="de-AT" sz="1200" dirty="0"/>
                    </a:p>
                  </a:txBody>
                  <a:tcPr marL="121412" marR="121412"/>
                </a:tc>
                <a:extLst>
                  <a:ext uri="{0D108BD9-81ED-4DB2-BD59-A6C34878D82A}">
                    <a16:rowId xmlns:a16="http://schemas.microsoft.com/office/drawing/2014/main" val="1350877553"/>
                  </a:ext>
                </a:extLst>
              </a:tr>
              <a:tr h="222538">
                <a:tc>
                  <a:txBody>
                    <a:bodyPr/>
                    <a:lstStyle/>
                    <a:p>
                      <a:r>
                        <a:rPr lang="de-AT" sz="1200" dirty="0"/>
                        <a:t>Life Sciences at DESY / Life Sciences and DESY (incl. in vivo)</a:t>
                      </a:r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endParaRPr lang="de-AT" sz="1200"/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endParaRPr lang="de-AT" sz="1200" dirty="0"/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endParaRPr lang="de-AT" sz="1200" dirty="0"/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endParaRPr lang="de-AT" sz="1200" dirty="0"/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r>
                        <a:rPr lang="de-AT" sz="1200" dirty="0"/>
                        <a:t>Ralf</a:t>
                      </a:r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r>
                        <a:rPr lang="de-AT" sz="1200" dirty="0" err="1"/>
                        <a:t>Weckert</a:t>
                      </a:r>
                      <a:endParaRPr lang="de-AT" sz="1200" dirty="0"/>
                    </a:p>
                  </a:txBody>
                  <a:tcPr marL="121412" marR="121412"/>
                </a:tc>
                <a:extLst>
                  <a:ext uri="{0D108BD9-81ED-4DB2-BD59-A6C34878D82A}">
                    <a16:rowId xmlns:a16="http://schemas.microsoft.com/office/drawing/2014/main" val="3454031387"/>
                  </a:ext>
                </a:extLst>
              </a:tr>
              <a:tr h="222538">
                <a:tc>
                  <a:txBody>
                    <a:bodyPr/>
                    <a:lstStyle/>
                    <a:p>
                      <a:r>
                        <a:rPr lang="de-AT" sz="1200" dirty="0"/>
                        <a:t>Scientific Computing (CDCS)</a:t>
                      </a:r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endParaRPr lang="de-AT" sz="1200"/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endParaRPr lang="de-AT" sz="1200" dirty="0"/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endParaRPr lang="de-AT" sz="1200" dirty="0"/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endParaRPr lang="de-AT" sz="1200" dirty="0"/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r>
                        <a:rPr lang="de-AT" sz="1200" dirty="0"/>
                        <a:t>Klaus</a:t>
                      </a:r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r>
                        <a:rPr lang="de-AT" sz="1200" dirty="0"/>
                        <a:t>Gülzow</a:t>
                      </a:r>
                    </a:p>
                  </a:txBody>
                  <a:tcPr marL="121412" marR="121412"/>
                </a:tc>
                <a:extLst>
                  <a:ext uri="{0D108BD9-81ED-4DB2-BD59-A6C34878D82A}">
                    <a16:rowId xmlns:a16="http://schemas.microsoft.com/office/drawing/2014/main" val="4214281592"/>
                  </a:ext>
                </a:extLst>
              </a:tr>
              <a:tr h="222538">
                <a:tc>
                  <a:txBody>
                    <a:bodyPr/>
                    <a:lstStyle/>
                    <a:p>
                      <a:r>
                        <a:rPr lang="de-AT" sz="1200" dirty="0"/>
                        <a:t>Career </a:t>
                      </a:r>
                      <a:r>
                        <a:rPr lang="de-AT" sz="1200" dirty="0" err="1"/>
                        <a:t>Paths</a:t>
                      </a:r>
                      <a:r>
                        <a:rPr lang="de-AT" sz="1200" dirty="0"/>
                        <a:t> </a:t>
                      </a:r>
                      <a:r>
                        <a:rPr lang="de-AT" sz="1200" dirty="0" err="1"/>
                        <a:t>for</a:t>
                      </a:r>
                      <a:r>
                        <a:rPr lang="de-AT" sz="1200" dirty="0"/>
                        <a:t> </a:t>
                      </a:r>
                      <a:r>
                        <a:rPr lang="de-AT" sz="1200" dirty="0" err="1"/>
                        <a:t>Scientists</a:t>
                      </a:r>
                      <a:r>
                        <a:rPr lang="de-AT" sz="1200" dirty="0"/>
                        <a:t> and Engineers at DESY</a:t>
                      </a:r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endParaRPr lang="de-AT" sz="1200"/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endParaRPr lang="de-AT" sz="1200" dirty="0"/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endParaRPr lang="de-AT" sz="1200" dirty="0"/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endParaRPr lang="de-AT" sz="1200" dirty="0"/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r>
                        <a:rPr lang="de-AT" sz="1200" dirty="0"/>
                        <a:t>Carmen</a:t>
                      </a:r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r>
                        <a:rPr lang="de-AT" sz="1200" dirty="0" err="1"/>
                        <a:t>Frerks</a:t>
                      </a:r>
                      <a:r>
                        <a:rPr lang="de-AT" sz="1200" dirty="0"/>
                        <a:t> / Petersen</a:t>
                      </a:r>
                    </a:p>
                  </a:txBody>
                  <a:tcPr marL="121412" marR="121412"/>
                </a:tc>
                <a:extLst>
                  <a:ext uri="{0D108BD9-81ED-4DB2-BD59-A6C34878D82A}">
                    <a16:rowId xmlns:a16="http://schemas.microsoft.com/office/drawing/2014/main" val="1048803427"/>
                  </a:ext>
                </a:extLst>
              </a:tr>
              <a:tr h="493850">
                <a:tc>
                  <a:txBody>
                    <a:bodyPr/>
                    <a:lstStyle/>
                    <a:p>
                      <a:r>
                        <a:rPr lang="de-AT" sz="1200" dirty="0"/>
                        <a:t>Campus Development: Impact </a:t>
                      </a:r>
                      <a:r>
                        <a:rPr lang="de-AT" sz="1200" dirty="0" err="1"/>
                        <a:t>of</a:t>
                      </a:r>
                      <a:r>
                        <a:rPr lang="de-AT" sz="1200" dirty="0"/>
                        <a:t> Science City on Scientific Work at DESY; Urban City Development </a:t>
                      </a:r>
                      <a:r>
                        <a:rPr lang="de-AT" sz="1200" dirty="0" err="1"/>
                        <a:t>Planning</a:t>
                      </a:r>
                      <a:r>
                        <a:rPr lang="de-AT" sz="1200" dirty="0"/>
                        <a:t> Guidelines</a:t>
                      </a:r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r>
                        <a:rPr lang="de-AT" sz="1200" dirty="0"/>
                        <a:t>Information &amp; Exchange. Input </a:t>
                      </a:r>
                      <a:r>
                        <a:rPr lang="de-AT" sz="1200" dirty="0" err="1"/>
                        <a:t>of</a:t>
                      </a:r>
                      <a:r>
                        <a:rPr lang="de-AT" sz="1200" dirty="0"/>
                        <a:t> </a:t>
                      </a:r>
                      <a:r>
                        <a:rPr lang="de-AT" sz="1200" dirty="0" err="1"/>
                        <a:t>participants</a:t>
                      </a:r>
                      <a:r>
                        <a:rPr lang="de-AT" sz="1200" dirty="0"/>
                        <a:t> </a:t>
                      </a:r>
                      <a:r>
                        <a:rPr lang="de-AT" sz="1200" dirty="0" err="1"/>
                        <a:t>regarding</a:t>
                      </a:r>
                      <a:r>
                        <a:rPr lang="de-AT" sz="1200" dirty="0"/>
                        <a:t> </a:t>
                      </a:r>
                      <a:r>
                        <a:rPr lang="de-AT" sz="1200" dirty="0" err="1"/>
                        <a:t>what</a:t>
                      </a:r>
                      <a:r>
                        <a:rPr lang="de-AT" sz="1200" dirty="0"/>
                        <a:t> </a:t>
                      </a:r>
                      <a:r>
                        <a:rPr lang="de-AT" sz="1200" dirty="0" err="1"/>
                        <a:t>is</a:t>
                      </a:r>
                      <a:r>
                        <a:rPr lang="de-AT" sz="1200" dirty="0"/>
                        <a:t> </a:t>
                      </a:r>
                      <a:r>
                        <a:rPr lang="de-AT" sz="1200" dirty="0" err="1"/>
                        <a:t>important</a:t>
                      </a:r>
                      <a:r>
                        <a:rPr lang="de-AT" sz="1200" dirty="0"/>
                        <a:t> </a:t>
                      </a:r>
                      <a:r>
                        <a:rPr lang="de-AT" sz="1200" dirty="0" err="1"/>
                        <a:t>for</a:t>
                      </a:r>
                      <a:r>
                        <a:rPr lang="de-AT" sz="1200" dirty="0"/>
                        <a:t> </a:t>
                      </a:r>
                      <a:r>
                        <a:rPr lang="de-AT" sz="1200" dirty="0" err="1"/>
                        <a:t>them</a:t>
                      </a:r>
                      <a:endParaRPr lang="de-AT" sz="1200" dirty="0"/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endParaRPr lang="de-AT" sz="1200" dirty="0"/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endParaRPr lang="de-AT" sz="1200" dirty="0"/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endParaRPr lang="de-AT" sz="1200" dirty="0"/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r>
                        <a:rPr lang="de-AT" sz="1200" dirty="0"/>
                        <a:t>Carmen</a:t>
                      </a:r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r>
                        <a:rPr lang="de-AT" sz="1200" dirty="0" err="1"/>
                        <a:t>Piekatz</a:t>
                      </a:r>
                      <a:endParaRPr lang="de-AT" sz="1200" dirty="0"/>
                    </a:p>
                  </a:txBody>
                  <a:tcPr marL="121412" marR="121412"/>
                </a:tc>
                <a:extLst>
                  <a:ext uri="{0D108BD9-81ED-4DB2-BD59-A6C34878D82A}">
                    <a16:rowId xmlns:a16="http://schemas.microsoft.com/office/drawing/2014/main" val="3775751416"/>
                  </a:ext>
                </a:extLst>
              </a:tr>
              <a:tr h="222538">
                <a:tc>
                  <a:txBody>
                    <a:bodyPr/>
                    <a:lstStyle/>
                    <a:p>
                      <a:r>
                        <a:rPr lang="de-AT" sz="1200" dirty="0"/>
                        <a:t>DESY als Mitgestalter des Strukturwandels – von der Kohle zu DESY, mehr Kohle für DESY</a:t>
                      </a:r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endParaRPr lang="de-AT" sz="1200" dirty="0"/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endParaRPr lang="de-AT" sz="1200" dirty="0"/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endParaRPr lang="de-AT" sz="1200" dirty="0"/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endParaRPr lang="de-AT" sz="1200" dirty="0"/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r>
                        <a:rPr lang="de-AT" sz="1200" dirty="0"/>
                        <a:t>Markus</a:t>
                      </a:r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r>
                        <a:rPr lang="de-AT" sz="1200" dirty="0"/>
                        <a:t>Stegmann</a:t>
                      </a:r>
                    </a:p>
                  </a:txBody>
                  <a:tcPr marL="121412" marR="121412"/>
                </a:tc>
                <a:extLst>
                  <a:ext uri="{0D108BD9-81ED-4DB2-BD59-A6C34878D82A}">
                    <a16:rowId xmlns:a16="http://schemas.microsoft.com/office/drawing/2014/main" val="3757460679"/>
                  </a:ext>
                </a:extLst>
              </a:tr>
              <a:tr h="222538">
                <a:tc>
                  <a:txBody>
                    <a:bodyPr/>
                    <a:lstStyle/>
                    <a:p>
                      <a:endParaRPr lang="de-AT" sz="1200" dirty="0"/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endParaRPr lang="de-AT" sz="1200" dirty="0"/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endParaRPr lang="de-AT" sz="1200" dirty="0"/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endParaRPr lang="de-AT" sz="1200" dirty="0"/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endParaRPr lang="de-AT" sz="1200" dirty="0"/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endParaRPr lang="de-AT" sz="1200" dirty="0"/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endParaRPr lang="de-AT" sz="1200" dirty="0"/>
                    </a:p>
                  </a:txBody>
                  <a:tcPr marL="121412" marR="121412"/>
                </a:tc>
                <a:extLst>
                  <a:ext uri="{0D108BD9-81ED-4DB2-BD59-A6C34878D82A}">
                    <a16:rowId xmlns:a16="http://schemas.microsoft.com/office/drawing/2014/main" val="7520961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3895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FCE49D-46B0-46AE-BBB0-4663A2E34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Erste Sammlung Themen für Deep </a:t>
            </a:r>
            <a:r>
              <a:rPr lang="de-AT" dirty="0" err="1"/>
              <a:t>Dives</a:t>
            </a:r>
            <a:r>
              <a:rPr lang="de-AT" dirty="0"/>
              <a:t> (2/2)</a:t>
            </a:r>
            <a:br>
              <a:rPr lang="de-AT" dirty="0"/>
            </a:br>
            <a:endParaRPr lang="de-AT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8D1F6CD-F4BF-4EEF-B4EE-EC730B623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Woodstock 4 Draft | Prep Team, January 2020</a:t>
            </a:r>
            <a:endParaRPr lang="en-US" noProof="0" dirty="0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B8BA69E5-79FA-4749-9629-40922B1516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AT" dirty="0"/>
          </a:p>
        </p:txBody>
      </p:sp>
      <p:graphicFrame>
        <p:nvGraphicFramePr>
          <p:cNvPr id="7" name="Tabelle 7">
            <a:extLst>
              <a:ext uri="{FF2B5EF4-FFF2-40B4-BE49-F238E27FC236}">
                <a16:creationId xmlns:a16="http://schemas.microsoft.com/office/drawing/2014/main" id="{5563E1F4-E6F3-4E30-9EFD-1CA30FA6759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8019812"/>
              </p:ext>
            </p:extLst>
          </p:nvPr>
        </p:nvGraphicFramePr>
        <p:xfrm>
          <a:off x="407988" y="1303000"/>
          <a:ext cx="11377642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51908">
                  <a:extLst>
                    <a:ext uri="{9D8B030D-6E8A-4147-A177-3AD203B41FA5}">
                      <a16:colId xmlns:a16="http://schemas.microsoft.com/office/drawing/2014/main" val="468469844"/>
                    </a:ext>
                  </a:extLst>
                </a:gridCol>
                <a:gridCol w="2448273">
                  <a:extLst>
                    <a:ext uri="{9D8B030D-6E8A-4147-A177-3AD203B41FA5}">
                      <a16:colId xmlns:a16="http://schemas.microsoft.com/office/drawing/2014/main" val="926581745"/>
                    </a:ext>
                  </a:extLst>
                </a:gridCol>
                <a:gridCol w="720081">
                  <a:extLst>
                    <a:ext uri="{9D8B030D-6E8A-4147-A177-3AD203B41FA5}">
                      <a16:colId xmlns:a16="http://schemas.microsoft.com/office/drawing/2014/main" val="162081275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741075339"/>
                    </a:ext>
                  </a:extLst>
                </a:gridCol>
                <a:gridCol w="720081">
                  <a:extLst>
                    <a:ext uri="{9D8B030D-6E8A-4147-A177-3AD203B41FA5}">
                      <a16:colId xmlns:a16="http://schemas.microsoft.com/office/drawing/2014/main" val="1185376204"/>
                    </a:ext>
                  </a:extLst>
                </a:gridCol>
                <a:gridCol w="1039771">
                  <a:extLst>
                    <a:ext uri="{9D8B030D-6E8A-4147-A177-3AD203B41FA5}">
                      <a16:colId xmlns:a16="http://schemas.microsoft.com/office/drawing/2014/main" val="1798769932"/>
                    </a:ext>
                  </a:extLst>
                </a:gridCol>
                <a:gridCol w="1049456">
                  <a:extLst>
                    <a:ext uri="{9D8B030D-6E8A-4147-A177-3AD203B41FA5}">
                      <a16:colId xmlns:a16="http://schemas.microsoft.com/office/drawing/2014/main" val="380262154"/>
                    </a:ext>
                  </a:extLst>
                </a:gridCol>
              </a:tblGrid>
              <a:tr h="222538">
                <a:tc>
                  <a:txBody>
                    <a:bodyPr/>
                    <a:lstStyle/>
                    <a:p>
                      <a:r>
                        <a:rPr lang="de-AT" sz="1200" dirty="0"/>
                        <a:t>Potential Topics </a:t>
                      </a:r>
                      <a:r>
                        <a:rPr lang="de-AT" sz="1200" dirty="0" err="1"/>
                        <a:t>for</a:t>
                      </a:r>
                      <a:r>
                        <a:rPr lang="de-AT" sz="1200" dirty="0"/>
                        <a:t> W4</a:t>
                      </a:r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r>
                        <a:rPr lang="de-AT" sz="1200" dirty="0"/>
                        <a:t>Focus</a:t>
                      </a:r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r>
                        <a:rPr lang="de-AT" sz="1200" dirty="0"/>
                        <a:t>General Div. </a:t>
                      </a:r>
                      <a:r>
                        <a:rPr lang="de-AT" sz="1200" dirty="0" err="1"/>
                        <a:t>Dial</a:t>
                      </a:r>
                      <a:r>
                        <a:rPr lang="de-AT" sz="1200" dirty="0"/>
                        <a:t>.</a:t>
                      </a:r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r>
                        <a:rPr lang="de-AT" sz="1200" dirty="0"/>
                        <a:t>Deep </a:t>
                      </a:r>
                      <a:r>
                        <a:rPr lang="de-AT" sz="1200" dirty="0" err="1"/>
                        <a:t>Dive</a:t>
                      </a:r>
                      <a:endParaRPr lang="de-AT" sz="1200" dirty="0"/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r>
                        <a:rPr lang="de-AT" sz="1200" dirty="0"/>
                        <a:t>Open Space</a:t>
                      </a:r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r>
                        <a:rPr lang="de-AT" sz="1200" dirty="0"/>
                        <a:t>Project Team</a:t>
                      </a:r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r>
                        <a:rPr lang="de-AT" sz="1200" dirty="0"/>
                        <a:t>Lead</a:t>
                      </a:r>
                    </a:p>
                  </a:txBody>
                  <a:tcPr marL="121412" marR="121412"/>
                </a:tc>
                <a:extLst>
                  <a:ext uri="{0D108BD9-81ED-4DB2-BD59-A6C34878D82A}">
                    <a16:rowId xmlns:a16="http://schemas.microsoft.com/office/drawing/2014/main" val="3546044043"/>
                  </a:ext>
                </a:extLst>
              </a:tr>
              <a:tr h="156170">
                <a:tc>
                  <a:txBody>
                    <a:bodyPr/>
                    <a:lstStyle/>
                    <a:p>
                      <a:r>
                        <a:rPr lang="de-AT" sz="1200" dirty="0" err="1"/>
                        <a:t>Safety</a:t>
                      </a:r>
                      <a:r>
                        <a:rPr lang="de-AT" sz="1200" dirty="0"/>
                        <a:t> &amp; Security at DESY</a:t>
                      </a:r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r>
                        <a:rPr lang="de-AT" sz="1200" dirty="0"/>
                        <a:t>Information &amp; </a:t>
                      </a:r>
                      <a:r>
                        <a:rPr lang="de-AT" sz="1200" dirty="0" err="1"/>
                        <a:t>exchange</a:t>
                      </a:r>
                      <a:endParaRPr lang="de-AT" sz="1200" dirty="0"/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endParaRPr lang="de-AT" sz="1200" dirty="0"/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endParaRPr lang="de-AT" sz="1200" dirty="0"/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endParaRPr lang="de-AT" sz="1200" dirty="0"/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r>
                        <a:rPr lang="de-AT" sz="1200" dirty="0"/>
                        <a:t>Carmen</a:t>
                      </a:r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r>
                        <a:rPr lang="de-AT" sz="1200" dirty="0" err="1"/>
                        <a:t>Harringa</a:t>
                      </a:r>
                      <a:r>
                        <a:rPr lang="de-AT" sz="1200" dirty="0"/>
                        <a:t> (?)</a:t>
                      </a:r>
                    </a:p>
                  </a:txBody>
                  <a:tcPr marL="121412" marR="121412"/>
                </a:tc>
                <a:extLst>
                  <a:ext uri="{0D108BD9-81ED-4DB2-BD59-A6C34878D82A}">
                    <a16:rowId xmlns:a16="http://schemas.microsoft.com/office/drawing/2014/main" val="2518998980"/>
                  </a:ext>
                </a:extLst>
              </a:tr>
              <a:tr h="177849">
                <a:tc>
                  <a:txBody>
                    <a:bodyPr/>
                    <a:lstStyle/>
                    <a:p>
                      <a:r>
                        <a:rPr lang="de-AT" sz="1200" dirty="0"/>
                        <a:t>New Work Models</a:t>
                      </a:r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r>
                        <a:rPr lang="de-AT" sz="1200" dirty="0"/>
                        <a:t> </a:t>
                      </a:r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endParaRPr lang="de-AT" sz="1200" dirty="0"/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endParaRPr lang="de-AT" sz="1200" dirty="0"/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endParaRPr lang="de-AT" sz="1200" dirty="0"/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r>
                        <a:rPr lang="de-AT" sz="1200" dirty="0"/>
                        <a:t>Carmen</a:t>
                      </a:r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r>
                        <a:rPr lang="de-AT" sz="1200" dirty="0"/>
                        <a:t>Johannsen</a:t>
                      </a:r>
                    </a:p>
                  </a:txBody>
                  <a:tcPr marL="121412" marR="121412"/>
                </a:tc>
                <a:extLst>
                  <a:ext uri="{0D108BD9-81ED-4DB2-BD59-A6C34878D82A}">
                    <a16:rowId xmlns:a16="http://schemas.microsoft.com/office/drawing/2014/main" val="402383291"/>
                  </a:ext>
                </a:extLst>
              </a:tr>
              <a:tr h="274361">
                <a:tc>
                  <a:txBody>
                    <a:bodyPr/>
                    <a:lstStyle/>
                    <a:p>
                      <a:r>
                        <a:rPr lang="de-AT" sz="1200" dirty="0" err="1"/>
                        <a:t>Sustainability</a:t>
                      </a:r>
                      <a:r>
                        <a:rPr lang="de-AT" sz="1200" dirty="0"/>
                        <a:t> at DESY: Energy Concept and DESY </a:t>
                      </a:r>
                      <a:r>
                        <a:rPr lang="de-AT" sz="1200" dirty="0" err="1"/>
                        <a:t>as</a:t>
                      </a:r>
                      <a:r>
                        <a:rPr lang="de-AT" sz="1200" dirty="0"/>
                        <a:t> </a:t>
                      </a:r>
                      <a:r>
                        <a:rPr lang="de-AT" sz="1200" dirty="0" err="1"/>
                        <a:t>role</a:t>
                      </a:r>
                      <a:r>
                        <a:rPr lang="de-AT" sz="1200" dirty="0"/>
                        <a:t> </a:t>
                      </a:r>
                      <a:r>
                        <a:rPr lang="de-AT" sz="1200" dirty="0" err="1"/>
                        <a:t>model</a:t>
                      </a:r>
                      <a:r>
                        <a:rPr lang="de-AT" sz="1200" dirty="0"/>
                        <a:t> and real-</a:t>
                      </a:r>
                      <a:r>
                        <a:rPr lang="de-AT" sz="1200" dirty="0" err="1"/>
                        <a:t>life</a:t>
                      </a:r>
                      <a:r>
                        <a:rPr lang="de-AT" sz="1200" dirty="0"/>
                        <a:t> lab </a:t>
                      </a:r>
                      <a:r>
                        <a:rPr lang="de-AT" sz="1200" dirty="0" err="1"/>
                        <a:t>for</a:t>
                      </a:r>
                      <a:r>
                        <a:rPr lang="de-AT" sz="1200" dirty="0"/>
                        <a:t> </a:t>
                      </a:r>
                      <a:r>
                        <a:rPr lang="de-AT" sz="1200" dirty="0" err="1"/>
                        <a:t>sustainability</a:t>
                      </a:r>
                      <a:r>
                        <a:rPr lang="de-AT" sz="1200" dirty="0"/>
                        <a:t> in </a:t>
                      </a:r>
                      <a:r>
                        <a:rPr lang="de-AT" sz="1200" dirty="0" err="1"/>
                        <a:t>science</a:t>
                      </a:r>
                      <a:r>
                        <a:rPr lang="de-AT" sz="1200" dirty="0"/>
                        <a:t> </a:t>
                      </a:r>
                      <a:r>
                        <a:rPr lang="de-AT" sz="1200" dirty="0" err="1"/>
                        <a:t>labs</a:t>
                      </a:r>
                      <a:r>
                        <a:rPr lang="de-AT" sz="1200" dirty="0"/>
                        <a:t>. </a:t>
                      </a:r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endParaRPr lang="de-AT" sz="1200" dirty="0"/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endParaRPr lang="de-AT" sz="1200" dirty="0"/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endParaRPr lang="de-AT" sz="1200" dirty="0"/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endParaRPr lang="de-AT" sz="1200" dirty="0"/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r>
                        <a:rPr lang="de-AT" sz="1200" dirty="0"/>
                        <a:t>Carmen</a:t>
                      </a:r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r>
                        <a:rPr lang="de-AT" sz="1200" dirty="0"/>
                        <a:t>Völker</a:t>
                      </a:r>
                    </a:p>
                  </a:txBody>
                  <a:tcPr marL="121412" marR="121412"/>
                </a:tc>
                <a:extLst>
                  <a:ext uri="{0D108BD9-81ED-4DB2-BD59-A6C34878D82A}">
                    <a16:rowId xmlns:a16="http://schemas.microsoft.com/office/drawing/2014/main" val="2765935753"/>
                  </a:ext>
                </a:extLst>
              </a:tr>
              <a:tr h="222538">
                <a:tc>
                  <a:txBody>
                    <a:bodyPr/>
                    <a:lstStyle/>
                    <a:p>
                      <a:r>
                        <a:rPr lang="de-AT" sz="1200" dirty="0"/>
                        <a:t>Strategic international </a:t>
                      </a:r>
                      <a:r>
                        <a:rPr lang="de-AT" sz="1200" dirty="0" err="1"/>
                        <a:t>cooperation</a:t>
                      </a:r>
                      <a:r>
                        <a:rPr lang="de-AT" sz="1200" dirty="0"/>
                        <a:t> in a </a:t>
                      </a:r>
                      <a:r>
                        <a:rPr lang="de-AT" sz="1200" dirty="0" err="1"/>
                        <a:t>challenging</a:t>
                      </a:r>
                      <a:r>
                        <a:rPr lang="de-AT" sz="1200" dirty="0"/>
                        <a:t> multilateral </a:t>
                      </a:r>
                      <a:r>
                        <a:rPr lang="de-AT" sz="1200" dirty="0" err="1"/>
                        <a:t>environment</a:t>
                      </a:r>
                      <a:endParaRPr lang="de-AT" sz="1200" dirty="0"/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endParaRPr lang="de-AT" sz="1200" dirty="0"/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endParaRPr lang="de-AT" sz="1200" dirty="0"/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endParaRPr lang="de-AT" sz="1200" dirty="0"/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endParaRPr lang="de-AT" sz="1200" dirty="0"/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r>
                        <a:rPr lang="de-AT" sz="1200" dirty="0"/>
                        <a:t>Katharina</a:t>
                      </a:r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r>
                        <a:rPr lang="de-AT" sz="1200" dirty="0"/>
                        <a:t>Lehner</a:t>
                      </a:r>
                    </a:p>
                  </a:txBody>
                  <a:tcPr marL="121412" marR="121412"/>
                </a:tc>
                <a:extLst>
                  <a:ext uri="{0D108BD9-81ED-4DB2-BD59-A6C34878D82A}">
                    <a16:rowId xmlns:a16="http://schemas.microsoft.com/office/drawing/2014/main" val="184006907"/>
                  </a:ext>
                </a:extLst>
              </a:tr>
              <a:tr h="222538">
                <a:tc>
                  <a:txBody>
                    <a:bodyPr/>
                    <a:lstStyle/>
                    <a:p>
                      <a:r>
                        <a:rPr lang="de-AT" sz="1200" dirty="0"/>
                        <a:t>Strategic </a:t>
                      </a:r>
                      <a:r>
                        <a:rPr lang="de-AT" sz="1200" dirty="0" err="1"/>
                        <a:t>partnerships</a:t>
                      </a:r>
                      <a:r>
                        <a:rPr lang="de-AT" sz="1200" dirty="0"/>
                        <a:t> in </a:t>
                      </a:r>
                      <a:r>
                        <a:rPr lang="de-AT" sz="1200" dirty="0" err="1"/>
                        <a:t>the</a:t>
                      </a:r>
                      <a:r>
                        <a:rPr lang="de-AT" sz="1200" dirty="0"/>
                        <a:t> Region Hamburg, Berlin, Brandenburg</a:t>
                      </a:r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endParaRPr lang="de-AT" sz="1200" dirty="0"/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endParaRPr lang="de-AT" sz="1200" dirty="0"/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endParaRPr lang="de-AT" sz="1200" dirty="0"/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endParaRPr lang="de-AT" sz="1200" dirty="0"/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r>
                        <a:rPr lang="de-AT" sz="1200" dirty="0"/>
                        <a:t>Katharina</a:t>
                      </a:r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r>
                        <a:rPr lang="de-AT" sz="1200" dirty="0"/>
                        <a:t>Ehret</a:t>
                      </a:r>
                    </a:p>
                  </a:txBody>
                  <a:tcPr marL="121412" marR="121412"/>
                </a:tc>
                <a:extLst>
                  <a:ext uri="{0D108BD9-81ED-4DB2-BD59-A6C34878D82A}">
                    <a16:rowId xmlns:a16="http://schemas.microsoft.com/office/drawing/2014/main" val="3801829354"/>
                  </a:ext>
                </a:extLst>
              </a:tr>
              <a:tr h="222538">
                <a:tc>
                  <a:txBody>
                    <a:bodyPr/>
                    <a:lstStyle/>
                    <a:p>
                      <a:r>
                        <a:rPr lang="de-AT" sz="1200" dirty="0" err="1"/>
                        <a:t>Diversity</a:t>
                      </a:r>
                      <a:r>
                        <a:rPr lang="de-AT" sz="1200" dirty="0"/>
                        <a:t> at DESY</a:t>
                      </a:r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endParaRPr lang="de-AT" sz="1200" dirty="0"/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endParaRPr lang="de-AT" sz="1200" dirty="0"/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endParaRPr lang="de-AT" sz="1200" dirty="0"/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endParaRPr lang="de-AT" sz="1200" dirty="0"/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r>
                        <a:rPr lang="de-AT" sz="1200" dirty="0"/>
                        <a:t>Carmen</a:t>
                      </a:r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r>
                        <a:rPr lang="de-AT" sz="1200" dirty="0"/>
                        <a:t>Johannsen</a:t>
                      </a:r>
                    </a:p>
                  </a:txBody>
                  <a:tcPr marL="121412" marR="121412"/>
                </a:tc>
                <a:extLst>
                  <a:ext uri="{0D108BD9-81ED-4DB2-BD59-A6C34878D82A}">
                    <a16:rowId xmlns:a16="http://schemas.microsoft.com/office/drawing/2014/main" val="3687327643"/>
                  </a:ext>
                </a:extLst>
              </a:tr>
              <a:tr h="222538">
                <a:tc>
                  <a:txBody>
                    <a:bodyPr/>
                    <a:lstStyle/>
                    <a:p>
                      <a:r>
                        <a:rPr lang="de-AT" sz="1200" dirty="0"/>
                        <a:t>Innovation at DESY – Innovation </a:t>
                      </a:r>
                      <a:r>
                        <a:rPr lang="de-AT" sz="1200" dirty="0" err="1"/>
                        <a:t>by</a:t>
                      </a:r>
                      <a:r>
                        <a:rPr lang="de-AT" sz="1200" dirty="0"/>
                        <a:t> DESY</a:t>
                      </a:r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endParaRPr lang="de-AT" sz="1200" dirty="0"/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endParaRPr lang="de-AT" sz="1200" dirty="0"/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endParaRPr lang="de-AT" sz="1200" dirty="0"/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endParaRPr lang="de-AT" sz="1200" dirty="0"/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r>
                        <a:rPr lang="de-AT" sz="1200" dirty="0"/>
                        <a:t>Klaus</a:t>
                      </a:r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r>
                        <a:rPr lang="de-AT" sz="1200" dirty="0"/>
                        <a:t>Willner</a:t>
                      </a:r>
                    </a:p>
                  </a:txBody>
                  <a:tcPr marL="121412" marR="121412"/>
                </a:tc>
                <a:extLst>
                  <a:ext uri="{0D108BD9-81ED-4DB2-BD59-A6C34878D82A}">
                    <a16:rowId xmlns:a16="http://schemas.microsoft.com/office/drawing/2014/main" val="429989701"/>
                  </a:ext>
                </a:extLst>
              </a:tr>
              <a:tr h="222538">
                <a:tc>
                  <a:txBody>
                    <a:bodyPr/>
                    <a:lstStyle/>
                    <a:p>
                      <a:endParaRPr lang="de-AT" sz="1200" dirty="0"/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endParaRPr lang="de-AT" sz="1200" dirty="0"/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endParaRPr lang="de-AT" sz="1200" dirty="0"/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endParaRPr lang="de-AT" sz="1200" dirty="0"/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endParaRPr lang="de-AT" sz="1200" dirty="0"/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endParaRPr lang="de-AT" sz="1200" dirty="0"/>
                    </a:p>
                  </a:txBody>
                  <a:tcPr marL="121412" marR="121412"/>
                </a:tc>
                <a:tc>
                  <a:txBody>
                    <a:bodyPr/>
                    <a:lstStyle/>
                    <a:p>
                      <a:endParaRPr lang="de-AT" sz="1200" dirty="0"/>
                    </a:p>
                  </a:txBody>
                  <a:tcPr marL="121412" marR="121412"/>
                </a:tc>
                <a:extLst>
                  <a:ext uri="{0D108BD9-81ED-4DB2-BD59-A6C34878D82A}">
                    <a16:rowId xmlns:a16="http://schemas.microsoft.com/office/drawing/2014/main" val="7520961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4186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9">
            <a:extLst>
              <a:ext uri="{FF2B5EF4-FFF2-40B4-BE49-F238E27FC236}">
                <a16:creationId xmlns:a16="http://schemas.microsoft.com/office/drawing/2014/main" id="{D0000DF0-833E-44EC-A6A9-85ED71DD9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Agenda Day 1</a:t>
            </a:r>
          </a:p>
        </p:txBody>
      </p:sp>
      <p:graphicFrame>
        <p:nvGraphicFramePr>
          <p:cNvPr id="14" name="Tabelle 14">
            <a:extLst>
              <a:ext uri="{FF2B5EF4-FFF2-40B4-BE49-F238E27FC236}">
                <a16:creationId xmlns:a16="http://schemas.microsoft.com/office/drawing/2014/main" id="{0F59EA03-A847-4695-839A-98B1CA4823B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9777645"/>
              </p:ext>
            </p:extLst>
          </p:nvPr>
        </p:nvGraphicFramePr>
        <p:xfrm>
          <a:off x="479376" y="1196752"/>
          <a:ext cx="5545185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2664452993"/>
                    </a:ext>
                  </a:extLst>
                </a:gridCol>
                <a:gridCol w="3816424">
                  <a:extLst>
                    <a:ext uri="{9D8B030D-6E8A-4147-A177-3AD203B41FA5}">
                      <a16:colId xmlns:a16="http://schemas.microsoft.com/office/drawing/2014/main" val="4080352064"/>
                    </a:ext>
                  </a:extLst>
                </a:gridCol>
                <a:gridCol w="1080689">
                  <a:extLst>
                    <a:ext uri="{9D8B030D-6E8A-4147-A177-3AD203B41FA5}">
                      <a16:colId xmlns:a16="http://schemas.microsoft.com/office/drawing/2014/main" val="2541603887"/>
                    </a:ext>
                  </a:extLst>
                </a:gridCol>
              </a:tblGrid>
              <a:tr h="293461">
                <a:tc>
                  <a:txBody>
                    <a:bodyPr/>
                    <a:lstStyle/>
                    <a:p>
                      <a:r>
                        <a:rPr lang="en-US" sz="1400" noProof="0"/>
                        <a:t>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What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/>
                        <a:t>Who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7127306"/>
                  </a:ext>
                </a:extLst>
              </a:tr>
              <a:tr h="293461">
                <a:tc>
                  <a:txBody>
                    <a:bodyPr/>
                    <a:lstStyle/>
                    <a:p>
                      <a:r>
                        <a:rPr lang="en-US" sz="1400" noProof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Welcome &amp; Agenda Overview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/>
                        <a:t>HD, WD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2539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noProof="0"/>
                        <a:t>1015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Personal Highlights 2020/2021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Mixed Groups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6110537"/>
                  </a:ext>
                </a:extLst>
              </a:tr>
              <a:tr h="293461">
                <a:tc>
                  <a:txBody>
                    <a:bodyPr/>
                    <a:lstStyle/>
                    <a:p>
                      <a:r>
                        <a:rPr lang="en-US" sz="1400" noProof="0"/>
                        <a:t>1045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Impact and Expectations for this meeting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All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6490796"/>
                  </a:ext>
                </a:extLst>
              </a:tr>
              <a:tr h="498883"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1100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Strategy Implementation DESY 2030. Status. New Developments. Information &amp; Discussion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noProof="0" dirty="0"/>
                        <a:t>Introduction &amp; Overview DESY overall </a:t>
                      </a:r>
                      <a:r>
                        <a:rPr lang="en-US" sz="1200" noProof="0" dirty="0"/>
                        <a:t>(15’)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noProof="0" dirty="0"/>
                        <a:t>Dialogue with the Directors </a:t>
                      </a:r>
                      <a:r>
                        <a:rPr lang="en-US" sz="1200" noProof="0" dirty="0"/>
                        <a:t>(25’ each)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noProof="0" dirty="0"/>
                    </a:p>
                    <a:p>
                      <a:endParaRPr lang="en-US" sz="1400" noProof="0" dirty="0"/>
                    </a:p>
                    <a:p>
                      <a:r>
                        <a:rPr lang="en-US" sz="1400" noProof="0" dirty="0"/>
                        <a:t>HD</a:t>
                      </a:r>
                    </a:p>
                    <a:p>
                      <a:r>
                        <a:rPr lang="en-US" sz="1400" noProof="0" dirty="0"/>
                        <a:t>FS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8255259"/>
                  </a:ext>
                </a:extLst>
              </a:tr>
              <a:tr h="293461">
                <a:tc>
                  <a:txBody>
                    <a:bodyPr/>
                    <a:lstStyle/>
                    <a:p>
                      <a:r>
                        <a:rPr lang="en-US" sz="1400" i="1" noProof="0" dirty="0"/>
                        <a:t>1145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i="1" noProof="0"/>
                        <a:t>Break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noProof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6779590"/>
                  </a:ext>
                </a:extLst>
              </a:tr>
              <a:tr h="293461"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1200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Continued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M</a:t>
                      </a:r>
                    </a:p>
                    <a:p>
                      <a:r>
                        <a:rPr lang="en-US" sz="1400" noProof="0" dirty="0"/>
                        <a:t>FH</a:t>
                      </a:r>
                    </a:p>
                    <a:p>
                      <a:r>
                        <a:rPr lang="en-US" sz="1400" noProof="0" dirty="0"/>
                        <a:t>AP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9759746"/>
                  </a:ext>
                </a:extLst>
              </a:tr>
              <a:tr h="293461"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1315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i="1" noProof="0" dirty="0"/>
                        <a:t>Lunch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noProof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7490927"/>
                  </a:ext>
                </a:extLst>
              </a:tr>
              <a:tr h="293461"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1430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/>
                        <a:t>Continued: V (25’) / </a:t>
                      </a:r>
                      <a:r>
                        <a:rPr lang="en-US" sz="1400" noProof="0" dirty="0" err="1"/>
                        <a:t>Inno</a:t>
                      </a:r>
                      <a:r>
                        <a:rPr lang="en-US" sz="1400" noProof="0" dirty="0"/>
                        <a:t> (15’)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noProof="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/>
                        <a:t>Overall dialogue on DESY development (35’)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V </a:t>
                      </a:r>
                    </a:p>
                    <a:p>
                      <a:r>
                        <a:rPr lang="en-US" sz="1400" noProof="0" dirty="0" err="1"/>
                        <a:t>Inno</a:t>
                      </a:r>
                      <a:r>
                        <a:rPr lang="en-US" sz="1400" noProof="0" dirty="0"/>
                        <a:t>.</a:t>
                      </a:r>
                    </a:p>
                    <a:p>
                      <a:r>
                        <a:rPr lang="en-US" sz="1400" noProof="0" dirty="0"/>
                        <a:t>All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7222956"/>
                  </a:ext>
                </a:extLst>
              </a:tr>
              <a:tr h="293461"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1545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/>
                        <a:t>Break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0911459"/>
                  </a:ext>
                </a:extLst>
              </a:tr>
            </a:tbl>
          </a:graphicData>
        </a:graphic>
      </p:graphicFrame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66AC442-BEA0-4DE7-BACD-394B35BB6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| Woodstock 4 Draft | Prep Team, January 2020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3E176855-FBAD-44F7-B1BA-1F13DFFB8F0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AT" dirty="0" err="1"/>
              <a:t>Draft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58155E1-961E-4F21-B024-5E6E6C58CFD2}"/>
              </a:ext>
            </a:extLst>
          </p:cNvPr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endParaRPr lang="de-AT" dirty="0"/>
          </a:p>
        </p:txBody>
      </p:sp>
      <p:graphicFrame>
        <p:nvGraphicFramePr>
          <p:cNvPr id="9" name="Tabelle 14">
            <a:extLst>
              <a:ext uri="{FF2B5EF4-FFF2-40B4-BE49-F238E27FC236}">
                <a16:creationId xmlns:a16="http://schemas.microsoft.com/office/drawing/2014/main" id="{DE61806A-C9E7-4E66-AAE7-1A44FD1692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8213269"/>
              </p:ext>
            </p:extLst>
          </p:nvPr>
        </p:nvGraphicFramePr>
        <p:xfrm>
          <a:off x="6167439" y="1196752"/>
          <a:ext cx="5545185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2664452993"/>
                    </a:ext>
                  </a:extLst>
                </a:gridCol>
                <a:gridCol w="3816424">
                  <a:extLst>
                    <a:ext uri="{9D8B030D-6E8A-4147-A177-3AD203B41FA5}">
                      <a16:colId xmlns:a16="http://schemas.microsoft.com/office/drawing/2014/main" val="4080352064"/>
                    </a:ext>
                  </a:extLst>
                </a:gridCol>
                <a:gridCol w="1080689">
                  <a:extLst>
                    <a:ext uri="{9D8B030D-6E8A-4147-A177-3AD203B41FA5}">
                      <a16:colId xmlns:a16="http://schemas.microsoft.com/office/drawing/2014/main" val="2541603887"/>
                    </a:ext>
                  </a:extLst>
                </a:gridCol>
              </a:tblGrid>
              <a:tr h="293461">
                <a:tc>
                  <a:txBody>
                    <a:bodyPr/>
                    <a:lstStyle/>
                    <a:p>
                      <a:r>
                        <a:rPr lang="en-US" sz="1400" noProof="0"/>
                        <a:t>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What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/>
                        <a:t>Who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7127306"/>
                  </a:ext>
                </a:extLst>
              </a:tr>
              <a:tr h="293461">
                <a:tc>
                  <a:txBody>
                    <a:bodyPr/>
                    <a:lstStyle/>
                    <a:p>
                      <a:r>
                        <a:rPr lang="en-US" sz="1400" noProof="0"/>
                        <a:t>1545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noProof="0" dirty="0"/>
                        <a:t>Break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3248714"/>
                  </a:ext>
                </a:extLst>
              </a:tr>
              <a:tr h="293461">
                <a:tc>
                  <a:txBody>
                    <a:bodyPr/>
                    <a:lstStyle/>
                    <a:p>
                      <a:r>
                        <a:rPr lang="en-US" sz="1400" noProof="0"/>
                        <a:t>1600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/>
                        <a:t>Selected Deep Dives 1-4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/>
                        <a:t>Topic Lead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4151991"/>
                  </a:ext>
                </a:extLst>
              </a:tr>
              <a:tr h="293461"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1715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/>
                        <a:t>Break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5226381"/>
                  </a:ext>
                </a:extLst>
              </a:tr>
              <a:tr h="293461"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1730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/>
                        <a:t>Selected Deep Dives 5-8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/>
                        <a:t>Topic Lead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770986"/>
                  </a:ext>
                </a:extLst>
              </a:tr>
              <a:tr h="498883"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1845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/>
                        <a:t>Impressions from Deep Dives | Conclusions for the Day |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noProof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2871375"/>
                  </a:ext>
                </a:extLst>
              </a:tr>
              <a:tr h="293461"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1900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noProof="0" dirty="0"/>
                        <a:t>End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noProof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0322639"/>
                  </a:ext>
                </a:extLst>
              </a:tr>
              <a:tr h="293461">
                <a:tc>
                  <a:txBody>
                    <a:bodyPr/>
                    <a:lstStyle/>
                    <a:p>
                      <a:r>
                        <a:rPr lang="en-US" sz="1400" noProof="0"/>
                        <a:t>1900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/>
                        <a:t>Dinner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9394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14610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9">
            <a:extLst>
              <a:ext uri="{FF2B5EF4-FFF2-40B4-BE49-F238E27FC236}">
                <a16:creationId xmlns:a16="http://schemas.microsoft.com/office/drawing/2014/main" id="{D0000DF0-833E-44EC-A6A9-85ED71DD9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Agenda Day 2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66AC442-BEA0-4DE7-BACD-394B35BB6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| Woodstock 4 Draft | Prep Team, January 2020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3E176855-FBAD-44F7-B1BA-1F13DFFB8F0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AT" dirty="0" err="1"/>
              <a:t>Draft</a:t>
            </a:r>
            <a:endParaRPr lang="de-AT" dirty="0"/>
          </a:p>
        </p:txBody>
      </p:sp>
      <p:graphicFrame>
        <p:nvGraphicFramePr>
          <p:cNvPr id="16" name="Tabelle 16">
            <a:extLst>
              <a:ext uri="{FF2B5EF4-FFF2-40B4-BE49-F238E27FC236}">
                <a16:creationId xmlns:a16="http://schemas.microsoft.com/office/drawing/2014/main" id="{9CDB4DA1-993C-473E-97F6-0F2B9F662E4F}"/>
              </a:ext>
            </a:extLst>
          </p:cNvPr>
          <p:cNvGraphicFramePr>
            <a:graphicFrameLocks noGrp="1"/>
          </p:cNvGraphicFramePr>
          <p:nvPr>
            <p:ph idx="14"/>
            <p:extLst>
              <p:ext uri="{D42A27DB-BD31-4B8C-83A1-F6EECF244321}">
                <p14:modId xmlns:p14="http://schemas.microsoft.com/office/powerpoint/2010/main" val="3637855799"/>
              </p:ext>
            </p:extLst>
          </p:nvPr>
        </p:nvGraphicFramePr>
        <p:xfrm>
          <a:off x="407990" y="1196752"/>
          <a:ext cx="5616573" cy="524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642">
                  <a:extLst>
                    <a:ext uri="{9D8B030D-6E8A-4147-A177-3AD203B41FA5}">
                      <a16:colId xmlns:a16="http://schemas.microsoft.com/office/drawing/2014/main" val="226355875"/>
                    </a:ext>
                  </a:extLst>
                </a:gridCol>
                <a:gridCol w="3960440">
                  <a:extLst>
                    <a:ext uri="{9D8B030D-6E8A-4147-A177-3AD203B41FA5}">
                      <a16:colId xmlns:a16="http://schemas.microsoft.com/office/drawing/2014/main" val="1602564650"/>
                    </a:ext>
                  </a:extLst>
                </a:gridCol>
                <a:gridCol w="1007491">
                  <a:extLst>
                    <a:ext uri="{9D8B030D-6E8A-4147-A177-3AD203B41FA5}">
                      <a16:colId xmlns:a16="http://schemas.microsoft.com/office/drawing/2014/main" val="5555437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AT" sz="1400" dirty="0"/>
                        <a:t>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400" dirty="0" err="1"/>
                        <a:t>What</a:t>
                      </a:r>
                      <a:r>
                        <a:rPr lang="de-AT" sz="14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400" dirty="0"/>
                        <a:t>Who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71609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AT" sz="1400" dirty="0"/>
                        <a:t>0830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400" dirty="0"/>
                        <a:t>Intro Day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400" dirty="0"/>
                        <a:t>WD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37345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AT" sz="1400" dirty="0"/>
                        <a:t>0845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400" dirty="0" err="1"/>
                        <a:t>Plenary</a:t>
                      </a:r>
                      <a:r>
                        <a:rPr lang="de-AT" sz="1400" dirty="0"/>
                        <a:t> Deep </a:t>
                      </a:r>
                      <a:r>
                        <a:rPr lang="de-AT" sz="1400" dirty="0" err="1"/>
                        <a:t>Dive</a:t>
                      </a:r>
                      <a:endParaRPr lang="de-A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400" dirty="0" err="1"/>
                        <a:t>tbd</a:t>
                      </a:r>
                      <a:endParaRPr lang="de-AT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59920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AT" sz="1400" dirty="0"/>
                        <a:t>0930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400" dirty="0"/>
                        <a:t>„Open Space“ Phase 1: </a:t>
                      </a:r>
                    </a:p>
                    <a:p>
                      <a:r>
                        <a:rPr lang="de-AT" sz="1400" dirty="0"/>
                        <a:t>Work on </a:t>
                      </a:r>
                      <a:r>
                        <a:rPr lang="de-AT" sz="1400" dirty="0" err="1"/>
                        <a:t>topics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proposed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by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participants</a:t>
                      </a:r>
                      <a:r>
                        <a:rPr lang="de-AT" sz="1400" dirty="0"/>
                        <a:t> in </a:t>
                      </a:r>
                      <a:r>
                        <a:rPr lang="de-AT" sz="1400" dirty="0" err="1"/>
                        <a:t>spontaneously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formed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groups</a:t>
                      </a:r>
                      <a:endParaRPr lang="de-A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400" dirty="0"/>
                        <a:t>All / Groups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95703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AT" sz="1400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400" i="1" dirty="0"/>
                        <a:t>Break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65049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AT" sz="1400" dirty="0"/>
                        <a:t>1015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400" dirty="0"/>
                        <a:t>Open Space Phase 2: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400" dirty="0"/>
                        <a:t>Groups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13289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AT" sz="1400" dirty="0"/>
                        <a:t>1115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400" dirty="0" err="1"/>
                        <a:t>Impressions</a:t>
                      </a:r>
                      <a:r>
                        <a:rPr lang="de-AT" sz="1400" dirty="0"/>
                        <a:t>, Feedback </a:t>
                      </a:r>
                      <a:r>
                        <a:rPr lang="de-AT" sz="1400" dirty="0" err="1"/>
                        <a:t>from</a:t>
                      </a:r>
                      <a:r>
                        <a:rPr lang="de-AT" sz="1400" dirty="0"/>
                        <a:t> Open Space Groups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400" dirty="0"/>
                        <a:t>Groups / All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35923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AT" sz="1400" dirty="0"/>
                        <a:t>1200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400" dirty="0"/>
                        <a:t>Lunch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40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98922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AT" sz="1400" dirty="0"/>
                        <a:t>1300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400" dirty="0" err="1"/>
                        <a:t>Conclusions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for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the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divisions</a:t>
                      </a:r>
                      <a:r>
                        <a:rPr lang="de-AT" sz="1400" dirty="0"/>
                        <a:t>: </a:t>
                      </a:r>
                      <a:r>
                        <a:rPr lang="de-AT" sz="1400" dirty="0" err="1"/>
                        <a:t>How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we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use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new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insights</a:t>
                      </a:r>
                      <a:r>
                        <a:rPr lang="de-AT" sz="1400" dirty="0"/>
                        <a:t> &amp; </a:t>
                      </a:r>
                      <a:r>
                        <a:rPr lang="de-AT" sz="1400" dirty="0" err="1"/>
                        <a:t>continue</a:t>
                      </a:r>
                      <a:r>
                        <a:rPr lang="de-AT" sz="1400" dirty="0"/>
                        <a:t> DESY 2030 </a:t>
                      </a:r>
                      <a:r>
                        <a:rPr lang="de-AT" sz="1400" dirty="0" err="1"/>
                        <a:t>strategy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implementation</a:t>
                      </a:r>
                      <a:endParaRPr lang="de-A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400" dirty="0" err="1"/>
                        <a:t>Divisions</a:t>
                      </a:r>
                      <a:endParaRPr lang="de-AT" sz="1400" dirty="0"/>
                    </a:p>
                    <a:p>
                      <a:r>
                        <a:rPr lang="de-AT" sz="1400" dirty="0"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de-AT" sz="1400" dirty="0" err="1">
                          <a:sym typeface="Wingdings" panose="05000000000000000000" pitchFamily="2" charset="2"/>
                        </a:rPr>
                        <a:t>Plenary</a:t>
                      </a:r>
                      <a:endParaRPr lang="de-AT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34698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AT" sz="1400" dirty="0"/>
                        <a:t>14.30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400" dirty="0" err="1"/>
                        <a:t>How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to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continue</a:t>
                      </a:r>
                      <a:endParaRPr lang="de-A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400" dirty="0"/>
                        <a:t>All / </a:t>
                      </a:r>
                      <a:r>
                        <a:rPr lang="de-AT" sz="1400" dirty="0" err="1"/>
                        <a:t>Directors</a:t>
                      </a:r>
                      <a:endParaRPr lang="de-AT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87541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AT" sz="1400" dirty="0"/>
                        <a:t>~</a:t>
                      </a:r>
                      <a:br>
                        <a:rPr lang="de-AT" sz="1400" dirty="0"/>
                      </a:br>
                      <a:r>
                        <a:rPr lang="de-AT" sz="1400" dirty="0"/>
                        <a:t>15.15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400" dirty="0"/>
                        <a:t>End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71315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8914175"/>
      </p:ext>
    </p:extLst>
  </p:cSld>
  <p:clrMapOvr>
    <a:masterClrMapping/>
  </p:clrMapOvr>
</p:sld>
</file>

<file path=ppt/theme/theme1.xml><?xml version="1.0" encoding="utf-8"?>
<a:theme xmlns:a="http://schemas.openxmlformats.org/drawingml/2006/main" name="DESY_PowerPoint_16x9_en">
  <a:themeElements>
    <a:clrScheme name="DESY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18F1F"/>
      </a:accent2>
      <a:accent3>
        <a:srgbClr val="004B7D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1"/>
          </a:solidFill>
        </a:ln>
      </a:spPr>
      <a:bodyPr rtlCol="0" anchor="ctr"/>
      <a:lstStyle>
        <a:defPPr algn="ctr">
          <a:defRPr sz="16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1600" dirty="0" err="1" smtClean="0"/>
        </a:defPPr>
      </a:lstStyle>
    </a:txDef>
  </a:objectDefaults>
  <a:extraClrSchemeLst/>
  <a:custClrLst>
    <a:custClr>
      <a:srgbClr val="8B6EC9"/>
    </a:custClr>
    <a:custClr>
      <a:srgbClr val="E35D50"/>
    </a:custClr>
    <a:custClr>
      <a:srgbClr val="5BC5F1"/>
    </a:custClr>
    <a:custClr>
      <a:srgbClr val="00AA92"/>
    </a:custClr>
  </a:custClrLst>
  <a:extLst>
    <a:ext uri="{05A4C25C-085E-4340-85A3-A5531E510DB2}">
      <thm15:themeFamily xmlns:thm15="http://schemas.microsoft.com/office/thememl/2012/main" name="Präsentation10" id="{2B0CCFEF-3092-0942-8FFD-946A8089C971}" vid="{71341955-5B0B-6345-98C1-5CB085C5AEBD}"/>
    </a:ext>
  </a:extLst>
</a:theme>
</file>

<file path=ppt/theme/theme2.xml><?xml version="1.0" encoding="utf-8"?>
<a:theme xmlns:a="http://schemas.openxmlformats.org/drawingml/2006/main" name="Office">
  <a:themeElements>
    <a:clrScheme name="Benutzerdefiniert 104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F9E1B"/>
      </a:accent2>
      <a:accent3>
        <a:srgbClr val="020A0A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Benutzerdefiniert 104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F9E1B"/>
      </a:accent2>
      <a:accent3>
        <a:srgbClr val="020A0A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DESY_PowerPoint_16x9_en</Template>
  <TotalTime>2</TotalTime>
  <Words>654</Words>
  <Application>Microsoft Macintosh PowerPoint</Application>
  <PresentationFormat>Widescreen</PresentationFormat>
  <Paragraphs>189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Wingdings</vt:lpstr>
      <vt:lpstr>DESY_PowerPoint_16x9_en</vt:lpstr>
      <vt:lpstr>Woodstock 4 Objectives – Agenda – Preparation  </vt:lpstr>
      <vt:lpstr>Objectives W4 Workshop</vt:lpstr>
      <vt:lpstr>Erste Sammlung Themen für Deep Dives (1/2) </vt:lpstr>
      <vt:lpstr>Erste Sammlung Themen für Deep Dives (2/2) </vt:lpstr>
      <vt:lpstr>Agenda Day 1</vt:lpstr>
      <vt:lpstr>Agenda Day 2</vt:lpstr>
    </vt:vector>
  </TitlesOfParts>
  <Company>DESY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Hahn, Carolin</dc:creator>
  <cp:lastModifiedBy>Ralf Röhlsberger</cp:lastModifiedBy>
  <cp:revision>154</cp:revision>
  <dcterms:created xsi:type="dcterms:W3CDTF">2018-04-05T13:18:06Z</dcterms:created>
  <dcterms:modified xsi:type="dcterms:W3CDTF">2020-02-06T22:31:10Z</dcterms:modified>
</cp:coreProperties>
</file>