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63" r:id="rId4"/>
    <p:sldId id="258" r:id="rId5"/>
    <p:sldId id="259" r:id="rId6"/>
    <p:sldId id="260" r:id="rId7"/>
    <p:sldId id="261" r:id="rId8"/>
    <p:sldId id="262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6197"/>
  </p:normalViewPr>
  <p:slideViewPr>
    <p:cSldViewPr snapToGrid="0" snapToObjects="1">
      <p:cViewPr varScale="1">
        <p:scale>
          <a:sx n="121" d="100"/>
          <a:sy n="121" d="100"/>
        </p:scale>
        <p:origin x="200" y="2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5BBBC8-DC52-FBD0-9CB3-64EA3849CF4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4DF73C0-7850-A38C-F93C-C35B6624E34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2A5203-2006-F642-AEFA-5F34CE3ADD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77F91-9D64-FB43-85D7-5E00010E98DE}" type="datetimeFigureOut">
              <a:rPr lang="en-US" smtClean="0"/>
              <a:t>6/10/22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EFC462-83C4-75F0-098B-FB9D829239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FBFBC2-1DCD-6839-FE54-6D5E5028A9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5C448-37E5-7E48-9294-23623640DC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37446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0B6424-D676-5E8A-C084-73E1B99292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DAECEFB-9A23-5F0B-E961-C27E395E172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4F733B-E82C-770F-1EC9-E24E8BAEF3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77F91-9D64-FB43-85D7-5E00010E98DE}" type="datetimeFigureOut">
              <a:rPr lang="en-US" smtClean="0"/>
              <a:t>6/10/22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7EC4D8-68CB-8A51-11CB-E8BB4662D1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B8E31D-2B2F-0E77-BDBC-2F1BBD72B4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5C448-37E5-7E48-9294-23623640DC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270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98C2C9F-876D-5915-1BFD-282FB6E6690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260F5D8-D137-42F0-C829-9EF68269DF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991A83-0478-F4BC-A6B0-1E95CE726A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77F91-9D64-FB43-85D7-5E00010E98DE}" type="datetimeFigureOut">
              <a:rPr lang="en-US" smtClean="0"/>
              <a:t>6/10/22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E09870-E73F-5946-93F3-D6CF443542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B53F93-514C-03DC-BC18-2265FC66B2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5C448-37E5-7E48-9294-23623640DC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10573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DEFDD2-4ACD-0A48-5BE0-33E61984E4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96F629-CFFA-544B-25A3-B85A1D9C0D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220965-5CA2-343E-1925-4E76AC415C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77F91-9D64-FB43-85D7-5E00010E98DE}" type="datetimeFigureOut">
              <a:rPr lang="en-US" smtClean="0"/>
              <a:t>6/10/22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96ED3A-5A14-0213-C48F-90F5A7F24E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E7C67A-077F-111F-929C-B107BD321A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5C448-37E5-7E48-9294-23623640DC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2571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7FBADE-866B-A231-7C59-3C72D41976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5A7D59F-C9FC-7C44-23A6-CE7F95B756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60E644-FFC6-C6A8-DC4B-25D25FF2DA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77F91-9D64-FB43-85D7-5E00010E98DE}" type="datetimeFigureOut">
              <a:rPr lang="en-US" smtClean="0"/>
              <a:t>6/10/22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B1D83E-D491-8AC8-83C1-CE197175CA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4E0B60-F7D5-78F1-DD59-E5505CB6F7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5C448-37E5-7E48-9294-23623640DC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7997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1BA55D-1EB0-D381-27BE-25E9D96CEC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7D1D10-E900-6D51-81DD-D2466CBD948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482EDA3-DC8A-AD31-9699-784CC8BC69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2183E13-CC08-9E3B-49EE-1E13C3611E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77F91-9D64-FB43-85D7-5E00010E98DE}" type="datetimeFigureOut">
              <a:rPr lang="en-US" smtClean="0"/>
              <a:t>6/10/22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3285747-A8A6-08FA-7AC0-274CFF5A25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FD75673-EDB7-3E42-BE8C-5593DC4C63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5C448-37E5-7E48-9294-23623640DC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83190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91FD31-E47C-EFAD-50E4-C9EC3B1B48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C8B27C4-744D-076C-BD1B-94FE3123E8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30C66E8-EAF5-6BEB-15CA-6109BAE13A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FDFEA6E-5008-3AAE-31A6-0AF0846F90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FC98736-DF33-4CF4-0F76-B3E958D95D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D2B9A5B-A4F7-6A3C-7EFE-C5807ABB2E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77F91-9D64-FB43-85D7-5E00010E98DE}" type="datetimeFigureOut">
              <a:rPr lang="en-US" smtClean="0"/>
              <a:t>6/10/22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648B053-52A6-4F06-51B1-E462EA6E61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BC2C73B-997F-303A-2DF8-3AE04D9801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5C448-37E5-7E48-9294-23623640DC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31376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010957-51B2-EFAC-D999-83B7E40E47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7BE237A-B2DE-0FA8-0587-04F9F1BA7C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77F91-9D64-FB43-85D7-5E00010E98DE}" type="datetimeFigureOut">
              <a:rPr lang="en-US" smtClean="0"/>
              <a:t>6/10/22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42380F2-B854-429B-EB3B-FB3A020DF5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0003BAF-C32B-BCC6-2A6F-33B6C3C09F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5C448-37E5-7E48-9294-23623640DC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64172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08488DF-7106-BE7E-A94A-8FDF01EE2E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77F91-9D64-FB43-85D7-5E00010E98DE}" type="datetimeFigureOut">
              <a:rPr lang="en-US" smtClean="0"/>
              <a:t>6/10/22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DEF3473-A7F2-D9BB-47BF-527144E094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C54E06-AF09-CDB3-2080-53F296BC0F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5C448-37E5-7E48-9294-23623640DC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4493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004E61-3B92-FE4B-FE00-5334BC95A8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CA2962-859F-667A-F9F3-F688BFDFD7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752C460-2376-681A-FAD2-4921EDA1CA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9F20FFE-F5C1-4B10-F5B3-D4794365E2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77F91-9D64-FB43-85D7-5E00010E98DE}" type="datetimeFigureOut">
              <a:rPr lang="en-US" smtClean="0"/>
              <a:t>6/10/22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C56DCB-5FBB-C2DE-8B39-D39B146E95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C396E85-34A0-CFFF-5046-97729B80CB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5C448-37E5-7E48-9294-23623640DC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09606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3705A6-0012-34C0-6092-2459AF0A3C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16B51F8-6A4A-51A9-0571-6169BE7FC48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79808E4-4D34-3DF5-EFFF-B553693DF8C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84295C3-D5EA-8369-C138-4D91B97D58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77F91-9D64-FB43-85D7-5E00010E98DE}" type="datetimeFigureOut">
              <a:rPr lang="en-US" smtClean="0"/>
              <a:t>6/10/22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E6C0E57-A767-2CE1-4549-DC63CEFCD7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0559634-CCF9-E49C-3168-507F2E66A4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5C448-37E5-7E48-9294-23623640DC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05129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4DF4FA9-2905-E376-31D5-C1DCE53F49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D43072-E820-CF41-7BB2-7E34B1AA50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BC4ACE-CC57-B088-2FEB-02B3203627E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F77F91-9D64-FB43-85D7-5E00010E98DE}" type="datetimeFigureOut">
              <a:rPr lang="en-US" smtClean="0"/>
              <a:t>6/10/22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87F892-E7E4-80D4-8F1E-056FC8AE9A9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9717BA-6B39-4286-4159-CCD0E20AB80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35C448-37E5-7E48-9294-23623640DC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07697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3F4B33-860B-2026-2B7C-3F9303FC02F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APPEC Town Meeting</a:t>
            </a:r>
            <a:br>
              <a:rPr lang="en-US" dirty="0">
                <a:solidFill>
                  <a:srgbClr val="0070C0"/>
                </a:solidFill>
              </a:rPr>
            </a:br>
            <a:r>
              <a:rPr lang="en-US" sz="4000" dirty="0">
                <a:solidFill>
                  <a:srgbClr val="FF0000"/>
                </a:solidFill>
              </a:rPr>
              <a:t>Berlin </a:t>
            </a:r>
            <a:br>
              <a:rPr lang="en-US" sz="4000" dirty="0">
                <a:solidFill>
                  <a:srgbClr val="FF0000"/>
                </a:solidFill>
              </a:rPr>
            </a:br>
            <a:r>
              <a:rPr lang="en-US" sz="4000" dirty="0">
                <a:solidFill>
                  <a:srgbClr val="FF0000"/>
                </a:solidFill>
              </a:rPr>
              <a:t>10</a:t>
            </a:r>
            <a:r>
              <a:rPr lang="en-US" sz="4000" baseline="30000" dirty="0">
                <a:solidFill>
                  <a:srgbClr val="FF0000"/>
                </a:solidFill>
              </a:rPr>
              <a:t>th</a:t>
            </a:r>
            <a:r>
              <a:rPr lang="en-US" sz="4000" dirty="0">
                <a:solidFill>
                  <a:srgbClr val="FF0000"/>
                </a:solidFill>
              </a:rPr>
              <a:t> June 2022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86FAD82-18C2-93E6-3FF7-DDC9BA45D96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2387599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Societal Impact discussion</a:t>
            </a:r>
          </a:p>
          <a:p>
            <a:endParaRPr lang="en-US" dirty="0"/>
          </a:p>
          <a:p>
            <a:r>
              <a:rPr lang="en-US" dirty="0"/>
              <a:t>Grahame Blair</a:t>
            </a:r>
          </a:p>
          <a:p>
            <a:r>
              <a:rPr lang="en-US" dirty="0"/>
              <a:t>UKRI - STFC</a:t>
            </a:r>
          </a:p>
        </p:txBody>
      </p:sp>
    </p:spTree>
    <p:extLst>
      <p:ext uri="{BB962C8B-B14F-4D97-AF65-F5344CB8AC3E}">
        <p14:creationId xmlns:p14="http://schemas.microsoft.com/office/powerpoint/2010/main" val="9470358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43B983-2D73-DCE4-BF32-B18D5BCA27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70C0"/>
                </a:solidFill>
              </a:rPr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57692F-D9D1-0039-D2EA-A2D5519105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/>
              <a:t>In the field of Astro Particle Physics:</a:t>
            </a:r>
          </a:p>
          <a:p>
            <a:r>
              <a:rPr lang="en-US" dirty="0"/>
              <a:t>General comments on Review</a:t>
            </a:r>
          </a:p>
          <a:p>
            <a:r>
              <a:rPr lang="en-US" dirty="0"/>
              <a:t>Examples of societal/economic impact.</a:t>
            </a:r>
          </a:p>
          <a:p>
            <a:r>
              <a:rPr lang="en-US" dirty="0"/>
              <a:t>“Soft power”; science for peace and cooperation</a:t>
            </a:r>
          </a:p>
          <a:p>
            <a:r>
              <a:rPr lang="en-US" dirty="0"/>
              <a:t>Flexible resource in testing times.</a:t>
            </a:r>
          </a:p>
          <a:p>
            <a:r>
              <a:rPr lang="en-US" dirty="0"/>
              <a:t>Opportunities for (new) interactions with society and industry.</a:t>
            </a:r>
          </a:p>
          <a:p>
            <a:r>
              <a:rPr lang="en-US" dirty="0"/>
              <a:t>Opportunities for societal/economic impact.</a:t>
            </a:r>
          </a:p>
          <a:p>
            <a:r>
              <a:rPr lang="en-US" dirty="0"/>
              <a:t>Areas of market failure and opportunities to influence/collaborate.</a:t>
            </a:r>
          </a:p>
          <a:p>
            <a:r>
              <a:rPr lang="en-US" dirty="0"/>
              <a:t>Citizen Science - broader societal involvement; examples and opportunities</a:t>
            </a:r>
          </a:p>
        </p:txBody>
      </p:sp>
    </p:spTree>
    <p:extLst>
      <p:ext uri="{BB962C8B-B14F-4D97-AF65-F5344CB8AC3E}">
        <p14:creationId xmlns:p14="http://schemas.microsoft.com/office/powerpoint/2010/main" val="35398517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2D8AA4-5F50-773B-3995-F25FC8FD25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70C0"/>
                </a:solidFill>
              </a:rPr>
              <a:t>General comments on Mid-term review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975104-8048-40A7-CD18-A94A4706F2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Strong sense that a section on Societal Impact is needed</a:t>
            </a:r>
          </a:p>
          <a:p>
            <a:r>
              <a:rPr lang="en-US" dirty="0"/>
              <a:t>APPEC should aim to be an “umbrella” for more local and regional activities, providing a branding to help promotion and quality.</a:t>
            </a:r>
          </a:p>
          <a:p>
            <a:r>
              <a:rPr lang="en-US" dirty="0"/>
              <a:t>The area is broad and multi-faceted.  The review should provide a more general narrative and avoid “lists” without more careful integration or analysis.</a:t>
            </a:r>
          </a:p>
          <a:p>
            <a:r>
              <a:rPr lang="en-US" dirty="0"/>
              <a:t>Quantifying social impact is difficult, a good start would be a matrix of what labs are doing and where.  More detailed (professional) analysis is possible, but expensive.</a:t>
            </a:r>
          </a:p>
          <a:p>
            <a:r>
              <a:rPr lang="en-US" dirty="0"/>
              <a:t>Some of the impacts are generic to PP, AP, APP (but nonetheless are still relevant to APP).</a:t>
            </a:r>
          </a:p>
        </p:txBody>
      </p:sp>
    </p:spTree>
    <p:extLst>
      <p:ext uri="{BB962C8B-B14F-4D97-AF65-F5344CB8AC3E}">
        <p14:creationId xmlns:p14="http://schemas.microsoft.com/office/powerpoint/2010/main" val="29082253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7D05C1-BEC1-82F7-6DAE-DE17519BF1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/>
                </a:solidFill>
              </a:rPr>
              <a:t>Additional examples to consider/integrate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C53637-49EC-E838-5828-115F876B7A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Medical – use of liquid Argon as well as Xenon for PET scanner technology, </a:t>
            </a:r>
            <a:r>
              <a:rPr lang="en-US" dirty="0" err="1"/>
              <a:t>SiPM</a:t>
            </a:r>
            <a:r>
              <a:rPr lang="en-US" dirty="0"/>
              <a:t> in PET…</a:t>
            </a:r>
          </a:p>
          <a:p>
            <a:r>
              <a:rPr lang="en-US" dirty="0"/>
              <a:t>Medical isotope extraction as downstream output of research </a:t>
            </a:r>
            <a:r>
              <a:rPr lang="en-US" dirty="0" err="1"/>
              <a:t>programme</a:t>
            </a:r>
            <a:r>
              <a:rPr lang="en-US" dirty="0"/>
              <a:t> (ARIA; </a:t>
            </a:r>
            <a:r>
              <a:rPr lang="en-US" dirty="0" err="1"/>
              <a:t>Carbosulcis</a:t>
            </a:r>
            <a:r>
              <a:rPr lang="en-US" dirty="0"/>
              <a:t> mine in Sardinia is a notable example; others?).</a:t>
            </a:r>
          </a:p>
          <a:p>
            <a:r>
              <a:rPr lang="en-US" dirty="0"/>
              <a:t>Flexible response in testing times</a:t>
            </a:r>
          </a:p>
          <a:p>
            <a:pPr lvl="1"/>
            <a:r>
              <a:rPr lang="en-US" dirty="0"/>
              <a:t>Co-development (with industry) of mechanical </a:t>
            </a:r>
            <a:r>
              <a:rPr lang="en-US" dirty="0" err="1"/>
              <a:t>ventillators</a:t>
            </a:r>
            <a:r>
              <a:rPr lang="en-US" dirty="0"/>
              <a:t> during Covid-19</a:t>
            </a:r>
          </a:p>
          <a:p>
            <a:pPr lvl="1"/>
            <a:r>
              <a:rPr lang="en-US" dirty="0"/>
              <a:t>Simulation of pandemic; locally and responsive.</a:t>
            </a:r>
          </a:p>
          <a:p>
            <a:pPr lvl="1"/>
            <a:r>
              <a:rPr lang="en-US" dirty="0"/>
              <a:t>Core science underpinning that enabled response in other science areas.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69877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C50698-3820-7A10-9589-119B2CF274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/>
                </a:solidFill>
              </a:rPr>
              <a:t>Local communities and outreach/education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621FFC-7986-BF07-4499-EBF691EA11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36742"/>
            <a:ext cx="10515600" cy="5279368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AP/PP/AA key to attracting students to STEM in general – a huge contribution to the economy.</a:t>
            </a:r>
          </a:p>
          <a:p>
            <a:r>
              <a:rPr lang="en-US" dirty="0"/>
              <a:t>Essential to include the primary school level and their teachers in outreach.</a:t>
            </a:r>
          </a:p>
          <a:p>
            <a:r>
              <a:rPr lang="en-US" dirty="0"/>
              <a:t>Inclusive society: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Include senior citizens, who form an open and influential community.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Disadvantaged/disabled communities (example from Virgo)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Socially disadvantaged communities (e.g. “Wonder” initiative in UK).</a:t>
            </a:r>
          </a:p>
          <a:p>
            <a:r>
              <a:rPr lang="en-US" dirty="0"/>
              <a:t>APP able to target some of the most deprived and/or remote areas – this point is made in the review but could be fleshed out.  ARIA in Sardinia, </a:t>
            </a:r>
            <a:r>
              <a:rPr lang="en-US" dirty="0" err="1"/>
              <a:t>Boulby</a:t>
            </a:r>
            <a:r>
              <a:rPr lang="en-US" dirty="0"/>
              <a:t> in North England, Pierre Auger (example already in report), SNOLAB, … </a:t>
            </a:r>
          </a:p>
          <a:p>
            <a:r>
              <a:rPr lang="en-US" dirty="0"/>
              <a:t>Cultivate media champions and keep feeding them with material - examples included: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James Webb launch – timing, excitement, follow through.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Black hole at </a:t>
            </a:r>
            <a:r>
              <a:rPr lang="en-US" dirty="0" err="1">
                <a:solidFill>
                  <a:srgbClr val="FF0000"/>
                </a:solidFill>
              </a:rPr>
              <a:t>centre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>
                <a:solidFill>
                  <a:srgbClr val="FF0000"/>
                </a:solidFill>
              </a:rPr>
              <a:t>of our galaxy </a:t>
            </a:r>
            <a:r>
              <a:rPr lang="en-US" dirty="0">
                <a:solidFill>
                  <a:srgbClr val="FF0000"/>
                </a:solidFill>
              </a:rPr>
              <a:t>– great image, excitement around black holes in general.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Moon-rock </a:t>
            </a:r>
            <a:r>
              <a:rPr lang="en-US" dirty="0" err="1">
                <a:solidFill>
                  <a:srgbClr val="FF0000"/>
                </a:solidFill>
              </a:rPr>
              <a:t>programme</a:t>
            </a:r>
            <a:r>
              <a:rPr lang="en-US" dirty="0">
                <a:solidFill>
                  <a:srgbClr val="FF0000"/>
                </a:solidFill>
              </a:rPr>
              <a:t> in primary schools (UK)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Open lab days, masterclasses, science festivals, “Saturday Universities” – some explicit examples?</a:t>
            </a:r>
          </a:p>
          <a:p>
            <a:r>
              <a:rPr lang="en-US" dirty="0"/>
              <a:t>Communication – coordinate where possible but keep regional and use local labs as hubs.  APPEC branding?</a:t>
            </a:r>
          </a:p>
          <a:p>
            <a:r>
              <a:rPr lang="en-US" dirty="0"/>
              <a:t>Key messages – e.g. 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conscious life in the galaxy is rare and we should value and protect it.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Knowledge has its own value, hard to predict the future other than that value will be realized.</a:t>
            </a:r>
          </a:p>
        </p:txBody>
      </p:sp>
    </p:spTree>
    <p:extLst>
      <p:ext uri="{BB962C8B-B14F-4D97-AF65-F5344CB8AC3E}">
        <p14:creationId xmlns:p14="http://schemas.microsoft.com/office/powerpoint/2010/main" val="27898201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B26F46-6C8E-2614-3167-22B1805665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/>
                </a:solidFill>
              </a:rPr>
              <a:t>Soft power – cooperation across nations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CF77ED-761B-5A34-AAC2-E16A2FD5CB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Science offers a route to dialogue, even in difficult times</a:t>
            </a:r>
          </a:p>
          <a:p>
            <a:r>
              <a:rPr lang="en-US" dirty="0"/>
              <a:t>Long term nature of the field lends strength to stability and partnership (exceeds normal political cycles).</a:t>
            </a:r>
          </a:p>
          <a:p>
            <a:r>
              <a:rPr lang="en-US" dirty="0"/>
              <a:t>Bridge across values and cultures.</a:t>
            </a:r>
          </a:p>
          <a:p>
            <a:r>
              <a:rPr lang="en-US" dirty="0"/>
              <a:t>Hosting of fellow scientists in extreme circumstances.</a:t>
            </a:r>
          </a:p>
          <a:p>
            <a:r>
              <a:rPr lang="en-US" dirty="0"/>
              <a:t>Scale of projects means we will need to work globally – but:</a:t>
            </a:r>
          </a:p>
          <a:p>
            <a:r>
              <a:rPr lang="en-US" dirty="0">
                <a:solidFill>
                  <a:srgbClr val="FF0000"/>
                </a:solidFill>
              </a:rPr>
              <a:t>What will global collaboration mean in the next generation for APP? </a:t>
            </a:r>
          </a:p>
          <a:p>
            <a:pPr marL="457200" lvl="1" indent="0">
              <a:buNone/>
            </a:pPr>
            <a:r>
              <a:rPr lang="en-US" dirty="0"/>
              <a:t>(discussion ranged from sourcing of isotopes for double beta decay to next big facilities…)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76742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6FD1BA-30D3-1C34-43C0-D4A6C465E8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70C0"/>
                </a:solidFill>
              </a:rPr>
              <a:t>Industry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6CF6EA-AEBA-271E-64A1-C3FA181E98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78784"/>
            <a:ext cx="10515600" cy="4795892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Some need to influence and collaborate where the market is showing signs of failure – PMTs, … others?</a:t>
            </a:r>
          </a:p>
          <a:p>
            <a:r>
              <a:rPr lang="en-US" dirty="0"/>
              <a:t>Or where we need advancement; e.g.  integrated </a:t>
            </a:r>
            <a:r>
              <a:rPr lang="en-US" dirty="0" err="1"/>
              <a:t>SiPM</a:t>
            </a:r>
            <a:r>
              <a:rPr lang="en-US" dirty="0"/>
              <a:t> …others?  </a:t>
            </a:r>
          </a:p>
          <a:p>
            <a:pPr marL="457200" lvl="1" indent="0">
              <a:buNone/>
            </a:pPr>
            <a:r>
              <a:rPr lang="en-US" dirty="0"/>
              <a:t>(Guidance on biggest R&amp;D challenges could help steer funding agencies).</a:t>
            </a:r>
          </a:p>
          <a:p>
            <a:r>
              <a:rPr lang="en-US" dirty="0"/>
              <a:t>Sustainability – Joint work with industry here?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Remote, fragile environments.  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Next generation of long-term running of cryogenics – very energy hungry.</a:t>
            </a:r>
          </a:p>
          <a:p>
            <a:r>
              <a:rPr lang="en-US" dirty="0"/>
              <a:t>Joint </a:t>
            </a:r>
            <a:r>
              <a:rPr lang="en-US" dirty="0" err="1"/>
              <a:t>programmes</a:t>
            </a:r>
            <a:r>
              <a:rPr lang="en-US" dirty="0"/>
              <a:t> – involve high tech industry in developing training and hosting internships for PhDs.</a:t>
            </a:r>
          </a:p>
          <a:p>
            <a:r>
              <a:rPr lang="en-US" dirty="0"/>
              <a:t>Central APP alumni group?  (who could co-ordinate ? Or align with CERN?)</a:t>
            </a:r>
          </a:p>
          <a:p>
            <a:r>
              <a:rPr lang="en-US" dirty="0"/>
              <a:t>Trickle down effect – are there specific examples to APP?</a:t>
            </a:r>
          </a:p>
          <a:p>
            <a:r>
              <a:rPr lang="en-US" dirty="0"/>
              <a:t>Be wary of “over-selling”.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30907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9B97AB-1120-02C1-594C-6DBFB27160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/>
                </a:solidFill>
              </a:rPr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CAEBE7-A704-F857-DCED-DE3EDE3109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Lively discussions – everyone keen to offer input and examples.</a:t>
            </a:r>
          </a:p>
          <a:p>
            <a:r>
              <a:rPr lang="en-US" dirty="0"/>
              <a:t>General feeling that the mid-term review is a good basis, with opportunity to: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expand on explicit examples and put carefully into context,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more upfront on embedding of APP in wider culture, 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more on media and education (at all levels and in broadest sense).</a:t>
            </a:r>
          </a:p>
          <a:p>
            <a:r>
              <a:rPr lang="en-US" dirty="0" err="1"/>
              <a:t>Capitalise</a:t>
            </a:r>
            <a:r>
              <a:rPr lang="en-US" dirty="0"/>
              <a:t> on the especially exciting nature of APP – we should exploit the nature of the field in capturing the imagination of the public.</a:t>
            </a:r>
            <a:endParaRPr lang="en-US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en-US" sz="3200" dirty="0">
                <a:solidFill>
                  <a:srgbClr val="FF0000"/>
                </a:solidFill>
              </a:rPr>
              <a:t>Thank you to all contributors and coordinators, especially Katharina, Christian, </a:t>
            </a:r>
            <a:r>
              <a:rPr lang="en-US" sz="3200" dirty="0" err="1">
                <a:solidFill>
                  <a:srgbClr val="FF0000"/>
                </a:solidFill>
              </a:rPr>
              <a:t>Pavlo</a:t>
            </a:r>
            <a:r>
              <a:rPr lang="en-US" sz="3200" dirty="0">
                <a:solidFill>
                  <a:srgbClr val="FF0000"/>
                </a:solidFill>
              </a:rPr>
              <a:t> and Simeon.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4083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1108</TotalTime>
  <Words>864</Words>
  <Application>Microsoft Macintosh PowerPoint</Application>
  <PresentationFormat>Widescreen</PresentationFormat>
  <Paragraphs>73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APPEC Town Meeting Berlin  10th June 2022</vt:lpstr>
      <vt:lpstr>Introduction</vt:lpstr>
      <vt:lpstr>General comments on Mid-term review</vt:lpstr>
      <vt:lpstr>Additional examples to consider/integrate</vt:lpstr>
      <vt:lpstr>Local communities and outreach/education</vt:lpstr>
      <vt:lpstr>Soft power – cooperation across nations</vt:lpstr>
      <vt:lpstr>Industry</vt:lpstr>
      <vt:lpstr>Summary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APPEC Town Meeting Berlin  10th June 2022</dc:title>
  <dc:creator>Blair, Grahame (STFC,SO,PROG)</dc:creator>
  <cp:lastModifiedBy>Blair, Grahame (STFC,SO,PROG)</cp:lastModifiedBy>
  <cp:revision>20</cp:revision>
  <dcterms:created xsi:type="dcterms:W3CDTF">2022-06-09T10:41:48Z</dcterms:created>
  <dcterms:modified xsi:type="dcterms:W3CDTF">2022-06-10T05:14:12Z</dcterms:modified>
</cp:coreProperties>
</file>