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67" r:id="rId2"/>
    <p:sldId id="279" r:id="rId3"/>
    <p:sldId id="311" r:id="rId4"/>
    <p:sldId id="281" r:id="rId5"/>
    <p:sldId id="283" r:id="rId6"/>
    <p:sldId id="284" r:id="rId7"/>
    <p:sldId id="282" r:id="rId8"/>
    <p:sldId id="285" r:id="rId9"/>
    <p:sldId id="312" r:id="rId10"/>
    <p:sldId id="313" r:id="rId11"/>
    <p:sldId id="315" r:id="rId12"/>
    <p:sldId id="316" r:id="rId13"/>
    <p:sldId id="317" r:id="rId14"/>
    <p:sldId id="323" r:id="rId15"/>
    <p:sldId id="337" r:id="rId16"/>
    <p:sldId id="338" r:id="rId17"/>
    <p:sldId id="325" r:id="rId18"/>
    <p:sldId id="328" r:id="rId19"/>
    <p:sldId id="329" r:id="rId20"/>
    <p:sldId id="330" r:id="rId21"/>
    <p:sldId id="331" r:id="rId22"/>
    <p:sldId id="333" r:id="rId23"/>
    <p:sldId id="326" r:id="rId24"/>
    <p:sldId id="335" r:id="rId25"/>
    <p:sldId id="336" r:id="rId26"/>
    <p:sldId id="343" r:id="rId27"/>
    <p:sldId id="321" r:id="rId28"/>
    <p:sldId id="348" r:id="rId29"/>
    <p:sldId id="332" r:id="rId30"/>
    <p:sldId id="346" r:id="rId31"/>
    <p:sldId id="347" r:id="rId32"/>
    <p:sldId id="339" r:id="rId33"/>
    <p:sldId id="341" r:id="rId34"/>
    <p:sldId id="342" r:id="rId35"/>
    <p:sldId id="320" r:id="rId36"/>
    <p:sldId id="344" r:id="rId37"/>
    <p:sldId id="27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D48"/>
    <a:srgbClr val="022B5C"/>
    <a:srgbClr val="231E40"/>
    <a:srgbClr val="FF99FF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3" autoAdjust="0"/>
    <p:restoredTop sz="94672" autoAdjust="0"/>
  </p:normalViewPr>
  <p:slideViewPr>
    <p:cSldViewPr showGuides="1">
      <p:cViewPr varScale="1">
        <p:scale>
          <a:sx n="94" d="100"/>
          <a:sy n="94" d="100"/>
        </p:scale>
        <p:origin x="-876" y="-10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7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pPr/>
              <a:t>26.05.2020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pPr/>
              <a:t>26.05.2020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081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207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2075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2075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08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08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08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08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08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081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207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207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207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XFEL operator training | 2020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86647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| XFEL operator training |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operator training |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XFEL operator training | 2020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hyperlink" Target="mailto:llrf-expert@desy.de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hyperlink" Target="mailto:julien.branlard@desy.de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XFEL Operator Training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Low Level Radio Frequency (LLRF)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Julien Branlard, for the LLRF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4847"/>
            <a:ext cx="5724525" cy="9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5724525" cy="454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673226"/>
            <a:ext cx="381000" cy="346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9970" y="5046231"/>
            <a:ext cx="904670" cy="14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  <a:endCxn id="8" idx="0"/>
          </p:cNvCxnSpPr>
          <p:nvPr/>
        </p:nvCxnSpPr>
        <p:spPr>
          <a:xfrm flipH="1">
            <a:off x="2382305" y="2019907"/>
            <a:ext cx="1160995" cy="30263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2070486"/>
            <a:ext cx="7970232" cy="3888076"/>
          </a:xfrm>
        </p:spPr>
      </p:pic>
      <p:sp>
        <p:nvSpPr>
          <p:cNvPr id="14" name="TextBox 13"/>
          <p:cNvSpPr txBox="1"/>
          <p:nvPr/>
        </p:nvSpPr>
        <p:spPr>
          <a:xfrm>
            <a:off x="7315200" y="84222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Check waveform profiles (open loop, glitches, </a:t>
            </a:r>
            <a:r>
              <a:rPr lang="en-US" sz="1600" dirty="0" err="1" smtClean="0"/>
              <a:t>etc</a:t>
            </a:r>
            <a:r>
              <a:rPr lang="en-US" sz="1600" dirty="0" smtClean="0"/>
              <a:t>…</a:t>
            </a:r>
          </a:p>
          <a:p>
            <a:r>
              <a:rPr lang="en-US" sz="1600" dirty="0" smtClean="0"/>
              <a:t>i.e. deviation from set point)</a:t>
            </a:r>
          </a:p>
        </p:txBody>
      </p:sp>
    </p:spTree>
    <p:extLst>
      <p:ext uri="{BB962C8B-B14F-4D97-AF65-F5344CB8AC3E}">
        <p14:creationId xmlns:p14="http://schemas.microsoft.com/office/powerpoint/2010/main" xmlns="" val="13079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4847"/>
            <a:ext cx="5724525" cy="9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5724525" cy="454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673226"/>
            <a:ext cx="381000" cy="346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200400"/>
            <a:ext cx="904670" cy="14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  <a:endCxn id="8" idx="0"/>
          </p:cNvCxnSpPr>
          <p:nvPr/>
        </p:nvCxnSpPr>
        <p:spPr>
          <a:xfrm>
            <a:off x="3543300" y="2019907"/>
            <a:ext cx="1633435" cy="11804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842229"/>
            <a:ext cx="473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Check for server failures (all should be green!)</a:t>
            </a:r>
          </a:p>
          <a:p>
            <a:pPr marL="285750" indent="-285750">
              <a:buFont typeface="Wingdings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G</a:t>
            </a:r>
            <a:r>
              <a:rPr lang="en-US" sz="1600" dirty="0" smtClean="0"/>
              <a:t>ood way to catch a “zombie” station</a:t>
            </a:r>
          </a:p>
          <a:p>
            <a:pPr marL="285750" indent="-285750">
              <a:buFont typeface="Wingdings"/>
              <a:buChar char="è"/>
            </a:pPr>
            <a:r>
              <a:rPr lang="en-US" sz="1600" dirty="0" smtClean="0"/>
              <a:t>A17 shifted OFF beam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752600"/>
            <a:ext cx="6108989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6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4847"/>
            <a:ext cx="5724525" cy="9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5724525" cy="454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673226"/>
            <a:ext cx="381000" cy="346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842229"/>
            <a:ext cx="473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Navigate to the main LLRF panel of a particular RF station:  INJ, L1, L2, L3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75" t="6532" r="12552" b="12313"/>
          <a:stretch/>
        </p:blipFill>
        <p:spPr bwMode="auto">
          <a:xfrm>
            <a:off x="986119" y="2280621"/>
            <a:ext cx="5729006" cy="439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3276600" y="2019907"/>
            <a:ext cx="266700" cy="11804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50644" y="3200401"/>
            <a:ext cx="936877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60305"/>
            <a:ext cx="7763604" cy="77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3787521" y="3048000"/>
            <a:ext cx="784479" cy="2286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2850776" y="3352800"/>
            <a:ext cx="1828800" cy="2544184"/>
          </a:xfrm>
          <a:custGeom>
            <a:avLst/>
            <a:gdLst>
              <a:gd name="connsiteX0" fmla="*/ 0 w 1828800"/>
              <a:gd name="connsiteY0" fmla="*/ 0 h 2544184"/>
              <a:gd name="connsiteX1" fmla="*/ 0 w 1828800"/>
              <a:gd name="connsiteY1" fmla="*/ 0 h 2544184"/>
              <a:gd name="connsiteX2" fmla="*/ 5379 w 1828800"/>
              <a:gd name="connsiteY2" fmla="*/ 2544184 h 2544184"/>
              <a:gd name="connsiteX3" fmla="*/ 1828800 w 1828800"/>
              <a:gd name="connsiteY3" fmla="*/ 2528047 h 2544184"/>
              <a:gd name="connsiteX4" fmla="*/ 1828800 w 1828800"/>
              <a:gd name="connsiteY4" fmla="*/ 817581 h 2544184"/>
              <a:gd name="connsiteX5" fmla="*/ 935916 w 1828800"/>
              <a:gd name="connsiteY5" fmla="*/ 817581 h 2544184"/>
              <a:gd name="connsiteX6" fmla="*/ 935916 w 1828800"/>
              <a:gd name="connsiteY6" fmla="*/ 0 h 2544184"/>
              <a:gd name="connsiteX7" fmla="*/ 0 w 1828800"/>
              <a:gd name="connsiteY7" fmla="*/ 0 h 254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2544184">
                <a:moveTo>
                  <a:pt x="0" y="0"/>
                </a:moveTo>
                <a:lnTo>
                  <a:pt x="0" y="0"/>
                </a:lnTo>
                <a:lnTo>
                  <a:pt x="5379" y="2544184"/>
                </a:lnTo>
                <a:lnTo>
                  <a:pt x="1828800" y="2528047"/>
                </a:lnTo>
                <a:lnTo>
                  <a:pt x="1828800" y="817581"/>
                </a:lnTo>
                <a:lnTo>
                  <a:pt x="935916" y="817581"/>
                </a:lnTo>
                <a:lnTo>
                  <a:pt x="935916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0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 operator should know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47307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021" y="11510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</a:t>
            </a:r>
            <a:r>
              <a:rPr lang="en-US" dirty="0" err="1" smtClean="0"/>
              <a:t>setpoint</a:t>
            </a:r>
            <a:r>
              <a:rPr lang="en-US" dirty="0" smtClean="0"/>
              <a:t>	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5148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</a:t>
            </a:r>
            <a:r>
              <a:rPr lang="en-US" dirty="0" err="1" smtClean="0"/>
              <a:t>setpoint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043" y="2329160"/>
            <a:ext cx="25699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Ramp station with FSM</a:t>
            </a:r>
          </a:p>
          <a:p>
            <a:r>
              <a:rPr lang="en-US" dirty="0" smtClean="0"/>
              <a:t>Check for ON, </a:t>
            </a:r>
          </a:p>
          <a:p>
            <a:r>
              <a:rPr lang="en-US" dirty="0" smtClean="0"/>
              <a:t>FSM should be green</a:t>
            </a:r>
          </a:p>
          <a:p>
            <a:r>
              <a:rPr lang="en-US" dirty="0" smtClean="0"/>
              <a:t>FSM recovery voltage</a:t>
            </a:r>
          </a:p>
          <a:p>
            <a:r>
              <a:rPr lang="en-US" dirty="0" smtClean="0"/>
              <a:t>Quench notifications</a:t>
            </a:r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2178346" y="1335700"/>
            <a:ext cx="1784054" cy="74695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2" idx="1"/>
          </p:cNvCxnSpPr>
          <p:nvPr/>
        </p:nvCxnSpPr>
        <p:spPr>
          <a:xfrm>
            <a:off x="2149771" y="1836149"/>
            <a:ext cx="1812629" cy="72581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50279" y="2615082"/>
            <a:ext cx="1312121" cy="49991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78346" y="3942666"/>
            <a:ext cx="1326854" cy="93413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364" y="4510951"/>
            <a:ext cx="251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these settings should be enabled*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exception gun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>
            <a:off x="3657600" y="3465731"/>
            <a:ext cx="304800" cy="953869"/>
          </a:xfrm>
          <a:prstGeom prst="leftBrace">
            <a:avLst>
              <a:gd name="adj1" fmla="val 27083"/>
              <a:gd name="adj2" fmla="val 49144"/>
            </a:avLst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620000" y="2157546"/>
            <a:ext cx="2286000" cy="85656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06000" y="170308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NEW: Cavity tuning indicator</a:t>
            </a:r>
          </a:p>
          <a:p>
            <a:r>
              <a:rPr lang="en-US" b="1" dirty="0" smtClean="0"/>
              <a:t>(should be green)</a:t>
            </a:r>
            <a:endParaRPr lang="en-US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4648201" y="3505200"/>
            <a:ext cx="3892549" cy="2594281"/>
            <a:chOff x="4648201" y="3505200"/>
            <a:chExt cx="3892549" cy="2594281"/>
          </a:xfrm>
        </p:grpSpPr>
        <p:sp>
          <p:nvSpPr>
            <p:cNvPr id="22" name="TextBox 21"/>
            <p:cNvSpPr txBox="1"/>
            <p:nvPr/>
          </p:nvSpPr>
          <p:spPr>
            <a:xfrm>
              <a:off x="6266329" y="4250323"/>
              <a:ext cx="13671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NEW: piezo </a:t>
              </a:r>
            </a:p>
          </p:txBody>
        </p:sp>
        <p:cxnSp>
          <p:nvCxnSpPr>
            <p:cNvPr id="28" name="Straight Arrow Connector 27"/>
            <p:cNvCxnSpPr>
              <a:stCxn id="22" idx="1"/>
            </p:cNvCxnSpPr>
            <p:nvPr/>
          </p:nvCxnSpPr>
          <p:spPr>
            <a:xfrm flipH="1" flipV="1">
              <a:off x="4648201" y="3810002"/>
              <a:ext cx="1618128" cy="6095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6266329" y="3505200"/>
              <a:ext cx="591672" cy="7451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00800" y="4667041"/>
              <a:ext cx="2139950" cy="107721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Not green: </a:t>
              </a:r>
            </a:p>
            <a:p>
              <a:r>
                <a:rPr lang="en-US" sz="1600" dirty="0" smtClean="0"/>
                <a:t>OK for operation but piezo automation is </a:t>
              </a:r>
              <a:r>
                <a:rPr lang="en-US" sz="1600" b="1" dirty="0" smtClean="0"/>
                <a:t>not</a:t>
              </a:r>
              <a:r>
                <a:rPr lang="en-US" sz="1600" dirty="0" smtClean="0"/>
                <a:t> working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93180" y="5760927"/>
              <a:ext cx="2147570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elog</a:t>
              </a:r>
              <a:r>
                <a:rPr lang="en-US" sz="1600" dirty="0" smtClean="0"/>
                <a:t> entry </a:t>
              </a:r>
              <a:r>
                <a:rPr lang="en-US" sz="1600" dirty="0">
                  <a:sym typeface="Wingdings" panose="05000000000000000000" pitchFamily="2" charset="2"/>
                </a:rPr>
                <a:t> </a:t>
              </a:r>
              <a:r>
                <a:rPr lang="en-US" sz="1600" dirty="0" smtClean="0">
                  <a:sym typeface="Wingdings" panose="05000000000000000000" pitchFamily="2" charset="2"/>
                </a:rPr>
                <a:t>LLRF</a:t>
              </a:r>
              <a:endParaRPr lang="en-US" sz="1600" dirty="0" smtClean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962400" y="1836149"/>
            <a:ext cx="1295400" cy="49301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62400" y="2368576"/>
            <a:ext cx="1295400" cy="3867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62400" y="2835968"/>
            <a:ext cx="1295400" cy="5580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359254" y="2961794"/>
            <a:ext cx="5425374" cy="2983650"/>
            <a:chOff x="6359254" y="2961794"/>
            <a:chExt cx="5425374" cy="2983650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6858001" y="3378791"/>
              <a:ext cx="2819399" cy="5978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758979" y="3496270"/>
              <a:ext cx="1905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NEW: drift compensation module (DCM)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829800" y="4510951"/>
              <a:ext cx="1954828" cy="107721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Not green: </a:t>
              </a:r>
            </a:p>
            <a:p>
              <a:r>
                <a:rPr lang="en-US" sz="1600" dirty="0" smtClean="0"/>
                <a:t>OK for operation but drifts are </a:t>
              </a:r>
              <a:r>
                <a:rPr lang="en-US" sz="1600" b="1" dirty="0" smtClean="0"/>
                <a:t>not</a:t>
              </a:r>
              <a:r>
                <a:rPr lang="en-US" sz="1600" dirty="0" smtClean="0"/>
                <a:t> compensated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29800" y="5606890"/>
              <a:ext cx="1954828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elog</a:t>
              </a:r>
              <a:r>
                <a:rPr lang="en-US" sz="1600" dirty="0" smtClean="0"/>
                <a:t> entry </a:t>
              </a:r>
              <a:r>
                <a:rPr lang="en-US" sz="1600" dirty="0">
                  <a:sym typeface="Wingdings" panose="05000000000000000000" pitchFamily="2" charset="2"/>
                </a:rPr>
                <a:t> </a:t>
              </a:r>
              <a:r>
                <a:rPr lang="en-US" sz="1600" dirty="0" smtClean="0">
                  <a:sym typeface="Wingdings" panose="05000000000000000000" pitchFamily="2" charset="2"/>
                </a:rPr>
                <a:t>LLRF</a:t>
              </a:r>
              <a:endParaRPr lang="en-US" sz="1600" dirty="0" smtClean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59254" y="2961794"/>
              <a:ext cx="486047" cy="44493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V="1">
            <a:off x="3352800" y="3465731"/>
            <a:ext cx="0" cy="112314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660017" y="3677737"/>
            <a:ext cx="820711" cy="2001929"/>
            <a:chOff x="2660017" y="3677737"/>
            <a:chExt cx="820711" cy="200192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070373" y="3677737"/>
              <a:ext cx="0" cy="137182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660017" y="5094891"/>
              <a:ext cx="820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RAMP-UP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95600" y="2920425"/>
            <a:ext cx="96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RAMP-DOWN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>
                    <a:lumMod val="65000"/>
                  </a:schemeClr>
                </a:solidFill>
              </a:rPr>
              <a:t>| XFEL LLRF operator training | 2020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3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 operator should know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47307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382000" y="1651483"/>
            <a:ext cx="3352800" cy="1362628"/>
            <a:chOff x="8382000" y="1651483"/>
            <a:chExt cx="3352800" cy="1362628"/>
          </a:xfrm>
        </p:grpSpPr>
        <p:sp>
          <p:nvSpPr>
            <p:cNvPr id="7" name="Rectangle 6"/>
            <p:cNvSpPr/>
            <p:nvPr/>
          </p:nvSpPr>
          <p:spPr>
            <a:xfrm>
              <a:off x="10531928" y="1976690"/>
              <a:ext cx="914400" cy="3093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2000" y="1651483"/>
              <a:ext cx="3352800" cy="1362628"/>
              <a:chOff x="8382000" y="1651483"/>
              <a:chExt cx="3352800" cy="1362628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>
                <a:off x="8382000" y="2441749"/>
                <a:ext cx="685800" cy="57236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9067800" y="1651483"/>
                <a:ext cx="2667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NEW: </a:t>
                </a:r>
              </a:p>
              <a:p>
                <a:r>
                  <a:rPr lang="en-US" b="1" dirty="0" smtClean="0"/>
                  <a:t>Steps active (yellow) : i.e. different flat tops</a:t>
                </a:r>
                <a:endParaRPr lang="en-US" b="1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382000" y="3067824"/>
            <a:ext cx="3657600" cy="1200329"/>
            <a:chOff x="8382000" y="3067824"/>
            <a:chExt cx="3657600" cy="1200329"/>
          </a:xfrm>
        </p:grpSpPr>
        <p:sp>
          <p:nvSpPr>
            <p:cNvPr id="29" name="Rectangle 28"/>
            <p:cNvSpPr/>
            <p:nvPr/>
          </p:nvSpPr>
          <p:spPr>
            <a:xfrm>
              <a:off x="10733312" y="3385592"/>
              <a:ext cx="914400" cy="3093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382000" y="3067824"/>
              <a:ext cx="3657600" cy="1200329"/>
              <a:chOff x="8382000" y="3067824"/>
              <a:chExt cx="3657600" cy="1200329"/>
            </a:xfrm>
          </p:grpSpPr>
          <p:cxnSp>
            <p:nvCxnSpPr>
              <p:cNvPr id="38" name="Straight Arrow Connector 37"/>
              <p:cNvCxnSpPr>
                <a:stCxn id="34" idx="1"/>
              </p:cNvCxnSpPr>
              <p:nvPr/>
            </p:nvCxnSpPr>
            <p:spPr>
              <a:xfrm flipH="1" flipV="1">
                <a:off x="8382000" y="3200406"/>
                <a:ext cx="762000" cy="46758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9144000" y="3067824"/>
                <a:ext cx="2895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NEW: </a:t>
                </a:r>
              </a:p>
              <a:p>
                <a:r>
                  <a:rPr lang="en-US" b="1" dirty="0" smtClean="0"/>
                  <a:t>Slopes active (yellow) : i.e. RF slope across the flat top</a:t>
                </a:r>
                <a:endParaRPr lang="en-US" b="1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410200" y="3806488"/>
            <a:ext cx="6629400" cy="1831897"/>
            <a:chOff x="5410200" y="3806488"/>
            <a:chExt cx="6629400" cy="1831897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8458200" y="4034361"/>
              <a:ext cx="685800" cy="46758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144000" y="4438056"/>
              <a:ext cx="289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NEW: </a:t>
              </a:r>
            </a:p>
            <a:p>
              <a:r>
                <a:rPr lang="en-US" b="1" dirty="0" smtClean="0"/>
                <a:t>Error message area</a:t>
              </a:r>
            </a:p>
            <a:p>
              <a:r>
                <a:rPr lang="en-US" b="1" dirty="0" smtClean="0"/>
                <a:t>(does NOT auto clear so it could be “old” news)</a:t>
              </a:r>
              <a:endParaRPr lang="en-US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10200" y="3806488"/>
              <a:ext cx="3048000" cy="227873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5410200" y="3071205"/>
            <a:ext cx="914400" cy="4339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8" t="39527" r="46140" b="52152"/>
          <a:stretch/>
        </p:blipFill>
        <p:spPr bwMode="auto">
          <a:xfrm>
            <a:off x="2352675" y="3287608"/>
            <a:ext cx="2189773" cy="109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4542448" y="3505200"/>
            <a:ext cx="867752" cy="83820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2448" y="3067824"/>
            <a:ext cx="867752" cy="2203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752600" y="2730952"/>
            <a:ext cx="695009" cy="56631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100104" y="3863586"/>
            <a:ext cx="933134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3401921"/>
            <a:ext cx="2317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RAW </a:t>
            </a:r>
            <a:r>
              <a:rPr lang="en-US" b="1" dirty="0" err="1" smtClean="0"/>
              <a:t>ena</a:t>
            </a:r>
            <a:r>
              <a:rPr lang="en-US" b="1" dirty="0" smtClean="0"/>
              <a:t> should always be GREEN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Debug mode only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447609" y="4236014"/>
            <a:ext cx="999952" cy="79318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7659" y="1561192"/>
            <a:ext cx="213995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Not green: </a:t>
            </a:r>
          </a:p>
          <a:p>
            <a:r>
              <a:rPr lang="en-US" sz="1600" dirty="0" smtClean="0"/>
              <a:t>Might lead to RF pulse cuts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0039" y="2392189"/>
            <a:ext cx="214757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elog</a:t>
            </a:r>
            <a:r>
              <a:rPr lang="en-US" sz="1600" dirty="0" smtClean="0"/>
              <a:t> entry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ym typeface="Wingdings" panose="05000000000000000000" pitchFamily="2" charset="2"/>
              </a:rPr>
              <a:t>LLRF</a:t>
            </a:r>
            <a:endParaRPr lang="en-US" sz="1600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307659" y="4953000"/>
            <a:ext cx="213995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Not green: </a:t>
            </a:r>
          </a:p>
          <a:p>
            <a:r>
              <a:rPr lang="en-US" sz="1600" dirty="0" smtClean="0"/>
              <a:t>Piezo driver has problems or is switched off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7659" y="6019800"/>
            <a:ext cx="214757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elog</a:t>
            </a:r>
            <a:r>
              <a:rPr lang="en-US" sz="1600" dirty="0" smtClean="0"/>
              <a:t> entry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ym typeface="Wingdings" panose="05000000000000000000" pitchFamily="2" charset="2"/>
              </a:rPr>
              <a:t>LLRF</a:t>
            </a:r>
            <a:endParaRPr lang="en-US" sz="1600" dirty="0" smtClean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>
                    <a:lumMod val="65000"/>
                  </a:schemeClr>
                </a:solidFill>
              </a:rPr>
              <a:t>| XFEL LLRF operator training | 2020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9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Special case GUN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105399" cy="551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>
          <a:xfrm>
            <a:off x="3048000" y="3200400"/>
            <a:ext cx="76200" cy="685800"/>
          </a:xfrm>
          <a:prstGeom prst="leftBrace">
            <a:avLst>
              <a:gd name="adj1" fmla="val 70833"/>
              <a:gd name="adj2" fmla="val 50000"/>
            </a:avLst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512248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Note </a:t>
            </a:r>
            <a:r>
              <a:rPr lang="en-US" sz="1600" dirty="0" smtClean="0"/>
              <a:t>that for the gun, the following features are </a:t>
            </a:r>
            <a:r>
              <a:rPr lang="en-US" sz="1600" b="1" dirty="0" smtClean="0"/>
              <a:t>greyed out </a:t>
            </a:r>
            <a:r>
              <a:rPr lang="en-US" sz="1600" dirty="0" smtClean="0"/>
              <a:t>and should stay </a:t>
            </a:r>
            <a:r>
              <a:rPr lang="en-US" sz="1600" b="1" dirty="0" smtClean="0"/>
              <a:t>disabled:</a:t>
            </a:r>
          </a:p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Output vector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Feed-forward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Learning FF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74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08264"/>
            <a:ext cx="47307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5851071" y="2586026"/>
            <a:ext cx="3048000" cy="2064226"/>
            <a:chOff x="5851071" y="2586026"/>
            <a:chExt cx="3048000" cy="20642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86" t="46683" r="66980" b="35738"/>
            <a:stretch/>
          </p:blipFill>
          <p:spPr bwMode="auto">
            <a:xfrm>
              <a:off x="5851071" y="2586026"/>
              <a:ext cx="3048000" cy="206422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51071" y="2586026"/>
              <a:ext cx="3048000" cy="20642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" y="838200"/>
            <a:ext cx="5363935" cy="1902545"/>
            <a:chOff x="457200" y="838200"/>
            <a:chExt cx="5363935" cy="1902545"/>
          </a:xfrm>
        </p:grpSpPr>
        <p:cxnSp>
          <p:nvCxnSpPr>
            <p:cNvPr id="9" name="Straight Arrow Connector 8"/>
            <p:cNvCxnSpPr>
              <a:stCxn id="11" idx="3"/>
            </p:cNvCxnSpPr>
            <p:nvPr/>
          </p:nvCxnSpPr>
          <p:spPr>
            <a:xfrm>
              <a:off x="4087586" y="1253699"/>
              <a:ext cx="1733549" cy="14870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7200" y="838200"/>
              <a:ext cx="363038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Drive with FF only (i.e. open loop) </a:t>
              </a:r>
              <a:br>
                <a:rPr lang="en-US" sz="1600" dirty="0" smtClean="0"/>
              </a:br>
              <a:r>
                <a:rPr lang="en-US" sz="1600" dirty="0" smtClean="0"/>
                <a:t>no feedback trying to minimize error between signal and set point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7200" y="1778887"/>
            <a:ext cx="5393871" cy="1292637"/>
            <a:chOff x="457200" y="1778887"/>
            <a:chExt cx="5393871" cy="1292637"/>
          </a:xfrm>
        </p:grpSpPr>
        <p:cxnSp>
          <p:nvCxnSpPr>
            <p:cNvPr id="13" name="Straight Arrow Connector 12"/>
            <p:cNvCxnSpPr>
              <a:stCxn id="15" idx="3"/>
            </p:cNvCxnSpPr>
            <p:nvPr/>
          </p:nvCxnSpPr>
          <p:spPr>
            <a:xfrm>
              <a:off x="4087586" y="2071275"/>
              <a:ext cx="1763485" cy="100024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" y="1778887"/>
              <a:ext cx="363038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Linear scaling of amplitude and phase drive to minimize error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7200" y="2473352"/>
            <a:ext cx="5393870" cy="877510"/>
            <a:chOff x="457200" y="2473352"/>
            <a:chExt cx="5393870" cy="877510"/>
          </a:xfrm>
        </p:grpSpPr>
        <p:cxnSp>
          <p:nvCxnSpPr>
            <p:cNvPr id="16" name="Straight Arrow Connector 15"/>
            <p:cNvCxnSpPr>
              <a:stCxn id="18" idx="3"/>
            </p:cNvCxnSpPr>
            <p:nvPr/>
          </p:nvCxnSpPr>
          <p:spPr>
            <a:xfrm>
              <a:off x="4087586" y="2765740"/>
              <a:ext cx="1763484" cy="58512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7200" y="2473352"/>
              <a:ext cx="363038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Enables cavity tuning using </a:t>
              </a:r>
              <a:r>
                <a:rPr lang="en-US" sz="1600" dirty="0" err="1" smtClean="0"/>
                <a:t>piezos</a:t>
              </a:r>
              <a:r>
                <a:rPr lang="en-US" sz="1600" dirty="0" smtClean="0"/>
                <a:t>, (including Lorentz force detuning)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7200" y="3167817"/>
            <a:ext cx="5393871" cy="450322"/>
            <a:chOff x="457200" y="3167817"/>
            <a:chExt cx="5393871" cy="450322"/>
          </a:xfrm>
        </p:grpSpPr>
        <p:cxnSp>
          <p:nvCxnSpPr>
            <p:cNvPr id="19" name="Straight Arrow Connector 18"/>
            <p:cNvCxnSpPr>
              <a:stCxn id="21" idx="3"/>
              <a:endCxn id="6" idx="1"/>
            </p:cNvCxnSpPr>
            <p:nvPr/>
          </p:nvCxnSpPr>
          <p:spPr>
            <a:xfrm>
              <a:off x="4087586" y="3337094"/>
              <a:ext cx="1763485" cy="28104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57200" y="3167817"/>
              <a:ext cx="363038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Drive with FB (closed loop)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57200" y="3616061"/>
            <a:ext cx="5393871" cy="584775"/>
            <a:chOff x="457200" y="3616061"/>
            <a:chExt cx="5393871" cy="584775"/>
          </a:xfrm>
        </p:grpSpPr>
        <p:cxnSp>
          <p:nvCxnSpPr>
            <p:cNvPr id="23" name="Straight Arrow Connector 22"/>
            <p:cNvCxnSpPr>
              <a:stCxn id="25" idx="3"/>
            </p:cNvCxnSpPr>
            <p:nvPr/>
          </p:nvCxnSpPr>
          <p:spPr>
            <a:xfrm flipV="1">
              <a:off x="4087586" y="3886200"/>
              <a:ext cx="1763485" cy="2224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7200" y="3616061"/>
              <a:ext cx="363038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Applies small corrections to FF to compensate for systematic errors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7200" y="4191000"/>
            <a:ext cx="5377541" cy="704301"/>
            <a:chOff x="457200" y="4191000"/>
            <a:chExt cx="5377541" cy="704301"/>
          </a:xfrm>
        </p:grpSpPr>
        <p:cxnSp>
          <p:nvCxnSpPr>
            <p:cNvPr id="26" name="Straight Arrow Connector 25"/>
            <p:cNvCxnSpPr>
              <a:stCxn id="29" idx="3"/>
            </p:cNvCxnSpPr>
            <p:nvPr/>
          </p:nvCxnSpPr>
          <p:spPr>
            <a:xfrm flipV="1">
              <a:off x="4087586" y="4191000"/>
              <a:ext cx="1747155" cy="41191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7200" y="4310526"/>
              <a:ext cx="363038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Learns from pulse to pulse to adapt these small corrections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7200" y="3962400"/>
            <a:ext cx="7848600" cy="1627366"/>
            <a:chOff x="457200" y="3962400"/>
            <a:chExt cx="7848600" cy="1627366"/>
          </a:xfrm>
        </p:grpSpPr>
        <p:cxnSp>
          <p:nvCxnSpPr>
            <p:cNvPr id="30" name="Straight Arrow Connector 29"/>
            <p:cNvCxnSpPr>
              <a:stCxn id="33" idx="3"/>
            </p:cNvCxnSpPr>
            <p:nvPr/>
          </p:nvCxnSpPr>
          <p:spPr>
            <a:xfrm flipV="1">
              <a:off x="4087586" y="3962400"/>
              <a:ext cx="4218214" cy="13349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7200" y="5004991"/>
              <a:ext cx="363038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Re-initialize what has been learn so far (i.e. start from empty correction)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57200" y="4517298"/>
            <a:ext cx="5377541" cy="2013158"/>
            <a:chOff x="457200" y="4517298"/>
            <a:chExt cx="5377541" cy="2013158"/>
          </a:xfrm>
        </p:grpSpPr>
        <p:cxnSp>
          <p:nvCxnSpPr>
            <p:cNvPr id="34" name="Straight Arrow Connector 33"/>
            <p:cNvCxnSpPr>
              <a:stCxn id="36" idx="3"/>
            </p:cNvCxnSpPr>
            <p:nvPr/>
          </p:nvCxnSpPr>
          <p:spPr>
            <a:xfrm flipV="1">
              <a:off x="4087586" y="4517298"/>
              <a:ext cx="1747155" cy="15976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57200" y="5699459"/>
              <a:ext cx="363038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Applies small correction to the drive to compensate for the presence of beam (i.e. scales with beam parameters)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480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Changing RF amplitude set point</a:t>
            </a:r>
            <a:endParaRPr lang="en-US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3555680" y="885825"/>
            <a:ext cx="7950520" cy="5753100"/>
            <a:chOff x="2641280" y="885825"/>
            <a:chExt cx="7950520" cy="5753100"/>
          </a:xfrm>
        </p:grpSpPr>
        <p:sp>
          <p:nvSpPr>
            <p:cNvPr id="6" name="Rounded Rectangle 5"/>
            <p:cNvSpPr/>
            <p:nvPr/>
          </p:nvSpPr>
          <p:spPr>
            <a:xfrm>
              <a:off x="5753100" y="885825"/>
              <a:ext cx="1905000" cy="914400"/>
            </a:xfrm>
            <a:prstGeom prst="round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Change is less than 100 MeV 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33726" y="1714500"/>
              <a:ext cx="2057400" cy="485775"/>
            </a:xfrm>
            <a:prstGeom prst="roundRect">
              <a:avLst/>
            </a:prstGeom>
            <a:solidFill>
              <a:srgbClr val="00B05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Do it in closed loop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305800" y="1676400"/>
              <a:ext cx="2286000" cy="514350"/>
            </a:xfrm>
            <a:prstGeom prst="roundRect">
              <a:avLst/>
            </a:prstGeom>
            <a:solidFill>
              <a:srgbClr val="00B05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Do it in open loop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33725" y="3276600"/>
              <a:ext cx="2057400" cy="762000"/>
            </a:xfrm>
            <a:prstGeom prst="round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After adjustment limiters are triggering 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76900" y="6257925"/>
              <a:ext cx="2057400" cy="381000"/>
            </a:xfrm>
            <a:prstGeom prst="round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Done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33727" y="4572000"/>
              <a:ext cx="2057400" cy="762000"/>
            </a:xfrm>
            <a:prstGeom prst="roundRect">
              <a:avLst/>
            </a:prstGeom>
            <a:solidFill>
              <a:srgbClr val="00B05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Revert to previous SP and try in open loop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5800" y="2486025"/>
              <a:ext cx="2286000" cy="762000"/>
            </a:xfrm>
            <a:prstGeom prst="roundRect">
              <a:avLst/>
            </a:prstGeom>
            <a:solidFill>
              <a:srgbClr val="00B05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Open the loop and adjust SP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305800" y="3505200"/>
              <a:ext cx="2286000" cy="762000"/>
            </a:xfrm>
            <a:prstGeom prst="roundRect">
              <a:avLst/>
            </a:prstGeom>
            <a:solidFill>
              <a:srgbClr val="00B05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Adjust OVC amplitude and ratio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334376" y="4495800"/>
              <a:ext cx="2257424" cy="762000"/>
            </a:xfrm>
            <a:prstGeom prst="roundRect">
              <a:avLst/>
            </a:prstGeom>
            <a:solidFill>
              <a:srgbClr val="00B05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Check tuning and adjust OVC phase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34374" y="5505450"/>
              <a:ext cx="2257425" cy="762000"/>
            </a:xfrm>
            <a:prstGeom prst="roundRect">
              <a:avLst/>
            </a:prstGeom>
            <a:solidFill>
              <a:srgbClr val="00B05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Close the loop</a:t>
              </a:r>
            </a:p>
          </p:txBody>
        </p:sp>
        <p:cxnSp>
          <p:nvCxnSpPr>
            <p:cNvPr id="18" name="Straight Arrow Connector 17"/>
            <p:cNvCxnSpPr>
              <a:stCxn id="8" idx="2"/>
              <a:endCxn id="12" idx="0"/>
            </p:cNvCxnSpPr>
            <p:nvPr/>
          </p:nvCxnSpPr>
          <p:spPr>
            <a:xfrm>
              <a:off x="9448800" y="2190750"/>
              <a:ext cx="0" cy="2952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6" idx="3"/>
              <a:endCxn id="8" idx="0"/>
            </p:cNvCxnSpPr>
            <p:nvPr/>
          </p:nvCxnSpPr>
          <p:spPr>
            <a:xfrm>
              <a:off x="7658100" y="1343025"/>
              <a:ext cx="1790700" cy="333375"/>
            </a:xfrm>
            <a:prstGeom prst="bentConnector2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6" idx="1"/>
              <a:endCxn id="7" idx="0"/>
            </p:cNvCxnSpPr>
            <p:nvPr/>
          </p:nvCxnSpPr>
          <p:spPr>
            <a:xfrm rot="10800000" flipV="1">
              <a:off x="4162426" y="1343024"/>
              <a:ext cx="1590674" cy="371475"/>
            </a:xfrm>
            <a:prstGeom prst="bentConnector2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2"/>
            </p:cNvCxnSpPr>
            <p:nvPr/>
          </p:nvCxnSpPr>
          <p:spPr>
            <a:xfrm>
              <a:off x="4162426" y="2200275"/>
              <a:ext cx="1" cy="3238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9" idx="1"/>
              <a:endCxn id="10" idx="0"/>
            </p:cNvCxnSpPr>
            <p:nvPr/>
          </p:nvCxnSpPr>
          <p:spPr>
            <a:xfrm rot="10800000" flipH="1" flipV="1">
              <a:off x="3133724" y="3657599"/>
              <a:ext cx="3571875" cy="2600325"/>
            </a:xfrm>
            <a:prstGeom prst="bentConnector4">
              <a:avLst>
                <a:gd name="adj1" fmla="val -6400"/>
                <a:gd name="adj2" fmla="val 85531"/>
              </a:avLst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9" idx="3"/>
              <a:endCxn id="11" idx="0"/>
            </p:cNvCxnSpPr>
            <p:nvPr/>
          </p:nvCxnSpPr>
          <p:spPr>
            <a:xfrm flipH="1">
              <a:off x="4162427" y="3657600"/>
              <a:ext cx="1028698" cy="914400"/>
            </a:xfrm>
            <a:prstGeom prst="bentConnector4">
              <a:avLst>
                <a:gd name="adj1" fmla="val -22222"/>
                <a:gd name="adj2" fmla="val 70833"/>
              </a:avLst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2" idx="2"/>
              <a:endCxn id="14" idx="0"/>
            </p:cNvCxnSpPr>
            <p:nvPr/>
          </p:nvCxnSpPr>
          <p:spPr>
            <a:xfrm>
              <a:off x="9448800" y="3248025"/>
              <a:ext cx="0" cy="2571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4" idx="2"/>
              <a:endCxn id="15" idx="0"/>
            </p:cNvCxnSpPr>
            <p:nvPr/>
          </p:nvCxnSpPr>
          <p:spPr>
            <a:xfrm>
              <a:off x="9448800" y="4267200"/>
              <a:ext cx="14288" cy="228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2"/>
              <a:endCxn id="16" idx="0"/>
            </p:cNvCxnSpPr>
            <p:nvPr/>
          </p:nvCxnSpPr>
          <p:spPr>
            <a:xfrm flipH="1">
              <a:off x="9463087" y="5257800"/>
              <a:ext cx="1" cy="2476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6" idx="1"/>
            </p:cNvCxnSpPr>
            <p:nvPr/>
          </p:nvCxnSpPr>
          <p:spPr>
            <a:xfrm flipH="1">
              <a:off x="6705600" y="5886450"/>
              <a:ext cx="1628774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3133726" y="2486025"/>
              <a:ext cx="2057400" cy="485775"/>
            </a:xfrm>
            <a:prstGeom prst="roundRect">
              <a:avLst/>
            </a:prstGeom>
            <a:solidFill>
              <a:srgbClr val="00B05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Dial in new SP</a:t>
              </a:r>
            </a:p>
          </p:txBody>
        </p:sp>
        <p:cxnSp>
          <p:nvCxnSpPr>
            <p:cNvPr id="100" name="Elbow Connector 99"/>
            <p:cNvCxnSpPr>
              <a:stCxn id="11" idx="3"/>
              <a:endCxn id="12" idx="1"/>
            </p:cNvCxnSpPr>
            <p:nvPr/>
          </p:nvCxnSpPr>
          <p:spPr>
            <a:xfrm flipV="1">
              <a:off x="5191127" y="2867025"/>
              <a:ext cx="3114673" cy="2085975"/>
            </a:xfrm>
            <a:prstGeom prst="bentConnector3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5260657" y="3276600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YES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197768" y="1004469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YES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67625" y="1004469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NO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641280" y="3335923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NO</a:t>
              </a:r>
            </a:p>
          </p:txBody>
        </p:sp>
        <p:cxnSp>
          <p:nvCxnSpPr>
            <p:cNvPr id="111" name="Straight Arrow Connector 110"/>
            <p:cNvCxnSpPr>
              <a:stCxn id="62" idx="2"/>
              <a:endCxn id="9" idx="0"/>
            </p:cNvCxnSpPr>
            <p:nvPr/>
          </p:nvCxnSpPr>
          <p:spPr>
            <a:xfrm flipH="1">
              <a:off x="4162425" y="2971800"/>
              <a:ext cx="1" cy="304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381000" y="4086225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Note:</a:t>
            </a:r>
          </a:p>
          <a:p>
            <a:endParaRPr lang="en-US" sz="1600" dirty="0" smtClean="0"/>
          </a:p>
          <a:p>
            <a:r>
              <a:rPr lang="en-US" sz="1600" dirty="0" smtClean="0"/>
              <a:t>Changing </a:t>
            </a:r>
            <a:r>
              <a:rPr lang="en-US" sz="1600" b="1" dirty="0" smtClean="0"/>
              <a:t>SP phase </a:t>
            </a:r>
            <a:r>
              <a:rPr lang="en-US" sz="1600" dirty="0" smtClean="0"/>
              <a:t>does not require so much care, but should be also done progressively (i.e. steps of 10 deg.)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8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Changing RF amplitude set point in open loop (1/4)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280160"/>
            <a:ext cx="10058400" cy="52613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5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Changing RF amplitude set point in open </a:t>
            </a:r>
            <a:r>
              <a:rPr lang="en-US" dirty="0" smtClean="0"/>
              <a:t>loop (2/4)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280160"/>
            <a:ext cx="10058400" cy="5261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7400" y="5562600"/>
            <a:ext cx="1219200" cy="216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81200" y="50292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an operator should know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Exceptional cases and how to react</a:t>
            </a:r>
          </a:p>
          <a:p>
            <a:endParaRPr lang="en-US" dirty="0"/>
          </a:p>
        </p:txBody>
      </p:sp>
      <p:pic>
        <p:nvPicPr>
          <p:cNvPr id="5" name="Picture 2" descr="Image result for video gamer play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730" y="3352800"/>
            <a:ext cx="4767657" cy="26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met\Documents\DESY\Presentations\Presentation LLRF Operation and performance of the European XFEL LLRF 20171016\File 11.10.17, 17 31 1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25" b="17732"/>
          <a:stretch/>
        </p:blipFill>
        <p:spPr bwMode="auto">
          <a:xfrm>
            <a:off x="6569730" y="990600"/>
            <a:ext cx="476785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>
                    <a:lumMod val="65000"/>
                  </a:schemeClr>
                </a:solidFill>
              </a:rPr>
              <a:t>| XFEL LLRF operator training | 2020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9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Changing RF amplitude set point in open </a:t>
            </a:r>
            <a:r>
              <a:rPr lang="en-US" dirty="0" smtClean="0"/>
              <a:t>loop (3/4)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1" y="1280160"/>
            <a:ext cx="10058398" cy="5261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7400" y="6031403"/>
            <a:ext cx="1219200" cy="216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14600" y="50292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9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Changing RF amplitude set point in open </a:t>
            </a:r>
            <a:r>
              <a:rPr lang="en-US" dirty="0" smtClean="0"/>
              <a:t>loop (4/4)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1" y="1280160"/>
            <a:ext cx="10058398" cy="52613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91893" y="5802803"/>
            <a:ext cx="1219200" cy="216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67200" y="60198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98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Tuning </a:t>
            </a:r>
            <a:r>
              <a:rPr lang="en-US" dirty="0" smtClean="0"/>
              <a:t>cavities (1/2)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2" y="1280160"/>
            <a:ext cx="10058396" cy="52613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0000" y="2357436"/>
            <a:ext cx="6118860" cy="3814764"/>
            <a:chOff x="3810000" y="2357436"/>
            <a:chExt cx="6118860" cy="3814764"/>
          </a:xfrm>
        </p:grpSpPr>
        <p:sp>
          <p:nvSpPr>
            <p:cNvPr id="7" name="Rectangle 6"/>
            <p:cNvSpPr/>
            <p:nvPr/>
          </p:nvSpPr>
          <p:spPr>
            <a:xfrm>
              <a:off x="3873500" y="3184525"/>
              <a:ext cx="762000" cy="15667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810000" y="6172200"/>
              <a:ext cx="4445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8360" y="2357436"/>
              <a:ext cx="4000500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4635500" y="2357436"/>
              <a:ext cx="1292860" cy="82708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3"/>
            </p:cNvCxnSpPr>
            <p:nvPr/>
          </p:nvCxnSpPr>
          <p:spPr>
            <a:xfrm>
              <a:off x="4635500" y="3262861"/>
              <a:ext cx="1308100" cy="12377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943600" y="2357436"/>
              <a:ext cx="3985260" cy="21431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10350" y="4267200"/>
              <a:ext cx="2971800" cy="15667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01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Tuning cavities (2/2)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599" y="990600"/>
            <a:ext cx="618774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133600" y="1905000"/>
            <a:ext cx="838200" cy="533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144333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cavities should NOT be tuned (greyed out)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9807" y="3639234"/>
            <a:ext cx="3510643" cy="2170331"/>
            <a:chOff x="89807" y="3639234"/>
            <a:chExt cx="3510643" cy="217033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286000" y="3962400"/>
              <a:ext cx="12573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343150" y="5486400"/>
              <a:ext cx="12573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9807" y="3639234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Cavity </a:t>
              </a:r>
              <a:br>
                <a:rPr lang="en-US" dirty="0" smtClean="0"/>
              </a:br>
              <a:r>
                <a:rPr lang="en-US" dirty="0" smtClean="0"/>
                <a:t>detuning  [Hz]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706" y="5163234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Piezo voltage </a:t>
              </a:r>
              <a:br>
                <a:rPr lang="en-US" dirty="0" smtClean="0"/>
              </a:br>
              <a:r>
                <a:rPr lang="en-US" dirty="0" smtClean="0"/>
                <a:t>(DC bias [V])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6248400" y="762000"/>
            <a:ext cx="762000" cy="4572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77000" y="45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“Tune”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12580" y="990600"/>
            <a:ext cx="4008663" cy="2462213"/>
            <a:chOff x="8112580" y="990600"/>
            <a:chExt cx="4008663" cy="2462213"/>
          </a:xfrm>
        </p:grpSpPr>
        <p:sp>
          <p:nvSpPr>
            <p:cNvPr id="11" name="TextBox 10"/>
            <p:cNvSpPr txBox="1"/>
            <p:nvPr/>
          </p:nvSpPr>
          <p:spPr>
            <a:xfrm>
              <a:off x="9220200" y="990600"/>
              <a:ext cx="2901043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New interface</a:t>
              </a:r>
            </a:p>
            <a:p>
              <a:r>
                <a:rPr lang="en-US" dirty="0" smtClean="0"/>
                <a:t>Shows tuning [Hz] and piezo DC bias [V]</a:t>
              </a:r>
            </a:p>
            <a:p>
              <a:pPr marL="285750" indent="-285750">
                <a:buFont typeface="Wingdings"/>
                <a:buChar char="à"/>
              </a:pPr>
              <a:endParaRPr lang="en-US" dirty="0" smtClean="0">
                <a:sym typeface="Wingdings" panose="05000000000000000000" pitchFamily="2" charset="2"/>
              </a:endParaRPr>
            </a:p>
            <a:p>
              <a:pPr marL="285750" indent="-285750">
                <a:buFont typeface="Wingdings"/>
                <a:buChar char="à"/>
              </a:pPr>
              <a:r>
                <a:rPr lang="en-US" sz="1600" dirty="0" smtClean="0">
                  <a:sym typeface="Wingdings" panose="05000000000000000000" pitchFamily="2" charset="2"/>
                </a:rPr>
                <a:t>both should converge to 0</a:t>
              </a:r>
            </a:p>
            <a:p>
              <a:pPr marL="285750" indent="-285750">
                <a:buFont typeface="Wingdings"/>
                <a:buChar char="à"/>
              </a:pPr>
              <a:endParaRPr lang="en-US" sz="1600" dirty="0" smtClean="0">
                <a:sym typeface="Wingdings" panose="05000000000000000000" pitchFamily="2" charset="2"/>
              </a:endParaRPr>
            </a:p>
            <a:p>
              <a:pPr marL="285750" indent="-285750">
                <a:buFont typeface="Wingdings"/>
                <a:buChar char="à"/>
              </a:pPr>
              <a:r>
                <a:rPr lang="en-US" sz="1600" dirty="0" smtClean="0">
                  <a:sym typeface="Wingdings" panose="05000000000000000000" pitchFamily="2" charset="2"/>
                </a:rPr>
                <a:t>“</a:t>
              </a:r>
              <a:r>
                <a:rPr lang="en-US" sz="1600" dirty="0">
                  <a:sym typeface="Wingdings" panose="05000000000000000000" pitchFamily="2" charset="2"/>
                </a:rPr>
                <a:t>relax piezo DC voltage” is </a:t>
              </a:r>
              <a:r>
                <a:rPr lang="en-US" sz="1600" dirty="0" smtClean="0">
                  <a:sym typeface="Wingdings" panose="05000000000000000000" pitchFamily="2" charset="2"/>
                </a:rPr>
                <a:t>enabled </a:t>
              </a:r>
              <a:r>
                <a:rPr lang="en-US" sz="1600" dirty="0">
                  <a:sym typeface="Wingdings" panose="05000000000000000000" pitchFamily="2" charset="2"/>
                </a:rPr>
                <a:t>by default </a:t>
              </a:r>
              <a:endParaRPr lang="en-US" sz="1600" dirty="0"/>
            </a:p>
            <a:p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12580" y="1327483"/>
              <a:ext cx="929944" cy="13218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220198" y="4470736"/>
            <a:ext cx="2901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error message may pop up</a:t>
            </a:r>
          </a:p>
          <a:p>
            <a:endParaRPr lang="en-US" b="1" dirty="0" smtClean="0"/>
          </a:p>
          <a:p>
            <a:r>
              <a:rPr lang="en-US" dirty="0" smtClean="0"/>
              <a:t>You can choose to ignore once or twice but if problem persists, call expert</a:t>
            </a:r>
          </a:p>
        </p:txBody>
      </p:sp>
    </p:spTree>
    <p:extLst>
      <p:ext uri="{BB962C8B-B14F-4D97-AF65-F5344CB8AC3E}">
        <p14:creationId xmlns:p14="http://schemas.microsoft.com/office/powerpoint/2010/main" xmlns="" val="7410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Error messages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343400" cy="51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981200" y="4141904"/>
            <a:ext cx="1763486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2464" y="1447800"/>
            <a:ext cx="20111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Error message area:</a:t>
            </a:r>
          </a:p>
          <a:p>
            <a:endParaRPr lang="en-US" dirty="0" smtClean="0"/>
          </a:p>
          <a:p>
            <a:pPr marL="285750" indent="-285750">
              <a:buFont typeface="Wingdings"/>
              <a:buChar char="à"/>
            </a:pPr>
            <a:r>
              <a:rPr lang="en-US" dirty="0" smtClean="0"/>
              <a:t>Currently only used for </a:t>
            </a:r>
            <a:r>
              <a:rPr lang="en-US" b="1" dirty="0" smtClean="0">
                <a:solidFill>
                  <a:schemeClr val="accent1"/>
                </a:solidFill>
              </a:rPr>
              <a:t>multi-flat top</a:t>
            </a:r>
            <a:r>
              <a:rPr lang="en-US" dirty="0" smtClean="0"/>
              <a:t> settings but might be extended in the future</a:t>
            </a:r>
          </a:p>
          <a:p>
            <a:pPr marL="285750" indent="-285750">
              <a:buFont typeface="Wingdings"/>
              <a:buChar char="à"/>
            </a:pPr>
            <a:endParaRPr lang="en-US" dirty="0" smtClean="0"/>
          </a:p>
          <a:p>
            <a:pPr marL="285750" indent="-285750">
              <a:buFont typeface="Wingdings"/>
              <a:buChar char="à"/>
            </a:pPr>
            <a:r>
              <a:rPr lang="en-US" dirty="0" smtClean="0"/>
              <a:t>The error message </a:t>
            </a:r>
            <a:r>
              <a:rPr lang="en-US" b="1" dirty="0" smtClean="0">
                <a:solidFill>
                  <a:schemeClr val="accent1"/>
                </a:solidFill>
              </a:rPr>
              <a:t>latches</a:t>
            </a:r>
            <a:r>
              <a:rPr lang="en-US" dirty="0" smtClean="0"/>
              <a:t>. First try to reset, if persists, call LLRF expert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4364832" cy="518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8686800" y="3048000"/>
            <a:ext cx="381000" cy="1295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296400" y="3048000"/>
            <a:ext cx="76200" cy="1295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53400" y="4378779"/>
            <a:ext cx="389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Sum of server errors should be 0 (green)</a:t>
            </a:r>
          </a:p>
          <a:p>
            <a:r>
              <a:rPr lang="en-US" sz="1600" dirty="0" smtClean="0"/>
              <a:t>If not, </a:t>
            </a:r>
            <a:r>
              <a:rPr lang="en-US" sz="1600" dirty="0" err="1" smtClean="0"/>
              <a:t>elog</a:t>
            </a:r>
            <a:r>
              <a:rPr lang="en-US" sz="1600" dirty="0" smtClean="0"/>
              <a:t> entry to LLRF</a:t>
            </a:r>
          </a:p>
        </p:txBody>
      </p:sp>
    </p:spTree>
    <p:extLst>
      <p:ext uri="{BB962C8B-B14F-4D97-AF65-F5344CB8AC3E}">
        <p14:creationId xmlns:p14="http://schemas.microsoft.com/office/powerpoint/2010/main" xmlns="" val="4677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Setting the on-crest phase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71" y="1600200"/>
            <a:ext cx="5724525" cy="454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ttfinfo.desy.de/XFELelog/data/2020/09/25.02_M/2020-02-25T11:38: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330"/>
          <a:stretch/>
        </p:blipFill>
        <p:spPr bwMode="auto">
          <a:xfrm>
            <a:off x="6324600" y="3733800"/>
            <a:ext cx="4940368" cy="27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53200" y="5358493"/>
            <a:ext cx="1143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0965" y="2667000"/>
            <a:ext cx="904670" cy="14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2050" idx="1"/>
          </p:cNvCxnSpPr>
          <p:nvPr/>
        </p:nvCxnSpPr>
        <p:spPr>
          <a:xfrm flipV="1">
            <a:off x="3995635" y="2057400"/>
            <a:ext cx="2328965" cy="683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72400" y="3124200"/>
            <a:ext cx="2057400" cy="22342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01100" y="1371600"/>
            <a:ext cx="2019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829800" y="1066800"/>
            <a:ext cx="0" cy="1981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39543" y="3649436"/>
            <a:ext cx="533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The phase at which the max energy is measured is defined as on crest phase and corresponds to the “new” 0 phase setting in the LLRF controller </a:t>
            </a:r>
          </a:p>
        </p:txBody>
      </p:sp>
    </p:spTree>
    <p:extLst>
      <p:ext uri="{BB962C8B-B14F-4D97-AF65-F5344CB8AC3E}">
        <p14:creationId xmlns:p14="http://schemas.microsoft.com/office/powerpoint/2010/main" xmlns="" val="26661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0" y="1752600"/>
            <a:ext cx="6629400" cy="4648200"/>
          </a:xfrm>
          <a:prstGeom prst="rect">
            <a:avLst/>
          </a:prstGeom>
          <a:solidFill>
            <a:srgbClr val="352D4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 not LLRF but belongs to RF operation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RF station color 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33855" y="2590800"/>
            <a:ext cx="1447800" cy="914400"/>
          </a:xfrm>
          <a:prstGeom prst="roundRect">
            <a:avLst/>
          </a:prstGeom>
          <a:solidFill>
            <a:srgbClr val="352D48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Station DOWN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FSM </a:t>
            </a:r>
            <a:r>
              <a:rPr lang="en-US" sz="1400" smtClean="0">
                <a:solidFill>
                  <a:schemeClr val="bg1"/>
                </a:solidFill>
              </a:rPr>
              <a:t>is </a:t>
            </a:r>
            <a:r>
              <a:rPr lang="en-US" sz="1400" smtClean="0">
                <a:solidFill>
                  <a:schemeClr val="bg1"/>
                </a:solidFill>
              </a:rPr>
              <a:t>ON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4338" y="2590800"/>
            <a:ext cx="1447800" cy="914400"/>
          </a:xfrm>
          <a:prstGeom prst="roundRect">
            <a:avLst/>
          </a:prstGeom>
          <a:solidFill>
            <a:srgbClr val="352D48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Station UP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FSM is 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6600" y="3962400"/>
            <a:ext cx="1447800" cy="914400"/>
          </a:xfrm>
          <a:prstGeom prst="roundRect">
            <a:avLst/>
          </a:prstGeom>
          <a:solidFill>
            <a:srgbClr val="352D48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Station UP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FSM is OFF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62655" y="2615292"/>
            <a:ext cx="1447800" cy="914400"/>
          </a:xfrm>
          <a:prstGeom prst="roundRect">
            <a:avLst/>
          </a:prstGeom>
          <a:solidFill>
            <a:srgbClr val="352D48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Station DOWN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FSM is 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38400" y="5257800"/>
            <a:ext cx="1447800" cy="914400"/>
          </a:xfrm>
          <a:prstGeom prst="roundRect">
            <a:avLst/>
          </a:prstGeom>
          <a:solidFill>
            <a:srgbClr val="352D48"/>
          </a:solidFill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Station </a:t>
            </a:r>
            <a:r>
              <a:rPr lang="en-US" sz="1400" b="1" dirty="0" smtClean="0">
                <a:solidFill>
                  <a:schemeClr val="bg1"/>
                </a:solidFill>
              </a:rPr>
              <a:t>OFF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beam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61757" y="5257800"/>
            <a:ext cx="1447800" cy="914400"/>
          </a:xfrm>
          <a:prstGeom prst="roundRect">
            <a:avLst/>
          </a:prstGeom>
          <a:solidFill>
            <a:srgbClr val="352D4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Station </a:t>
            </a:r>
            <a:r>
              <a:rPr lang="en-US" sz="1400" b="1" dirty="0" smtClean="0">
                <a:solidFill>
                  <a:schemeClr val="bg1"/>
                </a:solidFill>
              </a:rPr>
              <a:t>ON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beam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6600" y="208244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</a:t>
            </a:r>
          </a:p>
          <a:p>
            <a:endParaRPr lang="en-US" sz="1600" dirty="0" smtClean="0"/>
          </a:p>
          <a:p>
            <a:r>
              <a:rPr lang="en-US" sz="1600" dirty="0" smtClean="0"/>
              <a:t>Sometimes, the color indicator on the main display shows yellow/red instead of green,</a:t>
            </a:r>
          </a:p>
          <a:p>
            <a:endParaRPr lang="en-US" sz="1600" dirty="0" smtClean="0"/>
          </a:p>
          <a:p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Simply disable / re-enable FSM to force a status refresh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64151" y="2283207"/>
            <a:ext cx="631764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93571" y="1929492"/>
            <a:ext cx="0" cy="184452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151" y="3774015"/>
            <a:ext cx="631764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151" y="5029200"/>
            <a:ext cx="632072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18037" y="1913163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Station </a:t>
            </a:r>
            <a:r>
              <a:rPr lang="en-US" sz="1600" b="1" dirty="0" smtClean="0">
                <a:solidFill>
                  <a:schemeClr val="bg1"/>
                </a:solidFill>
              </a:rPr>
              <a:t>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1913163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Station </a:t>
            </a:r>
            <a:r>
              <a:rPr lang="en-US" sz="1600" b="1" dirty="0" smtClean="0">
                <a:solidFill>
                  <a:schemeClr val="bg1"/>
                </a:solidFill>
              </a:rPr>
              <a:t>DOWN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36842" y="2878723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FSM ON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85547" y="4216725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FSM OFF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143000" y="1929492"/>
            <a:ext cx="0" cy="309970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151" y="2283207"/>
            <a:ext cx="0" cy="27459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76800" y="1929492"/>
            <a:ext cx="0" cy="184452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143000" y="1905000"/>
            <a:ext cx="5665033" cy="816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796453" y="1905000"/>
            <a:ext cx="11580" cy="31242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21762" y="1944653"/>
            <a:ext cx="1763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Station </a:t>
            </a:r>
            <a:r>
              <a:rPr lang="en-US" sz="1600" b="1" dirty="0" smtClean="0">
                <a:solidFill>
                  <a:schemeClr val="bg1"/>
                </a:solidFill>
              </a:rPr>
              <a:t>TRIPPED</a:t>
            </a:r>
          </a:p>
        </p:txBody>
      </p:sp>
    </p:spTree>
    <p:extLst>
      <p:ext uri="{BB962C8B-B14F-4D97-AF65-F5344CB8AC3E}">
        <p14:creationId xmlns:p14="http://schemas.microsoft.com/office/powerpoint/2010/main" xmlns="" val="10734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| XFEL LLRF operator training |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333"/>
          <a:stretch/>
        </p:blipFill>
        <p:spPr bwMode="auto">
          <a:xfrm>
            <a:off x="457200" y="1447800"/>
            <a:ext cx="10693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2702633">
            <a:off x="2308989" y="3237320"/>
            <a:ext cx="228600" cy="15240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4567273" cy="5118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85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on-call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LLRF on-call  </a:t>
            </a:r>
            <a:r>
              <a:rPr lang="en-US" sz="3200" b="1" dirty="0" smtClean="0"/>
              <a:t>5588</a:t>
            </a:r>
          </a:p>
          <a:p>
            <a:r>
              <a:rPr lang="en-US" dirty="0" smtClean="0"/>
              <a:t>8 experts, 24/7</a:t>
            </a:r>
          </a:p>
          <a:p>
            <a:r>
              <a:rPr lang="en-US" dirty="0" smtClean="0">
                <a:hlinkClick r:id="rId2"/>
              </a:rPr>
              <a:t>llrf-expert@desy.de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Send log book entry to LLRF expert list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PLEASE, PLEASE, PLEASE:</a:t>
            </a:r>
          </a:p>
          <a:p>
            <a:pPr lvl="2"/>
            <a:r>
              <a:rPr lang="en-US" b="1" dirty="0" smtClean="0"/>
              <a:t>Write your name / initials</a:t>
            </a:r>
          </a:p>
          <a:p>
            <a:pPr lvl="2"/>
            <a:r>
              <a:rPr lang="en-US" b="1" dirty="0" smtClean="0"/>
              <a:t>Use the Tag fields (at least Location)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56" t="2202" r="8109" b="21655"/>
          <a:stretch/>
        </p:blipFill>
        <p:spPr>
          <a:xfrm>
            <a:off x="5715132" y="785183"/>
            <a:ext cx="1180633" cy="155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86" t="15084" r="11459" b="21395"/>
          <a:stretch/>
        </p:blipFill>
        <p:spPr>
          <a:xfrm>
            <a:off x="5690507" y="2411808"/>
            <a:ext cx="1329863" cy="1666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4" t="-209" r="14648" b="28265"/>
          <a:stretch/>
        </p:blipFill>
        <p:spPr>
          <a:xfrm>
            <a:off x="7124139" y="2436137"/>
            <a:ext cx="1256568" cy="1641835"/>
          </a:xfrm>
          <a:prstGeom prst="rect">
            <a:avLst/>
          </a:prstGeom>
        </p:spPr>
      </p:pic>
      <p:pic>
        <p:nvPicPr>
          <p:cNvPr id="8" name="Picture 5" descr="D:\Talks\2015_11_03 - LLRF15 - XFEL LLRF commissioning\work files\pictures\Uros-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81" t="7281" r="33579" b="64517"/>
          <a:stretch/>
        </p:blipFill>
        <p:spPr bwMode="auto">
          <a:xfrm>
            <a:off x="8494712" y="2436137"/>
            <a:ext cx="1205154" cy="16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90507" y="2057400"/>
            <a:ext cx="768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7376" y="3797930"/>
            <a:ext cx="7312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4139" y="3797930"/>
            <a:ext cx="5068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Sven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22169" y="3797930"/>
            <a:ext cx="4924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Uros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D:\Talks\2015_11_03 - LLRF15 - XFEL LLRF commissioning\work files\pictures\valer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52"/>
          <a:stretch/>
        </p:blipFill>
        <p:spPr bwMode="auto">
          <a:xfrm>
            <a:off x="9869371" y="2542344"/>
            <a:ext cx="1157806" cy="14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7888" y="3797930"/>
            <a:ext cx="5517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Valeri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4" r="4434" b="9376"/>
          <a:stretch/>
        </p:blipFill>
        <p:spPr>
          <a:xfrm>
            <a:off x="8552802" y="840134"/>
            <a:ext cx="1205154" cy="15282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534400" y="2057400"/>
            <a:ext cx="686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Mariusz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1" t="7499" r="15927" b="4664"/>
          <a:stretch/>
        </p:blipFill>
        <p:spPr>
          <a:xfrm rot="5400000">
            <a:off x="9685475" y="1077531"/>
            <a:ext cx="1548334" cy="10854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13364" y="2057400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991858"/>
            <a:ext cx="1828800" cy="15636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999"/>
          <a:stretch/>
        </p:blipFill>
        <p:spPr bwMode="auto">
          <a:xfrm>
            <a:off x="5697597" y="4191000"/>
            <a:ext cx="5329580" cy="114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242"/>
          <a:stretch/>
        </p:blipFill>
        <p:spPr bwMode="auto">
          <a:xfrm>
            <a:off x="5697597" y="4876800"/>
            <a:ext cx="5329580" cy="18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132" y="4367892"/>
            <a:ext cx="1447668" cy="142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25583" y="4361481"/>
            <a:ext cx="2368624" cy="383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27880" y="6071508"/>
            <a:ext cx="2601375" cy="383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>
                    <a:lumMod val="65000"/>
                  </a:schemeClr>
                </a:solidFill>
              </a:rPr>
              <a:t>| XFEL LLRF operator training | 2020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6"/>
          <a:stretch/>
        </p:blipFill>
        <p:spPr>
          <a:xfrm rot="16200000">
            <a:off x="7021450" y="957655"/>
            <a:ext cx="1495315" cy="12721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62800" y="2057400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Julien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2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Exceptional cases and how to react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Pulse cuts due to gradient limiters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00" y="1143000"/>
            <a:ext cx="4484054" cy="53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940" y="1142999"/>
            <a:ext cx="4423459" cy="525471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400800" y="50292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63000" y="58674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573736" y="3352801"/>
            <a:ext cx="213632" cy="28427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5511225"/>
            <a:ext cx="134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RF pulse is shorter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7844" y="3637071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Limiter indicator is red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7208" y="3318068"/>
            <a:ext cx="2272392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What to do: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Document in log book and send to LLRF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Lower the gradient if possible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9767208" y="1239028"/>
            <a:ext cx="2272392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Note: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Pulse cuts are displayed on the main panel </a:t>
            </a:r>
            <a:br>
              <a:rPr lang="en-US" sz="1600" b="1" dirty="0" smtClean="0"/>
            </a:br>
            <a:r>
              <a:rPr lang="en-US" sz="1600" dirty="0" smtClean="0"/>
              <a:t>(limiter / KLM)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The beam is cut if the RF pulse is cut</a:t>
            </a:r>
            <a:endParaRPr lang="en-US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9767208" y="5292804"/>
            <a:ext cx="2272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3.  </a:t>
            </a:r>
            <a:r>
              <a:rPr lang="en-US" sz="1600" u="sng" dirty="0" smtClean="0">
                <a:solidFill>
                  <a:schemeClr val="bg1">
                    <a:lumMod val="65000"/>
                  </a:schemeClr>
                </a:solidFill>
              </a:rPr>
              <a:t>If 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you want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you can check what is the limiting factor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(see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next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2 slides)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2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schemeClr val="bg1">
                    <a:lumMod val="65000"/>
                  </a:schemeClr>
                </a:solidFill>
              </a:rPr>
              <a:t>| XFEL LLRF operator training | 2020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LLRF and RF operations</a:t>
            </a:r>
            <a:endParaRPr lang="de-DE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976" y="1752600"/>
            <a:ext cx="6162351" cy="440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976" y="1752600"/>
            <a:ext cx="6162351" cy="440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976" y="1752600"/>
            <a:ext cx="6162351" cy="440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976" y="1752600"/>
            <a:ext cx="6162351" cy="440340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07987" y="1406427"/>
            <a:ext cx="5154613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</a:t>
            </a:r>
            <a:r>
              <a:rPr lang="en-US" dirty="0" smtClean="0"/>
              <a:t>ow </a:t>
            </a:r>
            <a:r>
              <a:rPr lang="en-US" b="1" dirty="0" smtClean="0"/>
              <a:t>L</a:t>
            </a:r>
            <a:r>
              <a:rPr lang="en-US" dirty="0" smtClean="0"/>
              <a:t>evel </a:t>
            </a:r>
            <a:r>
              <a:rPr lang="en-US" b="1" dirty="0" smtClean="0"/>
              <a:t>R</a:t>
            </a:r>
            <a:r>
              <a:rPr lang="en-US" dirty="0" smtClean="0"/>
              <a:t>adio </a:t>
            </a:r>
            <a:r>
              <a:rPr lang="en-US" b="1" dirty="0" smtClean="0"/>
              <a:t>F</a:t>
            </a:r>
            <a:r>
              <a:rPr lang="en-US" dirty="0" smtClean="0"/>
              <a:t>requency</a:t>
            </a:r>
          </a:p>
          <a:p>
            <a:r>
              <a:rPr lang="en-US" dirty="0" smtClean="0"/>
              <a:t>Our task: digital control of accelerating fields inside the cavities</a:t>
            </a:r>
          </a:p>
          <a:p>
            <a:pPr lvl="2"/>
            <a:r>
              <a:rPr lang="en-US" dirty="0" smtClean="0"/>
              <a:t>Normal conducting gun 1.3 GHz</a:t>
            </a:r>
          </a:p>
          <a:p>
            <a:pPr lvl="2"/>
            <a:r>
              <a:rPr lang="en-US" dirty="0" smtClean="0"/>
              <a:t>Super conducting cavities 1.3 GHz </a:t>
            </a:r>
            <a:br>
              <a:rPr lang="en-US" dirty="0" smtClean="0"/>
            </a:br>
            <a:r>
              <a:rPr lang="en-US" dirty="0" smtClean="0"/>
              <a:t>and 3.9 GHz (AH1)</a:t>
            </a:r>
          </a:p>
          <a:p>
            <a:endParaRPr lang="en-US" dirty="0" smtClean="0"/>
          </a:p>
          <a:p>
            <a:r>
              <a:rPr lang="en-US" dirty="0" smtClean="0"/>
              <a:t>Other tasks often labelled as LLRF </a:t>
            </a:r>
          </a:p>
          <a:p>
            <a:pPr lvl="1"/>
            <a:r>
              <a:rPr lang="en-US" dirty="0" smtClean="0"/>
              <a:t>Frequency control (cavity tuning)</a:t>
            </a:r>
          </a:p>
          <a:p>
            <a:pPr lvl="1"/>
            <a:r>
              <a:rPr lang="en-US" dirty="0" smtClean="0"/>
              <a:t>Bandwidth adjustments (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Quench detection  </a:t>
            </a:r>
          </a:p>
          <a:p>
            <a:pPr lvl="1"/>
            <a:r>
              <a:rPr lang="en-US" dirty="0" smtClean="0"/>
              <a:t>Trip recovery</a:t>
            </a:r>
          </a:p>
        </p:txBody>
      </p:sp>
    </p:spTree>
    <p:extLst>
      <p:ext uri="{BB962C8B-B14F-4D97-AF65-F5344CB8AC3E}">
        <p14:creationId xmlns:p14="http://schemas.microsoft.com/office/powerpoint/2010/main" xmlns="" val="13635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cases and how to react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XFEL operator training |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Pulse cuts due to gradient limiters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967" y="1165385"/>
            <a:ext cx="4423459" cy="52547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57795" y="5105401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19995" y="6019801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1109" y="5486400"/>
            <a:ext cx="153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RF pulse is shorter</a:t>
            </a:r>
          </a:p>
        </p:txBody>
      </p:sp>
      <p:pic>
        <p:nvPicPr>
          <p:cNvPr id="1026" name="Picture 2" descr="C:\Users\branlard\Desktop\15365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190102"/>
            <a:ext cx="352622" cy="35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72765"/>
            <a:ext cx="5745048" cy="489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2848752" y="2743200"/>
            <a:ext cx="3171048" cy="58899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14643" y="3671005"/>
            <a:ext cx="109728" cy="10972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5808109"/>
            <a:ext cx="300037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Check if a specific cavity is the reason for the cut</a:t>
            </a:r>
          </a:p>
        </p:txBody>
      </p:sp>
    </p:spTree>
    <p:extLst>
      <p:ext uri="{BB962C8B-B14F-4D97-AF65-F5344CB8AC3E}">
        <p14:creationId xmlns:p14="http://schemas.microsoft.com/office/powerpoint/2010/main" xmlns="" val="31006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cases and how to react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XFEL operator training |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Pulse cuts due to gradient limiters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967" y="1165385"/>
            <a:ext cx="4423459" cy="52547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57795" y="5105401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19995" y="6019801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1109" y="5486400"/>
            <a:ext cx="153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RF pulse is shorter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77043" y="2667000"/>
            <a:ext cx="4572000" cy="3260674"/>
            <a:chOff x="1371600" y="2027336"/>
            <a:chExt cx="4572000" cy="3260674"/>
          </a:xfrm>
        </p:grpSpPr>
        <p:sp>
          <p:nvSpPr>
            <p:cNvPr id="16" name="TextBox 15"/>
            <p:cNvSpPr txBox="1"/>
            <p:nvPr/>
          </p:nvSpPr>
          <p:spPr>
            <a:xfrm>
              <a:off x="1371600" y="3225907"/>
              <a:ext cx="4572000" cy="20621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If all cavity limiters are green, the cut probably comes from the Klystron Lifetime Management (</a:t>
              </a:r>
              <a:r>
                <a:rPr lang="en-US" sz="1600" b="1" dirty="0" smtClean="0"/>
                <a:t>KLM</a:t>
              </a:r>
              <a:r>
                <a:rPr lang="en-US" sz="1600" dirty="0" smtClean="0"/>
                <a:t>) system.</a:t>
              </a:r>
            </a:p>
            <a:p>
              <a:r>
                <a:rPr lang="en-US" sz="1600" dirty="0" smtClean="0"/>
                <a:t>In any case, </a:t>
              </a:r>
            </a:p>
            <a:p>
              <a:endParaRPr lang="en-US" sz="1600" dirty="0" smtClean="0"/>
            </a:p>
            <a:p>
              <a:pPr marL="342900" indent="-342900">
                <a:buAutoNum type="arabicPeriod"/>
              </a:pPr>
              <a:r>
                <a:rPr lang="en-US" sz="1600" b="1" dirty="0" smtClean="0"/>
                <a:t>Document </a:t>
              </a:r>
              <a:r>
                <a:rPr lang="en-US" sz="1600" b="1" dirty="0"/>
                <a:t>in log book and send to LLRF</a:t>
              </a:r>
            </a:p>
            <a:p>
              <a:pPr marL="342900" indent="-342900">
                <a:buAutoNum type="arabicPeriod"/>
              </a:pPr>
              <a:endParaRPr lang="en-US" sz="1600" b="1" dirty="0"/>
            </a:p>
            <a:p>
              <a:pPr marL="342900" indent="-342900">
                <a:buAutoNum type="arabicPeriod"/>
              </a:pPr>
              <a:r>
                <a:rPr lang="en-US" sz="1600" b="1" dirty="0"/>
                <a:t>Lower the gradient if </a:t>
              </a:r>
              <a:r>
                <a:rPr lang="en-US" sz="1600" b="1" dirty="0" smtClean="0"/>
                <a:t>possible</a:t>
              </a:r>
              <a:endParaRPr lang="en-US" sz="16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51957" y="2027336"/>
              <a:ext cx="457200" cy="15095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2"/>
            </p:cNvCxnSpPr>
            <p:nvPr/>
          </p:nvCxnSpPr>
          <p:spPr>
            <a:xfrm flipV="1">
              <a:off x="1981200" y="2178293"/>
              <a:ext cx="299357" cy="10420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9188" y="1165385"/>
            <a:ext cx="5940460" cy="3406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2514600" y="2742479"/>
            <a:ext cx="3554588" cy="27668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53296" y="3386134"/>
            <a:ext cx="73152" cy="914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4514" y="3389737"/>
            <a:ext cx="139637" cy="80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2133" y="3350206"/>
            <a:ext cx="2199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1186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Exceptional cases and how to react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Limiter is red (but no cut)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43000"/>
            <a:ext cx="9810750" cy="53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8600" y="2971800"/>
            <a:ext cx="838200" cy="152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4953000"/>
            <a:ext cx="762000" cy="685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6612" y="4531548"/>
            <a:ext cx="300037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If this output limiter is red:</a:t>
            </a:r>
          </a:p>
          <a:p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SP is too high </a:t>
            </a:r>
          </a:p>
          <a:p>
            <a:r>
              <a:rPr lang="en-US" sz="1600" dirty="0" smtClean="0"/>
              <a:t>                 or </a:t>
            </a:r>
          </a:p>
          <a:p>
            <a:r>
              <a:rPr lang="en-US" sz="1600" dirty="0" smtClean="0"/>
              <a:t>2. LLRF drive parameters need to be rechecked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376987" y="5562600"/>
            <a:ext cx="698047" cy="381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20975" y="3289300"/>
            <a:ext cx="109728" cy="10972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4686" y="5438584"/>
            <a:ext cx="109728" cy="10972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7208" y="3318068"/>
            <a:ext cx="2272392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What to do: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Document in log book and send to LLRF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Lower the gradient if possible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5056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cases and how to react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362200"/>
            <a:ext cx="5824725" cy="41177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Cavity quench (1/2)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231125"/>
            <a:ext cx="4345808" cy="5093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3276600"/>
            <a:ext cx="1447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3009900"/>
            <a:ext cx="1524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0" y="2895600"/>
            <a:ext cx="838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1841" y="2872115"/>
            <a:ext cx="79861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QUENCH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39992" y="598695"/>
            <a:ext cx="227239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What to do: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Document in log book and send to LLRF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Reset and let the FSM recover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609600"/>
            <a:ext cx="234859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Note</a:t>
            </a:r>
            <a:r>
              <a:rPr lang="en-US" sz="1600" b="1" dirty="0" smtClean="0"/>
              <a:t>:</a:t>
            </a:r>
          </a:p>
          <a:p>
            <a:endParaRPr lang="en-US" sz="1600" b="1" dirty="0"/>
          </a:p>
          <a:p>
            <a:r>
              <a:rPr lang="en-US" sz="1600" dirty="0" smtClean="0"/>
              <a:t>Place the </a:t>
            </a:r>
            <a:r>
              <a:rPr lang="en-US" sz="1600" b="1" dirty="0" smtClean="0"/>
              <a:t>quench panel </a:t>
            </a:r>
            <a:r>
              <a:rPr lang="en-US" sz="1600" dirty="0" smtClean="0"/>
              <a:t>instead of the main panel in the log book (more information)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13940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cases and how to react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XFEL LLRF operator training |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Cavity quench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406427"/>
            <a:ext cx="6450013" cy="50102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Repetitive quenches</a:t>
            </a:r>
          </a:p>
          <a:p>
            <a:r>
              <a:rPr lang="en-US" b="1" dirty="0" smtClean="0"/>
              <a:t>Problem description:</a:t>
            </a:r>
          </a:p>
          <a:p>
            <a:pPr lvl="1"/>
            <a:r>
              <a:rPr lang="en-US" dirty="0" smtClean="0"/>
              <a:t>The FSM tries to recover a station after a quench, ramps up to the same gradient and quenches again</a:t>
            </a:r>
          </a:p>
          <a:p>
            <a:pPr lvl="1"/>
            <a:r>
              <a:rPr lang="en-US" dirty="0" smtClean="0"/>
              <a:t>After 3 tries, the FSM gives up</a:t>
            </a:r>
          </a:p>
          <a:p>
            <a:r>
              <a:rPr lang="en-US" b="1" dirty="0" smtClean="0"/>
              <a:t>What you can try</a:t>
            </a:r>
          </a:p>
          <a:p>
            <a:pPr lvl="1"/>
            <a:r>
              <a:rPr lang="en-US" dirty="0" smtClean="0"/>
              <a:t>Lower the recovery gradient in the FSM window (-10 MV ?)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Quench during ramp up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Problem description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(After a quench) the RF station trips due to quenches taking place at a much lower gradient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Chances are the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i="1" dirty="0" smtClean="0"/>
              <a:t> </a:t>
            </a:r>
            <a:r>
              <a:rPr lang="en-US" dirty="0" smtClean="0"/>
              <a:t>computation got corrupted during the quench, hence corrupting the quench detection mechanism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What you can try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Disable the FSM, ramp up the station slowly (i.e. 10 MV steps) by hand, and re-enable the FSM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6" name="Picture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1445" y="1371600"/>
            <a:ext cx="3352800" cy="24384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5415" y="3962400"/>
            <a:ext cx="33388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1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Exceptional case and how to react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| XFEL LLRF operator training |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“Zombie” station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4217583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4096167"/>
            <a:ext cx="2367642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What to do: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Document in log book and send to LLRF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Agree with LLRF on-call and run coordinator when best to recover the station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7250" y="1285875"/>
            <a:ext cx="2348592" cy="28007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The </a:t>
            </a:r>
            <a:r>
              <a:rPr lang="en-US" sz="1600" b="1" dirty="0" err="1" smtClean="0"/>
              <a:t>llrfCtrl</a:t>
            </a:r>
            <a:r>
              <a:rPr lang="en-US" sz="1600" b="1" dirty="0" smtClean="0"/>
              <a:t> server is not responsive</a:t>
            </a:r>
          </a:p>
          <a:p>
            <a:endParaRPr lang="en-US" sz="1600" b="1" dirty="0"/>
          </a:p>
          <a:p>
            <a:r>
              <a:rPr lang="en-US" sz="1600" dirty="0" smtClean="0"/>
              <a:t>Chances are the hardware is still working </a:t>
            </a:r>
          </a:p>
          <a:p>
            <a:endParaRPr lang="en-US" sz="1600" dirty="0" smtClean="0"/>
          </a:p>
          <a:p>
            <a:r>
              <a:rPr lang="en-US" sz="1600" dirty="0" smtClean="0"/>
              <a:t>BUT</a:t>
            </a:r>
          </a:p>
          <a:p>
            <a:endParaRPr lang="en-US" sz="1600" dirty="0" smtClean="0"/>
          </a:p>
          <a:p>
            <a:r>
              <a:rPr lang="en-US" sz="1600" dirty="0" smtClean="0"/>
              <a:t>Likely the quench detection is no longer working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97"/>
          <a:stretch/>
        </p:blipFill>
        <p:spPr bwMode="auto">
          <a:xfrm>
            <a:off x="7086600" y="1285875"/>
            <a:ext cx="5010587" cy="511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5162550"/>
            <a:ext cx="198804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MASTER (and / or) </a:t>
            </a:r>
            <a:br>
              <a:rPr lang="en-US" sz="1600" dirty="0" smtClean="0"/>
            </a:br>
            <a:r>
              <a:rPr lang="en-US" sz="1600" dirty="0" smtClean="0"/>
              <a:t>SLAVE “</a:t>
            </a:r>
            <a:r>
              <a:rPr lang="en-US" sz="1600" dirty="0" err="1" smtClean="0"/>
              <a:t>zombied</a:t>
            </a:r>
            <a:r>
              <a:rPr lang="en-US" sz="1600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4657" y="5250329"/>
            <a:ext cx="179805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SLAVE “</a:t>
            </a:r>
            <a:r>
              <a:rPr lang="en-US" sz="1600" dirty="0" err="1" smtClean="0"/>
              <a:t>zombied</a:t>
            </a:r>
            <a:r>
              <a:rPr lang="en-US" sz="1600" dirty="0" smtClean="0"/>
              <a:t>”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591893" y="2686258"/>
            <a:ext cx="161707" cy="74274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820400" y="2683537"/>
            <a:ext cx="161707" cy="74274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24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LLRF tasks of the XFEL operator:</a:t>
            </a:r>
          </a:p>
          <a:p>
            <a:pPr lvl="1"/>
            <a:r>
              <a:rPr lang="en-US" dirty="0" smtClean="0"/>
              <a:t>Turn an RF station </a:t>
            </a:r>
            <a:r>
              <a:rPr lang="en-US" b="1" dirty="0" smtClean="0"/>
              <a:t>ON / OFF</a:t>
            </a:r>
          </a:p>
          <a:p>
            <a:pPr lvl="1"/>
            <a:r>
              <a:rPr lang="en-US" dirty="0" smtClean="0"/>
              <a:t>Adjust the vector-sum </a:t>
            </a:r>
            <a:r>
              <a:rPr lang="en-US" b="1" dirty="0" smtClean="0"/>
              <a:t>voltage / phase</a:t>
            </a:r>
          </a:p>
          <a:p>
            <a:pPr lvl="1"/>
            <a:r>
              <a:rPr lang="en-US" b="1" dirty="0" smtClean="0"/>
              <a:t>Tune</a:t>
            </a:r>
            <a:r>
              <a:rPr lang="en-US" dirty="0" smtClean="0"/>
              <a:t> cavities, if necessary</a:t>
            </a:r>
          </a:p>
          <a:p>
            <a:pPr lvl="1"/>
            <a:r>
              <a:rPr lang="en-US" dirty="0" smtClean="0"/>
              <a:t>Adjust </a:t>
            </a:r>
            <a:r>
              <a:rPr lang="en-US" b="1" dirty="0" smtClean="0"/>
              <a:t>output vector correction </a:t>
            </a:r>
            <a:r>
              <a:rPr lang="en-US" dirty="0" smtClean="0"/>
              <a:t>and </a:t>
            </a:r>
            <a:r>
              <a:rPr lang="en-US" b="1" dirty="0" smtClean="0"/>
              <a:t>ratio</a:t>
            </a:r>
            <a:r>
              <a:rPr lang="en-US" dirty="0" smtClean="0"/>
              <a:t>, if necessary</a:t>
            </a:r>
          </a:p>
          <a:p>
            <a:pPr lvl="1"/>
            <a:r>
              <a:rPr lang="en-US" dirty="0" smtClean="0"/>
              <a:t>Set a certain phase as </a:t>
            </a:r>
            <a:r>
              <a:rPr lang="en-US" b="1" dirty="0" smtClean="0"/>
              <a:t>on-crest phase</a:t>
            </a:r>
          </a:p>
          <a:p>
            <a:r>
              <a:rPr lang="en-US" dirty="0" smtClean="0"/>
              <a:t>Special cases</a:t>
            </a:r>
          </a:p>
          <a:p>
            <a:pPr lvl="1"/>
            <a:r>
              <a:rPr lang="en-US" dirty="0" smtClean="0"/>
              <a:t>Pulse cut</a:t>
            </a:r>
          </a:p>
          <a:p>
            <a:pPr lvl="1"/>
            <a:r>
              <a:rPr lang="en-US" dirty="0" smtClean="0"/>
              <a:t>Limiter notification</a:t>
            </a:r>
          </a:p>
          <a:p>
            <a:pPr lvl="1"/>
            <a:r>
              <a:rPr lang="en-US" dirty="0" smtClean="0"/>
              <a:t>Quench</a:t>
            </a:r>
          </a:p>
          <a:p>
            <a:pPr lvl="1"/>
            <a:r>
              <a:rPr lang="en-US" dirty="0" smtClean="0"/>
              <a:t>Zombie stations</a:t>
            </a:r>
          </a:p>
          <a:p>
            <a:r>
              <a:rPr lang="en-US" dirty="0" smtClean="0"/>
              <a:t>Document (</a:t>
            </a:r>
            <a:r>
              <a:rPr lang="en-US" dirty="0" err="1" smtClean="0"/>
              <a:t>elog</a:t>
            </a:r>
            <a:r>
              <a:rPr lang="en-US" dirty="0" smtClean="0"/>
              <a:t>) what you find not normal</a:t>
            </a:r>
          </a:p>
          <a:p>
            <a:pPr lvl="1"/>
            <a:r>
              <a:rPr lang="en-US" b="1" dirty="0" smtClean="0"/>
              <a:t>Please include your name and tag the entry. Thank you!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 descr="D:\Talks\images\bad feedback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13985"/>
            <a:ext cx="5208567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>
                    <a:lumMod val="65000"/>
                  </a:schemeClr>
                </a:solidFill>
              </a:rPr>
              <a:t>| XFEL LLRF operator training | 2020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9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Julien Branlard</a:t>
            </a:r>
            <a:endParaRPr lang="de-DE" dirty="0"/>
          </a:p>
          <a:p>
            <a:r>
              <a:rPr lang="de-DE" dirty="0" smtClean="0"/>
              <a:t>MSK</a:t>
            </a:r>
            <a:endParaRPr lang="de-DE" dirty="0"/>
          </a:p>
          <a:p>
            <a:r>
              <a:rPr lang="de-DE" dirty="0" smtClean="0">
                <a:hlinkClick r:id="rId2"/>
              </a:rPr>
              <a:t>julien.branlard@desy.de</a:t>
            </a:r>
            <a:endParaRPr lang="de-DE" dirty="0" smtClean="0"/>
          </a:p>
          <a:p>
            <a:r>
              <a:rPr lang="de-DE" dirty="0" smtClean="0"/>
              <a:t>1599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+mj-lt"/>
              </a:rPr>
              <a:t>Thank you</a:t>
            </a:r>
            <a:endParaRPr lang="en-US" sz="6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8257" y="1600200"/>
            <a:ext cx="5207000" cy="39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are we involved?</a:t>
            </a:r>
          </a:p>
          <a:p>
            <a:pPr lvl="1"/>
            <a:r>
              <a:rPr lang="en-US" dirty="0" smtClean="0"/>
              <a:t>In every RF station</a:t>
            </a:r>
          </a:p>
          <a:p>
            <a:pPr lvl="1"/>
            <a:r>
              <a:rPr lang="en-US" dirty="0" smtClean="0"/>
              <a:t>30 LLRF systems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2" descr="C:\Users\momet\Documents\DESY\Conferences and Workshops\2017 SRF Lanzhou\Proceeding\XFELlayo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1155467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66" y="5036372"/>
            <a:ext cx="1143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81619" y="2971800"/>
            <a:ext cx="714888" cy="692152"/>
            <a:chOff x="1081619" y="3124200"/>
            <a:chExt cx="714888" cy="692152"/>
          </a:xfrm>
        </p:grpSpPr>
        <p:sp>
          <p:nvSpPr>
            <p:cNvPr id="3" name="Rounded Rectangle 2"/>
            <p:cNvSpPr/>
            <p:nvPr/>
          </p:nvSpPr>
          <p:spPr>
            <a:xfrm>
              <a:off x="1081619" y="3663952"/>
              <a:ext cx="76200" cy="152400"/>
            </a:xfrm>
            <a:prstGeom prst="round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1143000" y="3352800"/>
              <a:ext cx="152400" cy="3048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119719" y="3124200"/>
              <a:ext cx="6767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TDS-INJ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21543" y="3011838"/>
            <a:ext cx="732893" cy="1113711"/>
            <a:chOff x="4267200" y="3153489"/>
            <a:chExt cx="732893" cy="1113711"/>
          </a:xfrm>
        </p:grpSpPr>
        <p:sp>
          <p:nvSpPr>
            <p:cNvPr id="14" name="Rounded Rectangle 13"/>
            <p:cNvSpPr/>
            <p:nvPr/>
          </p:nvSpPr>
          <p:spPr>
            <a:xfrm>
              <a:off x="4495800" y="4114800"/>
              <a:ext cx="76200" cy="152400"/>
            </a:xfrm>
            <a:prstGeom prst="round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4533900" y="3382089"/>
              <a:ext cx="123825" cy="73271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267200" y="3153489"/>
              <a:ext cx="7328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TDS-BC2</a:t>
              </a:r>
            </a:p>
          </p:txBody>
        </p:sp>
      </p:grpSp>
      <p:sp>
        <p:nvSpPr>
          <p:cNvPr id="17" name="Right Brace 16"/>
          <p:cNvSpPr/>
          <p:nvPr/>
        </p:nvSpPr>
        <p:spPr>
          <a:xfrm rot="5400000">
            <a:off x="10608833" y="5496583"/>
            <a:ext cx="228600" cy="1786666"/>
          </a:xfrm>
          <a:prstGeom prst="rightBrace">
            <a:avLst>
              <a:gd name="adj1" fmla="val 32440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72600" y="6483886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reserved for tests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>
                    <a:lumMod val="65000"/>
                  </a:schemeClr>
                </a:solidFill>
              </a:rPr>
              <a:t>| XFEL LLRF operator training | 2020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331045" y="762000"/>
            <a:ext cx="11376025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LLRF Systems</a:t>
            </a:r>
            <a:endParaRPr lang="de-DE" b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5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 Stations in the </a:t>
            </a:r>
            <a:r>
              <a:rPr lang="en-US" b="1" dirty="0" smtClean="0"/>
              <a:t>injector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271" name="Picture 7" descr="C:\Users\momet\Documents\DESY\Presentations\Presentation LLRF Operator Training for XFEL\Inj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7916"/>
            <a:ext cx="8734205" cy="43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>
                    <a:lumMod val="65000"/>
                  </a:schemeClr>
                </a:solidFill>
              </a:rPr>
              <a:t>| XFEL LLRF operator training | 2020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7347"/>
            <a:ext cx="1295400" cy="23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331045" y="762000"/>
            <a:ext cx="11376025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LLRF Systems</a:t>
            </a:r>
            <a:endParaRPr lang="de-DE" b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6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XTL RF </a:t>
            </a:r>
            <a:r>
              <a:rPr lang="de-DE" dirty="0" err="1" smtClean="0"/>
              <a:t>station</a:t>
            </a:r>
            <a:r>
              <a:rPr lang="de-DE" dirty="0" smtClean="0"/>
              <a:t>: semi-</a:t>
            </a:r>
            <a:r>
              <a:rPr lang="de-DE" dirty="0" err="1" smtClean="0"/>
              <a:t>distributed</a:t>
            </a:r>
            <a:r>
              <a:rPr lang="de-DE" dirty="0" smtClean="0"/>
              <a:t> LLRF </a:t>
            </a:r>
            <a:r>
              <a:rPr lang="de-DE" dirty="0" err="1" smtClean="0"/>
              <a:t>system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58271" y="3048074"/>
            <a:ext cx="7818059" cy="365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841" y="990600"/>
            <a:ext cx="11902321" cy="1971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6400" y="3457545"/>
            <a:ext cx="2258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DCM</a:t>
            </a:r>
          </a:p>
          <a:p>
            <a:r>
              <a:rPr lang="en-US" sz="1200" dirty="0" smtClean="0"/>
              <a:t>Drift Compensation Module</a:t>
            </a:r>
          </a:p>
          <a:p>
            <a:endParaRPr lang="en-US" sz="1200" dirty="0"/>
          </a:p>
          <a:p>
            <a:r>
              <a:rPr lang="en-US" sz="1200" b="1" dirty="0" smtClean="0"/>
              <a:t>REFM</a:t>
            </a:r>
          </a:p>
          <a:p>
            <a:r>
              <a:rPr lang="en-US" sz="1200" dirty="0" smtClean="0"/>
              <a:t>RF Reference Module</a:t>
            </a:r>
          </a:p>
          <a:p>
            <a:endParaRPr lang="en-US" sz="1200" dirty="0"/>
          </a:p>
          <a:p>
            <a:r>
              <a:rPr lang="en-US" sz="1200" b="1" dirty="0" smtClean="0"/>
              <a:t>LOGM</a:t>
            </a:r>
          </a:p>
          <a:p>
            <a:r>
              <a:rPr lang="en-US" sz="1200" dirty="0" smtClean="0"/>
              <a:t>Local Oscillator Generation Module</a:t>
            </a:r>
          </a:p>
          <a:p>
            <a:endParaRPr lang="en-US" sz="1200" dirty="0"/>
          </a:p>
          <a:p>
            <a:r>
              <a:rPr lang="en-US" sz="1200" b="1" dirty="0" smtClean="0"/>
              <a:t>PSM</a:t>
            </a:r>
          </a:p>
          <a:p>
            <a:r>
              <a:rPr lang="en-US" sz="1200" dirty="0" smtClean="0"/>
              <a:t>Power Supply Module</a:t>
            </a:r>
          </a:p>
          <a:p>
            <a:endParaRPr lang="en-US" sz="1200" dirty="0"/>
          </a:p>
          <a:p>
            <a:r>
              <a:rPr lang="en-US" sz="1200" b="1" dirty="0" smtClean="0"/>
              <a:t>PZ16M</a:t>
            </a:r>
          </a:p>
          <a:p>
            <a:r>
              <a:rPr lang="en-US" sz="1200" dirty="0" smtClean="0"/>
              <a:t>Piezo Driver Module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627121" y="4907756"/>
            <a:ext cx="119379" cy="9525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433321" y="4914899"/>
            <a:ext cx="119379" cy="9525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30796" y="4907756"/>
            <a:ext cx="119379" cy="9525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436996" y="4914899"/>
            <a:ext cx="119379" cy="9525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76525" y="4533900"/>
            <a:ext cx="0" cy="3548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498851" y="4533900"/>
            <a:ext cx="0" cy="3548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670675" y="4533900"/>
            <a:ext cx="0" cy="3548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7493000" y="4533900"/>
            <a:ext cx="0" cy="3548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Down Arrow 2"/>
          <p:cNvSpPr/>
          <p:nvPr/>
        </p:nvSpPr>
        <p:spPr>
          <a:xfrm rot="19517709">
            <a:off x="2174801" y="3747367"/>
            <a:ext cx="381000" cy="106680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2082291" flipH="1">
            <a:off x="3622600" y="3746105"/>
            <a:ext cx="381000" cy="106680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9517709">
            <a:off x="6111876" y="3744431"/>
            <a:ext cx="381000" cy="106680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2082291" flipH="1">
            <a:off x="7559675" y="3743169"/>
            <a:ext cx="381000" cy="106680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 flipH="1">
            <a:off x="4931800" y="4128525"/>
            <a:ext cx="381000" cy="309675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Bent Arrow 1"/>
          <p:cNvSpPr/>
          <p:nvPr/>
        </p:nvSpPr>
        <p:spPr>
          <a:xfrm rot="16200000" flipV="1">
            <a:off x="4188532" y="4970705"/>
            <a:ext cx="933451" cy="1385718"/>
          </a:xfrm>
          <a:prstGeom prst="ben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: LLRF Station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78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1" grpId="0" animBg="1"/>
      <p:bldP spid="22" grpId="0" animBg="1"/>
      <p:bldP spid="2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: LLRF Station Overview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2772"/>
            <a:ext cx="9906000" cy="57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3124200"/>
            <a:ext cx="1600200" cy="1143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>
                    <a:lumMod val="65000"/>
                  </a:schemeClr>
                </a:solidFill>
              </a:rPr>
              <a:t>| XFEL LLRF operator training | 2020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0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 operator should know</a:t>
            </a:r>
            <a:endParaRPr lang="en-US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LLRF tasks of the XFEL operator:</a:t>
            </a:r>
          </a:p>
          <a:p>
            <a:pPr lvl="1"/>
            <a:r>
              <a:rPr lang="en-US" dirty="0" smtClean="0"/>
              <a:t>Turn an RF station </a:t>
            </a:r>
            <a:r>
              <a:rPr lang="en-US" b="1" dirty="0" smtClean="0"/>
              <a:t>ON / OFF</a:t>
            </a:r>
          </a:p>
          <a:p>
            <a:pPr lvl="1"/>
            <a:r>
              <a:rPr lang="en-US" dirty="0" smtClean="0"/>
              <a:t>Adjust the vector-sum </a:t>
            </a:r>
            <a:r>
              <a:rPr lang="en-US" b="1" dirty="0" smtClean="0"/>
              <a:t>voltage / phase </a:t>
            </a:r>
          </a:p>
          <a:p>
            <a:pPr lvl="1"/>
            <a:r>
              <a:rPr lang="en-US" b="1" dirty="0" smtClean="0"/>
              <a:t>Tune</a:t>
            </a:r>
            <a:r>
              <a:rPr lang="en-US" dirty="0" smtClean="0"/>
              <a:t> cavities, if necessary</a:t>
            </a:r>
          </a:p>
          <a:p>
            <a:pPr lvl="1"/>
            <a:r>
              <a:rPr lang="en-US" dirty="0" smtClean="0"/>
              <a:t>Adjust </a:t>
            </a:r>
            <a:r>
              <a:rPr lang="en-US" b="1" dirty="0" smtClean="0"/>
              <a:t>output vector correction </a:t>
            </a:r>
            <a:r>
              <a:rPr lang="en-US" dirty="0" smtClean="0"/>
              <a:t>and </a:t>
            </a:r>
            <a:r>
              <a:rPr lang="en-US" b="1" dirty="0" smtClean="0"/>
              <a:t>ratio</a:t>
            </a:r>
            <a:r>
              <a:rPr lang="en-US" dirty="0" smtClean="0"/>
              <a:t>, if necessary</a:t>
            </a:r>
          </a:p>
          <a:p>
            <a:pPr lvl="1"/>
            <a:r>
              <a:rPr lang="en-US" dirty="0" smtClean="0"/>
              <a:t>Set a certain phase as </a:t>
            </a:r>
            <a:r>
              <a:rPr lang="en-US" b="1" dirty="0" smtClean="0"/>
              <a:t>on-crest phase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>
                    <a:lumMod val="65000"/>
                  </a:schemeClr>
                </a:solidFill>
              </a:rPr>
              <a:t>| XFEL LLRF operator training | 2020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7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operator should know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4847"/>
            <a:ext cx="5724525" cy="9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5724525" cy="454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929970" y="1673226"/>
            <a:ext cx="1803830" cy="2452835"/>
            <a:chOff x="594184" y="1688466"/>
            <a:chExt cx="3060664" cy="2531620"/>
          </a:xfrm>
        </p:grpSpPr>
        <p:grpSp>
          <p:nvGrpSpPr>
            <p:cNvPr id="7" name="Group 6"/>
            <p:cNvGrpSpPr/>
            <p:nvPr/>
          </p:nvGrpSpPr>
          <p:grpSpPr>
            <a:xfrm>
              <a:off x="594184" y="1688466"/>
              <a:ext cx="3060664" cy="2531620"/>
              <a:chOff x="594184" y="1688466"/>
              <a:chExt cx="3060664" cy="253162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008383" y="1688466"/>
                <a:ext cx="646465" cy="35781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94184" y="4067686"/>
                <a:ext cx="1535007" cy="1524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 flipH="1">
              <a:off x="1482726" y="2046282"/>
              <a:ext cx="1848890" cy="20043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598394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91400" y="84222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Check amplitude and phase set point, RF control settings and flat tops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73" t="12064" r="28405" b="67529"/>
          <a:stretch/>
        </p:blipFill>
        <p:spPr bwMode="auto">
          <a:xfrm>
            <a:off x="10403541" y="319360"/>
            <a:ext cx="1600200" cy="16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05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1796</Words>
  <Application>Microsoft Office PowerPoint</Application>
  <PresentationFormat>Custom</PresentationFormat>
  <Paragraphs>366</Paragraphs>
  <Slides>37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DESY_PowerPoint_16x9_en</vt:lpstr>
      <vt:lpstr>XFEL Operator Training</vt:lpstr>
      <vt:lpstr>Contents</vt:lpstr>
      <vt:lpstr>Introduction</vt:lpstr>
      <vt:lpstr>Introduction</vt:lpstr>
      <vt:lpstr>Introduction</vt:lpstr>
      <vt:lpstr>Introduction : LLRF Station Overview</vt:lpstr>
      <vt:lpstr>Introduction : LLRF Station Overview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What an operator should know</vt:lpstr>
      <vt:lpstr>LLRF on-call service</vt:lpstr>
      <vt:lpstr>Exceptional cases and how to react</vt:lpstr>
      <vt:lpstr>Exceptional cases and how to react</vt:lpstr>
      <vt:lpstr>Exceptional cases and how to react</vt:lpstr>
      <vt:lpstr>Exceptional cases and how to react</vt:lpstr>
      <vt:lpstr>Exceptional cases and how to react</vt:lpstr>
      <vt:lpstr>Exceptional cases and how to react</vt:lpstr>
      <vt:lpstr>Exceptional case and how to react</vt:lpstr>
      <vt:lpstr>Summary</vt:lpstr>
      <vt:lpstr>Slide 37</vt:lpstr>
    </vt:vector>
  </TitlesOfParts>
  <Company>DESY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Branlard, Julien</dc:creator>
  <cp:lastModifiedBy>Home</cp:lastModifiedBy>
  <cp:revision>71</cp:revision>
  <dcterms:created xsi:type="dcterms:W3CDTF">2020-02-17T14:09:02Z</dcterms:created>
  <dcterms:modified xsi:type="dcterms:W3CDTF">2020-05-26T13:38:23Z</dcterms:modified>
</cp:coreProperties>
</file>