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4"/>
  </p:notesMasterIdLst>
  <p:sldIdLst>
    <p:sldId id="256" r:id="rId2"/>
    <p:sldId id="310" r:id="rId3"/>
    <p:sldId id="394" r:id="rId4"/>
    <p:sldId id="293" r:id="rId5"/>
    <p:sldId id="305" r:id="rId6"/>
    <p:sldId id="306" r:id="rId7"/>
    <p:sldId id="291" r:id="rId8"/>
    <p:sldId id="308" r:id="rId9"/>
    <p:sldId id="381" r:id="rId10"/>
    <p:sldId id="395" r:id="rId11"/>
    <p:sldId id="390" r:id="rId12"/>
    <p:sldId id="388" r:id="rId13"/>
    <p:sldId id="389" r:id="rId14"/>
    <p:sldId id="397" r:id="rId15"/>
    <p:sldId id="392" r:id="rId16"/>
    <p:sldId id="396" r:id="rId17"/>
    <p:sldId id="313" r:id="rId18"/>
    <p:sldId id="314" r:id="rId19"/>
    <p:sldId id="317" r:id="rId20"/>
    <p:sldId id="321" r:id="rId21"/>
    <p:sldId id="309" r:id="rId22"/>
    <p:sldId id="393" r:id="rId23"/>
  </p:sldIdLst>
  <p:sldSz cx="10080625" cy="7559675"/>
  <p:notesSz cx="7315200" cy="9601200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B8B23"/>
    <a:srgbClr val="FDFD9D"/>
    <a:srgbClr val="D7F42C"/>
    <a:srgbClr val="8E1E08"/>
    <a:srgbClr val="8115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09" autoAdjust="0"/>
  </p:normalViewPr>
  <p:slideViewPr>
    <p:cSldViewPr>
      <p:cViewPr varScale="1">
        <p:scale>
          <a:sx n="67" d="100"/>
          <a:sy n="67" d="100"/>
        </p:scale>
        <p:origin x="-1056" y="-114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0438"/>
            <a:ext cx="4386263" cy="32908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6107" y="4570268"/>
            <a:ext cx="5088965" cy="365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0438"/>
            <a:ext cx="4386263" cy="3290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6107" y="4570269"/>
            <a:ext cx="5088965" cy="36534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0438"/>
            <a:ext cx="4386263" cy="3290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6107" y="4570269"/>
            <a:ext cx="5088965" cy="36534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3"/>
            <a:ext cx="3169920" cy="480060"/>
          </a:xfrm>
          <a:prstGeom prst="rect">
            <a:avLst/>
          </a:prstGeom>
          <a:noFill/>
        </p:spPr>
        <p:txBody>
          <a:bodyPr lIns="96655" tIns="48328" rIns="96655" bIns="48328"/>
          <a:lstStyle/>
          <a:p>
            <a:fld id="{15FCE5F5-8951-489F-8DD8-7A34C858D0CB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3"/>
            <a:ext cx="3169920" cy="480060"/>
          </a:xfrm>
          <a:prstGeom prst="rect">
            <a:avLst/>
          </a:prstGeom>
          <a:noFill/>
        </p:spPr>
        <p:txBody>
          <a:bodyPr lIns="96655" tIns="48328" rIns="96655" bIns="48328"/>
          <a:lstStyle/>
          <a:p>
            <a:fld id="{E3493B31-20B7-44F3-A884-F05370263074}" type="slidenum">
              <a:rPr lang="fr-FR" smtClean="0"/>
              <a:pPr/>
              <a:t>21</a:t>
            </a:fld>
            <a:endParaRPr lang="fr-FR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480221-10B0-48DA-9655-CB6E757103DE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9B1EC-50C1-478A-9ACA-8A08C0F513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F41A2-62AE-421B-B656-9B3B0C9F61AD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FA5A7-E0C5-49CF-B10C-FC3D8D3E5B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81875" y="127000"/>
            <a:ext cx="2341563" cy="6592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8" y="127000"/>
            <a:ext cx="6872287" cy="6592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0C5E8-B645-46F9-8597-9918498FFB06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0A1C2-88EC-45C2-88BF-2FF3D8F8E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850" y="127000"/>
            <a:ext cx="7716838" cy="6365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477963"/>
            <a:ext cx="4606925" cy="5241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16513" y="1477963"/>
            <a:ext cx="4606925" cy="2544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16513" y="4175125"/>
            <a:ext cx="4606925" cy="2544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55650" y="6888163"/>
            <a:ext cx="2100263" cy="503237"/>
          </a:xfrm>
        </p:spPr>
        <p:txBody>
          <a:bodyPr/>
          <a:lstStyle>
            <a:lvl1pPr>
              <a:defRPr/>
            </a:lvl1pPr>
          </a:lstStyle>
          <a:p>
            <a:fld id="{3809A1E6-0F3B-4243-B9D3-106063EA25E4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444875" y="6888163"/>
            <a:ext cx="3190875" cy="503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224713" y="6888163"/>
            <a:ext cx="2100262" cy="503237"/>
          </a:xfrm>
        </p:spPr>
        <p:txBody>
          <a:bodyPr/>
          <a:lstStyle>
            <a:lvl1pPr>
              <a:defRPr/>
            </a:lvl1pPr>
          </a:lstStyle>
          <a:p>
            <a:fld id="{2B451746-D93C-4FF7-8148-0869C0D560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850" y="127000"/>
            <a:ext cx="7716838" cy="6365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477963"/>
            <a:ext cx="4606925" cy="5241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477963"/>
            <a:ext cx="4606925" cy="5241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5650" y="6888163"/>
            <a:ext cx="2100263" cy="503237"/>
          </a:xfrm>
        </p:spPr>
        <p:txBody>
          <a:bodyPr/>
          <a:lstStyle>
            <a:lvl1pPr>
              <a:defRPr/>
            </a:lvl1pPr>
          </a:lstStyle>
          <a:p>
            <a:fld id="{1E514956-FE2A-42A3-8813-492DDE118F56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4875" y="6888163"/>
            <a:ext cx="3190875" cy="503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24713" y="6888163"/>
            <a:ext cx="2100262" cy="503237"/>
          </a:xfrm>
        </p:spPr>
        <p:txBody>
          <a:bodyPr/>
          <a:lstStyle>
            <a:lvl1pPr>
              <a:defRPr/>
            </a:lvl1pPr>
          </a:lstStyle>
          <a:p>
            <a:fld id="{D0DFE538-FD24-42A4-8605-B7730AA507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4EEFD9-D056-4B34-B9FE-C59A29A43778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2C42E-FE31-46FE-8929-74DECEC59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A004F4-EFD3-4384-A881-AF7D35E4F58C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8032F-7EBF-4CB5-9911-96B6799141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88" y="1477963"/>
            <a:ext cx="4606925" cy="5241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477963"/>
            <a:ext cx="4606925" cy="5241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23F6A5-E81F-4B9F-9DAE-4F033E35EA5C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C52F6-2FDB-4722-B6E6-E9BB3B2F86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D3E0A-847A-4A78-BA1D-B30731530121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7380C-995B-404E-A37E-207FA71B53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E3DF16-2D46-41B5-92B0-C0F1026936DE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1600E-25F0-4B81-AA47-50FC277A02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148B24-270D-4F18-8A29-7CB7C9EDAD21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93970-370C-4420-AF45-FF5058279A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53489C-3A9E-4E5B-AC50-D5BCE3D16EA3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C1496-B24E-46EE-A22B-8AA12F6546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16ABDD-B59C-4CB8-99CA-23EF35D16754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6E1CD-C205-4BB0-9A4F-B619BB0096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" y="6888163"/>
            <a:ext cx="21002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483" tIns="50743" rIns="101483" bIns="50743" numCol="1" anchor="ctr" anchorCtr="0" compatLnSpc="1">
            <a:prstTxWarp prst="textNoShape">
              <a:avLst/>
            </a:prstTxWarp>
          </a:bodyPr>
          <a:lstStyle>
            <a:lvl1pPr algn="l" defTabSz="1008063">
              <a:defRPr sz="1500">
                <a:solidFill>
                  <a:schemeClr val="hlink"/>
                </a:solidFill>
              </a:defRPr>
            </a:lvl1pPr>
          </a:lstStyle>
          <a:p>
            <a:fld id="{86C57928-0AFF-47C8-82E2-53FA2354E6A9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888163"/>
            <a:ext cx="31908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483" tIns="50743" rIns="101483" bIns="50743" numCol="1" anchor="ctr" anchorCtr="0" compatLnSpc="1">
            <a:prstTxWarp prst="textNoShape">
              <a:avLst/>
            </a:prstTxWarp>
          </a:bodyPr>
          <a:lstStyle>
            <a:lvl1pPr defTabSz="1008063">
              <a:defRPr sz="1500" i="1">
                <a:solidFill>
                  <a:schemeClr val="tx2"/>
                </a:solidFill>
              </a:defRPr>
            </a:lvl1pPr>
          </a:lstStyle>
          <a:p>
            <a:r>
              <a:rPr lang="en-US"/>
              <a:t>Geant4 course - Electromagnetic 1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3" y="6888163"/>
            <a:ext cx="210026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483" tIns="50743" rIns="101483" bIns="50743" numCol="1" anchor="ctr" anchorCtr="0" compatLnSpc="1">
            <a:prstTxWarp prst="textNoShape">
              <a:avLst/>
            </a:prstTxWarp>
          </a:bodyPr>
          <a:lstStyle>
            <a:lvl1pPr algn="r" defTabSz="1008063">
              <a:defRPr sz="1500">
                <a:solidFill>
                  <a:schemeClr val="hlink"/>
                </a:solidFill>
                <a:latin typeface="+mn-lt"/>
              </a:defRPr>
            </a:lvl1pPr>
          </a:lstStyle>
          <a:p>
            <a:fld id="{EF3A6C06-D45F-41F6-9B20-BD072F726A6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477963"/>
            <a:ext cx="9366250" cy="524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483" tIns="50743" rIns="101483" bIns="507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47850" y="127000"/>
            <a:ext cx="7716838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483" tIns="50743" rIns="101483" bIns="5074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4884738" y="7148513"/>
            <a:ext cx="311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4938713" y="3516313"/>
            <a:ext cx="3905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4938713" y="3425825"/>
            <a:ext cx="5778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12700" y="922338"/>
            <a:ext cx="10067925" cy="41275"/>
          </a:xfrm>
          <a:prstGeom prst="rect">
            <a:avLst/>
          </a:prstGeom>
          <a:solidFill>
            <a:srgbClr val="CC00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defTabSz="100806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0806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ctr" defTabSz="100806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ctr" defTabSz="100806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ctr" defTabSz="100806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ctr" defTabSz="100806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6pPr>
      <a:lvl7pPr marL="914400" algn="ctr" defTabSz="100806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7pPr>
      <a:lvl8pPr marL="1371600" algn="ctr" defTabSz="100806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8pPr>
      <a:lvl9pPr marL="1828800" algn="ctr" defTabSz="100806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9pPr>
    </p:titleStyle>
    <p:bodyStyle>
      <a:lvl1pPr marL="377825" indent="-377825" algn="l" defTabSz="10080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600">
          <a:solidFill>
            <a:schemeClr val="hlink"/>
          </a:solidFill>
          <a:latin typeface="+mn-lt"/>
          <a:ea typeface="+mn-ea"/>
          <a:cs typeface="+mn-cs"/>
        </a:defRPr>
      </a:lvl1pPr>
      <a:lvl2pPr marL="819150" indent="-315913" algn="l" defTabSz="100806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2"/>
          </a:solidFill>
          <a:latin typeface="+mn-lt"/>
        </a:defRPr>
      </a:lvl2pPr>
      <a:lvl3pPr marL="1260475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Font typeface="Times New Roman" pitchFamily="18" charset="0"/>
        <a:buChar char="»"/>
        <a:defRPr>
          <a:solidFill>
            <a:schemeClr val="tx2"/>
          </a:solidFill>
          <a:latin typeface="+mn-lt"/>
        </a:defRPr>
      </a:lvl3pPr>
      <a:lvl4pPr marL="1763713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Char char="–"/>
        <a:defRPr>
          <a:solidFill>
            <a:schemeClr val="tx2"/>
          </a:solidFill>
          <a:latin typeface="+mn-lt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>
          <a:solidFill>
            <a:schemeClr val="tx1"/>
          </a:solidFill>
          <a:latin typeface="+mn-lt"/>
        </a:defRPr>
      </a:lvl5pPr>
      <a:lvl6pPr marL="2725738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>
          <a:solidFill>
            <a:schemeClr val="tx1"/>
          </a:solidFill>
          <a:latin typeface="+mn-lt"/>
        </a:defRPr>
      </a:lvl6pPr>
      <a:lvl7pPr marL="3182938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>
          <a:solidFill>
            <a:schemeClr val="tx1"/>
          </a:solidFill>
          <a:latin typeface="+mn-lt"/>
        </a:defRPr>
      </a:lvl7pPr>
      <a:lvl8pPr marL="3640138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>
          <a:solidFill>
            <a:schemeClr val="tx1"/>
          </a:solidFill>
          <a:latin typeface="+mn-lt"/>
        </a:defRPr>
      </a:lvl8pPr>
      <a:lvl9pPr marL="4097338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h.de/geant4/g4course2010/task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96912" y="1036637"/>
            <a:ext cx="8569325" cy="1447800"/>
          </a:xfrm>
        </p:spPr>
        <p:txBody>
          <a:bodyPr>
            <a:normAutofit fontScale="90000"/>
          </a:bodyPr>
          <a:lstStyle/>
          <a:p>
            <a:r>
              <a:rPr lang="en-GB" altLang="ja-JP" sz="4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Geant4 Electromagnetic </a:t>
            </a:r>
            <a:r>
              <a:rPr lang="en-GB" altLang="ja-JP" sz="4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Physics </a:t>
            </a:r>
            <a:r>
              <a:rPr lang="en-GB" altLang="ja-JP" sz="4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Introduction</a:t>
            </a:r>
            <a:endParaRPr lang="en-US" sz="3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58912" y="2636837"/>
            <a:ext cx="7315200" cy="2362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Editors: </a:t>
            </a:r>
          </a:p>
          <a:p>
            <a:r>
              <a:rPr lang="en-US" sz="2000" i="1" dirty="0"/>
              <a:t>Michel </a:t>
            </a:r>
            <a:r>
              <a:rPr lang="en-US" sz="2000" i="1" dirty="0" err="1"/>
              <a:t>Maire</a:t>
            </a:r>
            <a:r>
              <a:rPr lang="en-US" sz="2000" i="1" dirty="0"/>
              <a:t> (LAPP, </a:t>
            </a:r>
            <a:r>
              <a:rPr lang="en-US" sz="2000" i="1" dirty="0" smtClean="0"/>
              <a:t>Annecy, France)</a:t>
            </a:r>
            <a:endParaRPr lang="en-US" sz="2000" i="1" dirty="0"/>
          </a:p>
          <a:p>
            <a:r>
              <a:rPr lang="en-US" sz="2000" i="1" dirty="0"/>
              <a:t>Vladimir </a:t>
            </a:r>
            <a:r>
              <a:rPr lang="en-US" sz="2000" i="1" dirty="0" err="1"/>
              <a:t>Ivanchenko</a:t>
            </a:r>
            <a:r>
              <a:rPr lang="en-US" sz="2000" i="1" dirty="0"/>
              <a:t> (</a:t>
            </a:r>
            <a:r>
              <a:rPr lang="en-US" sz="2000" i="1" dirty="0" smtClean="0"/>
              <a:t>CERN &amp; </a:t>
            </a:r>
            <a:r>
              <a:rPr lang="en-US" sz="2000" i="1" dirty="0"/>
              <a:t>EMSU, Moscow</a:t>
            </a:r>
            <a:r>
              <a:rPr lang="en-US" sz="2000" i="1" dirty="0" smtClean="0"/>
              <a:t>)</a:t>
            </a:r>
          </a:p>
          <a:p>
            <a:r>
              <a:rPr lang="en-US" sz="2000" i="1" dirty="0" err="1" smtClean="0"/>
              <a:t>Sebastien</a:t>
            </a:r>
            <a:r>
              <a:rPr lang="en-US" sz="2000" i="1" dirty="0" smtClean="0"/>
              <a:t> Incerti  (</a:t>
            </a:r>
            <a:r>
              <a:rPr lang="en-US" sz="2000" dirty="0" smtClean="0"/>
              <a:t>CNRS/IN2P3, France)</a:t>
            </a:r>
          </a:p>
          <a:p>
            <a:r>
              <a:rPr lang="en-US" sz="2200" i="1" dirty="0" smtClean="0">
                <a:solidFill>
                  <a:srgbClr val="7030A0"/>
                </a:solidFill>
              </a:rPr>
              <a:t>on behalf of the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C00000"/>
                </a:solidFill>
              </a:rPr>
              <a:t>Geant4 Standard EM and Low Energy EM Physics Working groups</a:t>
            </a:r>
          </a:p>
          <a:p>
            <a:endParaRPr lang="fr-FR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906712" y="5303837"/>
            <a:ext cx="43390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Geant4 tutorial</a:t>
            </a:r>
            <a:b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MC-PAD Network Training Event</a:t>
            </a:r>
            <a:b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28-30 January 2010, DESY</a:t>
            </a:r>
            <a:b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V.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Ivanchenko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06512" y="3246437"/>
            <a:ext cx="7716838" cy="636588"/>
          </a:xfrm>
        </p:spPr>
        <p:txBody>
          <a:bodyPr/>
          <a:lstStyle/>
          <a:p>
            <a:r>
              <a:rPr lang="en-US" dirty="0" smtClean="0"/>
              <a:t>Geant4 Cuts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EFD9-D056-4B34-B9FE-C59A29A43778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C42E-FE31-46FE-8929-74DECEC59DC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A22-3C1D-44E7-A657-37F664353DCB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886D-A9EC-4A5B-B9A6-5A8D882F93F8}" type="slidenum">
              <a:rPr lang="en-US"/>
              <a:pPr/>
              <a:t>11</a:t>
            </a:fld>
            <a:endParaRPr lang="en-US"/>
          </a:p>
        </p:txBody>
      </p:sp>
      <p:sp>
        <p:nvSpPr>
          <p:cNvPr id="1976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4549" y="0"/>
            <a:ext cx="8493277" cy="884237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Muon</a:t>
            </a:r>
            <a:r>
              <a:rPr lang="en-US" dirty="0"/>
              <a:t> Energy Loss</a:t>
            </a:r>
          </a:p>
        </p:txBody>
      </p:sp>
      <p:sp>
        <p:nvSpPr>
          <p:cNvPr id="19763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716677"/>
            <a:ext cx="3928994" cy="484204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/>
              <a:t>Continuous energy loss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Contribution from processes: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Ionization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Bremsstrahlung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Production of </a:t>
            </a:r>
            <a:r>
              <a:rPr lang="en-US" dirty="0" err="1"/>
              <a:t>e</a:t>
            </a:r>
            <a:r>
              <a:rPr lang="en-US" baseline="30000" dirty="0" err="1"/>
              <a:t>+</a:t>
            </a:r>
            <a:r>
              <a:rPr lang="en-US" dirty="0" err="1"/>
              <a:t>e</a:t>
            </a:r>
            <a:r>
              <a:rPr lang="en-US" baseline="30000" dirty="0"/>
              <a:t>-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200" dirty="0" err="1"/>
              <a:t>T</a:t>
            </a:r>
            <a:r>
              <a:rPr lang="en-US" sz="2200" baseline="-25000" dirty="0" err="1"/>
              <a:t>cut</a:t>
            </a:r>
            <a:r>
              <a:rPr lang="en-US" sz="2200" dirty="0"/>
              <a:t> – cut energy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Transfers above </a:t>
            </a:r>
            <a:r>
              <a:rPr lang="en-US" sz="2200" dirty="0" err="1"/>
              <a:t>T</a:t>
            </a:r>
            <a:r>
              <a:rPr lang="en-US" sz="2200" baseline="-25000" dirty="0" err="1"/>
              <a:t>cut</a:t>
            </a:r>
            <a:r>
              <a:rPr lang="en-US" sz="2200" dirty="0"/>
              <a:t> are sampled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Below 200 </a:t>
            </a:r>
            <a:r>
              <a:rPr lang="en-US" sz="2200" dirty="0" err="1"/>
              <a:t>keV</a:t>
            </a:r>
            <a:r>
              <a:rPr lang="en-US" sz="2200" dirty="0"/>
              <a:t> – ICRU’49 parameterization of </a:t>
            </a:r>
            <a:r>
              <a:rPr lang="en-US" sz="2200" dirty="0" err="1"/>
              <a:t>dEdx</a:t>
            </a:r>
            <a:endParaRPr lang="en-US" sz="22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200" dirty="0" err="1"/>
              <a:t>Radiative</a:t>
            </a:r>
            <a:r>
              <a:rPr lang="en-US" sz="2200" dirty="0"/>
              <a:t> corrections to ionization at E &gt; 1 </a:t>
            </a:r>
            <a:r>
              <a:rPr lang="en-US" sz="2200" dirty="0" err="1"/>
              <a:t>GeV</a:t>
            </a:r>
            <a:endParaRPr lang="en-US" sz="2200" dirty="0">
              <a:solidFill>
                <a:srgbClr val="FF0000"/>
              </a:solidFill>
            </a:endParaRPr>
          </a:p>
        </p:txBody>
      </p:sp>
      <p:pic>
        <p:nvPicPr>
          <p:cNvPr id="197636" name="Picture 4" descr="dedx_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lum bright="-20000" contrast="-20000"/>
          </a:blip>
          <a:srcRect l="3712" r="9024" b="6828"/>
          <a:stretch>
            <a:fillRect/>
          </a:stretch>
        </p:blipFill>
        <p:spPr>
          <a:xfrm>
            <a:off x="3821112" y="1798637"/>
            <a:ext cx="6072877" cy="5069533"/>
          </a:xfrm>
          <a:solidFill>
            <a:srgbClr val="FDFD9D"/>
          </a:solidFill>
          <a:ln/>
        </p:spPr>
      </p:pic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3668712" y="1646237"/>
            <a:ext cx="4114800" cy="47111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00794" tIns="50397" rIns="100794" bIns="50397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Verdana" pitchFamily="34" charset="0"/>
              </a:rPr>
              <a:t>Total </a:t>
            </a:r>
            <a:r>
              <a:rPr lang="en-US" dirty="0" err="1">
                <a:solidFill>
                  <a:srgbClr val="FF0000"/>
                </a:solidFill>
                <a:latin typeface="Verdana" pitchFamily="34" charset="0"/>
              </a:rPr>
              <a:t>muon</a:t>
            </a:r>
            <a:r>
              <a:rPr lang="en-US" dirty="0">
                <a:solidFill>
                  <a:srgbClr val="FF0000"/>
                </a:solidFill>
                <a:latin typeface="Verdana" pitchFamily="34" charset="0"/>
              </a:rPr>
              <a:t> energy loss</a:t>
            </a:r>
          </a:p>
        </p:txBody>
      </p:sp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8088312" y="1646237"/>
          <a:ext cx="1839913" cy="559976"/>
        </p:xfrm>
        <a:graphic>
          <a:graphicData uri="http://schemas.openxmlformats.org/presentationml/2006/ole">
            <p:oleObj spid="_x0000_s221186" name="Equation" r:id="rId4" imgW="153648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0983-6F64-42EE-96F3-DB00129ABA20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B99A-0DCF-4228-8EA1-D04478173B9D}" type="slidenum">
              <a:rPr lang="en-US"/>
              <a:pPr/>
              <a:t>12</a:t>
            </a:fld>
            <a:endParaRPr lang="en-US"/>
          </a:p>
        </p:txBody>
      </p:sp>
      <p:sp>
        <p:nvSpPr>
          <p:cNvPr id="208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2521" y="0"/>
            <a:ext cx="9415584" cy="884237"/>
          </a:xfrm>
        </p:spPr>
        <p:txBody>
          <a:bodyPr/>
          <a:lstStyle/>
          <a:p>
            <a:r>
              <a:rPr lang="en-US" dirty="0"/>
              <a:t>Geant4 Cuts</a:t>
            </a:r>
          </a:p>
        </p:txBody>
      </p:sp>
      <p:sp>
        <p:nvSpPr>
          <p:cNvPr id="2088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32521" y="1265237"/>
            <a:ext cx="9415584" cy="5457975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3100" dirty="0"/>
              <a:t>No tracking cuts by default</a:t>
            </a:r>
          </a:p>
          <a:p>
            <a:pPr>
              <a:lnSpc>
                <a:spcPct val="90000"/>
              </a:lnSpc>
            </a:pPr>
            <a:r>
              <a:rPr lang="en-US" sz="3100" dirty="0">
                <a:solidFill>
                  <a:srgbClr val="FF3305"/>
                </a:solidFill>
              </a:rPr>
              <a:t>Unique production threshold definition via RANGE</a:t>
            </a:r>
          </a:p>
          <a:p>
            <a:pPr>
              <a:lnSpc>
                <a:spcPct val="90000"/>
              </a:lnSpc>
            </a:pPr>
            <a:r>
              <a:rPr lang="en-US" sz="3100" dirty="0"/>
              <a:t>For a typical process </a:t>
            </a:r>
            <a:r>
              <a:rPr lang="en-US" sz="3100" dirty="0" smtClean="0"/>
              <a:t>(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G4hIonisation, G4eIonisation, …</a:t>
            </a:r>
            <a:r>
              <a:rPr lang="en-US" sz="3100" dirty="0" smtClean="0"/>
              <a:t>) </a:t>
            </a:r>
            <a:r>
              <a:rPr lang="en-US" sz="3100" dirty="0"/>
              <a:t>production threshold </a:t>
            </a:r>
            <a:r>
              <a:rPr lang="en-US" sz="3100" dirty="0" err="1"/>
              <a:t>T</a:t>
            </a:r>
            <a:r>
              <a:rPr lang="en-US" sz="3100" baseline="-25000" dirty="0" err="1"/>
              <a:t>c</a:t>
            </a:r>
            <a:r>
              <a:rPr lang="en-US" sz="3100" dirty="0"/>
              <a:t> subdivides continues and discrete part of energy loss: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Energy loss              </a:t>
            </a:r>
          </a:p>
          <a:p>
            <a:pPr lvl="1">
              <a:lnSpc>
                <a:spcPct val="90000"/>
              </a:lnSpc>
            </a:pPr>
            <a:r>
              <a:rPr lang="en-US" sz="2600" dirty="0">
                <a:sym typeface="Symbol" pitchFamily="18" charset="2"/>
              </a:rPr>
              <a:t>-electron production</a:t>
            </a:r>
          </a:p>
          <a:p>
            <a:pPr>
              <a:lnSpc>
                <a:spcPct val="90000"/>
              </a:lnSpc>
            </a:pPr>
            <a:r>
              <a:rPr lang="en-US" sz="3100" dirty="0"/>
              <a:t>By default energy </a:t>
            </a:r>
            <a:r>
              <a:rPr lang="en-US" sz="3100" dirty="0" smtClean="0"/>
              <a:t>loss is </a:t>
            </a:r>
            <a:r>
              <a:rPr lang="en-US" sz="3100" dirty="0"/>
              <a:t>deposited at the </a:t>
            </a:r>
            <a:r>
              <a:rPr lang="en-US" sz="3100" dirty="0" smtClean="0"/>
              <a:t>step</a:t>
            </a:r>
          </a:p>
          <a:p>
            <a:pPr>
              <a:lnSpc>
                <a:spcPct val="90000"/>
              </a:lnSpc>
            </a:pPr>
            <a:r>
              <a:rPr lang="en-US" sz="3100" dirty="0" smtClean="0"/>
              <a:t>Optionally energy loss can be partially used </a:t>
            </a:r>
            <a:endParaRPr lang="en-US" sz="3100" dirty="0"/>
          </a:p>
          <a:p>
            <a:pPr lvl="1">
              <a:lnSpc>
                <a:spcPct val="90000"/>
              </a:lnSpc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sym typeface="Symbol" pitchFamily="18" charset="2"/>
              </a:rPr>
              <a:t>for 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sym typeface="Symbol" pitchFamily="18" charset="2"/>
              </a:rPr>
              <a:t>generation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sym typeface="Symbol" pitchFamily="18" charset="2"/>
              </a:rPr>
              <a:t>of extra 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sym typeface="Symbol" pitchFamily="18" charset="2"/>
              </a:rPr>
              <a:t>-electrons under the threshold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sym typeface="Symbol" pitchFamily="18" charset="2"/>
              </a:rPr>
              <a:t>when track is in vicinity of a geometry boundary (sub-cutoff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sym typeface="Symbol" pitchFamily="18" charset="2"/>
              </a:rPr>
              <a:t>) 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sym typeface="Symbol" pitchFamily="18" charset="2"/>
              </a:rPr>
              <a:t>for sampling of fluorescence 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sym typeface="Symbol" pitchFamily="18" charset="2"/>
              </a:rPr>
              <a:t>and Auger–electrons emission</a:t>
            </a:r>
            <a:endParaRPr lang="en-US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0890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3211512" y="3475037"/>
          <a:ext cx="1359834" cy="542477"/>
        </p:xfrm>
        <a:graphic>
          <a:graphicData uri="http://schemas.openxmlformats.org/presentationml/2006/ole">
            <p:oleObj spid="_x0000_s220162" name="Equation" r:id="rId3" imgW="1231560" imgH="495000" progId="Equation.3">
              <p:embed/>
            </p:oleObj>
          </a:graphicData>
        </a:graphic>
      </p:graphicFrame>
      <p:graphicFrame>
        <p:nvGraphicFramePr>
          <p:cNvPr id="208902" name="Object 6"/>
          <p:cNvGraphicFramePr>
            <a:graphicFrameLocks noChangeAspect="1"/>
          </p:cNvGraphicFramePr>
          <p:nvPr>
            <p:ph sz="half" idx="4294967295"/>
          </p:nvPr>
        </p:nvGraphicFramePr>
        <p:xfrm>
          <a:off x="4659312" y="3856037"/>
          <a:ext cx="994062" cy="533727"/>
        </p:xfrm>
        <a:graphic>
          <a:graphicData uri="http://schemas.openxmlformats.org/presentationml/2006/ole">
            <p:oleObj spid="_x0000_s220163" name="Equation" r:id="rId4" imgW="9014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3941-785A-4BE1-89C7-5E7DCFDCFA83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5131-47E6-484B-A877-D186D85B2704}" type="slidenum">
              <a:rPr lang="en-US"/>
              <a:pPr/>
              <a:t>13</a:t>
            </a:fld>
            <a:endParaRPr lang="en-US"/>
          </a:p>
        </p:txBody>
      </p:sp>
      <p:sp>
        <p:nvSpPr>
          <p:cNvPr id="207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8176507" cy="944959"/>
          </a:xfrm>
        </p:spPr>
        <p:txBody>
          <a:bodyPr/>
          <a:lstStyle/>
          <a:p>
            <a:r>
              <a:rPr lang="en-US" sz="4400" dirty="0"/>
              <a:t>Effect of Production thresholds</a:t>
            </a:r>
          </a:p>
        </p:txBody>
      </p:sp>
      <p:pic>
        <p:nvPicPr>
          <p:cNvPr id="207875" name="Picture 3" descr="rangeG3cutAr"/>
          <p:cNvPicPr>
            <a:picLocks noChangeAspect="1" noChangeArrowheads="1"/>
          </p:cNvPicPr>
          <p:nvPr/>
        </p:nvPicPr>
        <p:blipFill>
          <a:blip r:embed="rId2" cstate="print"/>
          <a:srcRect l="8832" t="22223" r="13089" b="23232"/>
          <a:stretch>
            <a:fillRect/>
          </a:stretch>
        </p:blipFill>
        <p:spPr bwMode="auto">
          <a:xfrm>
            <a:off x="6972432" y="1511935"/>
            <a:ext cx="2856177" cy="2581140"/>
          </a:xfrm>
          <a:prstGeom prst="rect">
            <a:avLst/>
          </a:prstGeom>
          <a:noFill/>
        </p:spPr>
      </p:pic>
      <p:pic>
        <p:nvPicPr>
          <p:cNvPr id="207876" name="Picture 4" descr="rangeG3cutPb"/>
          <p:cNvPicPr>
            <a:picLocks noChangeAspect="1" noChangeArrowheads="1"/>
          </p:cNvPicPr>
          <p:nvPr/>
        </p:nvPicPr>
        <p:blipFill>
          <a:blip r:embed="rId3" cstate="print"/>
          <a:srcRect l="8771" t="22223" r="12968" b="23232"/>
          <a:stretch>
            <a:fillRect/>
          </a:stretch>
        </p:blipFill>
        <p:spPr bwMode="auto">
          <a:xfrm>
            <a:off x="6888427" y="4199820"/>
            <a:ext cx="2940182" cy="2651137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3792" y="2351899"/>
            <a:ext cx="3948245" cy="2269653"/>
            <a:chOff x="432" y="1296"/>
            <a:chExt cx="2256" cy="1297"/>
          </a:xfrm>
        </p:grpSpPr>
        <p:pic>
          <p:nvPicPr>
            <p:cNvPr id="207878" name="Picture 6" descr="range4"/>
            <p:cNvPicPr>
              <a:picLocks noChangeAspect="1" noChangeArrowheads="1"/>
            </p:cNvPicPr>
            <p:nvPr/>
          </p:nvPicPr>
          <p:blipFill>
            <a:blip r:embed="rId4" cstate="print"/>
            <a:srcRect b="23334"/>
            <a:stretch>
              <a:fillRect/>
            </a:stretch>
          </p:blipFill>
          <p:spPr bwMode="auto">
            <a:xfrm>
              <a:off x="432" y="1296"/>
              <a:ext cx="2256" cy="1297"/>
            </a:xfrm>
            <a:prstGeom prst="rect">
              <a:avLst/>
            </a:prstGeom>
            <a:noFill/>
          </p:spPr>
        </p:pic>
        <p:sp>
          <p:nvSpPr>
            <p:cNvPr id="207879" name="Text Box 7"/>
            <p:cNvSpPr txBox="1">
              <a:spLocks noChangeArrowheads="1"/>
            </p:cNvSpPr>
            <p:nvPr/>
          </p:nvSpPr>
          <p:spPr bwMode="auto">
            <a:xfrm>
              <a:off x="672" y="1584"/>
              <a:ext cx="336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 err="1">
                  <a:solidFill>
                    <a:srgbClr val="3366FF"/>
                  </a:solidFill>
                </a:rPr>
                <a:t>Pb</a:t>
              </a:r>
              <a:endParaRPr lang="en-US" sz="2200" dirty="0">
                <a:solidFill>
                  <a:srgbClr val="3366FF"/>
                </a:solidFill>
              </a:endParaRPr>
            </a:p>
          </p:txBody>
        </p:sp>
        <p:sp>
          <p:nvSpPr>
            <p:cNvPr id="207880" name="Text Box 8"/>
            <p:cNvSpPr txBox="1">
              <a:spLocks noChangeArrowheads="1"/>
            </p:cNvSpPr>
            <p:nvPr/>
          </p:nvSpPr>
          <p:spPr bwMode="auto">
            <a:xfrm>
              <a:off x="1152" y="1536"/>
              <a:ext cx="336" cy="2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500" dirty="0">
                  <a:solidFill>
                    <a:srgbClr val="3366FF"/>
                  </a:solidFill>
                </a:rPr>
                <a:t>Liquid </a:t>
              </a:r>
            </a:p>
            <a:p>
              <a:pPr algn="ctr"/>
              <a:r>
                <a:rPr lang="en-US" sz="1500" dirty="0" err="1">
                  <a:solidFill>
                    <a:srgbClr val="3366FF"/>
                  </a:solidFill>
                </a:rPr>
                <a:t>Ar</a:t>
              </a:r>
              <a:endParaRPr lang="en-US" sz="1500" dirty="0">
                <a:solidFill>
                  <a:srgbClr val="3366FF"/>
                </a:solidFill>
              </a:endParaRPr>
            </a:p>
          </p:txBody>
        </p:sp>
        <p:sp>
          <p:nvSpPr>
            <p:cNvPr id="207881" name="Text Box 9"/>
            <p:cNvSpPr txBox="1">
              <a:spLocks noChangeArrowheads="1"/>
            </p:cNvSpPr>
            <p:nvPr/>
          </p:nvSpPr>
          <p:spPr bwMode="auto">
            <a:xfrm>
              <a:off x="2064" y="1488"/>
              <a:ext cx="336" cy="2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500" dirty="0">
                  <a:solidFill>
                    <a:srgbClr val="3366FF"/>
                  </a:solidFill>
                </a:rPr>
                <a:t>Liquid </a:t>
              </a:r>
            </a:p>
            <a:p>
              <a:pPr algn="ctr"/>
              <a:r>
                <a:rPr lang="en-US" sz="1500" dirty="0" err="1">
                  <a:solidFill>
                    <a:srgbClr val="3366FF"/>
                  </a:solidFill>
                </a:rPr>
                <a:t>Ar</a:t>
              </a:r>
              <a:endParaRPr lang="en-US" sz="1500" dirty="0">
                <a:solidFill>
                  <a:srgbClr val="3366FF"/>
                </a:solidFill>
              </a:endParaRPr>
            </a:p>
          </p:txBody>
        </p:sp>
        <p:sp>
          <p:nvSpPr>
            <p:cNvPr id="207882" name="Text Box 10"/>
            <p:cNvSpPr txBox="1">
              <a:spLocks noChangeArrowheads="1"/>
            </p:cNvSpPr>
            <p:nvPr/>
          </p:nvSpPr>
          <p:spPr bwMode="auto">
            <a:xfrm>
              <a:off x="1584" y="1536"/>
              <a:ext cx="336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 err="1">
                  <a:solidFill>
                    <a:srgbClr val="3366FF"/>
                  </a:solidFill>
                </a:rPr>
                <a:t>Pb</a:t>
              </a:r>
              <a:endParaRPr lang="en-US" sz="2200" dirty="0">
                <a:solidFill>
                  <a:srgbClr val="3366FF"/>
                </a:solidFill>
              </a:endParaRPr>
            </a:p>
          </p:txBody>
        </p:sp>
      </p:grpSp>
      <p:sp>
        <p:nvSpPr>
          <p:cNvPr id="207883" name="Text Box 11"/>
          <p:cNvSpPr txBox="1">
            <a:spLocks noChangeArrowheads="1"/>
          </p:cNvSpPr>
          <p:nvPr/>
        </p:nvSpPr>
        <p:spPr bwMode="auto">
          <a:xfrm>
            <a:off x="992312" y="1954667"/>
            <a:ext cx="2856177" cy="378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500 </a:t>
            </a:r>
            <a:r>
              <a:rPr lang="en-US" sz="1800" dirty="0" err="1"/>
              <a:t>MeV</a:t>
            </a:r>
            <a:r>
              <a:rPr lang="en-US" sz="1800" dirty="0"/>
              <a:t> incident proton</a:t>
            </a:r>
          </a:p>
        </p:txBody>
      </p:sp>
      <p:sp>
        <p:nvSpPr>
          <p:cNvPr id="207884" name="Text Box 12"/>
          <p:cNvSpPr txBox="1">
            <a:spLocks noChangeArrowheads="1"/>
          </p:cNvSpPr>
          <p:nvPr/>
        </p:nvSpPr>
        <p:spPr bwMode="auto">
          <a:xfrm>
            <a:off x="673792" y="4653050"/>
            <a:ext cx="3493217" cy="440333"/>
          </a:xfrm>
          <a:prstGeom prst="rect">
            <a:avLst/>
          </a:prstGeom>
          <a:noFill/>
          <a:ln w="28575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/>
              <a:t>Range threshold: 1.5 mm</a:t>
            </a:r>
          </a:p>
        </p:txBody>
      </p:sp>
      <p:sp>
        <p:nvSpPr>
          <p:cNvPr id="207885" name="Text Box 13"/>
          <p:cNvSpPr txBox="1">
            <a:spLocks noChangeArrowheads="1"/>
          </p:cNvSpPr>
          <p:nvPr/>
        </p:nvSpPr>
        <p:spPr bwMode="auto">
          <a:xfrm>
            <a:off x="595037" y="5764252"/>
            <a:ext cx="4704292" cy="948164"/>
          </a:xfrm>
          <a:prstGeom prst="rect">
            <a:avLst/>
          </a:prstGeom>
          <a:noFill/>
          <a:ln w="28575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/>
              <a:t>455 </a:t>
            </a:r>
            <a:r>
              <a:rPr lang="en-US" sz="2200" dirty="0" err="1"/>
              <a:t>keV</a:t>
            </a:r>
            <a:r>
              <a:rPr lang="en-US" sz="2200" dirty="0"/>
              <a:t> electron energy in liquid </a:t>
            </a:r>
            <a:r>
              <a:rPr lang="en-US" sz="2200" dirty="0" err="1"/>
              <a:t>Ar</a:t>
            </a:r>
            <a:endParaRPr lang="en-US" sz="2200" dirty="0"/>
          </a:p>
          <a:p>
            <a:pPr>
              <a:spcBef>
                <a:spcPct val="50000"/>
              </a:spcBef>
            </a:pPr>
            <a:r>
              <a:rPr lang="en-US" sz="2200" dirty="0"/>
              <a:t>2 </a:t>
            </a:r>
            <a:r>
              <a:rPr lang="en-US" sz="2200" dirty="0" err="1"/>
              <a:t>MeV</a:t>
            </a:r>
            <a:r>
              <a:rPr lang="en-US" sz="2200" dirty="0"/>
              <a:t> electron energy in </a:t>
            </a:r>
            <a:r>
              <a:rPr lang="en-US" sz="2200" dirty="0" err="1"/>
              <a:t>Pb</a:t>
            </a:r>
            <a:endParaRPr lang="en-US" sz="2200" dirty="0"/>
          </a:p>
        </p:txBody>
      </p:sp>
      <p:sp>
        <p:nvSpPr>
          <p:cNvPr id="207886" name="Line 14"/>
          <p:cNvSpPr>
            <a:spLocks noChangeShapeType="1"/>
          </p:cNvSpPr>
          <p:nvPr/>
        </p:nvSpPr>
        <p:spPr bwMode="auto">
          <a:xfrm>
            <a:off x="2579660" y="5129030"/>
            <a:ext cx="0" cy="671971"/>
          </a:xfrm>
          <a:prstGeom prst="line">
            <a:avLst/>
          </a:prstGeom>
          <a:noFill/>
          <a:ln w="76200">
            <a:solidFill>
              <a:srgbClr val="33CCCC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pic>
        <p:nvPicPr>
          <p:cNvPr id="207887" name="Picture 15" descr="Geant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87837" y="1319443"/>
            <a:ext cx="2184135" cy="531977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07888" name="Text Box 16"/>
          <p:cNvSpPr txBox="1">
            <a:spLocks noChangeArrowheads="1"/>
          </p:cNvSpPr>
          <p:nvPr/>
        </p:nvSpPr>
        <p:spPr bwMode="auto">
          <a:xfrm>
            <a:off x="4881053" y="1954667"/>
            <a:ext cx="1848115" cy="2594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00794" tIns="50397" rIns="100794" bIns="50397">
            <a:spAutoFit/>
          </a:bodyPr>
          <a:lstStyle/>
          <a:p>
            <a:r>
              <a:rPr lang="en-US" sz="1800" dirty="0"/>
              <a:t>one must set the cut for delta-rays (DCUTE) either to the Liquid Argon value, thus producing many small unnecessary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/>
              <a:t>-rays in </a:t>
            </a:r>
            <a:r>
              <a:rPr lang="en-US" sz="1800" dirty="0" err="1"/>
              <a:t>Pb</a:t>
            </a:r>
            <a:r>
              <a:rPr lang="en-US" sz="1800" dirty="0"/>
              <a:t>, </a:t>
            </a:r>
          </a:p>
        </p:txBody>
      </p:sp>
      <p:sp>
        <p:nvSpPr>
          <p:cNvPr id="207889" name="Text Box 17"/>
          <p:cNvSpPr txBox="1">
            <a:spLocks noChangeArrowheads="1"/>
          </p:cNvSpPr>
          <p:nvPr/>
        </p:nvSpPr>
        <p:spPr bwMode="auto">
          <a:xfrm>
            <a:off x="4802298" y="4336314"/>
            <a:ext cx="2016125" cy="12097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00794" tIns="50397" rIns="100794" bIns="50397">
            <a:spAutoFit/>
          </a:bodyPr>
          <a:lstStyle/>
          <a:p>
            <a:r>
              <a:rPr lang="en-US" sz="1800" dirty="0"/>
              <a:t>or to the </a:t>
            </a:r>
            <a:r>
              <a:rPr lang="en-US" sz="1800" dirty="0" err="1"/>
              <a:t>Pb</a:t>
            </a:r>
            <a:r>
              <a:rPr lang="en-US" sz="1800" dirty="0"/>
              <a:t> value, thus killing the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/>
              <a:t>-rays production everywhere</a:t>
            </a:r>
            <a:endParaRPr lang="en-US" sz="2600" dirty="0"/>
          </a:p>
        </p:txBody>
      </p:sp>
      <p:sp>
        <p:nvSpPr>
          <p:cNvPr id="207890" name="Text Box 18"/>
          <p:cNvSpPr txBox="1">
            <a:spLocks noChangeArrowheads="1"/>
          </p:cNvSpPr>
          <p:nvPr/>
        </p:nvSpPr>
        <p:spPr bwMode="auto">
          <a:xfrm>
            <a:off x="7478712" y="3856037"/>
            <a:ext cx="2100130" cy="501888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Geant3</a:t>
            </a:r>
            <a:endParaRPr lang="en-US" sz="3100" dirty="0">
              <a:solidFill>
                <a:srgbClr val="CC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7891" name="Line 19"/>
          <p:cNvSpPr>
            <a:spLocks noChangeShapeType="1"/>
          </p:cNvSpPr>
          <p:nvPr/>
        </p:nvSpPr>
        <p:spPr bwMode="auto">
          <a:xfrm flipV="1">
            <a:off x="6708167" y="3144615"/>
            <a:ext cx="1260078" cy="335986"/>
          </a:xfrm>
          <a:prstGeom prst="line">
            <a:avLst/>
          </a:prstGeom>
          <a:noFill/>
          <a:ln w="57150">
            <a:solidFill>
              <a:srgbClr val="33CCCC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07892" name="Line 20"/>
          <p:cNvSpPr>
            <a:spLocks noChangeShapeType="1"/>
          </p:cNvSpPr>
          <p:nvPr/>
        </p:nvSpPr>
        <p:spPr bwMode="auto">
          <a:xfrm>
            <a:off x="6552406" y="5375769"/>
            <a:ext cx="924057" cy="419982"/>
          </a:xfrm>
          <a:prstGeom prst="line">
            <a:avLst/>
          </a:prstGeom>
          <a:noFill/>
          <a:ln w="57150">
            <a:solidFill>
              <a:srgbClr val="33CCCC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07893" name="Text Box 21"/>
          <p:cNvSpPr txBox="1">
            <a:spLocks noChangeArrowheads="1"/>
          </p:cNvSpPr>
          <p:nvPr/>
        </p:nvSpPr>
        <p:spPr bwMode="auto">
          <a:xfrm>
            <a:off x="7581470" y="1240697"/>
            <a:ext cx="184811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99FF"/>
                </a:solidFill>
              </a:rPr>
              <a:t>DCUTE</a:t>
            </a:r>
            <a:r>
              <a:rPr lang="en-US" sz="2200" dirty="0">
                <a:solidFill>
                  <a:srgbClr val="0099FF"/>
                </a:solidFill>
              </a:rPr>
              <a:t> </a:t>
            </a:r>
            <a:r>
              <a:rPr lang="en-US" sz="1500" dirty="0">
                <a:solidFill>
                  <a:srgbClr val="0099FF"/>
                </a:solidFill>
                <a:latin typeface="Times" pitchFamily="18" charset="0"/>
              </a:rPr>
              <a:t>= </a:t>
            </a:r>
            <a:r>
              <a:rPr lang="en-US" sz="1800" dirty="0">
                <a:solidFill>
                  <a:srgbClr val="0099FF"/>
                </a:solidFill>
                <a:latin typeface="Times" pitchFamily="18" charset="0"/>
              </a:rPr>
              <a:t>455 </a:t>
            </a:r>
            <a:r>
              <a:rPr lang="en-US" sz="1800" dirty="0" err="1">
                <a:solidFill>
                  <a:srgbClr val="0099FF"/>
                </a:solidFill>
                <a:latin typeface="Times" pitchFamily="18" charset="0"/>
              </a:rPr>
              <a:t>keV</a:t>
            </a:r>
            <a:endParaRPr lang="en-US" sz="1800" dirty="0">
              <a:solidFill>
                <a:srgbClr val="0099FF"/>
              </a:solidFill>
              <a:latin typeface="Times" pitchFamily="18" charset="0"/>
            </a:endParaRPr>
          </a:p>
        </p:txBody>
      </p:sp>
      <p:sp>
        <p:nvSpPr>
          <p:cNvPr id="207894" name="Text Box 22"/>
          <p:cNvSpPr txBox="1">
            <a:spLocks noChangeArrowheads="1"/>
          </p:cNvSpPr>
          <p:nvPr/>
        </p:nvSpPr>
        <p:spPr bwMode="auto">
          <a:xfrm>
            <a:off x="7392458" y="6803707"/>
            <a:ext cx="184811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99FF"/>
                </a:solidFill>
              </a:rPr>
              <a:t>DCUTE</a:t>
            </a:r>
            <a:r>
              <a:rPr lang="en-US" sz="2200" dirty="0">
                <a:solidFill>
                  <a:srgbClr val="0099FF"/>
                </a:solidFill>
              </a:rPr>
              <a:t> </a:t>
            </a:r>
            <a:r>
              <a:rPr lang="en-US" sz="1500" dirty="0">
                <a:solidFill>
                  <a:srgbClr val="0099FF"/>
                </a:solidFill>
                <a:latin typeface="Times" pitchFamily="18" charset="0"/>
              </a:rPr>
              <a:t>= </a:t>
            </a:r>
            <a:r>
              <a:rPr lang="en-US" sz="1800" dirty="0">
                <a:solidFill>
                  <a:srgbClr val="0099FF"/>
                </a:solidFill>
                <a:latin typeface="Times" pitchFamily="18" charset="0"/>
              </a:rPr>
              <a:t>2 </a:t>
            </a:r>
            <a:r>
              <a:rPr lang="en-US" sz="1800" dirty="0" err="1">
                <a:solidFill>
                  <a:srgbClr val="0099FF"/>
                </a:solidFill>
                <a:latin typeface="Times" pitchFamily="18" charset="0"/>
              </a:rPr>
              <a:t>MeV</a:t>
            </a:r>
            <a:endParaRPr lang="en-US" sz="1800" dirty="0">
              <a:solidFill>
                <a:srgbClr val="0099FF"/>
              </a:solidFill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processes are using cuts?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B8B23"/>
                </a:solidFill>
              </a:rPr>
              <a:t>Energy thresholds for gamma are used in </a:t>
            </a:r>
            <a:r>
              <a:rPr lang="en-US" dirty="0" err="1" smtClean="0">
                <a:solidFill>
                  <a:srgbClr val="0B8B23"/>
                </a:solidFill>
              </a:rPr>
              <a:t>bremsstrahlung</a:t>
            </a:r>
            <a:endParaRPr lang="en-US" dirty="0" smtClean="0">
              <a:solidFill>
                <a:srgbClr val="0B8B23"/>
              </a:solidFill>
            </a:endParaRPr>
          </a:p>
          <a:p>
            <a:r>
              <a:rPr lang="en-US" dirty="0" smtClean="0"/>
              <a:t>Energy thresholds for electrons are used in </a:t>
            </a:r>
            <a:r>
              <a:rPr lang="en-US" dirty="0" err="1" smtClean="0"/>
              <a:t>ionisation</a:t>
            </a:r>
            <a:r>
              <a:rPr lang="en-US" dirty="0" smtClean="0"/>
              <a:t> and </a:t>
            </a:r>
            <a:r>
              <a:rPr lang="en-US" dirty="0" err="1" smtClean="0"/>
              <a:t>e+e</a:t>
            </a:r>
            <a:r>
              <a:rPr lang="en-US" dirty="0" smtClean="0"/>
              <a:t>- pair production processes</a:t>
            </a:r>
          </a:p>
          <a:p>
            <a:r>
              <a:rPr lang="en-US" dirty="0" smtClean="0"/>
              <a:t>Energy threshold for positrons is used in the </a:t>
            </a:r>
            <a:r>
              <a:rPr lang="en-US" dirty="0" err="1" smtClean="0"/>
              <a:t>e+e</a:t>
            </a:r>
            <a:r>
              <a:rPr lang="en-US" dirty="0" smtClean="0"/>
              <a:t>- pair production process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Energy thresholds for gamma and electrons are used optionally (“</a:t>
            </a:r>
            <a:r>
              <a:rPr lang="en-US" dirty="0" err="1" smtClean="0">
                <a:solidFill>
                  <a:srgbClr val="C00000"/>
                </a:solidFill>
              </a:rPr>
              <a:t>ApplyCuts</a:t>
            </a:r>
            <a:r>
              <a:rPr lang="en-US" dirty="0" smtClean="0">
                <a:solidFill>
                  <a:srgbClr val="C00000"/>
                </a:solidFill>
              </a:rPr>
              <a:t>” options) in all discrete processes</a:t>
            </a:r>
          </a:p>
          <a:p>
            <a:pPr lvl="1"/>
            <a:r>
              <a:rPr lang="en-US" dirty="0" smtClean="0"/>
              <a:t>Photoelectric effect, Compton, gamma conversion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Energy threshold for protons are used in processes of elastic scattering of hadrons and ions defining the threshold for kinetic energy of nuclear recoil </a:t>
            </a:r>
          </a:p>
          <a:p>
            <a:pPr lvl="1"/>
            <a:r>
              <a:rPr lang="en-US" dirty="0" smtClean="0"/>
              <a:t>New feature available since December 2009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DF16-2D46-41B5-92B0-C0F1026936DE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600E-25F0-4B81-AA47-50FC277A026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cut approach was established for simulation of energy deposition inside solid or liquid media</a:t>
            </a:r>
          </a:p>
          <a:p>
            <a:pPr lvl="1"/>
            <a:r>
              <a:rPr lang="en-US" dirty="0" smtClean="0"/>
              <a:t>Sampling and crystal calorimeters</a:t>
            </a:r>
          </a:p>
          <a:p>
            <a:pPr lvl="1"/>
            <a:r>
              <a:rPr lang="en-US" dirty="0" smtClean="0"/>
              <a:t>Silicon tracking</a:t>
            </a:r>
          </a:p>
          <a:p>
            <a:r>
              <a:rPr lang="en-US" dirty="0" smtClean="0"/>
              <a:t>For specific user application if may be revised, for example, by defining different cuts in range for electron and gamma</a:t>
            </a:r>
          </a:p>
          <a:p>
            <a:pPr lvl="1"/>
            <a:r>
              <a:rPr lang="en-US" dirty="0" smtClean="0"/>
              <a:t>Gaseous detectors</a:t>
            </a:r>
          </a:p>
          <a:p>
            <a:pPr lvl="1"/>
            <a:r>
              <a:rPr lang="en-US" dirty="0" err="1" smtClean="0"/>
              <a:t>Muon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Tracking cuts may be useful (saving some CPU) for simulation of penetration via shielding or for simulation in non-sensitive part of the apparatus</a:t>
            </a:r>
          </a:p>
          <a:p>
            <a:pPr lvl="1"/>
            <a:r>
              <a:rPr lang="en-US" dirty="0" smtClean="0"/>
              <a:t>Astrophysics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ECA3-27E4-4C21-B30B-58837586CE76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C42E-FE31-46FE-8929-74DECEC59DC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73112" y="3017837"/>
            <a:ext cx="8382000" cy="1322388"/>
          </a:xfrm>
        </p:spPr>
        <p:txBody>
          <a:bodyPr/>
          <a:lstStyle/>
          <a:p>
            <a:r>
              <a:rPr lang="en-GB" altLang="ja-JP" dirty="0" smtClean="0">
                <a:ea typeface="ＭＳ Ｐゴシック" pitchFamily="50" charset="-128"/>
              </a:rPr>
              <a:t>How to invoke EM physics in Geant4?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EFD9-D056-4B34-B9FE-C59A29A43778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C42E-FE31-46FE-8929-74DECEC59DC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512" y="-1"/>
            <a:ext cx="7716838" cy="884237"/>
          </a:xfrm>
        </p:spPr>
        <p:txBody>
          <a:bodyPr/>
          <a:lstStyle/>
          <a:p>
            <a:r>
              <a:rPr lang="en-US" dirty="0" smtClean="0"/>
              <a:t>Physics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1341437"/>
            <a:ext cx="9366250" cy="5378451"/>
          </a:xfrm>
        </p:spPr>
        <p:txBody>
          <a:bodyPr>
            <a:normAutofit/>
          </a:bodyPr>
          <a:lstStyle/>
          <a:p>
            <a:r>
              <a:rPr lang="en-US" dirty="0" smtClean="0"/>
              <a:t>Physics Lists is the </a:t>
            </a:r>
            <a:r>
              <a:rPr lang="en-US" dirty="0" smtClean="0">
                <a:solidFill>
                  <a:srgbClr val="FF0000"/>
                </a:solidFill>
              </a:rPr>
              <a:t>user class </a:t>
            </a:r>
            <a:r>
              <a:rPr lang="en-US" dirty="0" smtClean="0"/>
              <a:t>making general interface between physics and Geant4 kernel </a:t>
            </a:r>
          </a:p>
          <a:p>
            <a:pPr lvl="1"/>
            <a:r>
              <a:rPr lang="en-US" dirty="0" smtClean="0"/>
              <a:t>It should include the list of particles 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G4ProcessManager </a:t>
            </a:r>
            <a:r>
              <a:rPr lang="en-US" dirty="0" smtClean="0"/>
              <a:t>of each particle maintains a list of processes</a:t>
            </a:r>
          </a:p>
          <a:p>
            <a:r>
              <a:rPr lang="en-US" dirty="0" smtClean="0"/>
              <a:t>There are 3 ordered lists of processes per particle which are active at different  stage of Geant4 tracking:</a:t>
            </a:r>
          </a:p>
          <a:p>
            <a:pPr lvl="1"/>
            <a:r>
              <a:rPr lang="en-US" dirty="0" err="1" smtClean="0"/>
              <a:t>AtRest</a:t>
            </a:r>
            <a:r>
              <a:rPr lang="en-US" dirty="0" smtClean="0"/>
              <a:t> (annihilation, …)</a:t>
            </a:r>
          </a:p>
          <a:p>
            <a:pPr lvl="1"/>
            <a:r>
              <a:rPr lang="en-US" dirty="0" err="1" smtClean="0"/>
              <a:t>AlongStep</a:t>
            </a:r>
            <a:r>
              <a:rPr lang="en-US" dirty="0" smtClean="0"/>
              <a:t> (</a:t>
            </a:r>
            <a:r>
              <a:rPr lang="en-US" dirty="0" err="1" smtClean="0"/>
              <a:t>ionisation</a:t>
            </a:r>
            <a:r>
              <a:rPr lang="en-US" dirty="0" smtClean="0"/>
              <a:t>, </a:t>
            </a:r>
            <a:r>
              <a:rPr lang="en-US" dirty="0" err="1" smtClean="0"/>
              <a:t>bremsstrahlung</a:t>
            </a:r>
            <a:r>
              <a:rPr lang="en-US" dirty="0" smtClean="0"/>
              <a:t>, …)</a:t>
            </a:r>
          </a:p>
          <a:p>
            <a:pPr lvl="1"/>
            <a:r>
              <a:rPr lang="en-US" dirty="0" err="1" smtClean="0"/>
              <a:t>PostStep</a:t>
            </a:r>
            <a:r>
              <a:rPr lang="en-US" dirty="0" smtClean="0"/>
              <a:t> (photo-electric, Compton, Cerenkov,….)</a:t>
            </a:r>
          </a:p>
          <a:p>
            <a:r>
              <a:rPr lang="en-US" dirty="0" smtClean="0"/>
              <a:t>Geant4 provided a set of different configurations of EM physics (</a:t>
            </a:r>
            <a:r>
              <a:rPr lang="en-US" dirty="0" smtClean="0">
                <a:solidFill>
                  <a:srgbClr val="C00000"/>
                </a:solidFill>
              </a:rPr>
              <a:t>G4VPhysicsConstructor</a:t>
            </a:r>
            <a:r>
              <a:rPr lang="en-US" dirty="0" smtClean="0"/>
              <a:t>) with </a:t>
            </a:r>
            <a:r>
              <a:rPr lang="en-US" dirty="0" err="1" smtClean="0"/>
              <a:t>physics_list</a:t>
            </a:r>
            <a:r>
              <a:rPr lang="en-US" dirty="0" smtClean="0"/>
              <a:t> library</a:t>
            </a:r>
          </a:p>
          <a:p>
            <a:r>
              <a:rPr lang="en-US" dirty="0" smtClean="0"/>
              <a:t>These constructors can be included into modular Physics List in user application (</a:t>
            </a:r>
            <a:r>
              <a:rPr lang="en-US" dirty="0" smtClean="0">
                <a:solidFill>
                  <a:srgbClr val="C00000"/>
                </a:solidFill>
              </a:rPr>
              <a:t>G4VModularPhysicsList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6F0F-D14F-4DF1-A391-3F327CDAB4A5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C42E-FE31-46FE-8929-74DECEC59DC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511" y="127000"/>
            <a:ext cx="9536113" cy="636588"/>
          </a:xfrm>
        </p:spPr>
        <p:txBody>
          <a:bodyPr/>
          <a:lstStyle/>
          <a:p>
            <a:r>
              <a:rPr lang="en-US" dirty="0" smtClean="0"/>
              <a:t>EM Physics Constructors for Geant4 9.3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G4EmStandardPhysics               – </a:t>
            </a:r>
            <a:r>
              <a:rPr lang="en-US" dirty="0" smtClean="0">
                <a:solidFill>
                  <a:srgbClr val="7030A0"/>
                </a:solidFill>
              </a:rPr>
              <a:t>default </a:t>
            </a:r>
            <a:endParaRPr lang="en-US" dirty="0" smtClean="0"/>
          </a:p>
          <a:p>
            <a:r>
              <a:rPr lang="en-US" dirty="0" smtClean="0"/>
              <a:t>G4EmStandardPhysics_option1 – </a:t>
            </a:r>
            <a:r>
              <a:rPr lang="en-US" dirty="0" smtClean="0">
                <a:solidFill>
                  <a:srgbClr val="7030A0"/>
                </a:solidFill>
              </a:rPr>
              <a:t>HEP fast but not precise </a:t>
            </a:r>
          </a:p>
          <a:p>
            <a:r>
              <a:rPr lang="en-US" dirty="0" smtClean="0"/>
              <a:t>G4EmStandardPhysics_option2 – </a:t>
            </a:r>
            <a:r>
              <a:rPr lang="en-US" dirty="0" smtClean="0">
                <a:solidFill>
                  <a:srgbClr val="00B0F0"/>
                </a:solidFill>
              </a:rPr>
              <a:t>Experimental</a:t>
            </a:r>
          </a:p>
          <a:p>
            <a:r>
              <a:rPr lang="en-US" dirty="0" smtClean="0"/>
              <a:t>G4EmStandardPhysics_option3 – </a:t>
            </a:r>
            <a:r>
              <a:rPr lang="en-US" dirty="0" smtClean="0">
                <a:solidFill>
                  <a:srgbClr val="C00000"/>
                </a:solidFill>
              </a:rPr>
              <a:t>medical, space </a:t>
            </a:r>
          </a:p>
          <a:p>
            <a:r>
              <a:rPr lang="en-US" dirty="0" smtClean="0">
                <a:solidFill>
                  <a:srgbClr val="0B8B23"/>
                </a:solidFill>
              </a:rPr>
              <a:t>G4EmLivermorePhysics</a:t>
            </a:r>
          </a:p>
          <a:p>
            <a:r>
              <a:rPr lang="en-US" dirty="0" smtClean="0">
                <a:solidFill>
                  <a:srgbClr val="0B8B23"/>
                </a:solidFill>
              </a:rPr>
              <a:t>G4EmLivermorePolarizedPhysics</a:t>
            </a:r>
          </a:p>
          <a:p>
            <a:r>
              <a:rPr lang="en-US" dirty="0" smtClean="0">
                <a:solidFill>
                  <a:srgbClr val="0B8B23"/>
                </a:solidFill>
              </a:rPr>
              <a:t>G4EmPenelopePhysics</a:t>
            </a:r>
          </a:p>
          <a:p>
            <a:r>
              <a:rPr lang="en-US" dirty="0" smtClean="0">
                <a:solidFill>
                  <a:srgbClr val="0B8B23"/>
                </a:solidFill>
              </a:rPr>
              <a:t>G4EmDNAPhysics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Located at $G4INSTALL/source/</a:t>
            </a:r>
            <a:r>
              <a:rPr lang="en-US" dirty="0" err="1" smtClean="0">
                <a:solidFill>
                  <a:srgbClr val="002060"/>
                </a:solidFill>
              </a:rPr>
              <a:t>physics_list</a:t>
            </a:r>
            <a:r>
              <a:rPr lang="en-US" dirty="0" smtClean="0">
                <a:solidFill>
                  <a:srgbClr val="002060"/>
                </a:solidFill>
              </a:rPr>
              <a:t>/builders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Advantage of using of these classes – they are tested on regular base and are used for regular validation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E862-F0BC-4F3D-8BB8-6F573444B4BA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C42E-FE31-46FE-8929-74DECEC59DC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ight Brace 6"/>
          <p:cNvSpPr/>
          <p:nvPr/>
        </p:nvSpPr>
        <p:spPr bwMode="auto">
          <a:xfrm>
            <a:off x="5878512" y="3322637"/>
            <a:ext cx="304800" cy="175260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64312" y="3551237"/>
            <a:ext cx="2771143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Combined  Physics</a:t>
            </a:r>
          </a:p>
          <a:p>
            <a:r>
              <a:rPr lang="en-US" dirty="0" smtClean="0"/>
              <a:t>Standard &gt; 1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err="1" smtClean="0"/>
              <a:t>LowEnergy</a:t>
            </a:r>
            <a:r>
              <a:rPr lang="en-US" dirty="0" smtClean="0"/>
              <a:t> &lt; 1 </a:t>
            </a:r>
            <a:r>
              <a:rPr lang="en-US" dirty="0" err="1" smtClean="0"/>
              <a:t>GeV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F493-CD61-4557-BBE3-EAF79B36E3D0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Geant4 course - Electromagnetic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EC30-09C4-46E3-A2E3-30179124467C}" type="slidenum">
              <a:rPr lang="en-US"/>
              <a:pPr/>
              <a:t>19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7912" y="0"/>
            <a:ext cx="7716838" cy="636588"/>
          </a:xfrm>
        </p:spPr>
        <p:txBody>
          <a:bodyPr/>
          <a:lstStyle/>
          <a:p>
            <a:r>
              <a:rPr lang="en-US" sz="3600" dirty="0" smtClean="0"/>
              <a:t>Example  -  G4EmStandard Physics  </a:t>
            </a:r>
            <a:endParaRPr lang="en-US" sz="3600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5912" y="1570037"/>
            <a:ext cx="9366250" cy="537845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G4ProcessManager* </a:t>
            </a:r>
            <a:r>
              <a:rPr lang="en-US" dirty="0" err="1" smtClean="0"/>
              <a:t>pmanager</a:t>
            </a:r>
            <a:r>
              <a:rPr lang="en-US" dirty="0" smtClean="0"/>
              <a:t> </a:t>
            </a:r>
            <a:endParaRPr lang="en-US" dirty="0"/>
          </a:p>
          <a:p>
            <a:pPr>
              <a:buFontTx/>
              <a:buNone/>
            </a:pPr>
            <a:r>
              <a:rPr lang="en-US" sz="2400" dirty="0">
                <a:solidFill>
                  <a:schemeClr val="tx2"/>
                </a:solidFill>
              </a:rPr>
              <a:t>If </a:t>
            </a:r>
            <a:r>
              <a:rPr lang="en-US" sz="2400" dirty="0" smtClean="0">
                <a:solidFill>
                  <a:schemeClr val="tx2"/>
                </a:solidFill>
              </a:rPr>
              <a:t>( </a:t>
            </a:r>
            <a:r>
              <a:rPr lang="en-US" sz="2400" dirty="0" err="1" smtClean="0">
                <a:solidFill>
                  <a:srgbClr val="0B8B23"/>
                </a:solidFill>
              </a:rPr>
              <a:t>particleName</a:t>
            </a:r>
            <a:r>
              <a:rPr lang="en-US" sz="2400" dirty="0" smtClean="0">
                <a:solidFill>
                  <a:srgbClr val="0B8B23"/>
                </a:solidFill>
              </a:rPr>
              <a:t> </a:t>
            </a:r>
            <a:r>
              <a:rPr lang="en-US" sz="2400" dirty="0">
                <a:solidFill>
                  <a:srgbClr val="0B8B23"/>
                </a:solidFill>
              </a:rPr>
              <a:t>== </a:t>
            </a:r>
            <a:r>
              <a:rPr lang="en-US" sz="2400" dirty="0" smtClean="0">
                <a:solidFill>
                  <a:srgbClr val="0B8B23"/>
                </a:solidFill>
              </a:rPr>
              <a:t>“gamma”</a:t>
            </a:r>
            <a:r>
              <a:rPr lang="en-US" sz="2400" dirty="0" smtClean="0">
                <a:solidFill>
                  <a:schemeClr val="tx2"/>
                </a:solidFill>
              </a:rPr>
              <a:t>  ) </a:t>
            </a:r>
            <a:r>
              <a:rPr lang="en-US" sz="2400" dirty="0">
                <a:solidFill>
                  <a:schemeClr val="tx2"/>
                </a:solidFill>
              </a:rPr>
              <a:t>{ 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2"/>
                </a:solidFill>
              </a:rPr>
              <a:t>     </a:t>
            </a:r>
            <a:r>
              <a:rPr lang="en-US" sz="2400" dirty="0" err="1" smtClean="0">
                <a:solidFill>
                  <a:schemeClr val="tx2"/>
                </a:solidFill>
              </a:rPr>
              <a:t>pmanager</a:t>
            </a:r>
            <a:r>
              <a:rPr lang="en-US" sz="2400" dirty="0" smtClean="0">
                <a:solidFill>
                  <a:schemeClr val="tx2"/>
                </a:solidFill>
              </a:rPr>
              <a:t>-</a:t>
            </a:r>
            <a:r>
              <a:rPr lang="en-US" sz="2400" dirty="0">
                <a:solidFill>
                  <a:schemeClr val="tx2"/>
                </a:solidFill>
              </a:rPr>
              <a:t>&gt;</a:t>
            </a:r>
            <a:r>
              <a:rPr lang="en-US" sz="2400" dirty="0" err="1" smtClean="0">
                <a:solidFill>
                  <a:schemeClr val="tx2"/>
                </a:solidFill>
              </a:rPr>
              <a:t>AddDiscreteProcess</a:t>
            </a:r>
            <a:r>
              <a:rPr lang="en-US" sz="2400" dirty="0" smtClean="0">
                <a:solidFill>
                  <a:schemeClr val="tx2"/>
                </a:solidFill>
              </a:rPr>
              <a:t>(new </a:t>
            </a:r>
            <a:r>
              <a:rPr lang="en-US" sz="2400" dirty="0" smtClean="0">
                <a:solidFill>
                  <a:srgbClr val="81157C"/>
                </a:solidFill>
              </a:rPr>
              <a:t>G4PhotoElectricEffect</a:t>
            </a:r>
            <a:r>
              <a:rPr lang="en-US" sz="2400" dirty="0" smtClean="0">
                <a:solidFill>
                  <a:schemeClr val="tx2"/>
                </a:solidFill>
              </a:rPr>
              <a:t>);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    </a:t>
            </a:r>
            <a:r>
              <a:rPr lang="en-US" sz="2400" dirty="0" err="1" smtClean="0">
                <a:solidFill>
                  <a:schemeClr val="tx2"/>
                </a:solidFill>
              </a:rPr>
              <a:t>pmanager</a:t>
            </a:r>
            <a:r>
              <a:rPr lang="en-US" sz="2400" dirty="0" smtClean="0">
                <a:solidFill>
                  <a:schemeClr val="tx2"/>
                </a:solidFill>
              </a:rPr>
              <a:t>-&gt;</a:t>
            </a:r>
            <a:r>
              <a:rPr lang="en-US" sz="2400" dirty="0" err="1" smtClean="0">
                <a:solidFill>
                  <a:schemeClr val="tx2"/>
                </a:solidFill>
              </a:rPr>
              <a:t>AddDiscreteProcess</a:t>
            </a:r>
            <a:r>
              <a:rPr lang="en-US" sz="2400" dirty="0" smtClean="0">
                <a:solidFill>
                  <a:schemeClr val="tx2"/>
                </a:solidFill>
              </a:rPr>
              <a:t>(new </a:t>
            </a:r>
            <a:r>
              <a:rPr lang="en-US" sz="2400" dirty="0" smtClean="0">
                <a:solidFill>
                  <a:srgbClr val="81157C"/>
                </a:solidFill>
              </a:rPr>
              <a:t>G4ComptonScattering</a:t>
            </a:r>
            <a:r>
              <a:rPr lang="en-US" sz="2400" dirty="0" smtClean="0">
                <a:solidFill>
                  <a:schemeClr val="tx2"/>
                </a:solidFill>
              </a:rPr>
              <a:t>);     </a:t>
            </a:r>
            <a:r>
              <a:rPr lang="en-US" sz="2400" dirty="0" err="1" smtClean="0">
                <a:solidFill>
                  <a:schemeClr val="tx2"/>
                </a:solidFill>
              </a:rPr>
              <a:t>pmanager</a:t>
            </a:r>
            <a:r>
              <a:rPr lang="en-US" sz="2400" dirty="0" smtClean="0">
                <a:solidFill>
                  <a:schemeClr val="tx2"/>
                </a:solidFill>
              </a:rPr>
              <a:t>-&gt;</a:t>
            </a:r>
            <a:r>
              <a:rPr lang="en-US" sz="2400" dirty="0" err="1" smtClean="0">
                <a:solidFill>
                  <a:schemeClr val="tx2"/>
                </a:solidFill>
              </a:rPr>
              <a:t>AddDiscreteProcess</a:t>
            </a:r>
            <a:r>
              <a:rPr lang="en-US" sz="2400" dirty="0" smtClean="0">
                <a:solidFill>
                  <a:schemeClr val="tx2"/>
                </a:solidFill>
              </a:rPr>
              <a:t>(new </a:t>
            </a:r>
            <a:r>
              <a:rPr lang="en-US" sz="2400" dirty="0" smtClean="0">
                <a:solidFill>
                  <a:srgbClr val="81157C"/>
                </a:solidFill>
              </a:rPr>
              <a:t>G4GammaConversion</a:t>
            </a:r>
            <a:r>
              <a:rPr lang="en-US" sz="2400" dirty="0" smtClean="0">
                <a:solidFill>
                  <a:schemeClr val="tx2"/>
                </a:solidFill>
              </a:rPr>
              <a:t>); </a:t>
            </a:r>
          </a:p>
          <a:p>
            <a:pPr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} else if ( </a:t>
            </a:r>
            <a:r>
              <a:rPr lang="en-US" sz="2400" dirty="0" err="1" smtClean="0">
                <a:solidFill>
                  <a:srgbClr val="0B8B23"/>
                </a:solidFill>
              </a:rPr>
              <a:t>particleName</a:t>
            </a:r>
            <a:r>
              <a:rPr lang="en-US" sz="2400" dirty="0" smtClean="0">
                <a:solidFill>
                  <a:srgbClr val="0B8B23"/>
                </a:solidFill>
              </a:rPr>
              <a:t> == “e+” </a:t>
            </a:r>
            <a:r>
              <a:rPr lang="en-US" sz="2400" dirty="0" smtClean="0">
                <a:solidFill>
                  <a:schemeClr val="tx2"/>
                </a:solidFill>
              </a:rPr>
              <a:t>) {</a:t>
            </a:r>
          </a:p>
          <a:p>
            <a:pPr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   </a:t>
            </a:r>
            <a:r>
              <a:rPr lang="en-US" sz="2400" dirty="0" err="1" smtClean="0">
                <a:solidFill>
                  <a:schemeClr val="tx2"/>
                </a:solidFill>
              </a:rPr>
              <a:t>pmanager</a:t>
            </a:r>
            <a:r>
              <a:rPr lang="en-US" sz="2400" dirty="0" smtClean="0">
                <a:solidFill>
                  <a:schemeClr val="tx2"/>
                </a:solidFill>
              </a:rPr>
              <a:t>-&gt;</a:t>
            </a:r>
            <a:r>
              <a:rPr lang="en-US" sz="2400" dirty="0" err="1" smtClean="0">
                <a:solidFill>
                  <a:schemeClr val="tx2"/>
                </a:solidFill>
              </a:rPr>
              <a:t>AddProcess</a:t>
            </a:r>
            <a:r>
              <a:rPr lang="en-US" sz="2400" dirty="0" smtClean="0">
                <a:solidFill>
                  <a:schemeClr val="tx2"/>
                </a:solidFill>
              </a:rPr>
              <a:t>(new </a:t>
            </a:r>
            <a:r>
              <a:rPr lang="en-US" sz="2400" dirty="0" smtClean="0">
                <a:solidFill>
                  <a:srgbClr val="81157C"/>
                </a:solidFill>
              </a:rPr>
              <a:t>G4eMultipleScattering, -1,  1, 1</a:t>
            </a:r>
            <a:r>
              <a:rPr lang="en-US" sz="2400" dirty="0" smtClean="0">
                <a:solidFill>
                  <a:schemeClr val="tx2"/>
                </a:solidFill>
              </a:rPr>
              <a:t>);</a:t>
            </a:r>
          </a:p>
          <a:p>
            <a:pPr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   </a:t>
            </a:r>
            <a:r>
              <a:rPr lang="en-US" sz="2400" dirty="0" err="1" smtClean="0">
                <a:solidFill>
                  <a:schemeClr val="tx2"/>
                </a:solidFill>
              </a:rPr>
              <a:t>pmanager</a:t>
            </a:r>
            <a:r>
              <a:rPr lang="en-US" sz="2400" dirty="0" smtClean="0">
                <a:solidFill>
                  <a:schemeClr val="tx2"/>
                </a:solidFill>
              </a:rPr>
              <a:t>-&gt;</a:t>
            </a:r>
            <a:r>
              <a:rPr lang="en-US" sz="2400" dirty="0" err="1" smtClean="0">
                <a:solidFill>
                  <a:schemeClr val="tx2"/>
                </a:solidFill>
              </a:rPr>
              <a:t>AddProcess</a:t>
            </a:r>
            <a:r>
              <a:rPr lang="en-US" sz="2400" dirty="0" smtClean="0">
                <a:solidFill>
                  <a:schemeClr val="tx2"/>
                </a:solidFill>
              </a:rPr>
              <a:t>(new </a:t>
            </a:r>
            <a:r>
              <a:rPr lang="en-US" sz="2400" dirty="0" smtClean="0">
                <a:solidFill>
                  <a:srgbClr val="81157C"/>
                </a:solidFill>
              </a:rPr>
              <a:t>G4eIonisation,               -1,  2, 2</a:t>
            </a:r>
            <a:r>
              <a:rPr lang="en-US" sz="2400" dirty="0" smtClean="0">
                <a:solidFill>
                  <a:schemeClr val="tx2"/>
                </a:solidFill>
              </a:rPr>
              <a:t>);</a:t>
            </a:r>
          </a:p>
          <a:p>
            <a:pPr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   </a:t>
            </a:r>
            <a:r>
              <a:rPr lang="en-US" sz="2400" dirty="0" err="1" smtClean="0">
                <a:solidFill>
                  <a:schemeClr val="tx2"/>
                </a:solidFill>
              </a:rPr>
              <a:t>pmanager</a:t>
            </a:r>
            <a:r>
              <a:rPr lang="en-US" sz="2400" dirty="0" smtClean="0">
                <a:solidFill>
                  <a:schemeClr val="tx2"/>
                </a:solidFill>
              </a:rPr>
              <a:t>-&gt;</a:t>
            </a:r>
            <a:r>
              <a:rPr lang="en-US" sz="2400" dirty="0" err="1" smtClean="0">
                <a:solidFill>
                  <a:schemeClr val="tx2"/>
                </a:solidFill>
              </a:rPr>
              <a:t>AddProcess</a:t>
            </a:r>
            <a:r>
              <a:rPr lang="en-US" sz="2400" dirty="0" smtClean="0">
                <a:solidFill>
                  <a:schemeClr val="tx2"/>
                </a:solidFill>
              </a:rPr>
              <a:t>(new </a:t>
            </a:r>
            <a:r>
              <a:rPr lang="en-US" sz="2400" dirty="0" smtClean="0">
                <a:solidFill>
                  <a:srgbClr val="81157C"/>
                </a:solidFill>
              </a:rPr>
              <a:t>G4eBremsstrahlung,     -1,  3, 3</a:t>
            </a:r>
            <a:r>
              <a:rPr lang="en-US" sz="2400" dirty="0" smtClean="0">
                <a:solidFill>
                  <a:schemeClr val="tx2"/>
                </a:solidFill>
              </a:rPr>
              <a:t>);</a:t>
            </a:r>
          </a:p>
          <a:p>
            <a:pPr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   </a:t>
            </a:r>
            <a:r>
              <a:rPr lang="en-US" sz="2400" dirty="0" err="1" smtClean="0">
                <a:solidFill>
                  <a:schemeClr val="tx2"/>
                </a:solidFill>
              </a:rPr>
              <a:t>pmanager</a:t>
            </a:r>
            <a:r>
              <a:rPr lang="en-US" sz="2400" dirty="0" smtClean="0">
                <a:solidFill>
                  <a:schemeClr val="tx2"/>
                </a:solidFill>
              </a:rPr>
              <a:t>-&gt;</a:t>
            </a:r>
            <a:r>
              <a:rPr lang="en-US" sz="2400" dirty="0" err="1" smtClean="0">
                <a:solidFill>
                  <a:schemeClr val="tx2"/>
                </a:solidFill>
              </a:rPr>
              <a:t>AddProcess</a:t>
            </a:r>
            <a:r>
              <a:rPr lang="en-US" sz="2400" dirty="0" smtClean="0">
                <a:solidFill>
                  <a:schemeClr val="tx2"/>
                </a:solidFill>
              </a:rPr>
              <a:t>(new </a:t>
            </a:r>
            <a:r>
              <a:rPr lang="en-US" sz="2400" dirty="0" smtClean="0">
                <a:solidFill>
                  <a:srgbClr val="81157C"/>
                </a:solidFill>
              </a:rPr>
              <a:t>G4eplusAnnihilation,      0, -1, 4</a:t>
            </a:r>
            <a:r>
              <a:rPr lang="en-US" sz="2400" dirty="0" smtClean="0">
                <a:solidFill>
                  <a:schemeClr val="tx2"/>
                </a:solidFill>
              </a:rPr>
              <a:t>);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Numbers are process order; </a:t>
            </a:r>
          </a:p>
          <a:p>
            <a:pPr lvl="1"/>
            <a:r>
              <a:rPr lang="en-US" sz="1800" dirty="0" smtClean="0">
                <a:solidFill>
                  <a:srgbClr val="0070C0"/>
                </a:solidFill>
              </a:rPr>
              <a:t>G4Transportation is the 1</a:t>
            </a:r>
            <a:r>
              <a:rPr lang="en-US" sz="1800" baseline="30000" dirty="0" smtClean="0">
                <a:solidFill>
                  <a:srgbClr val="0070C0"/>
                </a:solidFill>
              </a:rPr>
              <a:t>st</a:t>
            </a:r>
            <a:r>
              <a:rPr lang="en-US" sz="1800" dirty="0" smtClean="0">
                <a:solidFill>
                  <a:srgbClr val="0070C0"/>
                </a:solidFill>
              </a:rPr>
              <a:t> (order = 0) for </a:t>
            </a:r>
            <a:r>
              <a:rPr lang="en-US" sz="1800" dirty="0" err="1" smtClean="0">
                <a:solidFill>
                  <a:srgbClr val="0070C0"/>
                </a:solidFill>
              </a:rPr>
              <a:t>AlongStep</a:t>
            </a:r>
            <a:r>
              <a:rPr lang="en-US" sz="1800" dirty="0" smtClean="0">
                <a:solidFill>
                  <a:srgbClr val="0070C0"/>
                </a:solidFill>
              </a:rPr>
              <a:t> and </a:t>
            </a:r>
            <a:r>
              <a:rPr lang="en-US" sz="1800" dirty="0" err="1" smtClean="0">
                <a:solidFill>
                  <a:srgbClr val="0070C0"/>
                </a:solidFill>
              </a:rPr>
              <a:t>PostStep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“-1” means that the process is not active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78512" y="1036637"/>
            <a:ext cx="1954382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Only </a:t>
            </a:r>
            <a:r>
              <a:rPr lang="en-US" dirty="0" err="1" smtClean="0"/>
              <a:t>PostStep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 bwMode="auto">
          <a:xfrm>
            <a:off x="6564312" y="1646237"/>
            <a:ext cx="152399" cy="673608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79136" y="6065837"/>
            <a:ext cx="116730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 stages</a:t>
            </a:r>
            <a:endParaRPr lang="en-US" dirty="0"/>
          </a:p>
        </p:txBody>
      </p:sp>
      <p:sp>
        <p:nvSpPr>
          <p:cNvPr id="10" name="Up Arrow 9"/>
          <p:cNvSpPr/>
          <p:nvPr/>
        </p:nvSpPr>
        <p:spPr bwMode="auto">
          <a:xfrm>
            <a:off x="8012112" y="5303837"/>
            <a:ext cx="152400" cy="685800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0" tIns="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ja-JP" sz="3600">
                <a:ea typeface="ＭＳ Ｐゴシック" pitchFamily="50" charset="-128"/>
              </a:rPr>
              <a:t>Outline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57188" y="1477963"/>
            <a:ext cx="9366250" cy="4740274"/>
          </a:xfrm>
          <a:ln/>
        </p:spPr>
        <p:txBody>
          <a:bodyPr lIns="0" tIns="0" rIns="0" bIns="0">
            <a:norm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ja-JP" sz="2400" dirty="0">
                <a:ea typeface="ＭＳ Ｐゴシック" pitchFamily="50" charset="-128"/>
              </a:rPr>
              <a:t>Electromagnetic (EM) physics overview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ja-JP" sz="1800" b="1" dirty="0" smtClean="0">
                <a:solidFill>
                  <a:srgbClr val="7030A0"/>
                </a:solidFill>
                <a:ea typeface="ＭＳ Ｐゴシック" pitchFamily="50" charset="-128"/>
              </a:rPr>
              <a:t>Introduction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ja-JP" sz="1800" b="1" dirty="0" smtClean="0">
                <a:solidFill>
                  <a:srgbClr val="7030A0"/>
                </a:solidFill>
                <a:ea typeface="ＭＳ Ｐゴシック" pitchFamily="50" charset="-128"/>
              </a:rPr>
              <a:t>Structure of Geant4 EM  sub-packages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ja-JP" sz="1800" b="1" dirty="0" smtClean="0">
                <a:solidFill>
                  <a:srgbClr val="7030A0"/>
                </a:solidFill>
                <a:ea typeface="ＭＳ Ｐゴシック" pitchFamily="50" charset="-128"/>
              </a:rPr>
              <a:t>Processes and models</a:t>
            </a:r>
            <a:endParaRPr lang="en-GB" altLang="ja-JP" sz="1800" dirty="0" smtClean="0">
              <a:solidFill>
                <a:srgbClr val="7030A0"/>
              </a:solidFill>
              <a:ea typeface="ＭＳ Ｐゴシック" pitchFamily="50" charset="-128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ja-JP" sz="2400" dirty="0" smtClean="0">
                <a:ea typeface="ＭＳ Ｐゴシック" pitchFamily="50" charset="-128"/>
              </a:rPr>
              <a:t>Geant4 cuts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ja-JP" sz="1800" dirty="0" smtClean="0">
                <a:solidFill>
                  <a:srgbClr val="8E1E08"/>
                </a:solidFill>
                <a:ea typeface="ＭＳ Ｐゴシック" pitchFamily="50" charset="-128"/>
              </a:rPr>
              <a:t>Cut in range and energy thresholds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ja-JP" sz="2400" dirty="0" smtClean="0">
                <a:ea typeface="ＭＳ Ｐゴシック" pitchFamily="50" charset="-128"/>
              </a:rPr>
              <a:t>How to invoke EM physics in Geant4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ja-JP" sz="1800" b="1" dirty="0" smtClean="0">
                <a:ea typeface="ＭＳ Ｐゴシック" pitchFamily="50" charset="-128"/>
              </a:rPr>
              <a:t>EM Physics Lists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ja-JP" sz="1800" b="1" dirty="0" smtClean="0">
                <a:ea typeface="ＭＳ Ｐゴシック" pitchFamily="50" charset="-128"/>
              </a:rPr>
              <a:t>How to extract  physics?</a:t>
            </a:r>
            <a:endParaRPr lang="en-GB" altLang="ja-JP" sz="2400" dirty="0" smtClean="0">
              <a:ea typeface="ＭＳ Ｐゴシック" pitchFamily="50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8480D-228F-4FCB-AE43-E9661C4A9C2B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Geant4 course - Electromagnetic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2004-D3CD-43A2-BB4B-AB403816ECA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G4EmPenelopePhysics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1265237"/>
            <a:ext cx="9366250" cy="5454651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Process class G4PhotoElectricEffect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Default model in g4 9.3 is G4PEEffectModel (EM Standard)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There are alternative Livermore and Penelope models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Example of the combined EM Physics Lists: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………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G4double limit = 1.0*</a:t>
            </a:r>
            <a:r>
              <a:rPr lang="en-US" sz="2800" dirty="0" err="1" smtClean="0">
                <a:solidFill>
                  <a:schemeClr val="tx2"/>
                </a:solidFill>
              </a:rPr>
              <a:t>GeV</a:t>
            </a:r>
            <a:r>
              <a:rPr lang="en-US" sz="2800" dirty="0" smtClean="0">
                <a:solidFill>
                  <a:schemeClr val="tx2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If ( </a:t>
            </a:r>
            <a:r>
              <a:rPr lang="en-US" sz="2800" dirty="0" err="1" smtClean="0">
                <a:solidFill>
                  <a:srgbClr val="0B8B23"/>
                </a:solidFill>
              </a:rPr>
              <a:t>particleName</a:t>
            </a:r>
            <a:r>
              <a:rPr lang="en-US" sz="2800" dirty="0" smtClean="0">
                <a:solidFill>
                  <a:srgbClr val="0B8B23"/>
                </a:solidFill>
              </a:rPr>
              <a:t> == “gamma”</a:t>
            </a:r>
            <a:r>
              <a:rPr lang="en-US" sz="2800" dirty="0" smtClean="0">
                <a:solidFill>
                  <a:schemeClr val="tx2"/>
                </a:solidFill>
              </a:rPr>
              <a:t>  ) { 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   </a:t>
            </a:r>
            <a:r>
              <a:rPr lang="en-US" sz="2800" dirty="0" smtClean="0">
                <a:solidFill>
                  <a:srgbClr val="7030A0"/>
                </a:solidFill>
              </a:rPr>
              <a:t>G4PhotoElectricEffect* </a:t>
            </a:r>
            <a:r>
              <a:rPr lang="en-US" sz="2800" dirty="0" err="1" smtClean="0">
                <a:solidFill>
                  <a:srgbClr val="7030A0"/>
                </a:solidFill>
              </a:rPr>
              <a:t>pef</a:t>
            </a:r>
            <a:r>
              <a:rPr lang="en-US" sz="2800" dirty="0" smtClean="0">
                <a:solidFill>
                  <a:srgbClr val="7030A0"/>
                </a:solidFill>
              </a:rPr>
              <a:t>= new G4PhotoElectricEffect();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   G4PenelopePhotoElectricModel*  </a:t>
            </a:r>
            <a:r>
              <a:rPr lang="en-US" sz="2800" dirty="0" err="1" smtClean="0">
                <a:solidFill>
                  <a:srgbClr val="7030A0"/>
                </a:solidFill>
              </a:rPr>
              <a:t>aModel</a:t>
            </a:r>
            <a:r>
              <a:rPr lang="en-US" sz="2800" dirty="0" smtClean="0">
                <a:solidFill>
                  <a:srgbClr val="7030A0"/>
                </a:solidFill>
              </a:rPr>
              <a:t> = new 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           G4PenelopePhotoElectricModel();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    </a:t>
            </a:r>
            <a:r>
              <a:rPr lang="en-US" sz="2800" dirty="0" err="1" smtClean="0">
                <a:solidFill>
                  <a:schemeClr val="tx2"/>
                </a:solidFill>
              </a:rPr>
              <a:t>aModel</a:t>
            </a:r>
            <a:r>
              <a:rPr lang="en-US" sz="2800" dirty="0" smtClean="0">
                <a:solidFill>
                  <a:schemeClr val="tx2"/>
                </a:solidFill>
              </a:rPr>
              <a:t>-&gt;</a:t>
            </a:r>
            <a:r>
              <a:rPr lang="en-US" sz="2800" dirty="0" err="1" smtClean="0">
                <a:solidFill>
                  <a:schemeClr val="tx2"/>
                </a:solidFill>
              </a:rPr>
              <a:t>SetHighEnergyLimit</a:t>
            </a:r>
            <a:r>
              <a:rPr lang="en-US" sz="2800" dirty="0" smtClean="0">
                <a:solidFill>
                  <a:schemeClr val="tx2"/>
                </a:solidFill>
              </a:rPr>
              <a:t>(limit);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    </a:t>
            </a:r>
            <a:r>
              <a:rPr lang="en-US" sz="2800" dirty="0" err="1" smtClean="0">
                <a:solidFill>
                  <a:schemeClr val="tx2"/>
                </a:solidFill>
              </a:rPr>
              <a:t>pef</a:t>
            </a:r>
            <a:r>
              <a:rPr lang="en-US" sz="2800" dirty="0" smtClean="0">
                <a:solidFill>
                  <a:schemeClr val="tx2"/>
                </a:solidFill>
              </a:rPr>
              <a:t>-&gt;</a:t>
            </a:r>
            <a:r>
              <a:rPr lang="en-US" sz="2800" dirty="0" err="1" smtClean="0">
                <a:solidFill>
                  <a:schemeClr val="tx2"/>
                </a:solidFill>
              </a:rPr>
              <a:t>AddEmModel</a:t>
            </a:r>
            <a:r>
              <a:rPr lang="en-US" sz="2800" dirty="0" smtClean="0">
                <a:solidFill>
                  <a:schemeClr val="tx2"/>
                </a:solidFill>
              </a:rPr>
              <a:t>(0, </a:t>
            </a:r>
            <a:r>
              <a:rPr lang="en-US" sz="2800" dirty="0" err="1" smtClean="0">
                <a:solidFill>
                  <a:schemeClr val="tx2"/>
                </a:solidFill>
              </a:rPr>
              <a:t>aModel</a:t>
            </a:r>
            <a:r>
              <a:rPr lang="en-US" sz="2800" dirty="0" smtClean="0">
                <a:solidFill>
                  <a:schemeClr val="tx2"/>
                </a:solidFill>
              </a:rPr>
              <a:t>);              // 1</a:t>
            </a:r>
            <a:r>
              <a:rPr lang="en-US" sz="2800" baseline="30000" dirty="0" smtClean="0">
                <a:solidFill>
                  <a:schemeClr val="tx2"/>
                </a:solidFill>
              </a:rPr>
              <a:t>st</a:t>
            </a:r>
            <a:r>
              <a:rPr lang="en-US" sz="2800" dirty="0" smtClean="0">
                <a:solidFill>
                  <a:schemeClr val="tx2"/>
                </a:solidFill>
              </a:rPr>
              <a:t> parameter - order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    </a:t>
            </a:r>
            <a:r>
              <a:rPr lang="en-US" sz="2800" dirty="0" err="1" smtClean="0">
                <a:solidFill>
                  <a:srgbClr val="0B8B23"/>
                </a:solidFill>
              </a:rPr>
              <a:t>pmanager</a:t>
            </a:r>
            <a:r>
              <a:rPr lang="en-US" sz="2800" dirty="0" smtClean="0">
                <a:solidFill>
                  <a:srgbClr val="0B8B23"/>
                </a:solidFill>
              </a:rPr>
              <a:t>-&gt;</a:t>
            </a:r>
            <a:r>
              <a:rPr lang="en-US" sz="2800" dirty="0" err="1" smtClean="0">
                <a:solidFill>
                  <a:srgbClr val="0B8B23"/>
                </a:solidFill>
              </a:rPr>
              <a:t>AddDiscreteProcess</a:t>
            </a:r>
            <a:r>
              <a:rPr lang="en-US" sz="2800" dirty="0" smtClean="0">
                <a:solidFill>
                  <a:srgbClr val="0B8B23"/>
                </a:solidFill>
              </a:rPr>
              <a:t>(</a:t>
            </a:r>
            <a:r>
              <a:rPr lang="en-US" sz="2800" dirty="0" err="1" smtClean="0">
                <a:solidFill>
                  <a:srgbClr val="0B8B23"/>
                </a:solidFill>
              </a:rPr>
              <a:t>pef</a:t>
            </a:r>
            <a:r>
              <a:rPr lang="en-US" sz="2800" dirty="0" smtClean="0">
                <a:solidFill>
                  <a:srgbClr val="0B8B23"/>
                </a:solidFill>
              </a:rPr>
              <a:t>);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…….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4C15-0A27-47F6-A9E1-72B4B637C8DF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C42E-FE31-46FE-8929-74DECEC59DC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C910AC-D084-4955-B2DA-FD4F956D8B83}" type="slidenum">
              <a:rPr lang="fr-FR" smtClean="0"/>
              <a:pPr/>
              <a:t>21</a:t>
            </a:fld>
            <a:endParaRPr lang="fr-F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230312" y="274637"/>
            <a:ext cx="7716838" cy="636588"/>
          </a:xfrm>
        </p:spPr>
        <p:txBody>
          <a:bodyPr/>
          <a:lstStyle/>
          <a:p>
            <a:pPr eaLnBrk="1" hangingPunct="1"/>
            <a:r>
              <a:rPr lang="en-US" dirty="0" smtClean="0"/>
              <a:t>How to extract Physics ?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518" y="1341437"/>
            <a:ext cx="9595845" cy="561276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Possible to retrieve Physics quantities using a </a:t>
            </a:r>
            <a:r>
              <a:rPr lang="en-US" sz="2000" dirty="0" smtClean="0">
                <a:solidFill>
                  <a:srgbClr val="FF0000"/>
                </a:solidFill>
              </a:rPr>
              <a:t>G4EmCalculator </a:t>
            </a:r>
            <a:r>
              <a:rPr lang="en-US" sz="2000" dirty="0" smtClean="0"/>
              <a:t>object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7030A0"/>
                </a:solidFill>
              </a:rPr>
              <a:t>Physics List should be initialized 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Example for retrieving the total cross section of a process with name </a:t>
            </a:r>
            <a:r>
              <a:rPr lang="en-US" sz="2000" dirty="0" err="1" smtClean="0">
                <a:solidFill>
                  <a:srgbClr val="CC00CC"/>
                </a:solidFill>
              </a:rPr>
              <a:t>procName</a:t>
            </a:r>
            <a:r>
              <a:rPr lang="en-US" sz="2000" dirty="0" smtClean="0"/>
              <a:t>:</a:t>
            </a:r>
            <a:r>
              <a:rPr lang="en-US" sz="1800" dirty="0" smtClean="0"/>
              <a:t> for particle </a:t>
            </a:r>
            <a:r>
              <a:rPr lang="en-US" sz="1800" dirty="0" err="1" smtClean="0">
                <a:solidFill>
                  <a:srgbClr val="7030A0"/>
                </a:solidFill>
              </a:rPr>
              <a:t>partName</a:t>
            </a:r>
            <a:r>
              <a:rPr lang="en-US" sz="1800" dirty="0" smtClean="0"/>
              <a:t> and material  </a:t>
            </a:r>
            <a:r>
              <a:rPr lang="en-US" sz="1800" dirty="0" err="1" smtClean="0">
                <a:solidFill>
                  <a:srgbClr val="7030A0"/>
                </a:solidFill>
              </a:rPr>
              <a:t>matName</a:t>
            </a:r>
            <a:endParaRPr lang="en-US" sz="18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#include "G4EmCalculator.hh"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...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G4EmCalculator </a:t>
            </a:r>
            <a:r>
              <a:rPr lang="en-US" sz="18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emCalculator</a:t>
            </a: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G4Material* material =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  G4NistManager::Instance()-&gt;</a:t>
            </a:r>
            <a:r>
              <a:rPr lang="en-US" sz="18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FindOrBuildMaterial</a:t>
            </a: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18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matName</a:t>
            </a: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G4double density = material-&gt;</a:t>
            </a:r>
            <a:r>
              <a:rPr lang="en-US" sz="18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GetDensity</a:t>
            </a: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G4double </a:t>
            </a:r>
            <a:r>
              <a:rPr lang="en-US" sz="18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massSigma</a:t>
            </a: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emCalculator.ComputeCrossSectionPerVolume</a:t>
            </a: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energy,particle,procName,material</a:t>
            </a: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)/density;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G4cout &lt;&lt; G4BestUnit(</a:t>
            </a:r>
            <a:r>
              <a:rPr lang="en-US" sz="1800" b="1" dirty="0" err="1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massSigma</a:t>
            </a: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  <a:latin typeface="Courier New" pitchFamily="49" charset="0"/>
                <a:cs typeface="Courier New" pitchFamily="49" charset="0"/>
              </a:rPr>
              <a:t>, "Surface/Mass") &lt;&lt; G4endl;</a:t>
            </a:r>
            <a:r>
              <a:rPr lang="en-US" sz="1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A good example: </a:t>
            </a:r>
            <a:r>
              <a:rPr lang="en-US" sz="2000" dirty="0" smtClean="0">
                <a:solidFill>
                  <a:srgbClr val="FF0000"/>
                </a:solidFill>
              </a:rPr>
              <a:t>$G4INSTALL/examples/extended/electromagnetic/TestEm14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Look in particular at the </a:t>
            </a:r>
            <a:r>
              <a:rPr lang="en-US" sz="2000" dirty="0" smtClean="0">
                <a:solidFill>
                  <a:srgbClr val="CC00CC"/>
                </a:solidFill>
              </a:rPr>
              <a:t>RunAction.cc</a:t>
            </a:r>
            <a:r>
              <a:rPr lang="en-US" sz="2000" dirty="0" smtClean="0"/>
              <a:t> class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5CE3-39CC-4C41-B1CD-25451673B5D2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 us start exercises of task 1.3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6CFFF-716C-4418-BD93-9B8F01D799DE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Geant4 course - Electromagnetic 1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2112" y="3779837"/>
            <a:ext cx="9366250" cy="295592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• Tutorial Material online task 1.3: </a:t>
            </a:r>
            <a:r>
              <a:rPr lang="en-US" dirty="0" smtClean="0">
                <a:hlinkClick r:id="rId2"/>
              </a:rPr>
              <a:t>http://www.ifh.de/geant4/g4course2010/task3</a:t>
            </a:r>
            <a:r>
              <a:rPr lang="en-US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25512" y="3246437"/>
            <a:ext cx="8305800" cy="1093788"/>
          </a:xfrm>
        </p:spPr>
        <p:txBody>
          <a:bodyPr>
            <a:normAutofit fontScale="90000"/>
          </a:bodyPr>
          <a:lstStyle/>
          <a:p>
            <a:r>
              <a:rPr lang="en-GB" altLang="ja-JP" dirty="0" smtClean="0">
                <a:ea typeface="ＭＳ Ｐゴシック" pitchFamily="50" charset="-128"/>
              </a:rPr>
              <a:t>Electromagnetic (EM) physics 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EFD9-D056-4B34-B9FE-C59A29A43778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C42E-FE31-46FE-8929-74DECEC59DC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AD1A-BD73-402D-9D11-6874C2905DF5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Geant4 course - Electromagnetic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0328-976F-480B-9015-901A2C50DA99}" type="slidenum">
              <a:rPr lang="en-US"/>
              <a:pPr/>
              <a:t>4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0"/>
            <a:ext cx="9377363" cy="808038"/>
          </a:xfrm>
        </p:spPr>
        <p:txBody>
          <a:bodyPr/>
          <a:lstStyle/>
          <a:p>
            <a:r>
              <a:rPr lang="en-US" sz="3600" dirty="0" smtClean="0"/>
              <a:t>Geant4 Electromagnetic </a:t>
            </a:r>
            <a:r>
              <a:rPr lang="en-US" sz="3600" dirty="0"/>
              <a:t>P</a:t>
            </a:r>
            <a:r>
              <a:rPr lang="en-US" sz="3600" dirty="0" smtClean="0"/>
              <a:t>hysics </a:t>
            </a:r>
            <a:endParaRPr lang="en-US" sz="3600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513" y="1417637"/>
            <a:ext cx="9917112" cy="534035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Release with the 1</a:t>
            </a:r>
            <a:r>
              <a:rPr lang="en-US" baseline="30000" dirty="0" smtClean="0">
                <a:solidFill>
                  <a:schemeClr val="bg2">
                    <a:lumMod val="10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version of Geant4 with EM physics based on Geant3 experience (1998)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</a:rPr>
              <a:t>Significant permanent development in many aspects of EM processes simulation since the beginning up to now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Many </a:t>
            </a:r>
            <a:r>
              <a:rPr lang="en-US" dirty="0"/>
              <a:t>years is used </a:t>
            </a:r>
            <a:r>
              <a:rPr lang="en-US" dirty="0" smtClean="0"/>
              <a:t> for large HEP experiments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err="1" smtClean="0"/>
              <a:t>BaBar</a:t>
            </a:r>
            <a:r>
              <a:rPr lang="en-US" dirty="0" smtClean="0"/>
              <a:t>, SLAC (since 2000)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LHC experiments ATLAS, CMS and </a:t>
            </a:r>
            <a:r>
              <a:rPr lang="en-US" dirty="0" err="1" smtClean="0"/>
              <a:t>LHCb</a:t>
            </a:r>
            <a:r>
              <a:rPr lang="en-US" dirty="0" smtClean="0"/>
              <a:t> (since 2004) </a:t>
            </a:r>
            <a:endParaRPr lang="en-US" dirty="0" smtClean="0">
              <a:solidFill>
                <a:srgbClr val="0033CC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33CC"/>
                </a:solidFill>
              </a:rPr>
              <a:t>Many </a:t>
            </a:r>
            <a:r>
              <a:rPr lang="en-US" dirty="0">
                <a:solidFill>
                  <a:srgbClr val="0033CC"/>
                </a:solidFill>
              </a:rPr>
              <a:t>common requirements for HEP, space, medical and other applications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FF33CC"/>
                </a:solidFill>
              </a:rPr>
              <a:t>EM web page</a:t>
            </a:r>
            <a:r>
              <a:rPr lang="en-US" dirty="0" smtClean="0">
                <a:solidFill>
                  <a:srgbClr val="0070C0"/>
                </a:solidFill>
              </a:rPr>
              <a:t> (common for Standard and Low-energy working groups)</a:t>
            </a:r>
            <a:r>
              <a:rPr lang="en-US" dirty="0" smtClean="0">
                <a:solidFill>
                  <a:srgbClr val="FF33CC"/>
                </a:solidFill>
              </a:rPr>
              <a:t>:</a:t>
            </a:r>
            <a:endParaRPr lang="en-US" dirty="0">
              <a:solidFill>
                <a:srgbClr val="FF33CC"/>
              </a:solidFill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tx2"/>
                </a:solidFill>
              </a:rPr>
              <a:t>http://cern.ch/geant4/collaboration/working_groups/electromagnetic/index.shtml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112" y="127000"/>
            <a:ext cx="9172576" cy="681038"/>
          </a:xfrm>
        </p:spPr>
        <p:txBody>
          <a:bodyPr>
            <a:noAutofit/>
          </a:bodyPr>
          <a:lstStyle/>
          <a:p>
            <a:r>
              <a:rPr lang="en-US" sz="2800" dirty="0" smtClean="0"/>
              <a:t>Geant4 simulation of ATLAS experiment at LHC, CERN</a:t>
            </a:r>
            <a:endParaRPr lang="en-U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112" y="1085010"/>
            <a:ext cx="9688513" cy="5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29D9-9BBD-4740-99A9-911AFE6B4977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Gamma and Electron Transport</a:t>
            </a:r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2" y="1493837"/>
            <a:ext cx="4149725" cy="52419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 b="1" dirty="0"/>
              <a:t>Photon processes:</a:t>
            </a:r>
          </a:p>
          <a:p>
            <a:pPr lvl="1">
              <a:lnSpc>
                <a:spcPct val="80000"/>
              </a:lnSpc>
            </a:pP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700" b="1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>
                <a:cs typeface="Times New Roman" pitchFamily="18" charset="0"/>
              </a:rPr>
              <a:t>conversion into</a:t>
            </a:r>
            <a:r>
              <a:rPr lang="en-US" sz="1700" b="1" dirty="0"/>
              <a:t> </a:t>
            </a:r>
            <a:r>
              <a:rPr lang="en-US" sz="1700" b="1" dirty="0" err="1"/>
              <a:t>e</a:t>
            </a:r>
            <a:r>
              <a:rPr lang="en-US" sz="1700" b="1" baseline="30000" dirty="0" err="1"/>
              <a:t>+</a:t>
            </a:r>
            <a:r>
              <a:rPr lang="en-US" sz="1700" b="1" dirty="0" err="1"/>
              <a:t>e</a:t>
            </a:r>
            <a:r>
              <a:rPr lang="en-US" sz="1700" b="1" baseline="30000" dirty="0"/>
              <a:t>-</a:t>
            </a:r>
            <a:r>
              <a:rPr lang="en-US" sz="1700" b="1" dirty="0"/>
              <a:t> pair</a:t>
            </a:r>
          </a:p>
          <a:p>
            <a:pPr lvl="1">
              <a:lnSpc>
                <a:spcPct val="80000"/>
              </a:lnSpc>
            </a:pPr>
            <a:r>
              <a:rPr lang="en-US" sz="1700" b="1" dirty="0"/>
              <a:t>Compton scattering</a:t>
            </a:r>
          </a:p>
          <a:p>
            <a:pPr lvl="1">
              <a:lnSpc>
                <a:spcPct val="80000"/>
              </a:lnSpc>
            </a:pPr>
            <a:r>
              <a:rPr lang="en-US" sz="1700" b="1" dirty="0"/>
              <a:t>Photoelectric effect</a:t>
            </a:r>
          </a:p>
          <a:p>
            <a:pPr lvl="1">
              <a:lnSpc>
                <a:spcPct val="80000"/>
              </a:lnSpc>
            </a:pPr>
            <a:r>
              <a:rPr lang="en-US" sz="1700" b="1" dirty="0">
                <a:solidFill>
                  <a:schemeClr val="accent2"/>
                </a:solidFill>
              </a:rPr>
              <a:t>Rayleigh </a:t>
            </a:r>
            <a:r>
              <a:rPr lang="en-US" sz="1700" b="1" dirty="0" smtClean="0">
                <a:solidFill>
                  <a:schemeClr val="accent2"/>
                </a:solidFill>
              </a:rPr>
              <a:t>scattering</a:t>
            </a:r>
            <a:endParaRPr lang="en-US" sz="1700" b="1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700" b="1" dirty="0">
                <a:solidFill>
                  <a:srgbClr val="8E1E08"/>
                </a:solidFill>
              </a:rPr>
              <a:t>Gamma-nuclear interaction in </a:t>
            </a:r>
            <a:r>
              <a:rPr lang="en-US" sz="1700" b="1" dirty="0" err="1">
                <a:solidFill>
                  <a:srgbClr val="8E1E08"/>
                </a:solidFill>
              </a:rPr>
              <a:t>hadronic</a:t>
            </a:r>
            <a:r>
              <a:rPr lang="en-US" sz="1700" b="1" dirty="0">
                <a:solidFill>
                  <a:srgbClr val="8E1E08"/>
                </a:solidFill>
              </a:rPr>
              <a:t> sub-package CHIPS</a:t>
            </a:r>
            <a:r>
              <a:rPr lang="en-US" sz="1700" b="1" dirty="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200" b="1" dirty="0"/>
              <a:t>Electron and positron processes:</a:t>
            </a:r>
          </a:p>
          <a:p>
            <a:pPr lvl="1">
              <a:lnSpc>
                <a:spcPct val="80000"/>
              </a:lnSpc>
            </a:pPr>
            <a:r>
              <a:rPr lang="en-US" sz="1700" b="1" dirty="0"/>
              <a:t>Ionization</a:t>
            </a:r>
          </a:p>
          <a:p>
            <a:pPr lvl="1">
              <a:lnSpc>
                <a:spcPct val="80000"/>
              </a:lnSpc>
            </a:pPr>
            <a:r>
              <a:rPr lang="en-US" sz="1700" b="1" dirty="0"/>
              <a:t>Coulomb scattering</a:t>
            </a:r>
          </a:p>
          <a:p>
            <a:pPr lvl="1">
              <a:lnSpc>
                <a:spcPct val="80000"/>
              </a:lnSpc>
            </a:pPr>
            <a:r>
              <a:rPr lang="en-US" sz="1700" b="1" dirty="0" err="1"/>
              <a:t>Bremsstrahlung</a:t>
            </a:r>
            <a:r>
              <a:rPr lang="en-US" sz="1700" b="1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700" b="1" dirty="0">
                <a:solidFill>
                  <a:srgbClr val="8E1E08"/>
                </a:solidFill>
              </a:rPr>
              <a:t>Nuclear interaction in </a:t>
            </a:r>
            <a:r>
              <a:rPr lang="en-US" sz="1700" b="1" dirty="0" err="1">
                <a:solidFill>
                  <a:srgbClr val="8E1E08"/>
                </a:solidFill>
              </a:rPr>
              <a:t>hadronic</a:t>
            </a:r>
            <a:r>
              <a:rPr lang="en-US" sz="1700" b="1" dirty="0">
                <a:solidFill>
                  <a:srgbClr val="8E1E08"/>
                </a:solidFill>
              </a:rPr>
              <a:t> sub-package CHIPS</a:t>
            </a:r>
            <a:r>
              <a:rPr lang="en-US" sz="1700" b="1" dirty="0">
                <a:solidFill>
                  <a:schemeClr val="accent2"/>
                </a:solidFill>
              </a:rPr>
              <a:t> </a:t>
            </a:r>
            <a:endParaRPr lang="en-US" sz="1700" b="1" dirty="0"/>
          </a:p>
          <a:p>
            <a:pPr>
              <a:lnSpc>
                <a:spcPct val="80000"/>
              </a:lnSpc>
            </a:pPr>
            <a:r>
              <a:rPr lang="en-US" sz="2200" b="1" dirty="0"/>
              <a:t>Positron annihilation</a:t>
            </a:r>
          </a:p>
          <a:p>
            <a:pPr>
              <a:lnSpc>
                <a:spcPct val="80000"/>
              </a:lnSpc>
            </a:pPr>
            <a:r>
              <a:rPr lang="en-US" sz="2200" b="1" dirty="0" smtClean="0">
                <a:solidFill>
                  <a:srgbClr val="81157C"/>
                </a:solidFill>
              </a:rPr>
              <a:t>HEP &amp; many other Geant4 </a:t>
            </a:r>
            <a:r>
              <a:rPr lang="en-US" sz="2200" b="1" dirty="0">
                <a:solidFill>
                  <a:srgbClr val="81157C"/>
                </a:solidFill>
              </a:rPr>
              <a:t>applications with electron and gamma beams</a:t>
            </a:r>
            <a:r>
              <a:rPr lang="en-US" sz="2200" dirty="0"/>
              <a:t>  </a:t>
            </a:r>
          </a:p>
          <a:p>
            <a:pPr lvl="1">
              <a:lnSpc>
                <a:spcPct val="80000"/>
              </a:lnSpc>
            </a:pPr>
            <a:endParaRPr lang="en-US" sz="1700" dirty="0"/>
          </a:p>
        </p:txBody>
      </p:sp>
      <p:pic>
        <p:nvPicPr>
          <p:cNvPr id="80904" name="Picture 8" descr="testem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16512" y="1189037"/>
            <a:ext cx="4964113" cy="3140075"/>
          </a:xfrm>
          <a:noFill/>
          <a:ln/>
        </p:spPr>
      </p:pic>
      <p:pic>
        <p:nvPicPr>
          <p:cNvPr id="80905" name="Picture 9" descr="icrs_setup_bew_all_50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tretch>
            <a:fillRect/>
          </a:stretch>
        </p:blipFill>
        <p:spPr>
          <a:xfrm>
            <a:off x="5192712" y="4694237"/>
            <a:ext cx="4606286" cy="2255903"/>
          </a:xfrm>
          <a:noFill/>
          <a:ln/>
        </p:spPr>
      </p:pic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7850739" y="1189037"/>
            <a:ext cx="2229886" cy="46165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dirty="0"/>
              <a:t>HEP calorimeter</a:t>
            </a: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8177560" y="4389437"/>
            <a:ext cx="1941537" cy="46165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dirty="0"/>
              <a:t>Medical </a:t>
            </a:r>
            <a:r>
              <a:rPr lang="en-US" dirty="0" smtClean="0"/>
              <a:t> </a:t>
            </a:r>
            <a:r>
              <a:rPr lang="en-US" dirty="0" err="1" smtClean="0"/>
              <a:t>linac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1746-D93C-4FF7-8148-0869C0D560C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7BFD-60E3-4980-9315-0DC3D38D9B9E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3250-C840-4F4C-9917-FA39BA6AC0D5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Geant4 course - Electromagnetic 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C1E2-A09D-4B64-9E76-A4F48B1F694F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512" y="-1"/>
            <a:ext cx="7716838" cy="884237"/>
          </a:xfrm>
        </p:spPr>
        <p:txBody>
          <a:bodyPr/>
          <a:lstStyle/>
          <a:p>
            <a:r>
              <a:rPr lang="en-US" sz="3600" dirty="0" smtClean="0"/>
              <a:t>Geant4 </a:t>
            </a:r>
            <a:r>
              <a:rPr lang="en-US" sz="3600" dirty="0"/>
              <a:t>EM packages </a:t>
            </a:r>
          </a:p>
        </p:txBody>
      </p:sp>
      <p:sp>
        <p:nvSpPr>
          <p:cNvPr id="79875" name="Rectangle 3"/>
          <p:cNvSpPr>
            <a:spLocks noGrp="1" noChangeAspect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i="1" dirty="0"/>
              <a:t>Standard</a:t>
            </a:r>
          </a:p>
          <a:p>
            <a:pPr lvl="1">
              <a:lnSpc>
                <a:spcPct val="80000"/>
              </a:lnSpc>
            </a:pPr>
            <a:r>
              <a:rPr lang="en-US" sz="1600" b="1" i="1" dirty="0"/>
              <a:t> </a:t>
            </a:r>
            <a:r>
              <a:rPr lang="en-US" sz="1800" b="1" dirty="0">
                <a:latin typeface="Symbol" pitchFamily="18" charset="2"/>
              </a:rPr>
              <a:t>g</a:t>
            </a:r>
            <a:r>
              <a:rPr lang="en-US" sz="1800" b="1" dirty="0"/>
              <a:t>, e up to 100 </a:t>
            </a:r>
            <a:r>
              <a:rPr lang="en-US" sz="1800" b="1" dirty="0" err="1"/>
              <a:t>TeV</a:t>
            </a:r>
            <a:endParaRPr lang="en-US" sz="1800" b="1" dirty="0"/>
          </a:p>
          <a:p>
            <a:pPr lvl="1">
              <a:lnSpc>
                <a:spcPct val="80000"/>
              </a:lnSpc>
            </a:pPr>
            <a:r>
              <a:rPr lang="en-US" sz="1800" b="1" dirty="0"/>
              <a:t>hadrons up to 100 </a:t>
            </a:r>
            <a:r>
              <a:rPr lang="en-US" sz="1800" b="1" dirty="0" err="1"/>
              <a:t>TeV</a:t>
            </a:r>
            <a:endParaRPr lang="en-US" sz="1800" b="1" dirty="0"/>
          </a:p>
          <a:p>
            <a:pPr lvl="1">
              <a:lnSpc>
                <a:spcPct val="80000"/>
              </a:lnSpc>
            </a:pPr>
            <a:r>
              <a:rPr lang="en-US" sz="1800" b="1" dirty="0"/>
              <a:t>ions up to 100 </a:t>
            </a:r>
            <a:r>
              <a:rPr lang="en-US" sz="1800" b="1" dirty="0" err="1"/>
              <a:t>TeV</a:t>
            </a:r>
            <a:endParaRPr lang="en-US" sz="1800" b="1" dirty="0"/>
          </a:p>
          <a:p>
            <a:pPr>
              <a:lnSpc>
                <a:spcPct val="80000"/>
              </a:lnSpc>
            </a:pPr>
            <a:r>
              <a:rPr lang="en-US" sz="2000" b="1" i="1" dirty="0" err="1"/>
              <a:t>Muons</a:t>
            </a:r>
            <a:endParaRPr lang="en-US" sz="2000" b="1" i="1" dirty="0"/>
          </a:p>
          <a:p>
            <a:pPr lvl="1">
              <a:lnSpc>
                <a:spcPct val="80000"/>
              </a:lnSpc>
            </a:pPr>
            <a:r>
              <a:rPr lang="en-US" sz="1800" b="1" dirty="0"/>
              <a:t>up to 1 </a:t>
            </a:r>
            <a:r>
              <a:rPr lang="en-US" sz="1800" b="1" dirty="0" err="1"/>
              <a:t>PeV</a:t>
            </a:r>
            <a:endParaRPr lang="en-US" sz="1800" b="1" dirty="0"/>
          </a:p>
          <a:p>
            <a:pPr lvl="1">
              <a:lnSpc>
                <a:spcPct val="80000"/>
              </a:lnSpc>
            </a:pPr>
            <a:r>
              <a:rPr lang="en-US" sz="1800" b="1" dirty="0"/>
              <a:t>Energy loss propagator</a:t>
            </a:r>
          </a:p>
          <a:p>
            <a:pPr>
              <a:lnSpc>
                <a:spcPct val="80000"/>
              </a:lnSpc>
            </a:pPr>
            <a:r>
              <a:rPr lang="en-US" sz="2000" b="1" i="1" dirty="0" err="1"/>
              <a:t>Xrays</a:t>
            </a:r>
            <a:endParaRPr lang="en-US" sz="2000" b="1" i="1" dirty="0"/>
          </a:p>
          <a:p>
            <a:pPr lvl="1">
              <a:lnSpc>
                <a:spcPct val="80000"/>
              </a:lnSpc>
            </a:pPr>
            <a:r>
              <a:rPr lang="en-US" sz="1800" b="1" dirty="0"/>
              <a:t>X-ray and optical photon production </a:t>
            </a:r>
            <a:r>
              <a:rPr lang="en-US" sz="1800" b="1" dirty="0" smtClean="0"/>
              <a:t>processes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sz="2000" b="1" i="1" dirty="0"/>
              <a:t>High-energy</a:t>
            </a:r>
            <a:r>
              <a:rPr lang="en-US" sz="20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b="1" dirty="0"/>
              <a:t>Processes at high energy (E&gt;10GeV)</a:t>
            </a:r>
          </a:p>
          <a:p>
            <a:pPr lvl="1">
              <a:lnSpc>
                <a:spcPct val="80000"/>
              </a:lnSpc>
            </a:pPr>
            <a:r>
              <a:rPr lang="en-US" sz="1800" b="1" dirty="0"/>
              <a:t>Physics for exotic particles</a:t>
            </a:r>
          </a:p>
          <a:p>
            <a:pPr>
              <a:lnSpc>
                <a:spcPct val="80000"/>
              </a:lnSpc>
            </a:pPr>
            <a:r>
              <a:rPr lang="en-US" sz="2000" b="1" i="1" dirty="0" err="1"/>
              <a:t>Polarisation</a:t>
            </a:r>
            <a:endParaRPr lang="en-US" sz="2000" b="1" i="1" dirty="0"/>
          </a:p>
          <a:p>
            <a:pPr lvl="1">
              <a:lnSpc>
                <a:spcPct val="80000"/>
              </a:lnSpc>
            </a:pPr>
            <a:r>
              <a:rPr lang="en-US" sz="1800" b="1" dirty="0" smtClean="0"/>
              <a:t>Simulation </a:t>
            </a:r>
            <a:r>
              <a:rPr lang="en-US" sz="1800" b="1" dirty="0"/>
              <a:t>of polarized </a:t>
            </a:r>
            <a:r>
              <a:rPr lang="en-US" sz="1800" b="1" dirty="0" smtClean="0"/>
              <a:t>beams</a:t>
            </a:r>
          </a:p>
          <a:p>
            <a:pPr>
              <a:lnSpc>
                <a:spcPct val="80000"/>
              </a:lnSpc>
            </a:pPr>
            <a:r>
              <a:rPr lang="en-US" sz="2000" b="1" i="1" dirty="0" smtClean="0">
                <a:solidFill>
                  <a:srgbClr val="00B050"/>
                </a:solidFill>
              </a:rPr>
              <a:t>Optical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b="1" dirty="0" smtClean="0"/>
              <a:t>Optical photon interactions</a:t>
            </a:r>
            <a:endParaRPr lang="en-US" sz="2400" b="1" dirty="0"/>
          </a:p>
        </p:txBody>
      </p:sp>
      <p:sp>
        <p:nvSpPr>
          <p:cNvPr id="79881" name="Rectangle 9"/>
          <p:cNvSpPr>
            <a:spLocks noGrp="1" noChangeArrowheads="1"/>
          </p:cNvSpPr>
          <p:nvPr>
            <p:ph sz="quarter" idx="3"/>
          </p:nvPr>
        </p:nvSpPr>
        <p:spPr>
          <a:xfrm>
            <a:off x="5116512" y="4694237"/>
            <a:ext cx="4606925" cy="2057400"/>
          </a:xfrm>
          <a:noFill/>
          <a:ln/>
        </p:spPr>
        <p:txBody>
          <a:bodyPr>
            <a:normAutofit fontScale="92500"/>
          </a:bodyPr>
          <a:lstStyle/>
          <a:p>
            <a:r>
              <a:rPr lang="en-US" sz="2400" dirty="0" err="1" smtClean="0"/>
              <a:t>Adjoint</a:t>
            </a:r>
            <a:endParaRPr lang="en-US" sz="2400" dirty="0" smtClean="0"/>
          </a:p>
          <a:p>
            <a:pPr lvl="1"/>
            <a:r>
              <a:rPr lang="en-US" sz="1800" b="1" dirty="0" smtClean="0"/>
              <a:t>New sub-library for reverse Monte Carlo simulation from the detector of interest back to source of radiation</a:t>
            </a: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Utils</a:t>
            </a:r>
            <a:r>
              <a:rPr lang="en-US" sz="2400" b="1" dirty="0" smtClean="0">
                <a:solidFill>
                  <a:srgbClr val="C00000"/>
                </a:solidFill>
              </a:rPr>
              <a:t> – general EM interfaces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5116512" y="1417637"/>
            <a:ext cx="4606925" cy="3368674"/>
          </a:xfrm>
        </p:spPr>
        <p:txBody>
          <a:bodyPr/>
          <a:lstStyle/>
          <a:p>
            <a:r>
              <a:rPr lang="en-US" sz="2400" dirty="0" smtClean="0"/>
              <a:t>Low-energy </a:t>
            </a:r>
          </a:p>
          <a:p>
            <a:pPr lvl="1">
              <a:lnSpc>
                <a:spcPct val="80000"/>
              </a:lnSpc>
            </a:pPr>
            <a:r>
              <a:rPr lang="en-US" sz="1800" b="1" i="1" dirty="0" smtClean="0"/>
              <a:t> </a:t>
            </a:r>
            <a:r>
              <a:rPr lang="en-US" sz="1800" b="1" dirty="0" smtClean="0">
                <a:solidFill>
                  <a:srgbClr val="7030A0"/>
                </a:solidFill>
              </a:rPr>
              <a:t>Livermore  l</a:t>
            </a:r>
            <a:r>
              <a:rPr lang="en-US" sz="1800" b="1" i="1" dirty="0" smtClean="0"/>
              <a:t>ibrary </a:t>
            </a:r>
            <a:r>
              <a:rPr lang="en-US" sz="1800" b="1" dirty="0" smtClean="0">
                <a:latin typeface="Symbol" pitchFamily="18" charset="2"/>
              </a:rPr>
              <a:t>g</a:t>
            </a:r>
            <a:r>
              <a:rPr lang="en-US" sz="1800" b="1" dirty="0" smtClean="0"/>
              <a:t>, e- from 10 </a:t>
            </a:r>
            <a:r>
              <a:rPr lang="en-US" sz="1800" b="1" dirty="0" err="1" smtClean="0"/>
              <a:t>eV</a:t>
            </a:r>
            <a:r>
              <a:rPr lang="en-US" sz="1800" b="1" dirty="0" smtClean="0"/>
              <a:t> up to 1 </a:t>
            </a:r>
            <a:r>
              <a:rPr lang="en-US" sz="1800" b="1" dirty="0" err="1" smtClean="0"/>
              <a:t>GeV</a:t>
            </a:r>
            <a:endParaRPr lang="en-US" sz="1800" b="1" dirty="0" smtClean="0"/>
          </a:p>
          <a:p>
            <a:pPr lvl="1">
              <a:lnSpc>
                <a:spcPct val="80000"/>
              </a:lnSpc>
            </a:pPr>
            <a:r>
              <a:rPr lang="en-US" sz="1800" b="1" dirty="0" smtClean="0">
                <a:solidFill>
                  <a:srgbClr val="7030A0"/>
                </a:solidFill>
              </a:rPr>
              <a:t>Livermore l</a:t>
            </a:r>
            <a:r>
              <a:rPr lang="en-US" sz="1800" b="1" dirty="0" smtClean="0"/>
              <a:t>ibrary based polarized processes</a:t>
            </a:r>
          </a:p>
          <a:p>
            <a:pPr lvl="1">
              <a:lnSpc>
                <a:spcPct val="80000"/>
              </a:lnSpc>
            </a:pPr>
            <a:r>
              <a:rPr lang="en-US" sz="1800" b="1" dirty="0" smtClean="0">
                <a:solidFill>
                  <a:srgbClr val="7030A0"/>
                </a:solidFill>
              </a:rPr>
              <a:t>PENELOPE </a:t>
            </a:r>
            <a:r>
              <a:rPr lang="en-US" sz="1800" b="1" dirty="0" smtClean="0"/>
              <a:t>code rewrite , </a:t>
            </a:r>
            <a:r>
              <a:rPr lang="en-US" sz="1800" b="1" dirty="0" smtClean="0">
                <a:latin typeface="Symbol" pitchFamily="18" charset="2"/>
              </a:rPr>
              <a:t>g</a:t>
            </a:r>
            <a:r>
              <a:rPr lang="en-US" sz="1800" b="1" dirty="0" smtClean="0"/>
              <a:t>, e- , e+ from 250 </a:t>
            </a:r>
            <a:r>
              <a:rPr lang="en-US" sz="1800" b="1" dirty="0" err="1" smtClean="0"/>
              <a:t>eV</a:t>
            </a:r>
            <a:r>
              <a:rPr lang="en-US" sz="1800" b="1" dirty="0" smtClean="0"/>
              <a:t> up to 1 </a:t>
            </a:r>
            <a:r>
              <a:rPr lang="en-US" sz="1800" b="1" dirty="0" err="1" smtClean="0"/>
              <a:t>GeV</a:t>
            </a:r>
            <a:endParaRPr lang="en-US" sz="1800" b="1" dirty="0" smtClean="0"/>
          </a:p>
          <a:p>
            <a:pPr lvl="1">
              <a:lnSpc>
                <a:spcPct val="80000"/>
              </a:lnSpc>
            </a:pPr>
            <a:r>
              <a:rPr lang="en-US" sz="1800" b="1" dirty="0" smtClean="0"/>
              <a:t>hadrons and ions up to 1 </a:t>
            </a:r>
            <a:r>
              <a:rPr lang="en-US" sz="1800" b="1" dirty="0" err="1" smtClean="0"/>
              <a:t>GeV</a:t>
            </a:r>
            <a:endParaRPr lang="en-US" sz="1800" b="1" dirty="0" smtClean="0"/>
          </a:p>
          <a:p>
            <a:pPr lvl="1">
              <a:lnSpc>
                <a:spcPct val="80000"/>
              </a:lnSpc>
            </a:pPr>
            <a:r>
              <a:rPr lang="en-US" sz="1800" b="1" dirty="0" err="1" smtClean="0">
                <a:solidFill>
                  <a:srgbClr val="7030A0"/>
                </a:solidFill>
              </a:rPr>
              <a:t>Microdosimetry</a:t>
            </a:r>
            <a:r>
              <a:rPr lang="en-US" sz="1800" b="1" dirty="0" smtClean="0">
                <a:solidFill>
                  <a:srgbClr val="7030A0"/>
                </a:solidFill>
              </a:rPr>
              <a:t> models </a:t>
            </a:r>
            <a:r>
              <a:rPr lang="en-US" sz="1800" b="1" dirty="0" smtClean="0"/>
              <a:t>(Geant4-DNA project) from 7 </a:t>
            </a:r>
            <a:r>
              <a:rPr lang="en-US" sz="1800" b="1" dirty="0" err="1" smtClean="0"/>
              <a:t>eV</a:t>
            </a:r>
            <a:r>
              <a:rPr lang="en-US" sz="1800" b="1" dirty="0" smtClean="0"/>
              <a:t> to 10 </a:t>
            </a:r>
            <a:r>
              <a:rPr lang="en-US" sz="1800" b="1" dirty="0" err="1" smtClean="0"/>
              <a:t>MeV</a:t>
            </a:r>
            <a:r>
              <a:rPr lang="en-US" sz="1800" b="1" dirty="0" smtClean="0"/>
              <a:t> 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sz="1800" b="1" dirty="0" smtClean="0"/>
              <a:t>Atomic </a:t>
            </a:r>
            <a:r>
              <a:rPr lang="en-US" sz="1800" b="1" dirty="0" err="1" smtClean="0"/>
              <a:t>deexcitation</a:t>
            </a:r>
            <a:r>
              <a:rPr lang="en-US" sz="18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7F05D6-63B6-4C18-914C-0F445AA038F5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97112" y="-1"/>
            <a:ext cx="5562600" cy="731838"/>
          </a:xfrm>
        </p:spPr>
        <p:txBody>
          <a:bodyPr/>
          <a:lstStyle/>
          <a:p>
            <a:pPr eaLnBrk="1" hangingPunct="1"/>
            <a:r>
              <a:rPr lang="fr-FR" dirty="0" smtClean="0"/>
              <a:t>Software design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112837"/>
            <a:ext cx="9296400" cy="5791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Since Geant4 9.3beta (June, 2009) the design is uniform </a:t>
            </a:r>
            <a:r>
              <a:rPr lang="en-US" sz="2000" dirty="0" smtClean="0">
                <a:solidFill>
                  <a:srgbClr val="FF0000"/>
                </a:solidFill>
              </a:rPr>
              <a:t>for all EM packages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Allowing a coherent approach  for high-energy and low-energy applications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A physical interaction or process is described by a </a:t>
            </a:r>
            <a:r>
              <a:rPr lang="en-US" sz="2000" u="sng" dirty="0" smtClean="0">
                <a:solidFill>
                  <a:srgbClr val="C00000"/>
                </a:solidFill>
              </a:rPr>
              <a:t>process class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Naming scheme : </a:t>
            </a:r>
            <a:r>
              <a:rPr lang="en-US" sz="1800" dirty="0" smtClean="0">
                <a:solidFill>
                  <a:srgbClr val="0070C0"/>
                </a:solidFill>
              </a:rPr>
              <a:t>« G4ProcessName »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For example, </a:t>
            </a:r>
            <a:r>
              <a:rPr lang="en-US" sz="1800" dirty="0" smtClean="0">
                <a:solidFill>
                  <a:srgbClr val="0070C0"/>
                </a:solidFill>
              </a:rPr>
              <a:t>G4Compton </a:t>
            </a:r>
            <a:r>
              <a:rPr lang="en-US" sz="1800" dirty="0" smtClean="0">
                <a:solidFill>
                  <a:schemeClr val="folHlink"/>
                </a:solidFill>
              </a:rPr>
              <a:t> </a:t>
            </a:r>
            <a:r>
              <a:rPr lang="en-US" sz="1800" dirty="0" smtClean="0"/>
              <a:t>for photon Compton scattering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Assigned to Geant4 particle type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Inherit from </a:t>
            </a:r>
            <a:r>
              <a:rPr lang="en-US" sz="1800" dirty="0" smtClean="0">
                <a:solidFill>
                  <a:srgbClr val="0070C0"/>
                </a:solidFill>
              </a:rPr>
              <a:t>G4VEmProcess </a:t>
            </a:r>
            <a:r>
              <a:rPr lang="en-US" sz="1800" dirty="0" smtClean="0"/>
              <a:t>base class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 physical process can be simulated according to </a:t>
            </a:r>
            <a:r>
              <a:rPr lang="en-US" sz="2000" dirty="0" smtClean="0">
                <a:solidFill>
                  <a:srgbClr val="CC00CC"/>
                </a:solidFill>
              </a:rPr>
              <a:t>several models</a:t>
            </a:r>
            <a:r>
              <a:rPr lang="en-US" sz="2000" dirty="0" smtClean="0"/>
              <a:t>, each model being described by a </a:t>
            </a:r>
            <a:r>
              <a:rPr lang="en-US" sz="2000" u="sng" dirty="0" smtClean="0">
                <a:solidFill>
                  <a:srgbClr val="CC00CC"/>
                </a:solidFill>
              </a:rPr>
              <a:t>model class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Naming scheme : « G4</a:t>
            </a:r>
            <a:r>
              <a:rPr lang="en-US" sz="1800" dirty="0" smtClean="0">
                <a:solidFill>
                  <a:srgbClr val="CC00CC"/>
                </a:solidFill>
              </a:rPr>
              <a:t>ModelName</a:t>
            </a:r>
            <a:r>
              <a:rPr lang="en-US" sz="1800" dirty="0" smtClean="0">
                <a:solidFill>
                  <a:srgbClr val="0070C0"/>
                </a:solidFill>
              </a:rPr>
              <a:t>ProcessName</a:t>
            </a:r>
            <a:r>
              <a:rPr lang="en-US" sz="1800" dirty="0" smtClean="0"/>
              <a:t>Model »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For example, G4</a:t>
            </a:r>
            <a:r>
              <a:rPr lang="en-US" sz="1800" dirty="0" smtClean="0">
                <a:solidFill>
                  <a:srgbClr val="CC00CC"/>
                </a:solidFill>
              </a:rPr>
              <a:t>Livermore</a:t>
            </a:r>
            <a:r>
              <a:rPr lang="en-US" sz="1800" dirty="0" smtClean="0">
                <a:solidFill>
                  <a:srgbClr val="0070C0"/>
                </a:solidFill>
              </a:rPr>
              <a:t>ComptonM</a:t>
            </a:r>
            <a:r>
              <a:rPr lang="en-US" sz="1800" dirty="0" smtClean="0"/>
              <a:t>odel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Models can be assigned to certain energy ranges and G4Regions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Inherit from </a:t>
            </a:r>
            <a:r>
              <a:rPr lang="en-US" sz="1800" dirty="0" smtClean="0">
                <a:solidFill>
                  <a:srgbClr val="0070C0"/>
                </a:solidFill>
              </a:rPr>
              <a:t>G4VEmModel </a:t>
            </a:r>
            <a:r>
              <a:rPr lang="en-US" sz="1800" dirty="0" smtClean="0"/>
              <a:t>base class</a:t>
            </a:r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8E1E08"/>
                </a:solidFill>
              </a:rPr>
              <a:t>Model classes provide the computation of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chemeClr val="hlink"/>
                </a:solidFill>
              </a:rPr>
              <a:t>Cross section</a:t>
            </a:r>
            <a:r>
              <a:rPr lang="en-US" sz="1800" dirty="0" smtClean="0"/>
              <a:t> and</a:t>
            </a:r>
            <a:r>
              <a:rPr lang="en-US" sz="1800" dirty="0" smtClean="0">
                <a:solidFill>
                  <a:schemeClr val="hlink"/>
                </a:solidFill>
              </a:rPr>
              <a:t> stopping power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chemeClr val="hlink"/>
                </a:solidFill>
              </a:rPr>
              <a:t>Sample selection of atom in compound</a:t>
            </a: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81157C"/>
                </a:solidFill>
              </a:rPr>
              <a:t>Final state </a:t>
            </a:r>
            <a:r>
              <a:rPr lang="en-US" sz="1800" dirty="0" smtClean="0"/>
              <a:t>(kinematics, production of </a:t>
            </a:r>
            <a:r>
              <a:rPr lang="en-US" sz="1800" dirty="0" err="1" smtClean="0"/>
              <a:t>secondaries</a:t>
            </a:r>
            <a:r>
              <a:rPr lang="en-US" sz="1800" dirty="0" smtClean="0"/>
              <a:t>…)</a:t>
            </a:r>
          </a:p>
          <a:p>
            <a:pPr eaLnBrk="1" hangingPunct="1">
              <a:lnSpc>
                <a:spcPct val="80000"/>
              </a:lnSpc>
            </a:pPr>
            <a:endParaRPr lang="fr-FR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0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9A91-0929-4F0D-825C-8C72F7756D9C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list of available processes and models is maintained by EM working groups in EM web pages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It is shown in Geant4 extended and advanced examples how to use EM processes and models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User feedback always </a:t>
            </a:r>
            <a:r>
              <a:rPr lang="en-US" dirty="0" smtClean="0">
                <a:solidFill>
                  <a:srgbClr val="C00000"/>
                </a:solidFill>
              </a:rPr>
              <a:t>welcome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977A-7E63-4057-9029-E00FD9468506}" type="datetime1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Geant4 course - Electromagnetic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C42E-FE31-46FE-8929-74DECEC59DC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4">
  <a:themeElements>
    <a:clrScheme name="">
      <a:dk1>
        <a:srgbClr val="114FFB"/>
      </a:dk1>
      <a:lt1>
        <a:srgbClr val="FFFFFF"/>
      </a:lt1>
      <a:dk2>
        <a:srgbClr val="000000"/>
      </a:dk2>
      <a:lt2>
        <a:srgbClr val="CECECE"/>
      </a:lt2>
      <a:accent1>
        <a:srgbClr val="D49FFF"/>
      </a:accent1>
      <a:accent2>
        <a:srgbClr val="618FFD"/>
      </a:accent2>
      <a:accent3>
        <a:srgbClr val="FFFFFF"/>
      </a:accent3>
      <a:accent4>
        <a:srgbClr val="0D42D6"/>
      </a:accent4>
      <a:accent5>
        <a:srgbClr val="E6CDFF"/>
      </a:accent5>
      <a:accent6>
        <a:srgbClr val="5781E5"/>
      </a:accent6>
      <a:hlink>
        <a:srgbClr val="009688"/>
      </a:hlink>
      <a:folHlink>
        <a:srgbClr val="DADADA"/>
      </a:folHlink>
    </a:clrScheme>
    <a:fontScheme name="model4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4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4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4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4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4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4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model4</Template>
  <TotalTime>6075</TotalTime>
  <Words>1552</Words>
  <Application>Microsoft Office PowerPoint</Application>
  <PresentationFormat>Custom</PresentationFormat>
  <Paragraphs>290</Paragraphs>
  <Slides>22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model4</vt:lpstr>
      <vt:lpstr>Equation</vt:lpstr>
      <vt:lpstr>Geant4 Electromagnetic Physics Introduction</vt:lpstr>
      <vt:lpstr>Outline</vt:lpstr>
      <vt:lpstr>Electromagnetic (EM) physics overview</vt:lpstr>
      <vt:lpstr>Geant4 Electromagnetic Physics </vt:lpstr>
      <vt:lpstr>Geant4 simulation of ATLAS experiment at LHC, CERN</vt:lpstr>
      <vt:lpstr>Gamma and Electron Transport</vt:lpstr>
      <vt:lpstr>Geant4 EM packages </vt:lpstr>
      <vt:lpstr>Software design</vt:lpstr>
      <vt:lpstr>Comments</vt:lpstr>
      <vt:lpstr>Geant4 Cuts</vt:lpstr>
      <vt:lpstr>Example: Muon Energy Loss</vt:lpstr>
      <vt:lpstr>Geant4 Cuts</vt:lpstr>
      <vt:lpstr>Effect of Production thresholds</vt:lpstr>
      <vt:lpstr>What processes are using cuts?</vt:lpstr>
      <vt:lpstr>Comments</vt:lpstr>
      <vt:lpstr>How to invoke EM physics in Geant4?</vt:lpstr>
      <vt:lpstr>Physics List</vt:lpstr>
      <vt:lpstr>EM Physics Constructors for Geant4 9.3  </vt:lpstr>
      <vt:lpstr>Example  -  G4EmStandard Physics  </vt:lpstr>
      <vt:lpstr>Example G4EmPenelopePhysics</vt:lpstr>
      <vt:lpstr>How to extract Physics ?</vt:lpstr>
      <vt:lpstr>Let us start exercises of task 1.3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Electromagnetic Physics I</dc:title>
  <cp:lastModifiedBy>Ivantchenko</cp:lastModifiedBy>
  <cp:revision>36</cp:revision>
  <dcterms:modified xsi:type="dcterms:W3CDTF">2010-01-28T23:18:17Z</dcterms:modified>
</cp:coreProperties>
</file>