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3" r:id="rId2"/>
    <p:sldId id="396" r:id="rId3"/>
    <p:sldId id="397" r:id="rId4"/>
    <p:sldId id="400" r:id="rId5"/>
    <p:sldId id="398" r:id="rId6"/>
    <p:sldId id="39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75" userDrawn="1">
          <p15:clr>
            <a:srgbClr val="A4A3A4"/>
          </p15:clr>
        </p15:guide>
        <p15:guide id="2" pos="3727" userDrawn="1">
          <p15:clr>
            <a:srgbClr val="A4A3A4"/>
          </p15:clr>
        </p15:guide>
        <p15:guide id="3" pos="3953" userDrawn="1">
          <p15:clr>
            <a:srgbClr val="A4A3A4"/>
          </p15:clr>
        </p15:guide>
        <p15:guide id="4" pos="7287" userDrawn="1">
          <p15:clr>
            <a:srgbClr val="A4A3A4"/>
          </p15:clr>
        </p15:guide>
        <p15:guide id="5" pos="393" userDrawn="1">
          <p15:clr>
            <a:srgbClr val="A4A3A4"/>
          </p15:clr>
        </p15:guide>
        <p15:guide id="6" orient="horz" pos="37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200"/>
    <a:srgbClr val="0B0A28"/>
    <a:srgbClr val="999999"/>
    <a:srgbClr val="0D1546"/>
    <a:srgbClr val="1C0F38"/>
    <a:srgbClr val="7030A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25" autoAdjust="0"/>
    <p:restoredTop sz="91106" autoAdjust="0"/>
  </p:normalViewPr>
  <p:slideViewPr>
    <p:cSldViewPr snapToGrid="0" showGuides="1">
      <p:cViewPr varScale="1">
        <p:scale>
          <a:sx n="80" d="100"/>
          <a:sy n="80" d="100"/>
        </p:scale>
        <p:origin x="-570" y="-90"/>
      </p:cViewPr>
      <p:guideLst>
        <p:guide orient="horz" pos="1275"/>
        <p:guide orient="horz" pos="3725"/>
        <p:guide pos="3727"/>
        <p:guide pos="3953"/>
        <p:guide pos="7287"/>
        <p:guide pos="393"/>
      </p:guideLst>
    </p:cSldViewPr>
  </p:slideViewPr>
  <p:outlineViewPr>
    <p:cViewPr>
      <p:scale>
        <a:sx n="33" d="100"/>
        <a:sy n="33" d="100"/>
      </p:scale>
      <p:origin x="0" y="533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-175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0AC80-9589-41A1-8ED2-EC2076B0E8E8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3A726-01A3-41A5-8C71-74C8A626EA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16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92030-5346-4222-B1C0-77ABA51E04BA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B39C8-6D5D-40E8-8D83-C1E41A39F5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438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1120776"/>
            <a:ext cx="8039624" cy="105092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9" y="2583180"/>
            <a:ext cx="8039624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pic>
        <p:nvPicPr>
          <p:cNvPr id="9" name="Picture 19" descr="DESY-Logo-cyan-RGB_Hintergrund weiss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5428" y="943932"/>
            <a:ext cx="1423988" cy="142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0" descr="Helmholtz_Logo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24" y="2521837"/>
            <a:ext cx="1726595" cy="69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8376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,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8" y="2024064"/>
            <a:ext cx="8101013" cy="3889375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3887" y="5913438"/>
            <a:ext cx="8101013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8934451" y="2033590"/>
            <a:ext cx="2633662" cy="3879847"/>
          </a:xfrm>
        </p:spPr>
        <p:txBody>
          <a:bodyPr/>
          <a:lstStyle>
            <a:lvl1pPr marL="266700" indent="-266700">
              <a:defRPr sz="1400"/>
            </a:lvl1pPr>
            <a:lvl2pPr marL="542925" indent="-276225">
              <a:defRPr sz="1400"/>
            </a:lvl2pPr>
            <a:lvl3pPr marL="809625" indent="-266700">
              <a:defRPr sz="1400"/>
            </a:lvl3pPr>
            <a:lvl4pPr marL="990600" indent="-180975">
              <a:defRPr sz="1400"/>
            </a:lvl4pPr>
            <a:lvl5pPr marL="1162050" indent="-171450"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02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303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35" y="1552576"/>
            <a:ext cx="10961477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5448300"/>
            <a:ext cx="109442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4229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41166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61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8" y="1235677"/>
            <a:ext cx="10944224" cy="4677762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35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8" y="828675"/>
            <a:ext cx="10944224" cy="50847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23887" y="5913438"/>
            <a:ext cx="10944225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212403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9" y="1196976"/>
            <a:ext cx="5292723" cy="47164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275388" y="1196976"/>
            <a:ext cx="5292725" cy="47164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3888" y="5913438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275385" y="5913438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1700034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7" y="2024063"/>
            <a:ext cx="5292725" cy="3062288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275389" y="2024063"/>
            <a:ext cx="5292724" cy="3062288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3888" y="5086351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275385" y="5086351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00823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189" y="712232"/>
            <a:ext cx="10956924" cy="38751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1260390"/>
            <a:ext cx="10944224" cy="47935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 smtClean="0"/>
              <a:t>Level 1</a:t>
            </a:r>
          </a:p>
          <a:p>
            <a:pPr lvl="1"/>
            <a:r>
              <a:rPr lang="en-US" noProof="0" dirty="0" smtClean="0"/>
              <a:t>Level 2</a:t>
            </a:r>
          </a:p>
          <a:p>
            <a:pPr lvl="2"/>
            <a:r>
              <a:rPr lang="en-US" noProof="0" dirty="0" smtClean="0"/>
              <a:t>Level 3</a:t>
            </a:r>
          </a:p>
          <a:p>
            <a:pPr lvl="3"/>
            <a:r>
              <a:rPr lang="en-US" noProof="0" dirty="0" smtClean="0"/>
              <a:t>Level 4</a:t>
            </a:r>
          </a:p>
          <a:p>
            <a:pPr lvl="4"/>
            <a:r>
              <a:rPr lang="en-US" noProof="0" dirty="0" smtClean="0"/>
              <a:t>Level 5</a:t>
            </a:r>
            <a:endParaRPr lang="en-US" noProof="0" dirty="0"/>
          </a:p>
        </p:txBody>
      </p:sp>
      <p:sp>
        <p:nvSpPr>
          <p:cNvPr id="9" name="Textfeld 8"/>
          <p:cNvSpPr txBox="1"/>
          <p:nvPr/>
        </p:nvSpPr>
        <p:spPr>
          <a:xfrm>
            <a:off x="11377083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fld id="{A5DEC3FA-4FB7-4309-A077-6BB31CA8E81A}" type="slidenum">
              <a:rPr lang="en-US" sz="1600" noProof="0" smtClean="0"/>
              <a:pPr algn="r"/>
              <a:t>‹Nr.›</a:t>
            </a:fld>
            <a:endParaRPr lang="en-US" sz="1600" noProof="0" dirty="0"/>
          </a:p>
        </p:txBody>
      </p:sp>
      <p:cxnSp>
        <p:nvCxnSpPr>
          <p:cNvPr id="11" name="Gerader Verbinder 10"/>
          <p:cNvCxnSpPr/>
          <p:nvPr/>
        </p:nvCxnSpPr>
        <p:spPr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623888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z="900" dirty="0" smtClean="0"/>
              <a:t>Status of the BPM and BLM systems for the SASE3-Variable Polarization Project</a:t>
            </a:r>
            <a:endParaRPr lang="en-US" sz="900" baseline="0" noProof="0" dirty="0" smtClean="0"/>
          </a:p>
        </p:txBody>
      </p:sp>
      <p:sp>
        <p:nvSpPr>
          <p:cNvPr id="8" name="Rechteck 7"/>
          <p:cNvSpPr/>
          <p:nvPr/>
        </p:nvSpPr>
        <p:spPr>
          <a:xfrm>
            <a:off x="6275389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z="900" noProof="0" dirty="0" smtClean="0"/>
              <a:t>D. </a:t>
            </a:r>
            <a:r>
              <a:rPr lang="en-US" sz="900" noProof="0" dirty="0" err="1" smtClean="0"/>
              <a:t>Lipka</a:t>
            </a:r>
            <a:r>
              <a:rPr lang="en-US" sz="900" noProof="0" dirty="0" smtClean="0"/>
              <a:t> and T. </a:t>
            </a:r>
            <a:r>
              <a:rPr lang="en-US" sz="900" noProof="0" dirty="0" err="1" smtClean="0"/>
              <a:t>Wamsat</a:t>
            </a:r>
            <a:r>
              <a:rPr lang="en-US" sz="900" baseline="0" noProof="0" dirty="0" smtClean="0"/>
              <a:t>, MDI, DESY Hamburg, February 20th, 2020</a:t>
            </a:r>
            <a:endParaRPr lang="en-US" sz="900" noProof="0" dirty="0"/>
          </a:p>
        </p:txBody>
      </p:sp>
      <p:pic>
        <p:nvPicPr>
          <p:cNvPr id="4" name="Picture 3" descr="DESY_logo_3C_web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431" y="5744307"/>
            <a:ext cx="934953" cy="934953"/>
          </a:xfrm>
          <a:prstGeom prst="rect">
            <a:avLst/>
          </a:prstGeom>
        </p:spPr>
      </p:pic>
      <p:pic>
        <p:nvPicPr>
          <p:cNvPr id="14" name="Grafik 6">
            <a:extLst>
              <a:ext uri="{FF2B5EF4-FFF2-40B4-BE49-F238E27FC236}">
                <a16:creationId xmlns:a16="http://schemas.microsoft.com/office/drawing/2014/main" xmlns="" id="{A7BDDAEA-9330-49C2-BDC0-9EC5B726588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949" y="6422529"/>
            <a:ext cx="2168482" cy="1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0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  <p:sldLayoutId id="2147483673" r:id="rId6"/>
    <p:sldLayoutId id="2147483668" r:id="rId7"/>
    <p:sldLayoutId id="2147483669" r:id="rId8"/>
    <p:sldLayoutId id="2147483670" r:id="rId9"/>
    <p:sldLayoutId id="2147483671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14000"/>
        </a:lnSpc>
        <a:spcBef>
          <a:spcPts val="1800"/>
        </a:spcBef>
        <a:buClr>
          <a:schemeClr val="bg2"/>
        </a:buClr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188" algn="l" defTabSz="914400" rtl="0" eaLnBrk="1" latinLnBrk="0" hangingPunct="1">
        <a:lnSpc>
          <a:spcPct val="114000"/>
        </a:lnSpc>
        <a:spcBef>
          <a:spcPts val="0"/>
        </a:spcBef>
        <a:buClr>
          <a:schemeClr val="accent2"/>
        </a:buClr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2663" indent="-26828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17303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788" indent="-180975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275" userDrawn="1">
          <p15:clr>
            <a:srgbClr val="F26B43"/>
          </p15:clr>
        </p15:guide>
        <p15:guide id="2" pos="3727" userDrawn="1">
          <p15:clr>
            <a:srgbClr val="F26B43"/>
          </p15:clr>
        </p15:guide>
        <p15:guide id="3" pos="3953" userDrawn="1">
          <p15:clr>
            <a:srgbClr val="F26B43"/>
          </p15:clr>
        </p15:guide>
        <p15:guide id="4" pos="393" userDrawn="1">
          <p15:clr>
            <a:srgbClr val="F26B43"/>
          </p15:clr>
        </p15:guide>
        <p15:guide id="5" pos="7287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145946"/>
            <a:ext cx="10712492" cy="838792"/>
          </a:xfrm>
        </p:spPr>
        <p:txBody>
          <a:bodyPr/>
          <a:lstStyle/>
          <a:p>
            <a:r>
              <a:rPr lang="en-US" dirty="0" smtClean="0"/>
              <a:t>Status </a:t>
            </a:r>
            <a:r>
              <a:rPr lang="en-US" dirty="0"/>
              <a:t>of the </a:t>
            </a:r>
            <a:r>
              <a:rPr lang="en-US" dirty="0" smtClean="0"/>
              <a:t>BPM and BLM systems </a:t>
            </a:r>
            <a:r>
              <a:rPr lang="en-US" dirty="0"/>
              <a:t>for the SASE3-Variable Polarization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439" y="1301447"/>
            <a:ext cx="9078911" cy="550799"/>
          </a:xfrm>
        </p:spPr>
        <p:txBody>
          <a:bodyPr/>
          <a:lstStyle/>
          <a:p>
            <a:r>
              <a:rPr lang="en-US" dirty="0" smtClean="0"/>
              <a:t>Dirk </a:t>
            </a:r>
            <a:r>
              <a:rPr lang="en-US" dirty="0" err="1" smtClean="0"/>
              <a:t>Lipka</a:t>
            </a:r>
            <a:r>
              <a:rPr lang="en-US" dirty="0" smtClean="0"/>
              <a:t> and Thomas </a:t>
            </a:r>
            <a:r>
              <a:rPr lang="en-US" dirty="0" err="1" smtClean="0"/>
              <a:t>Wamsat</a:t>
            </a:r>
            <a:r>
              <a:rPr lang="en-US" dirty="0" smtClean="0"/>
              <a:t>, MDI, DESY Hamburg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1657349" y="2476499"/>
            <a:ext cx="4371976" cy="222604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2"/>
              </a:buBlip>
            </a:pPr>
            <a:r>
              <a:rPr lang="en-US" sz="2000" dirty="0" smtClean="0"/>
              <a:t> BPM</a:t>
            </a:r>
          </a:p>
          <a:p>
            <a:pPr marL="742950" lvl="1" indent="-285750">
              <a:lnSpc>
                <a:spcPct val="112000"/>
              </a:lnSpc>
              <a:buSzPct val="83000"/>
              <a:buBlip>
                <a:blip r:embed="rId3"/>
              </a:buBlip>
            </a:pPr>
            <a:r>
              <a:rPr lang="en-US" sz="2000" dirty="0" smtClean="0"/>
              <a:t>Overview</a:t>
            </a:r>
          </a:p>
          <a:p>
            <a:pPr marL="742950" lvl="1" indent="-285750">
              <a:lnSpc>
                <a:spcPct val="112000"/>
              </a:lnSpc>
              <a:buSzPct val="83000"/>
              <a:buBlip>
                <a:blip r:embed="rId3"/>
              </a:buBlip>
            </a:pPr>
            <a:r>
              <a:rPr lang="en-US" sz="2000" dirty="0" smtClean="0"/>
              <a:t>Requirements</a:t>
            </a:r>
          </a:p>
          <a:p>
            <a:pPr marL="742950" lvl="1" indent="-285750">
              <a:lnSpc>
                <a:spcPct val="112000"/>
              </a:lnSpc>
              <a:buSzPct val="83000"/>
              <a:buBlip>
                <a:blip r:embed="rId3"/>
              </a:buBlip>
            </a:pPr>
            <a:r>
              <a:rPr lang="en-US" sz="2000" dirty="0" smtClean="0"/>
              <a:t>Rack modifications</a:t>
            </a:r>
          </a:p>
          <a:p>
            <a:pPr marL="742950" lvl="1" indent="-285750">
              <a:lnSpc>
                <a:spcPct val="112000"/>
              </a:lnSpc>
              <a:buSzPct val="83000"/>
              <a:buBlip>
                <a:blip r:embed="rId3"/>
              </a:buBlip>
            </a:pPr>
            <a:r>
              <a:rPr lang="en-US" sz="2000" dirty="0" smtClean="0"/>
              <a:t>Status</a:t>
            </a:r>
          </a:p>
          <a:p>
            <a:pPr marL="269875" indent="-269875">
              <a:lnSpc>
                <a:spcPct val="112000"/>
              </a:lnSpc>
              <a:buBlip>
                <a:blip r:embed="rId2"/>
              </a:buBlip>
            </a:pPr>
            <a:r>
              <a:rPr lang="en-US" sz="2000" dirty="0" smtClean="0"/>
              <a:t> BLM</a:t>
            </a:r>
          </a:p>
        </p:txBody>
      </p:sp>
    </p:spTree>
    <p:extLst>
      <p:ext uri="{BB962C8B-B14F-4D97-AF65-F5344CB8AC3E}">
        <p14:creationId xmlns:p14="http://schemas.microsoft.com/office/powerpoint/2010/main" val="97086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for BPM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3188" y="1349290"/>
            <a:ext cx="4476204" cy="27845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Necessary components: </a:t>
            </a:r>
          </a:p>
          <a:p>
            <a:r>
              <a:rPr lang="en-US" dirty="0" smtClean="0"/>
              <a:t>Cavity BPM in </a:t>
            </a:r>
            <a:r>
              <a:rPr lang="en-US" dirty="0" err="1" smtClean="0"/>
              <a:t>undulator</a:t>
            </a:r>
            <a:r>
              <a:rPr lang="en-US" dirty="0" smtClean="0"/>
              <a:t> intersection </a:t>
            </a:r>
          </a:p>
          <a:p>
            <a:r>
              <a:rPr lang="en-US" dirty="0" smtClean="0"/>
              <a:t>Modular BPM Electronics (MBUs) from PSI</a:t>
            </a:r>
          </a:p>
          <a:p>
            <a:r>
              <a:rPr lang="en-US" dirty="0" smtClean="0"/>
              <a:t>µTCA crate with free ports of DAMC02 and timing card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 descr="C:\Users\dnoelle\Desktop\XFEL\001_20150826-MKX_426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92" r="22209"/>
          <a:stretch/>
        </p:blipFill>
        <p:spPr bwMode="auto">
          <a:xfrm>
            <a:off x="4849391" y="1970630"/>
            <a:ext cx="2753495" cy="194414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C:\Users\dnoelle\Desktop\XFEL\001_20141121-MKX_806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9511" y="1154873"/>
            <a:ext cx="2949401" cy="4424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7717536" y="2328862"/>
            <a:ext cx="489204" cy="1019175"/>
          </a:xfrm>
          <a:prstGeom prst="rightArrow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de-DE" sz="1400" dirty="0" err="1" smtClean="0"/>
          </a:p>
        </p:txBody>
      </p:sp>
      <p:sp>
        <p:nvSpPr>
          <p:cNvPr id="11" name="Curved Left Arrow 10"/>
          <p:cNvSpPr/>
          <p:nvPr/>
        </p:nvSpPr>
        <p:spPr>
          <a:xfrm>
            <a:off x="11327130" y="2838450"/>
            <a:ext cx="731520" cy="1216152"/>
          </a:xfrm>
          <a:prstGeom prst="curvedLeftArrow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de-DE" sz="1400" dirty="0" err="1" smtClean="0"/>
          </a:p>
        </p:txBody>
      </p:sp>
    </p:spTree>
    <p:extLst>
      <p:ext uri="{BB962C8B-B14F-4D97-AF65-F5344CB8AC3E}">
        <p14:creationId xmlns:p14="http://schemas.microsoft.com/office/powerpoint/2010/main" val="35959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BPM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BPM monitors connected to the Front-end electronics</a:t>
            </a:r>
          </a:p>
          <a:p>
            <a:r>
              <a:rPr lang="en-US" dirty="0" smtClean="0"/>
              <a:t>2 MBUs installed in racks with water cooling for higher temperature stability (&lt;0.6°C)</a:t>
            </a:r>
          </a:p>
          <a:p>
            <a:r>
              <a:rPr lang="en-US" dirty="0" smtClean="0"/>
              <a:t>Synchronization signal from LLRF for both MBUs</a:t>
            </a:r>
          </a:p>
          <a:p>
            <a:r>
              <a:rPr lang="en-US" dirty="0" smtClean="0"/>
              <a:t>Connection of MBUs to µTCA crate with DAMC02 and timing card via fibers for data transfer and timing</a:t>
            </a:r>
          </a:p>
          <a:p>
            <a:r>
              <a:rPr lang="en-US" dirty="0" smtClean="0"/>
              <a:t>Connection of MBUs to MPS card in a µTCA crate</a:t>
            </a:r>
          </a:p>
          <a:p>
            <a:r>
              <a:rPr lang="en-US" dirty="0" smtClean="0"/>
              <a:t>2 network ports for each MBU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376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 modifications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3889" y="1260390"/>
            <a:ext cx="10944224" cy="1244685"/>
          </a:xfrm>
        </p:spPr>
        <p:txBody>
          <a:bodyPr/>
          <a:lstStyle/>
          <a:p>
            <a:r>
              <a:rPr lang="en-US" dirty="0" smtClean="0"/>
              <a:t>Diagnostics rack at 2943m needs to be removed: content are 1 µTCA, 1 MBU and network distribution</a:t>
            </a:r>
          </a:p>
          <a:p>
            <a:r>
              <a:rPr lang="en-US" dirty="0" smtClean="0"/>
              <a:t>2 new diagnostics racks on roof for µTCA and MBU and a small box for network proposed to serve for SASE3 again; this needs to be done in summer shutdown (infrastructure: water, power, SAVE, network) </a:t>
            </a:r>
          </a:p>
        </p:txBody>
      </p:sp>
      <p:pic>
        <p:nvPicPr>
          <p:cNvPr id="1026" name="Picture 2" descr="N:\4all\intern\dlipka\Dokumente\vortrag\20200220_SASE3VariablePolarization\XTD4_Raum03-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99" b="15674"/>
          <a:stretch/>
        </p:blipFill>
        <p:spPr bwMode="auto">
          <a:xfrm>
            <a:off x="0" y="3028950"/>
            <a:ext cx="12166783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727383" y="2457450"/>
            <a:ext cx="914400" cy="457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12000"/>
              </a:lnSpc>
            </a:pPr>
            <a:r>
              <a:rPr lang="en-US" sz="1400" dirty="0" smtClean="0"/>
              <a:t>~2937m</a:t>
            </a:r>
          </a:p>
          <a:p>
            <a:pPr>
              <a:lnSpc>
                <a:spcPct val="112000"/>
              </a:lnSpc>
            </a:pPr>
            <a:r>
              <a:rPr lang="en-US" sz="1400" dirty="0" smtClean="0"/>
              <a:t>Air cooling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575233" y="2457450"/>
            <a:ext cx="914400" cy="457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12000"/>
              </a:lnSpc>
            </a:pPr>
            <a:r>
              <a:rPr lang="en-US" sz="1400" dirty="0" smtClean="0"/>
              <a:t>~2944m</a:t>
            </a:r>
          </a:p>
          <a:p>
            <a:pPr>
              <a:lnSpc>
                <a:spcPct val="112000"/>
              </a:lnSpc>
            </a:pPr>
            <a:r>
              <a:rPr lang="en-US" sz="1400" dirty="0" smtClean="0"/>
              <a:t>Water cooling</a:t>
            </a:r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2079808" y="2990850"/>
            <a:ext cx="9525" cy="40005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4032433" y="2990850"/>
            <a:ext cx="9525" cy="40005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607141" y="2457450"/>
            <a:ext cx="914400" cy="457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12000"/>
              </a:lnSpc>
            </a:pPr>
            <a:r>
              <a:rPr lang="en-US" sz="1400" dirty="0" smtClean="0"/>
              <a:t>~2951m</a:t>
            </a:r>
          </a:p>
          <a:p>
            <a:pPr>
              <a:lnSpc>
                <a:spcPct val="112000"/>
              </a:lnSpc>
            </a:pPr>
            <a:r>
              <a:rPr lang="en-US" sz="1400" dirty="0" smtClean="0"/>
              <a:t>Water cooling</a:t>
            </a:r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6064341" y="2914650"/>
            <a:ext cx="9525" cy="40005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6756583" y="2457450"/>
            <a:ext cx="914400" cy="457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12000"/>
              </a:lnSpc>
            </a:pPr>
            <a:r>
              <a:rPr lang="en-US" sz="1400" dirty="0" smtClean="0"/>
              <a:t>~2955m</a:t>
            </a:r>
          </a:p>
          <a:p>
            <a:pPr>
              <a:lnSpc>
                <a:spcPct val="112000"/>
              </a:lnSpc>
            </a:pPr>
            <a:r>
              <a:rPr lang="en-US" sz="1400" dirty="0" smtClean="0"/>
              <a:t>Water cooling</a:t>
            </a:r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7118533" y="2914650"/>
            <a:ext cx="9525" cy="40005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3594283" y="3857625"/>
            <a:ext cx="371475" cy="638175"/>
          </a:xfrm>
          <a:prstGeom prst="rect">
            <a:avLst/>
          </a:prstGeom>
          <a:solidFill>
            <a:schemeClr val="tx1"/>
          </a:solidFill>
          <a:effectLst>
            <a:outerShdw blurRad="50800" dist="50800" dir="2700000" algn="ctr" rotWithShape="0">
              <a:schemeClr val="tx1">
                <a:alpha val="25000"/>
              </a:schemeClr>
            </a:outerShdw>
          </a:effectLst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de-DE" sz="1400" dirty="0" err="1" smtClean="0"/>
          </a:p>
        </p:txBody>
      </p:sp>
      <p:cxnSp>
        <p:nvCxnSpPr>
          <p:cNvPr id="15" name="Gerade Verbindung 14"/>
          <p:cNvCxnSpPr/>
          <p:nvPr/>
        </p:nvCxnSpPr>
        <p:spPr>
          <a:xfrm>
            <a:off x="3422833" y="3714750"/>
            <a:ext cx="714375" cy="923925"/>
          </a:xfrm>
          <a:prstGeom prst="line">
            <a:avLst/>
          </a:prstGeom>
          <a:ln w="50800" cmpd="sng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flipH="1">
            <a:off x="3470457" y="3676650"/>
            <a:ext cx="619125" cy="923925"/>
          </a:xfrm>
          <a:prstGeom prst="line">
            <a:avLst/>
          </a:prstGeom>
          <a:ln w="50800" cmpd="sng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Inhaltsplatzhalter 2"/>
          <p:cNvSpPr txBox="1">
            <a:spLocks/>
          </p:cNvSpPr>
          <p:nvPr/>
        </p:nvSpPr>
        <p:spPr>
          <a:xfrm>
            <a:off x="592229" y="5203739"/>
            <a:ext cx="10944224" cy="12446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57188" indent="-357188" algn="l" defTabSz="914400" rtl="0" eaLnBrk="1" latinLnBrk="0" hangingPunct="1">
              <a:lnSpc>
                <a:spcPct val="114000"/>
              </a:lnSpc>
              <a:spcBef>
                <a:spcPts val="1800"/>
              </a:spcBef>
              <a:buClr>
                <a:schemeClr val="bg2"/>
              </a:buClr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357188" algn="l" defTabSz="914400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accent2"/>
              </a:buClr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2663" indent="-268288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173038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7788" indent="-180975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 new diagnostics rack for VP project installation in addition  </a:t>
            </a:r>
          </a:p>
        </p:txBody>
      </p:sp>
    </p:spTree>
    <p:extLst>
      <p:ext uri="{BB962C8B-B14F-4D97-AF65-F5344CB8AC3E}">
        <p14:creationId xmlns:p14="http://schemas.microsoft.com/office/powerpoint/2010/main" val="2596755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BPM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839" y="1384216"/>
            <a:ext cx="7545782" cy="4711784"/>
          </a:xfrm>
        </p:spPr>
        <p:txBody>
          <a:bodyPr/>
          <a:lstStyle/>
          <a:p>
            <a:r>
              <a:rPr lang="en-US" dirty="0" smtClean="0"/>
              <a:t>Cavity BPM mechanics available from the series production for E-XFEL</a:t>
            </a:r>
          </a:p>
          <a:p>
            <a:r>
              <a:rPr lang="en-US" dirty="0" smtClean="0"/>
              <a:t>MBUs are ordered and expected April 2020</a:t>
            </a:r>
          </a:p>
          <a:p>
            <a:r>
              <a:rPr lang="en-US" dirty="0" smtClean="0"/>
              <a:t>Racks are available and in preparation</a:t>
            </a:r>
          </a:p>
          <a:p>
            <a:r>
              <a:rPr lang="en-US" dirty="0" smtClean="0"/>
              <a:t>Infrastructure for racks discussed, coordination by MKK: need modifications of </a:t>
            </a:r>
          </a:p>
          <a:p>
            <a:pPr lvl="1"/>
            <a:r>
              <a:rPr lang="en-US" dirty="0" smtClean="0"/>
              <a:t>water distribution, </a:t>
            </a:r>
          </a:p>
          <a:p>
            <a:pPr lvl="1"/>
            <a:r>
              <a:rPr lang="en-US" dirty="0" smtClean="0"/>
              <a:t>SAVE system, needs to be checked</a:t>
            </a:r>
          </a:p>
          <a:p>
            <a:pPr lvl="1"/>
            <a:r>
              <a:rPr lang="en-US" dirty="0" smtClean="0"/>
              <a:t>network distribution </a:t>
            </a:r>
          </a:p>
          <a:p>
            <a:pPr lvl="1"/>
            <a:r>
              <a:rPr lang="en-US" dirty="0" smtClean="0"/>
              <a:t>Cabling: elongate cable and cable tray </a:t>
            </a:r>
          </a:p>
        </p:txBody>
      </p:sp>
      <p:pic>
        <p:nvPicPr>
          <p:cNvPr id="2050" name="Picture 2" descr="N:\4all\intern\dlipka\Dokumente\vortrag\20200220_SASE3VariablePolarization\image0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12248" y="1322586"/>
            <a:ext cx="5106990" cy="383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096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Beam Loss Monitors in SASE3 </a:t>
            </a:r>
            <a:r>
              <a:rPr lang="de-DE" dirty="0" err="1" smtClean="0"/>
              <a:t>Afterburner</a:t>
            </a:r>
            <a:endParaRPr lang="de-DE" dirty="0"/>
          </a:p>
        </p:txBody>
      </p:sp>
      <p:pic>
        <p:nvPicPr>
          <p:cNvPr id="6" name="Picture 5" descr="N:\4all\intern\wamsat\Public\BLM\XFEL\Photos_BLM_assembly\Sase\BLM.2248R.SA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345" y="2325032"/>
            <a:ext cx="5148072" cy="343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3"/>
          <p:cNvSpPr txBox="1"/>
          <p:nvPr/>
        </p:nvSpPr>
        <p:spPr>
          <a:xfrm>
            <a:off x="511161" y="1338662"/>
            <a:ext cx="5753100" cy="38387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indent="-360363">
              <a:lnSpc>
                <a:spcPct val="112000"/>
              </a:lnSpc>
              <a:buBlip>
                <a:blip r:embed="rId3"/>
              </a:buBlip>
            </a:pPr>
            <a:r>
              <a:rPr lang="en-US" dirty="0" smtClean="0"/>
              <a:t>No new MTCA crate necessary, BLMs will be connected to a Rack where diagnostic crates with BLMs are already installed:</a:t>
            </a:r>
          </a:p>
          <a:p>
            <a:pPr marL="742950" lvl="1" indent="-285750">
              <a:lnSpc>
                <a:spcPct val="112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XTD4_SA3.R004_R01 @2943m</a:t>
            </a:r>
          </a:p>
          <a:p>
            <a:pPr lvl="1">
              <a:lnSpc>
                <a:spcPct val="112000"/>
              </a:lnSpc>
            </a:pPr>
            <a:r>
              <a:rPr lang="en-US" dirty="0" smtClean="0">
                <a:sym typeface="Wingdings" panose="05000000000000000000" pitchFamily="2" charset="2"/>
              </a:rPr>
              <a:t> Will be shifted to </a:t>
            </a:r>
            <a:r>
              <a:rPr lang="en-US" dirty="0" smtClean="0">
                <a:sym typeface="Wingdings" panose="05000000000000000000" pitchFamily="2" charset="2"/>
              </a:rPr>
              <a:t>2937m</a:t>
            </a:r>
            <a:endParaRPr lang="en-US" dirty="0" smtClean="0"/>
          </a:p>
          <a:p>
            <a:pPr lvl="1">
              <a:lnSpc>
                <a:spcPct val="112000"/>
              </a:lnSpc>
            </a:pPr>
            <a:endParaRPr lang="en-US" dirty="0" smtClean="0"/>
          </a:p>
          <a:p>
            <a:pPr marL="360363" indent="-360363">
              <a:lnSpc>
                <a:spcPct val="112000"/>
              </a:lnSpc>
              <a:buBlip>
                <a:blip r:embed="rId3"/>
              </a:buBlip>
            </a:pPr>
            <a:r>
              <a:rPr lang="en-US" dirty="0" smtClean="0"/>
              <a:t>Same intersection like in </a:t>
            </a:r>
            <a:r>
              <a:rPr lang="en-US" dirty="0" err="1" smtClean="0"/>
              <a:t>undulators</a:t>
            </a:r>
            <a:r>
              <a:rPr lang="en-US" dirty="0" smtClean="0"/>
              <a:t> will be used, BLMs can be installed likewise</a:t>
            </a:r>
          </a:p>
          <a:p>
            <a:pPr marL="360363" indent="-360363">
              <a:lnSpc>
                <a:spcPct val="112000"/>
              </a:lnSpc>
              <a:buBlip>
                <a:blip r:embed="rId3"/>
              </a:buBlip>
            </a:pPr>
            <a:r>
              <a:rPr lang="en-US" dirty="0" smtClean="0"/>
              <a:t>All needed parts already in stock</a:t>
            </a:r>
          </a:p>
          <a:p>
            <a:pPr marL="360363" indent="-360363">
              <a:lnSpc>
                <a:spcPct val="112000"/>
              </a:lnSpc>
              <a:buBlip>
                <a:blip r:embed="rId3"/>
              </a:buBlip>
            </a:pPr>
            <a:r>
              <a:rPr lang="en-US" dirty="0" smtClean="0"/>
              <a:t>Costs 2.5k€/BLM, 20k€ total (including cables,  mechanics)</a:t>
            </a:r>
          </a:p>
          <a:p>
            <a:pPr>
              <a:lnSpc>
                <a:spcPct val="112000"/>
              </a:lnSpc>
            </a:pPr>
            <a:endParaRPr lang="en-US" dirty="0" smtClean="0"/>
          </a:p>
          <a:p>
            <a:pPr>
              <a:lnSpc>
                <a:spcPct val="112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3730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theme/theme1.xml><?xml version="1.0" encoding="utf-8"?>
<a:theme xmlns:a="http://schemas.openxmlformats.org/drawingml/2006/main" name="template-european-xfel-DESY-new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</a:spPr>
      <a:bodyPr rtlCol="0" anchor="ctr">
        <a:noAutofit/>
      </a:bodyPr>
      <a:lstStyle>
        <a:defPPr algn="ctr">
          <a:lnSpc>
            <a:spcPct val="113000"/>
          </a:lnSpc>
          <a:defRPr sz="1400" dirty="0" err="1" smtClean="0"/>
        </a:defPPr>
      </a:lstStyle>
    </a:spDef>
    <a:lnDef>
      <a:spPr>
        <a:ln w="76200" cmpd="sng">
          <a:solidFill>
            <a:schemeClr val="bg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marL="269875" indent="-269875">
          <a:lnSpc>
            <a:spcPct val="112000"/>
          </a:lnSpc>
          <a:buBlip>
            <a:blip xmlns:r="http://schemas.openxmlformats.org/officeDocument/2006/relationships" r:embed="rId1"/>
          </a:buBlip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XFEL_PowerPoint_16x9.potx" id="{5D9E4C7F-CF90-47AA-9B5A-D1B8A1F64B49}" vid="{107EC11D-EED3-47DC-89A2-C8C245B9F565}"/>
    </a:ext>
  </a:extLst>
</a:theme>
</file>

<file path=ppt/theme/theme2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347</Words>
  <Application>Microsoft Office PowerPoint</Application>
  <PresentationFormat>Benutzerdefiniert</PresentationFormat>
  <Paragraphs>49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template-european-xfel-DESY-new</vt:lpstr>
      <vt:lpstr>Status of the BPM and BLM systems for the SASE3-Variable Polarization Project</vt:lpstr>
      <vt:lpstr>Overview for BPM</vt:lpstr>
      <vt:lpstr>Requirements for BPM system</vt:lpstr>
      <vt:lpstr>Rack modifications</vt:lpstr>
      <vt:lpstr>Status of BPM system</vt:lpstr>
      <vt:lpstr>Beam Loss Monitors in SASE3 Afterburner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Accelerator Status</dc:title>
  <dc:creator>wdecking</dc:creator>
  <cp:lastModifiedBy>Lipka, Dirk</cp:lastModifiedBy>
  <cp:revision>952</cp:revision>
  <dcterms:created xsi:type="dcterms:W3CDTF">2017-11-20T16:25:28Z</dcterms:created>
  <dcterms:modified xsi:type="dcterms:W3CDTF">2020-02-17T15:07:47Z</dcterms:modified>
</cp:coreProperties>
</file>