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4" r:id="rId2"/>
    <p:sldId id="399" r:id="rId3"/>
    <p:sldId id="400" r:id="rId4"/>
    <p:sldId id="403" r:id="rId5"/>
    <p:sldId id="402" r:id="rId6"/>
    <p:sldId id="401" r:id="rId7"/>
    <p:sldId id="395" r:id="rId8"/>
    <p:sldId id="397" r:id="rId9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2AE"/>
    <a:srgbClr val="003CE6"/>
    <a:srgbClr val="004D86"/>
    <a:srgbClr val="264D74"/>
    <a:srgbClr val="336600"/>
    <a:srgbClr val="66FF33"/>
    <a:srgbClr val="FD930A"/>
    <a:srgbClr val="5A36CE"/>
    <a:srgbClr val="3F2494"/>
    <a:srgbClr val="251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5751" autoAdjust="0"/>
  </p:normalViewPr>
  <p:slideViewPr>
    <p:cSldViewPr snapToGrid="0">
      <p:cViewPr>
        <p:scale>
          <a:sx n="100" d="100"/>
          <a:sy n="100" d="100"/>
        </p:scale>
        <p:origin x="-850" y="24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662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419" y="470"/>
      </p:cViewPr>
      <p:guideLst>
        <p:guide orient="horz" pos="3129"/>
        <p:guide pos="213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14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63" tIns="47581" rIns="95163" bIns="4758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63" tIns="47581" rIns="95163" bIns="4758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0"/>
            <a:ext cx="2944283" cy="49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63" tIns="47581" rIns="95163" bIns="4758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63" tIns="47581" rIns="95163" bIns="4758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A1A7421-2A42-493E-B181-8FD55B1F3B8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476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C58C1-A520-4CBC-A59C-0D949A030CDD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6125"/>
            <a:ext cx="496252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3" y="4717415"/>
            <a:ext cx="4982634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63" tIns="47581" rIns="95163" bIns="47581"/>
          <a:lstStyle/>
          <a:p>
            <a:pPr marL="237907" indent="-237907"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How to edit the title slide</a:t>
            </a:r>
          </a:p>
          <a:p>
            <a:pPr marL="237907" indent="-237907">
              <a:spcBef>
                <a:spcPct val="0"/>
              </a:spcBef>
              <a:spcAft>
                <a:spcPct val="20000"/>
              </a:spcAft>
            </a:pPr>
            <a:endParaRPr lang="en-GB" dirty="0"/>
          </a:p>
          <a:p>
            <a:pPr marL="237907" indent="-237907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  Upper area: </a:t>
            </a:r>
            <a:r>
              <a:rPr lang="en-GB" b="1" dirty="0"/>
              <a:t>Title</a:t>
            </a:r>
            <a:r>
              <a:rPr lang="en-GB" dirty="0"/>
              <a:t> of your talk, max. 2 rows of the defined size (55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  <a:p>
            <a:pPr marL="237907" indent="-237907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  Lower area </a:t>
            </a:r>
            <a:r>
              <a:rPr lang="en-GB" b="1" dirty="0"/>
              <a:t>(subtitle):</a:t>
            </a:r>
            <a:r>
              <a:rPr lang="en-GB" dirty="0"/>
              <a:t> Conference/meeting/workshop, location, date, </a:t>
            </a:r>
            <a:br>
              <a:rPr lang="en-GB" dirty="0"/>
            </a:br>
            <a:r>
              <a:rPr lang="en-GB" dirty="0"/>
              <a:t>  your name and affiliation, </a:t>
            </a:r>
            <a:br>
              <a:rPr lang="en-GB" dirty="0"/>
            </a:br>
            <a:r>
              <a:rPr lang="en-GB" dirty="0"/>
              <a:t>  max. 4 rows of the defined size (32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  <a:p>
            <a:pPr marL="237907" indent="-237907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 Change the </a:t>
            </a:r>
            <a:r>
              <a:rPr lang="en-GB" b="1" dirty="0"/>
              <a:t>partner logos</a:t>
            </a:r>
            <a:r>
              <a:rPr lang="en-GB" dirty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7AF7FD-3B62-49AC-8C5A-2BCEB0D455F1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4208" y="12985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7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EC67388A-0BED-4D06-899F-31AB2C61AE8F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82575" y="644779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>
              <a:buNone/>
            </a:pPr>
            <a:r>
              <a:rPr lang="en-GB" sz="900" b="1" dirty="0" err="1" smtClean="0">
                <a:solidFill>
                  <a:srgbClr val="0070C0"/>
                </a:solidFill>
              </a:rPr>
              <a:t>Dr.</a:t>
            </a:r>
            <a:r>
              <a:rPr lang="en-GB" sz="900" b="1" dirty="0" smtClean="0">
                <a:solidFill>
                  <a:srgbClr val="0070C0"/>
                </a:solidFill>
              </a:rPr>
              <a:t> J. Prenting </a:t>
            </a:r>
            <a:r>
              <a:rPr lang="en-GB" sz="900" dirty="0" smtClean="0">
                <a:solidFill>
                  <a:srgbClr val="0070C0"/>
                </a:solidFill>
              </a:rPr>
              <a:t>  </a:t>
            </a:r>
            <a:r>
              <a:rPr lang="en-GB" sz="900" dirty="0">
                <a:solidFill>
                  <a:srgbClr val="0070C0"/>
                </a:solidFill>
              </a:rPr>
              <a:t>|  </a:t>
            </a:r>
            <a:r>
              <a:rPr lang="en-GB" sz="900" dirty="0" err="1" smtClean="0">
                <a:solidFill>
                  <a:srgbClr val="0070C0"/>
                </a:solidFill>
              </a:rPr>
              <a:t>Februar</a:t>
            </a:r>
            <a:r>
              <a:rPr lang="en-GB" sz="900" baseline="0" dirty="0" smtClean="0">
                <a:solidFill>
                  <a:srgbClr val="0070C0"/>
                </a:solidFill>
              </a:rPr>
              <a:t> 2020</a:t>
            </a:r>
            <a:r>
              <a:rPr lang="en-GB" sz="900" dirty="0" smtClean="0">
                <a:solidFill>
                  <a:srgbClr val="0070C0"/>
                </a:solidFill>
              </a:rPr>
              <a:t>  </a:t>
            </a:r>
            <a:r>
              <a:rPr lang="en-GB" sz="900" dirty="0">
                <a:solidFill>
                  <a:srgbClr val="0070C0"/>
                </a:solidFill>
              </a:rPr>
              <a:t>|  </a:t>
            </a:r>
            <a:r>
              <a:rPr lang="en-GB" sz="900" b="1" dirty="0">
                <a:solidFill>
                  <a:srgbClr val="0070C0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rgbClr val="0070C0"/>
                </a:solidFill>
              </a:rPr>
              <a:pPr algn="r" eaLnBrk="1" hangingPunct="1">
                <a:buNone/>
              </a:pPr>
              <a:t>‹Nr.›</a:t>
            </a:fld>
            <a:endParaRPr lang="en-GB" sz="900" b="1" dirty="0">
              <a:solidFill>
                <a:srgbClr val="0070C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58" y="6196460"/>
            <a:ext cx="630000" cy="63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30275" y="3687445"/>
            <a:ext cx="7283450" cy="2131536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Johannes Prenting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 idx="4294967295"/>
          </p:nvPr>
        </p:nvSpPr>
        <p:spPr>
          <a:xfrm>
            <a:off x="939800" y="1578293"/>
            <a:ext cx="7251700" cy="1844675"/>
          </a:xfrm>
          <a:ln/>
        </p:spPr>
        <p:txBody>
          <a:bodyPr/>
          <a:lstStyle/>
          <a:p>
            <a:r>
              <a:rPr lang="en-GB" sz="4000" dirty="0" smtClean="0">
                <a:solidFill>
                  <a:srgbClr val="4292AE"/>
                </a:solidFill>
              </a:rPr>
              <a:t>Status of the SLRS Alignment system for SASE3</a:t>
            </a:r>
            <a:endParaRPr lang="en-GB" sz="4000" dirty="0">
              <a:solidFill>
                <a:srgbClr val="4292AE"/>
              </a:solidFill>
            </a:endParaRPr>
          </a:p>
        </p:txBody>
      </p:sp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50" y="5348288"/>
            <a:ext cx="990000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F7FD-3B62-49AC-8C5A-2BCEB0D455F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</a:t>
            </a:r>
            <a:r>
              <a:rPr lang="en-GB" dirty="0"/>
              <a:t>of the SLRS Alignment system for SASE3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46710" y="887730"/>
            <a:ext cx="84505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In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wintershutdown 2019/2020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SLRS für SASE3 was </a:t>
            </a:r>
            <a:r>
              <a:rPr lang="de-DE" sz="1800" dirty="0" err="1" smtClean="0">
                <a:solidFill>
                  <a:srgbClr val="4292AE"/>
                </a:solidFill>
              </a:rPr>
              <a:t>moved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preparation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for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redesign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of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undulator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section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and</a:t>
            </a:r>
            <a:r>
              <a:rPr lang="de-DE" sz="1800" dirty="0" smtClean="0">
                <a:solidFill>
                  <a:srgbClr val="4292AE"/>
                </a:solidFill>
              </a:rPr>
              <a:t> due </a:t>
            </a:r>
            <a:r>
              <a:rPr lang="de-DE" sz="1800" dirty="0" err="1" smtClean="0">
                <a:solidFill>
                  <a:srgbClr val="4292AE"/>
                </a:solidFill>
              </a:rPr>
              <a:t>to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modification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of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smtClean="0">
                <a:solidFill>
                  <a:srgbClr val="4292AE"/>
                </a:solidFill>
              </a:rPr>
              <a:t>PKG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rgbClr val="4292A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Following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conditions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were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given</a:t>
            </a:r>
            <a:r>
              <a:rPr lang="de-DE" sz="1800" dirty="0" smtClean="0">
                <a:solidFill>
                  <a:srgbClr val="4292AE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There</a:t>
            </a:r>
            <a:r>
              <a:rPr lang="de-DE" sz="1800" dirty="0" smtClean="0">
                <a:solidFill>
                  <a:srgbClr val="4292AE"/>
                </a:solidFill>
              </a:rPr>
              <a:t> will </a:t>
            </a:r>
            <a:r>
              <a:rPr lang="de-DE" sz="1800" dirty="0" err="1" smtClean="0">
                <a:solidFill>
                  <a:srgbClr val="4292AE"/>
                </a:solidFill>
              </a:rPr>
              <a:t>be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no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space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for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maintenance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behind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moved</a:t>
            </a:r>
            <a:r>
              <a:rPr lang="de-DE" sz="1800" dirty="0" smtClean="0">
                <a:solidFill>
                  <a:srgbClr val="4292AE"/>
                </a:solidFill>
              </a:rPr>
              <a:t> PKG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There</a:t>
            </a:r>
            <a:r>
              <a:rPr lang="de-DE" sz="1800" dirty="0" smtClean="0">
                <a:solidFill>
                  <a:srgbClr val="4292AE"/>
                </a:solidFill>
              </a:rPr>
              <a:t> will </a:t>
            </a:r>
            <a:r>
              <a:rPr lang="de-DE" sz="1800" dirty="0" err="1" smtClean="0">
                <a:solidFill>
                  <a:srgbClr val="4292AE"/>
                </a:solidFill>
              </a:rPr>
              <a:t>be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no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space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for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maintenance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behind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Undulators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placed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Flanges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for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SLRS </a:t>
            </a:r>
            <a:r>
              <a:rPr lang="de-DE" sz="1800" dirty="0" err="1" smtClean="0">
                <a:solidFill>
                  <a:srgbClr val="4292AE"/>
                </a:solidFill>
              </a:rPr>
              <a:t>have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placed</a:t>
            </a:r>
            <a:r>
              <a:rPr lang="de-DE" sz="1800" dirty="0" smtClean="0">
                <a:solidFill>
                  <a:srgbClr val="4292AE"/>
                </a:solidFill>
              </a:rPr>
              <a:t> in </a:t>
            </a:r>
            <a:r>
              <a:rPr lang="de-DE" sz="1800" dirty="0" err="1" smtClean="0">
                <a:solidFill>
                  <a:srgbClr val="4292AE"/>
                </a:solidFill>
              </a:rPr>
              <a:t>between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respective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undulators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There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is</a:t>
            </a:r>
            <a:r>
              <a:rPr lang="de-DE" sz="1800" dirty="0" smtClean="0">
                <a:solidFill>
                  <a:srgbClr val="4292AE"/>
                </a:solidFill>
              </a:rPr>
              <a:t> a </a:t>
            </a:r>
            <a:r>
              <a:rPr lang="de-DE" sz="1800" dirty="0" err="1" smtClean="0">
                <a:solidFill>
                  <a:srgbClr val="4292AE"/>
                </a:solidFill>
              </a:rPr>
              <a:t>target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chamber</a:t>
            </a:r>
            <a:r>
              <a:rPr lang="de-DE" sz="1800" dirty="0" smtClean="0">
                <a:solidFill>
                  <a:srgbClr val="4292AE"/>
                </a:solidFill>
              </a:rPr>
              <a:t> (MK11.3), not </a:t>
            </a:r>
            <a:r>
              <a:rPr lang="de-DE" sz="1800" dirty="0" err="1" smtClean="0">
                <a:solidFill>
                  <a:srgbClr val="4292AE"/>
                </a:solidFill>
              </a:rPr>
              <a:t>equipped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with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targets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momentarily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that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has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removed</a:t>
            </a:r>
            <a:r>
              <a:rPr lang="de-DE" sz="1800" dirty="0" smtClean="0">
                <a:solidFill>
                  <a:srgbClr val="4292AE"/>
                </a:solidFill>
              </a:rPr>
              <a:t>.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SLRS </a:t>
            </a:r>
            <a:r>
              <a:rPr lang="de-DE" sz="1800" dirty="0" err="1" smtClean="0">
                <a:solidFill>
                  <a:srgbClr val="4292AE"/>
                </a:solidFill>
              </a:rPr>
              <a:t>had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completed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before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moving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of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smtClean="0">
                <a:solidFill>
                  <a:srgbClr val="4292AE"/>
                </a:solidFill>
              </a:rPr>
              <a:t>PKG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SLRS </a:t>
            </a:r>
            <a:r>
              <a:rPr lang="de-DE" sz="1800" dirty="0" err="1" smtClean="0">
                <a:solidFill>
                  <a:srgbClr val="4292AE"/>
                </a:solidFill>
              </a:rPr>
              <a:t>does</a:t>
            </a:r>
            <a:r>
              <a:rPr lang="de-DE" sz="1800" dirty="0" smtClean="0">
                <a:solidFill>
                  <a:srgbClr val="4292AE"/>
                </a:solidFill>
              </a:rPr>
              <a:t> not </a:t>
            </a:r>
            <a:r>
              <a:rPr lang="de-DE" sz="1800" dirty="0" err="1" smtClean="0">
                <a:solidFill>
                  <a:srgbClr val="4292AE"/>
                </a:solidFill>
              </a:rPr>
              <a:t>need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completed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and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functional</a:t>
            </a:r>
            <a:r>
              <a:rPr lang="de-DE" sz="1800" dirty="0" smtClean="0">
                <a:solidFill>
                  <a:srgbClr val="4292AE"/>
                </a:solidFill>
              </a:rPr>
              <a:t> in 2020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429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F7FD-3B62-49AC-8C5A-2BCEB0D455F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</a:t>
            </a:r>
            <a:r>
              <a:rPr lang="en-GB" dirty="0"/>
              <a:t>of the SLRS Alignment system for SASE3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46710" y="872490"/>
            <a:ext cx="8450580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Conducted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actions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Actual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aligned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position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of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SLRS was </a:t>
            </a:r>
            <a:r>
              <a:rPr lang="de-DE" sz="1800" dirty="0" err="1" smtClean="0">
                <a:solidFill>
                  <a:srgbClr val="4292AE"/>
                </a:solidFill>
              </a:rPr>
              <a:t>determined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by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precise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laser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tracker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measurements</a:t>
            </a:r>
            <a:r>
              <a:rPr lang="de-DE" sz="1800" dirty="0" smtClean="0">
                <a:solidFill>
                  <a:srgbClr val="4292AE"/>
                </a:solidFill>
              </a:rPr>
              <a:t> (2 </a:t>
            </a:r>
            <a:r>
              <a:rPr lang="de-DE" sz="1800" dirty="0" err="1" smtClean="0">
                <a:solidFill>
                  <a:srgbClr val="4292AE"/>
                </a:solidFill>
              </a:rPr>
              <a:t>days</a:t>
            </a:r>
            <a:r>
              <a:rPr lang="de-DE" sz="1800" dirty="0" smtClean="0">
                <a:solidFill>
                  <a:srgbClr val="4292AE"/>
                </a:solidFill>
              </a:rPr>
              <a:t>)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SLRS was </a:t>
            </a:r>
            <a:r>
              <a:rPr lang="de-DE" sz="1800" dirty="0" err="1" smtClean="0">
                <a:solidFill>
                  <a:srgbClr val="4292AE"/>
                </a:solidFill>
              </a:rPr>
              <a:t>taken</a:t>
            </a:r>
            <a:r>
              <a:rPr lang="de-DE" sz="1800" dirty="0" smtClean="0">
                <a:solidFill>
                  <a:srgbClr val="4292AE"/>
                </a:solidFill>
              </a:rPr>
              <a:t> out </a:t>
            </a:r>
            <a:r>
              <a:rPr lang="de-DE" sz="1800" dirty="0" err="1" smtClean="0">
                <a:solidFill>
                  <a:srgbClr val="4292AE"/>
                </a:solidFill>
              </a:rPr>
              <a:t>of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operation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and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vented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4292AE"/>
                </a:solidFill>
              </a:rPr>
              <a:t>t</a:t>
            </a:r>
            <a:r>
              <a:rPr lang="de-DE" sz="1800" dirty="0" err="1" smtClean="0">
                <a:solidFill>
                  <a:srgbClr val="4292AE"/>
                </a:solidFill>
              </a:rPr>
              <a:t>arget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chamber</a:t>
            </a:r>
            <a:r>
              <a:rPr lang="de-DE" sz="1800" dirty="0" smtClean="0">
                <a:solidFill>
                  <a:srgbClr val="4292AE"/>
                </a:solidFill>
              </a:rPr>
              <a:t> MK11.3 </a:t>
            </a:r>
            <a:r>
              <a:rPr lang="de-DE" sz="1800" dirty="0" err="1" smtClean="0">
                <a:solidFill>
                  <a:srgbClr val="4292AE"/>
                </a:solidFill>
              </a:rPr>
              <a:t>and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neighbouring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pipes</a:t>
            </a:r>
            <a:r>
              <a:rPr lang="de-DE" sz="1800" dirty="0" smtClean="0">
                <a:solidFill>
                  <a:srgbClr val="4292AE"/>
                </a:solidFill>
              </a:rPr>
              <a:t> ( </a:t>
            </a:r>
            <a:r>
              <a:rPr lang="de-DE" sz="1800" dirty="0" smtClean="0">
                <a:solidFill>
                  <a:srgbClr val="4292AE"/>
                </a:solidFill>
              </a:rPr>
              <a:t>3 </a:t>
            </a:r>
            <a:r>
              <a:rPr lang="de-DE" sz="1800" dirty="0" err="1" smtClean="0">
                <a:solidFill>
                  <a:srgbClr val="4292AE"/>
                </a:solidFill>
              </a:rPr>
              <a:t>sections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of</a:t>
            </a:r>
            <a:r>
              <a:rPr lang="de-DE" sz="1800" dirty="0" smtClean="0">
                <a:solidFill>
                  <a:srgbClr val="4292AE"/>
                </a:solidFill>
              </a:rPr>
              <a:t> 7.7[m] </a:t>
            </a:r>
            <a:r>
              <a:rPr lang="de-DE" sz="1800" dirty="0" err="1" smtClean="0">
                <a:solidFill>
                  <a:srgbClr val="4292AE"/>
                </a:solidFill>
              </a:rPr>
              <a:t>each</a:t>
            </a:r>
            <a:r>
              <a:rPr lang="de-DE" sz="1800" dirty="0" smtClean="0">
                <a:solidFill>
                  <a:srgbClr val="4292AE"/>
                </a:solidFill>
              </a:rPr>
              <a:t>) </a:t>
            </a:r>
            <a:r>
              <a:rPr lang="de-DE" sz="1800" dirty="0" err="1" smtClean="0">
                <a:solidFill>
                  <a:srgbClr val="4292AE"/>
                </a:solidFill>
              </a:rPr>
              <a:t>were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removed</a:t>
            </a:r>
            <a:r>
              <a:rPr lang="de-DE" sz="1800" dirty="0" smtClean="0">
                <a:solidFill>
                  <a:srgbClr val="4292AE"/>
                </a:solidFill>
              </a:rPr>
              <a:t> (1d)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Two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pipe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sections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with</a:t>
            </a:r>
            <a:r>
              <a:rPr lang="de-DE" sz="1800" dirty="0" smtClean="0">
                <a:solidFill>
                  <a:srgbClr val="4292AE"/>
                </a:solidFill>
              </a:rPr>
              <a:t> a total </a:t>
            </a:r>
            <a:r>
              <a:rPr lang="de-DE" sz="1800" dirty="0" err="1" smtClean="0">
                <a:solidFill>
                  <a:srgbClr val="4292AE"/>
                </a:solidFill>
              </a:rPr>
              <a:t>length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of</a:t>
            </a:r>
            <a:r>
              <a:rPr lang="de-DE" sz="1800" dirty="0" smtClean="0">
                <a:solidFill>
                  <a:srgbClr val="4292AE"/>
                </a:solidFill>
              </a:rPr>
              <a:t> 15m </a:t>
            </a:r>
            <a:r>
              <a:rPr lang="de-DE" sz="1800" dirty="0" err="1" smtClean="0">
                <a:solidFill>
                  <a:srgbClr val="4292AE"/>
                </a:solidFill>
              </a:rPr>
              <a:t>were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mounted</a:t>
            </a:r>
            <a:r>
              <a:rPr lang="de-DE" sz="1800" dirty="0" smtClean="0">
                <a:solidFill>
                  <a:srgbClr val="4292AE"/>
                </a:solidFill>
              </a:rPr>
              <a:t> in a </a:t>
            </a:r>
            <a:r>
              <a:rPr lang="de-DE" sz="1800" dirty="0" err="1" smtClean="0">
                <a:solidFill>
                  <a:srgbClr val="4292AE"/>
                </a:solidFill>
              </a:rPr>
              <a:t>position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that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covers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complete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length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of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PKG (1d)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The </a:t>
            </a:r>
            <a:r>
              <a:rPr lang="de-DE" sz="1800" dirty="0" err="1" smtClean="0">
                <a:solidFill>
                  <a:srgbClr val="4292AE"/>
                </a:solidFill>
              </a:rPr>
              <a:t>upstream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flange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of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SLRS in front </a:t>
            </a:r>
            <a:r>
              <a:rPr lang="de-DE" sz="1800" dirty="0" err="1" smtClean="0">
                <a:solidFill>
                  <a:srgbClr val="4292AE"/>
                </a:solidFill>
              </a:rPr>
              <a:t>of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PKG was </a:t>
            </a:r>
            <a:r>
              <a:rPr lang="de-DE" sz="1800" dirty="0" err="1" smtClean="0">
                <a:solidFill>
                  <a:srgbClr val="4292AE"/>
                </a:solidFill>
              </a:rPr>
              <a:t>installed</a:t>
            </a:r>
            <a:r>
              <a:rPr lang="de-DE" sz="1800" dirty="0" smtClean="0">
                <a:solidFill>
                  <a:srgbClr val="4292AE"/>
                </a:solidFill>
              </a:rPr>
              <a:t> at a </a:t>
            </a:r>
            <a:r>
              <a:rPr lang="de-DE" sz="1800" dirty="0" err="1" smtClean="0">
                <a:solidFill>
                  <a:srgbClr val="4292AE"/>
                </a:solidFill>
              </a:rPr>
              <a:t>given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position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marked</a:t>
            </a:r>
            <a:r>
              <a:rPr lang="de-DE" sz="1800" dirty="0" smtClean="0">
                <a:solidFill>
                  <a:srgbClr val="4292AE"/>
                </a:solidFill>
              </a:rPr>
              <a:t> in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tunnel</a:t>
            </a:r>
            <a:endParaRPr lang="de-DE" sz="1800" dirty="0" smtClean="0">
              <a:solidFill>
                <a:srgbClr val="4292A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52701"/>
            <a:ext cx="1871319" cy="14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54" y="2548801"/>
            <a:ext cx="1642610" cy="144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54" y="5040630"/>
            <a:ext cx="2292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F7FD-3B62-49AC-8C5A-2BCEB0D455F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</a:t>
            </a:r>
            <a:r>
              <a:rPr lang="en-GB" dirty="0"/>
              <a:t>of the SLRS Alignment system for SASE3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46710" y="872490"/>
            <a:ext cx="8450580" cy="568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Conducted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actions</a:t>
            </a:r>
            <a:r>
              <a:rPr lang="de-DE" sz="1800" dirty="0" smtClean="0">
                <a:solidFill>
                  <a:srgbClr val="4292AE"/>
                </a:solidFill>
              </a:rPr>
              <a:t> (2)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Three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brackets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of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the</a:t>
            </a:r>
            <a:r>
              <a:rPr lang="de-DE" sz="1800" dirty="0">
                <a:solidFill>
                  <a:srgbClr val="4292AE"/>
                </a:solidFill>
              </a:rPr>
              <a:t> SLRS </a:t>
            </a:r>
            <a:r>
              <a:rPr lang="de-DE" sz="1800" dirty="0" err="1">
                <a:solidFill>
                  <a:srgbClr val="4292AE"/>
                </a:solidFill>
              </a:rPr>
              <a:t>pipe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system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behind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the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new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position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of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the</a:t>
            </a:r>
            <a:r>
              <a:rPr lang="de-DE" sz="1800" dirty="0">
                <a:solidFill>
                  <a:srgbClr val="4292AE"/>
                </a:solidFill>
              </a:rPr>
              <a:t> PKG </a:t>
            </a:r>
            <a:r>
              <a:rPr lang="de-DE" sz="1800" dirty="0" err="1">
                <a:solidFill>
                  <a:srgbClr val="4292AE"/>
                </a:solidFill>
              </a:rPr>
              <a:t>have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been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shortened</a:t>
            </a:r>
            <a:endParaRPr lang="de-DE" sz="1800" dirty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4292AE"/>
                </a:solidFill>
              </a:rPr>
              <a:t>A </a:t>
            </a:r>
            <a:r>
              <a:rPr lang="de-DE" sz="1800" dirty="0" err="1">
                <a:solidFill>
                  <a:srgbClr val="4292AE"/>
                </a:solidFill>
              </a:rPr>
              <a:t>fixed</a:t>
            </a:r>
            <a:r>
              <a:rPr lang="de-DE" sz="1800" dirty="0">
                <a:solidFill>
                  <a:srgbClr val="4292AE"/>
                </a:solidFill>
              </a:rPr>
              <a:t>-point bracket was </a:t>
            </a:r>
            <a:r>
              <a:rPr lang="de-DE" sz="1800" dirty="0" err="1">
                <a:solidFill>
                  <a:srgbClr val="4292AE"/>
                </a:solidFill>
              </a:rPr>
              <a:t>removed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and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mounted</a:t>
            </a:r>
            <a:r>
              <a:rPr lang="de-DE" sz="1800" dirty="0">
                <a:solidFill>
                  <a:srgbClr val="4292AE"/>
                </a:solidFill>
              </a:rPr>
              <a:t> at a different </a:t>
            </a:r>
            <a:r>
              <a:rPr lang="de-DE" sz="1800" dirty="0" err="1">
                <a:solidFill>
                  <a:srgbClr val="4292AE"/>
                </a:solidFill>
              </a:rPr>
              <a:t>position</a:t>
            </a:r>
            <a:r>
              <a:rPr lang="de-DE" sz="1800" dirty="0">
                <a:solidFill>
                  <a:srgbClr val="4292AE"/>
                </a:solidFill>
              </a:rPr>
              <a:t>. The </a:t>
            </a:r>
            <a:r>
              <a:rPr lang="de-DE" sz="1800" dirty="0" err="1">
                <a:solidFill>
                  <a:srgbClr val="4292AE"/>
                </a:solidFill>
              </a:rPr>
              <a:t>fixed</a:t>
            </a:r>
            <a:r>
              <a:rPr lang="de-DE" sz="1800" dirty="0">
                <a:solidFill>
                  <a:srgbClr val="4292AE"/>
                </a:solidFill>
              </a:rPr>
              <a:t>-point </a:t>
            </a:r>
            <a:r>
              <a:rPr lang="de-DE" sz="1800" dirty="0" err="1">
                <a:solidFill>
                  <a:srgbClr val="4292AE"/>
                </a:solidFill>
              </a:rPr>
              <a:t>has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been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replaced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by</a:t>
            </a:r>
            <a:r>
              <a:rPr lang="de-DE" sz="1800" dirty="0">
                <a:solidFill>
                  <a:srgbClr val="4292AE"/>
                </a:solidFill>
              </a:rPr>
              <a:t> a </a:t>
            </a:r>
            <a:r>
              <a:rPr lang="de-DE" sz="1800" dirty="0" err="1">
                <a:solidFill>
                  <a:srgbClr val="4292AE"/>
                </a:solidFill>
              </a:rPr>
              <a:t>floating</a:t>
            </a:r>
            <a:r>
              <a:rPr lang="de-DE" sz="1800" dirty="0">
                <a:solidFill>
                  <a:srgbClr val="4292AE"/>
                </a:solidFill>
              </a:rPr>
              <a:t>-point bracket (</a:t>
            </a:r>
            <a:r>
              <a:rPr lang="de-DE" sz="1800" dirty="0" err="1">
                <a:solidFill>
                  <a:srgbClr val="4292AE"/>
                </a:solidFill>
              </a:rPr>
              <a:t>smaller</a:t>
            </a:r>
            <a:r>
              <a:rPr lang="de-DE" sz="1800" dirty="0" smtClean="0">
                <a:solidFill>
                  <a:srgbClr val="4292AE"/>
                </a:solidFill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A </a:t>
            </a:r>
            <a:r>
              <a:rPr lang="de-DE" sz="1800" dirty="0" err="1" smtClean="0">
                <a:solidFill>
                  <a:srgbClr val="4292AE"/>
                </a:solidFill>
              </a:rPr>
              <a:t>target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chamber</a:t>
            </a:r>
            <a:r>
              <a:rPr lang="de-DE" sz="1800" dirty="0" smtClean="0">
                <a:solidFill>
                  <a:srgbClr val="4292AE"/>
                </a:solidFill>
              </a:rPr>
              <a:t> at a </a:t>
            </a:r>
            <a:r>
              <a:rPr lang="de-DE" sz="1800" dirty="0" err="1" smtClean="0">
                <a:solidFill>
                  <a:srgbClr val="4292AE"/>
                </a:solidFill>
              </a:rPr>
              <a:t>position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behind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installations</a:t>
            </a:r>
            <a:r>
              <a:rPr lang="de-DE" sz="1800" dirty="0" smtClean="0">
                <a:solidFill>
                  <a:srgbClr val="4292AE"/>
                </a:solidFill>
              </a:rPr>
              <a:t> was </a:t>
            </a:r>
            <a:r>
              <a:rPr lang="de-DE" sz="1800" dirty="0" err="1" smtClean="0">
                <a:solidFill>
                  <a:srgbClr val="4292AE"/>
                </a:solidFill>
              </a:rPr>
              <a:t>rotated</a:t>
            </a:r>
            <a:r>
              <a:rPr lang="de-DE" sz="1800" dirty="0" smtClean="0">
                <a:solidFill>
                  <a:srgbClr val="4292AE"/>
                </a:solidFill>
              </a:rPr>
              <a:t> 90°to </a:t>
            </a:r>
            <a:r>
              <a:rPr lang="de-DE" sz="1800" dirty="0" err="1" smtClean="0">
                <a:solidFill>
                  <a:srgbClr val="4292AE"/>
                </a:solidFill>
              </a:rPr>
              <a:t>avoid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collisions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All </a:t>
            </a:r>
            <a:r>
              <a:rPr lang="de-DE" sz="1800" dirty="0" err="1" smtClean="0">
                <a:solidFill>
                  <a:srgbClr val="4292AE"/>
                </a:solidFill>
              </a:rPr>
              <a:t>components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of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SLRS </a:t>
            </a:r>
            <a:r>
              <a:rPr lang="de-DE" sz="1800" dirty="0" err="1" smtClean="0">
                <a:solidFill>
                  <a:srgbClr val="4292AE"/>
                </a:solidFill>
              </a:rPr>
              <a:t>have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been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aligned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SLRS </a:t>
            </a:r>
            <a:r>
              <a:rPr lang="de-DE" sz="1800" dirty="0" err="1" smtClean="0">
                <a:solidFill>
                  <a:srgbClr val="4292AE"/>
                </a:solidFill>
              </a:rPr>
              <a:t>straight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that</a:t>
            </a:r>
            <a:r>
              <a:rPr lang="de-DE" sz="1800" dirty="0" smtClean="0">
                <a:solidFill>
                  <a:srgbClr val="4292AE"/>
                </a:solidFill>
              </a:rPr>
              <a:t> was </a:t>
            </a:r>
            <a:r>
              <a:rPr lang="de-DE" sz="1800" dirty="0" err="1" smtClean="0">
                <a:solidFill>
                  <a:srgbClr val="4292AE"/>
                </a:solidFill>
              </a:rPr>
              <a:t>determined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before</a:t>
            </a:r>
            <a:r>
              <a:rPr lang="de-DE" sz="1800" dirty="0" smtClean="0">
                <a:solidFill>
                  <a:srgbClr val="4292AE"/>
                </a:solidFill>
              </a:rPr>
              <a:t> (2d)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The </a:t>
            </a:r>
            <a:r>
              <a:rPr lang="de-DE" sz="1800" dirty="0" err="1" smtClean="0">
                <a:solidFill>
                  <a:srgbClr val="4292AE"/>
                </a:solidFill>
              </a:rPr>
              <a:t>newly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installed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pipe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section</a:t>
            </a:r>
            <a:r>
              <a:rPr lang="de-DE" sz="1800" dirty="0" smtClean="0">
                <a:solidFill>
                  <a:srgbClr val="4292AE"/>
                </a:solidFill>
              </a:rPr>
              <a:t> (</a:t>
            </a:r>
            <a:r>
              <a:rPr lang="de-DE" sz="1800" dirty="0" err="1" smtClean="0">
                <a:solidFill>
                  <a:srgbClr val="4292AE"/>
                </a:solidFill>
              </a:rPr>
              <a:t>behind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PKG) </a:t>
            </a:r>
            <a:r>
              <a:rPr lang="de-DE" sz="1800" dirty="0" err="1" smtClean="0">
                <a:solidFill>
                  <a:srgbClr val="4292AE"/>
                </a:solidFill>
              </a:rPr>
              <a:t>has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been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leak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tested</a:t>
            </a:r>
            <a:r>
              <a:rPr lang="de-DE" sz="1800" dirty="0" smtClean="0">
                <a:solidFill>
                  <a:srgbClr val="4292AE"/>
                </a:solidFill>
              </a:rPr>
              <a:t> (1d)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Distances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between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existing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pipes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have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been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determined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enable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fabrication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of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needed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new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pipe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sections</a:t>
            </a:r>
            <a:r>
              <a:rPr lang="de-DE" sz="1800" dirty="0" smtClean="0">
                <a:solidFill>
                  <a:srgbClr val="4292AE"/>
                </a:solidFill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Total </a:t>
            </a:r>
            <a:r>
              <a:rPr lang="de-DE" sz="1800" dirty="0" err="1" smtClean="0">
                <a:solidFill>
                  <a:srgbClr val="4292AE"/>
                </a:solidFill>
              </a:rPr>
              <a:t>working</a:t>
            </a:r>
            <a:r>
              <a:rPr lang="de-DE" sz="1800" dirty="0" smtClean="0">
                <a:solidFill>
                  <a:srgbClr val="4292AE"/>
                </a:solidFill>
              </a:rPr>
              <a:t> time: 7d</a:t>
            </a:r>
            <a:endParaRPr lang="de-DE" sz="1800" dirty="0">
              <a:solidFill>
                <a:srgbClr val="4292A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63" y="2851089"/>
            <a:ext cx="2336137" cy="14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17" y="2848398"/>
            <a:ext cx="3581053" cy="144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14900" y="3885084"/>
            <a:ext cx="112723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err="1" smtClean="0"/>
              <a:t>fixed</a:t>
            </a:r>
            <a:r>
              <a:rPr lang="de-DE" dirty="0" smtClean="0"/>
              <a:t>-point bracket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040880" y="3223725"/>
            <a:ext cx="131318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err="1" smtClean="0"/>
              <a:t>floating</a:t>
            </a:r>
            <a:r>
              <a:rPr lang="de-DE" dirty="0" smtClean="0"/>
              <a:t>-point </a:t>
            </a:r>
            <a:r>
              <a:rPr lang="de-DE" dirty="0" err="1" smtClean="0"/>
              <a:t>brackets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6" idx="3"/>
          </p:cNvCxnSpPr>
          <p:nvPr/>
        </p:nvCxnSpPr>
        <p:spPr bwMode="auto">
          <a:xfrm flipH="1" flipV="1">
            <a:off x="5478516" y="3454558"/>
            <a:ext cx="563616" cy="545942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>
            <a:stCxn id="8" idx="3"/>
          </p:cNvCxnSpPr>
          <p:nvPr/>
        </p:nvCxnSpPr>
        <p:spPr bwMode="auto">
          <a:xfrm flipH="1">
            <a:off x="7993380" y="3339141"/>
            <a:ext cx="360680" cy="470859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4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F7FD-3B62-49AC-8C5A-2BCEB0D455F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</a:t>
            </a:r>
            <a:r>
              <a:rPr lang="en-GB" dirty="0"/>
              <a:t>of the SLRS Alignment system for SASE3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46710" y="880110"/>
            <a:ext cx="84505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Remaining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actions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get</a:t>
            </a:r>
            <a:r>
              <a:rPr lang="de-DE" sz="1800" dirty="0" smtClean="0">
                <a:solidFill>
                  <a:srgbClr val="4292AE"/>
                </a:solidFill>
              </a:rPr>
              <a:t> SLRS </a:t>
            </a:r>
            <a:r>
              <a:rPr lang="de-DE" sz="1800" dirty="0" err="1" smtClean="0">
                <a:solidFill>
                  <a:srgbClr val="4292AE"/>
                </a:solidFill>
              </a:rPr>
              <a:t>into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operation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again</a:t>
            </a:r>
            <a:r>
              <a:rPr lang="de-DE" sz="1800" dirty="0" smtClean="0">
                <a:solidFill>
                  <a:srgbClr val="4292AE"/>
                </a:solidFill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Fabricate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new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pipe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sections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Install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new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pipe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sections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and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</a:t>
            </a:r>
            <a:r>
              <a:rPr lang="de-DE" sz="1800" dirty="0" err="1" smtClean="0">
                <a:solidFill>
                  <a:srgbClr val="4292AE"/>
                </a:solidFill>
              </a:rPr>
              <a:t>lign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new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pipe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sections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SLRS </a:t>
            </a:r>
            <a:r>
              <a:rPr lang="de-DE" sz="1800" dirty="0" err="1" smtClean="0">
                <a:solidFill>
                  <a:srgbClr val="4292AE"/>
                </a:solidFill>
              </a:rPr>
              <a:t>straight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Leak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test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of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completed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system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Design </a:t>
            </a:r>
            <a:r>
              <a:rPr lang="de-DE" sz="1800" dirty="0" err="1" smtClean="0">
                <a:solidFill>
                  <a:srgbClr val="4292AE"/>
                </a:solidFill>
              </a:rPr>
              <a:t>new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targets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for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new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target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chamber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positions</a:t>
            </a:r>
            <a:r>
              <a:rPr lang="de-DE" sz="1800" dirty="0" smtClean="0">
                <a:solidFill>
                  <a:srgbClr val="4292AE"/>
                </a:solidFill>
              </a:rPr>
              <a:t> (</a:t>
            </a:r>
            <a:r>
              <a:rPr lang="de-DE" sz="1800" dirty="0" err="1" smtClean="0">
                <a:solidFill>
                  <a:srgbClr val="4292AE"/>
                </a:solidFill>
              </a:rPr>
              <a:t>if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needed</a:t>
            </a:r>
            <a:r>
              <a:rPr lang="de-DE" sz="1800" dirty="0" smtClean="0">
                <a:solidFill>
                  <a:srgbClr val="4292AE"/>
                </a:solidFill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4292AE"/>
                </a:solidFill>
              </a:rPr>
              <a:t>R</a:t>
            </a:r>
            <a:r>
              <a:rPr lang="de-DE" sz="1800" dirty="0" smtClean="0">
                <a:solidFill>
                  <a:srgbClr val="4292AE"/>
                </a:solidFill>
              </a:rPr>
              <a:t>einstall </a:t>
            </a:r>
            <a:r>
              <a:rPr lang="de-DE" sz="1800" dirty="0" err="1" smtClean="0">
                <a:solidFill>
                  <a:srgbClr val="4292AE"/>
                </a:solidFill>
              </a:rPr>
              <a:t>laser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section</a:t>
            </a:r>
            <a:r>
              <a:rPr lang="de-DE" sz="1800" dirty="0" smtClean="0">
                <a:solidFill>
                  <a:srgbClr val="4292AE"/>
                </a:solidFill>
              </a:rPr>
              <a:t> (</a:t>
            </a:r>
            <a:r>
              <a:rPr lang="de-DE" sz="1800" dirty="0" err="1" smtClean="0">
                <a:solidFill>
                  <a:srgbClr val="4292AE"/>
                </a:solidFill>
              </a:rPr>
              <a:t>has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been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taken</a:t>
            </a:r>
            <a:r>
              <a:rPr lang="de-DE" sz="1800" dirty="0" smtClean="0">
                <a:solidFill>
                  <a:srgbClr val="4292AE"/>
                </a:solidFill>
              </a:rPr>
              <a:t> out </a:t>
            </a:r>
            <a:r>
              <a:rPr lang="de-DE" sz="1800" dirty="0" err="1" smtClean="0">
                <a:solidFill>
                  <a:srgbClr val="4292AE"/>
                </a:solidFill>
              </a:rPr>
              <a:t>earlier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for</a:t>
            </a:r>
            <a:r>
              <a:rPr lang="de-DE" sz="1800" dirty="0" smtClean="0">
                <a:solidFill>
                  <a:srgbClr val="4292AE"/>
                </a:solidFill>
              </a:rPr>
              <a:t> different </a:t>
            </a:r>
            <a:r>
              <a:rPr lang="de-DE" sz="1800" dirty="0" err="1" smtClean="0">
                <a:solidFill>
                  <a:srgbClr val="4292AE"/>
                </a:solidFill>
              </a:rPr>
              <a:t>reasons</a:t>
            </a:r>
            <a:r>
              <a:rPr lang="de-DE" sz="1800" dirty="0" smtClean="0">
                <a:solidFill>
                  <a:srgbClr val="4292AE"/>
                </a:solidFill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Align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laser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section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and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chambers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4292AE"/>
                </a:solidFill>
              </a:rPr>
              <a:t>Install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calibration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targets</a:t>
            </a:r>
            <a:r>
              <a:rPr lang="de-DE" sz="1800" dirty="0">
                <a:solidFill>
                  <a:srgbClr val="4292AE"/>
                </a:solidFill>
              </a:rPr>
              <a:t>, </a:t>
            </a:r>
            <a:r>
              <a:rPr lang="de-DE" sz="1800" dirty="0" err="1">
                <a:solidFill>
                  <a:srgbClr val="4292AE"/>
                </a:solidFill>
              </a:rPr>
              <a:t>execute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calibration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measurements</a:t>
            </a:r>
            <a:endParaRPr lang="de-DE" sz="1800" dirty="0">
              <a:solidFill>
                <a:srgbClr val="4292AE"/>
              </a:solidFill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4292AE"/>
                </a:solidFill>
              </a:rPr>
              <a:t>Individual </a:t>
            </a:r>
            <a:r>
              <a:rPr lang="de-DE" sz="1800" dirty="0" err="1">
                <a:solidFill>
                  <a:srgbClr val="4292AE"/>
                </a:solidFill>
              </a:rPr>
              <a:t>process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for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every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>
                <a:solidFill>
                  <a:srgbClr val="4292AE"/>
                </a:solidFill>
              </a:rPr>
              <a:t>target</a:t>
            </a:r>
            <a:r>
              <a:rPr lang="de-DE" sz="1800" dirty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chamber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Reinstall </a:t>
            </a:r>
            <a:r>
              <a:rPr lang="de-DE" sz="1800" dirty="0" err="1" smtClean="0">
                <a:solidFill>
                  <a:srgbClr val="4292AE"/>
                </a:solidFill>
              </a:rPr>
              <a:t>measuring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targets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…</a:t>
            </a:r>
            <a:endParaRPr lang="de-DE" sz="1800" dirty="0">
              <a:solidFill>
                <a:srgbClr val="4292AE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Add online </a:t>
            </a:r>
            <a:r>
              <a:rPr lang="de-DE" sz="1800" dirty="0" err="1" smtClean="0">
                <a:solidFill>
                  <a:srgbClr val="4292AE"/>
                </a:solidFill>
              </a:rPr>
              <a:t>functionality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to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SLRS SASE3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4292AE"/>
                </a:solidFill>
              </a:rPr>
              <a:t>Install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plug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sockets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for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network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connections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4292AE"/>
                </a:solidFill>
              </a:rPr>
              <a:t>Add remote </a:t>
            </a:r>
            <a:r>
              <a:rPr lang="de-DE" sz="1800" dirty="0" err="1" smtClean="0">
                <a:solidFill>
                  <a:srgbClr val="4292AE"/>
                </a:solidFill>
              </a:rPr>
              <a:t>control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for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the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laser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section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and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camera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section</a:t>
            </a:r>
            <a:endParaRPr lang="de-DE" sz="1800" dirty="0" smtClean="0">
              <a:solidFill>
                <a:srgbClr val="4292AE"/>
              </a:solidFill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rgbClr val="4292AE"/>
              </a:solidFill>
            </a:endParaRPr>
          </a:p>
          <a:p>
            <a:pPr lvl="1">
              <a:buNone/>
            </a:pPr>
            <a:endParaRPr lang="de-DE" sz="1800" dirty="0">
              <a:solidFill>
                <a:srgbClr val="429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F7FD-3B62-49AC-8C5A-2BCEB0D455F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</a:t>
            </a:r>
            <a:r>
              <a:rPr lang="en-GB" dirty="0"/>
              <a:t>of the SLRS Alignment system for SASE3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46710" y="3244334"/>
            <a:ext cx="845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None/>
            </a:pPr>
            <a:r>
              <a:rPr lang="de-DE" sz="1800" dirty="0" err="1" smtClean="0">
                <a:solidFill>
                  <a:srgbClr val="4292AE"/>
                </a:solidFill>
              </a:rPr>
              <a:t>Thank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you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for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your</a:t>
            </a:r>
            <a:r>
              <a:rPr lang="de-DE" sz="1800" dirty="0" smtClean="0">
                <a:solidFill>
                  <a:srgbClr val="4292AE"/>
                </a:solidFill>
              </a:rPr>
              <a:t> </a:t>
            </a:r>
            <a:r>
              <a:rPr lang="de-DE" sz="1800" dirty="0" err="1" smtClean="0">
                <a:solidFill>
                  <a:srgbClr val="4292AE"/>
                </a:solidFill>
              </a:rPr>
              <a:t>attention</a:t>
            </a:r>
            <a:r>
              <a:rPr lang="de-DE" sz="1800" dirty="0" smtClean="0">
                <a:solidFill>
                  <a:srgbClr val="4292AE"/>
                </a:solidFill>
              </a:rPr>
              <a:t>.</a:t>
            </a:r>
            <a:endParaRPr lang="de-DE" sz="1800" dirty="0">
              <a:solidFill>
                <a:srgbClr val="429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165274" y="170149"/>
            <a:ext cx="8520115" cy="4170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Bonus material: </a:t>
            </a:r>
            <a:r>
              <a:rPr lang="de-DE" dirty="0"/>
              <a:t>s</a:t>
            </a:r>
            <a:r>
              <a:rPr dirty="0" err="1" smtClean="0"/>
              <a:t>ystem</a:t>
            </a:r>
            <a:r>
              <a:rPr dirty="0" smtClean="0"/>
              <a:t> </a:t>
            </a:r>
            <a:r>
              <a:rPr dirty="0"/>
              <a:t>setup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4294967295"/>
          </p:nvPr>
        </p:nvSpPr>
        <p:spPr>
          <a:xfrm>
            <a:off x="243856" y="2975686"/>
            <a:ext cx="6289489" cy="3393582"/>
          </a:xfrm>
          <a:prstGeom prst="rect">
            <a:avLst/>
          </a:prstGeom>
        </p:spPr>
        <p:txBody>
          <a:bodyPr/>
          <a:lstStyle/>
          <a:p>
            <a:pPr marL="265113" indent="-265113">
              <a:spcBef>
                <a:spcPts val="800"/>
              </a:spcBef>
              <a:buFont typeface="Arial"/>
              <a:buChar char="•"/>
              <a:defRPr sz="1400">
                <a:solidFill>
                  <a:srgbClr val="00589A"/>
                </a:solidFill>
              </a:defRPr>
            </a:pPr>
            <a:r>
              <a:rPr dirty="0"/>
              <a:t>Actual setup:</a:t>
            </a:r>
          </a:p>
          <a:p>
            <a:pPr marL="673100" lvl="3" indent="-265112">
              <a:spcBef>
                <a:spcPts val="800"/>
              </a:spcBef>
              <a:buFont typeface="Arial"/>
              <a:buChar char="•"/>
              <a:defRPr sz="1400">
                <a:solidFill>
                  <a:srgbClr val="00589A"/>
                </a:solidFill>
              </a:defRPr>
            </a:pPr>
            <a:r>
              <a:rPr dirty="0"/>
              <a:t>Aluminum pipes, 7.73m/3.87m long, 200mm diameter. Supports are placed every 3 to 4.5m with fixed point and floating point fixing.</a:t>
            </a:r>
          </a:p>
          <a:p>
            <a:pPr marL="673100" lvl="3" indent="-265112">
              <a:spcBef>
                <a:spcPts val="800"/>
              </a:spcBef>
              <a:buFont typeface="Arial"/>
              <a:buChar char="•"/>
              <a:defRPr sz="1400">
                <a:solidFill>
                  <a:srgbClr val="00589A"/>
                </a:solidFill>
              </a:defRPr>
            </a:pPr>
            <a:r>
              <a:rPr dirty="0"/>
              <a:t>special housings for (laser, aperture, lenses) and (lenses &amp; camera)</a:t>
            </a:r>
          </a:p>
          <a:p>
            <a:pPr marL="673100" lvl="3" indent="-265112">
              <a:spcBef>
                <a:spcPts val="800"/>
              </a:spcBef>
              <a:buFont typeface="Arial"/>
              <a:buChar char="•"/>
              <a:defRPr sz="1400">
                <a:solidFill>
                  <a:srgbClr val="00589A"/>
                </a:solidFill>
              </a:defRPr>
            </a:pPr>
            <a:r>
              <a:rPr dirty="0"/>
              <a:t>Tee piece connector with bellows, every 24m, every 2</a:t>
            </a:r>
            <a:r>
              <a:rPr baseline="30000" dirty="0"/>
              <a:t>nd</a:t>
            </a:r>
            <a:r>
              <a:rPr dirty="0"/>
              <a:t> is </a:t>
            </a:r>
          </a:p>
          <a:p>
            <a:pPr marL="0" lvl="3" indent="407987">
              <a:spcBef>
                <a:spcPts val="800"/>
              </a:spcBef>
              <a:buSzTx/>
              <a:buNone/>
              <a:defRPr sz="1400">
                <a:solidFill>
                  <a:srgbClr val="00589A"/>
                </a:solidFill>
              </a:defRPr>
            </a:pPr>
            <a:r>
              <a:rPr dirty="0"/>
              <a:t>	equipped with adapted measurement targets (aka target boxes)</a:t>
            </a:r>
          </a:p>
          <a:p>
            <a:pPr marL="673100" lvl="3" indent="-265112">
              <a:spcBef>
                <a:spcPts val="800"/>
              </a:spcBef>
              <a:buFont typeface="Arial"/>
              <a:buChar char="•"/>
              <a:defRPr sz="1400">
                <a:solidFill>
                  <a:srgbClr val="00589A"/>
                </a:solidFill>
              </a:defRPr>
            </a:pPr>
            <a:r>
              <a:rPr dirty="0"/>
              <a:t>blue laser (wavelength = 405nm) allows for small targets and provides fine interference patterns</a:t>
            </a:r>
          </a:p>
          <a:p>
            <a:pPr marL="673100" lvl="3" indent="-265112">
              <a:spcBef>
                <a:spcPts val="800"/>
              </a:spcBef>
              <a:buFont typeface="Arial"/>
              <a:buChar char="•"/>
              <a:defRPr sz="1400">
                <a:solidFill>
                  <a:srgbClr val="00589A"/>
                </a:solidFill>
              </a:defRPr>
            </a:pPr>
            <a:r>
              <a:rPr dirty="0"/>
              <a:t>revised </a:t>
            </a:r>
            <a:r>
              <a:rPr dirty="0" err="1"/>
              <a:t>plano</a:t>
            </a:r>
            <a:r>
              <a:rPr dirty="0"/>
              <a:t> convex lenses for minimal spherical aberration</a:t>
            </a:r>
          </a:p>
          <a:p>
            <a:pPr marL="673100" lvl="3" indent="-265112">
              <a:spcBef>
                <a:spcPts val="800"/>
              </a:spcBef>
              <a:buFont typeface="Arial"/>
              <a:buChar char="•"/>
              <a:defRPr sz="1400">
                <a:solidFill>
                  <a:srgbClr val="00589A"/>
                </a:solidFill>
              </a:defRPr>
            </a:pPr>
            <a:r>
              <a:rPr dirty="0"/>
              <a:t>GigE-Camera with 2048x2048 pix. resolution</a:t>
            </a:r>
          </a:p>
          <a:p>
            <a:pPr marL="673100" lvl="3" indent="-265112">
              <a:spcBef>
                <a:spcPts val="800"/>
              </a:spcBef>
              <a:buFont typeface="Arial"/>
              <a:buChar char="•"/>
              <a:defRPr sz="1400">
                <a:solidFill>
                  <a:srgbClr val="00589A"/>
                </a:solidFill>
              </a:defRPr>
            </a:pPr>
            <a:r>
              <a:rPr dirty="0" err="1"/>
              <a:t>Oerlikon</a:t>
            </a:r>
            <a:r>
              <a:rPr dirty="0"/>
              <a:t>/</a:t>
            </a:r>
            <a:r>
              <a:rPr dirty="0" err="1"/>
              <a:t>Leybold</a:t>
            </a:r>
            <a:r>
              <a:rPr dirty="0"/>
              <a:t> </a:t>
            </a:r>
            <a:r>
              <a:rPr dirty="0" err="1"/>
              <a:t>Trivac</a:t>
            </a:r>
            <a:r>
              <a:rPr dirty="0"/>
              <a:t> D 65 B Vacuum pumps</a:t>
            </a:r>
          </a:p>
        </p:txBody>
      </p:sp>
      <p:grpSp>
        <p:nvGrpSpPr>
          <p:cNvPr id="219" name="Group 219"/>
          <p:cNvGrpSpPr/>
          <p:nvPr/>
        </p:nvGrpSpPr>
        <p:grpSpPr>
          <a:xfrm>
            <a:off x="2222936" y="851258"/>
            <a:ext cx="4074491" cy="2340003"/>
            <a:chOff x="0" y="0"/>
            <a:chExt cx="4074489" cy="2340002"/>
          </a:xfrm>
        </p:grpSpPr>
        <p:pic>
          <p:nvPicPr>
            <p:cNvPr id="217" name="image9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074489" cy="2340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Shape 218"/>
            <p:cNvSpPr/>
            <p:nvPr/>
          </p:nvSpPr>
          <p:spPr>
            <a:xfrm>
              <a:off x="1161702" y="1449331"/>
              <a:ext cx="1491750" cy="26160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117753"/>
                    <a:satOff val="24742"/>
                    <a:lumOff val="10512"/>
                  </a:schemeClr>
                </a:gs>
                <a:gs pos="35000">
                  <a:srgbClr val="E0EEFF"/>
                </a:gs>
                <a:gs pos="100000">
                  <a:schemeClr val="accent5">
                    <a:hueOff val="171681"/>
                    <a:satOff val="24742"/>
                    <a:lumOff val="16612"/>
                  </a:schemeClr>
                </a:gs>
              </a:gsLst>
              <a:lin ang="16200000" scaled="0"/>
            </a:gradFill>
            <a:ln w="9525" cap="flat">
              <a:solidFill>
                <a:srgbClr val="A4CAE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100"/>
              </a:lvl1pPr>
            </a:lstStyle>
            <a:p>
              <a:pPr>
                <a:buNone/>
              </a:pPr>
              <a:r>
                <a:t>SLRS@SASE1, 482m</a:t>
              </a:r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149771" y="1310966"/>
            <a:ext cx="2301771" cy="1648959"/>
            <a:chOff x="0" y="0"/>
            <a:chExt cx="2301769" cy="1648958"/>
          </a:xfrm>
        </p:grpSpPr>
        <p:sp>
          <p:nvSpPr>
            <p:cNvPr id="220" name="Shape 220"/>
            <p:cNvSpPr/>
            <p:nvPr/>
          </p:nvSpPr>
          <p:spPr>
            <a:xfrm>
              <a:off x="7883" y="0"/>
              <a:ext cx="1095808" cy="26160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117753"/>
                    <a:satOff val="24742"/>
                    <a:lumOff val="10512"/>
                  </a:schemeClr>
                </a:gs>
                <a:gs pos="35000">
                  <a:srgbClr val="E0EEFF"/>
                </a:gs>
                <a:gs pos="100000">
                  <a:schemeClr val="accent5">
                    <a:hueOff val="171681"/>
                    <a:satOff val="24742"/>
                    <a:lumOff val="16612"/>
                  </a:schemeClr>
                </a:gs>
              </a:gsLst>
              <a:lin ang="16200000" scaled="0"/>
            </a:gradFill>
            <a:ln w="9525" cap="flat">
              <a:solidFill>
                <a:srgbClr val="A4CAE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100"/>
              </a:lvl1pPr>
            </a:lstStyle>
            <a:p>
              <a:pPr>
                <a:buNone/>
              </a:pPr>
              <a:r>
                <a:rPr dirty="0"/>
                <a:t>camera housing</a:t>
              </a:r>
            </a:p>
          </p:txBody>
        </p:sp>
        <p:pic>
          <p:nvPicPr>
            <p:cNvPr id="221" name="image11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69494"/>
              <a:ext cx="2301769" cy="1379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5" name="Group 225"/>
          <p:cNvGrpSpPr/>
          <p:nvPr/>
        </p:nvGrpSpPr>
        <p:grpSpPr>
          <a:xfrm>
            <a:off x="4984260" y="472886"/>
            <a:ext cx="3871047" cy="2340003"/>
            <a:chOff x="0" y="0"/>
            <a:chExt cx="3871046" cy="2340002"/>
          </a:xfrm>
        </p:grpSpPr>
        <p:pic>
          <p:nvPicPr>
            <p:cNvPr id="223" name="image10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71046" cy="2340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4" name="Shape 224"/>
            <p:cNvSpPr/>
            <p:nvPr/>
          </p:nvSpPr>
          <p:spPr>
            <a:xfrm>
              <a:off x="1328360" y="546038"/>
              <a:ext cx="2072037" cy="26160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117753"/>
                    <a:satOff val="24742"/>
                    <a:lumOff val="10512"/>
                  </a:schemeClr>
                </a:gs>
                <a:gs pos="35000">
                  <a:srgbClr val="E0EEFF"/>
                </a:gs>
                <a:gs pos="100000">
                  <a:schemeClr val="accent5">
                    <a:hueOff val="171681"/>
                    <a:satOff val="24742"/>
                    <a:lumOff val="16612"/>
                  </a:schemeClr>
                </a:gs>
              </a:gsLst>
              <a:lin ang="16200000" scaled="0"/>
            </a:gradFill>
            <a:ln w="9525" cap="flat">
              <a:solidFill>
                <a:srgbClr val="A4CAE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100"/>
              </a:lvl1pPr>
            </a:lstStyle>
            <a:p>
              <a:pPr>
                <a:buNone/>
              </a:pPr>
              <a:r>
                <a:t>housing for laser, aperture, lens</a:t>
              </a:r>
            </a:p>
          </p:txBody>
        </p:sp>
      </p:grpSp>
      <p:grpSp>
        <p:nvGrpSpPr>
          <p:cNvPr id="228" name="Group 228"/>
          <p:cNvGrpSpPr/>
          <p:nvPr/>
        </p:nvGrpSpPr>
        <p:grpSpPr>
          <a:xfrm>
            <a:off x="6533343" y="2704937"/>
            <a:ext cx="2400769" cy="1810630"/>
            <a:chOff x="0" y="0"/>
            <a:chExt cx="2400768" cy="1810629"/>
          </a:xfrm>
        </p:grpSpPr>
        <p:pic>
          <p:nvPicPr>
            <p:cNvPr id="226" name="image8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07950"/>
              <a:ext cx="2325219" cy="1702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" name="Shape 227"/>
            <p:cNvSpPr/>
            <p:nvPr/>
          </p:nvSpPr>
          <p:spPr>
            <a:xfrm>
              <a:off x="386439" y="0"/>
              <a:ext cx="2014329" cy="26160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117753"/>
                    <a:satOff val="24742"/>
                    <a:lumOff val="10512"/>
                  </a:schemeClr>
                </a:gs>
                <a:gs pos="35000">
                  <a:srgbClr val="E0EEFF"/>
                </a:gs>
                <a:gs pos="100000">
                  <a:schemeClr val="accent5">
                    <a:hueOff val="171681"/>
                    <a:satOff val="24742"/>
                    <a:lumOff val="16612"/>
                  </a:schemeClr>
                </a:gs>
              </a:gsLst>
              <a:lin ang="16200000" scaled="0"/>
            </a:gradFill>
            <a:ln w="9525" cap="flat">
              <a:solidFill>
                <a:srgbClr val="A4CAE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100"/>
              </a:lvl1pPr>
            </a:lstStyle>
            <a:p>
              <a:pPr>
                <a:buNone/>
              </a:pPr>
              <a:r>
                <a:t>Tee piece connector &amp; bellows</a:t>
              </a:r>
            </a:p>
          </p:txBody>
        </p:sp>
      </p:grpSp>
      <p:grpSp>
        <p:nvGrpSpPr>
          <p:cNvPr id="17" name="Group 252"/>
          <p:cNvGrpSpPr>
            <a:grpSpLocks noChangeAspect="1"/>
          </p:cNvGrpSpPr>
          <p:nvPr/>
        </p:nvGrpSpPr>
        <p:grpSpPr>
          <a:xfrm>
            <a:off x="6454107" y="4547370"/>
            <a:ext cx="2401200" cy="1687334"/>
            <a:chOff x="-1" y="-1"/>
            <a:chExt cx="3516131" cy="2470802"/>
          </a:xfrm>
        </p:grpSpPr>
        <p:pic>
          <p:nvPicPr>
            <p:cNvPr id="18" name="image20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3516131" cy="2340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" name="Shape 251"/>
            <p:cNvSpPr/>
            <p:nvPr/>
          </p:nvSpPr>
          <p:spPr>
            <a:xfrm>
              <a:off x="0" y="2209195"/>
              <a:ext cx="717500" cy="26160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117753"/>
                    <a:satOff val="24742"/>
                    <a:lumOff val="10512"/>
                  </a:schemeClr>
                </a:gs>
                <a:gs pos="35000">
                  <a:srgbClr val="E0EEFF"/>
                </a:gs>
                <a:gs pos="100000">
                  <a:schemeClr val="accent5">
                    <a:hueOff val="171681"/>
                    <a:satOff val="24742"/>
                    <a:lumOff val="16612"/>
                  </a:schemeClr>
                </a:gs>
              </a:gsLst>
              <a:lin ang="16200000" scaled="0"/>
            </a:gradFill>
            <a:ln w="9525" cap="flat">
              <a:solidFill>
                <a:srgbClr val="A4CAE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100"/>
              </a:lvl1pPr>
            </a:lstStyle>
            <a:p>
              <a:pPr>
                <a:buNone/>
              </a:pPr>
              <a:r>
                <a:t>target box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08267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 advAuto="0"/>
      <p:bldP spid="225" grpId="0" animBg="1" advAuto="0"/>
      <p:bldP spid="228" grpId="0" animBg="1" advAuto="0"/>
      <p:bldP spid="1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292099" y="103187"/>
            <a:ext cx="8520115" cy="54451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Bonus material: s</a:t>
            </a:r>
            <a:r>
              <a:rPr dirty="0" err="1" smtClean="0"/>
              <a:t>ystem</a:t>
            </a:r>
            <a:r>
              <a:rPr dirty="0" smtClean="0"/>
              <a:t> </a:t>
            </a:r>
            <a:r>
              <a:rPr dirty="0"/>
              <a:t>setup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sz="quarter" idx="4294967295"/>
          </p:nvPr>
        </p:nvSpPr>
        <p:spPr>
          <a:xfrm>
            <a:off x="4715285" y="1348070"/>
            <a:ext cx="4137053" cy="1339954"/>
          </a:xfrm>
          <a:prstGeom prst="rect">
            <a:avLst/>
          </a:prstGeom>
        </p:spPr>
        <p:txBody>
          <a:bodyPr/>
          <a:lstStyle/>
          <a:p>
            <a:pPr marL="265113" indent="-265113">
              <a:spcBef>
                <a:spcPts val="800"/>
              </a:spcBef>
              <a:buFont typeface="Arial"/>
              <a:buChar char="•"/>
              <a:defRPr sz="1400">
                <a:solidFill>
                  <a:srgbClr val="004070"/>
                </a:solidFill>
              </a:defRPr>
            </a:pPr>
            <a:r>
              <a:rPr dirty="0"/>
              <a:t>First SLRS operational @ SASE1, XTD2</a:t>
            </a:r>
            <a:endParaRPr sz="1000" dirty="0"/>
          </a:p>
          <a:p>
            <a:pPr marL="265113" indent="-265113">
              <a:spcBef>
                <a:spcPts val="800"/>
              </a:spcBef>
              <a:buFont typeface="Arial"/>
              <a:buChar char="•"/>
              <a:defRPr sz="1400">
                <a:solidFill>
                  <a:srgbClr val="004070"/>
                </a:solidFill>
              </a:defRPr>
            </a:pPr>
            <a:r>
              <a:rPr dirty="0"/>
              <a:t>Second SLRS </a:t>
            </a:r>
            <a:r>
              <a:rPr lang="de-DE" dirty="0" smtClean="0"/>
              <a:t>operational </a:t>
            </a:r>
            <a:r>
              <a:rPr dirty="0" smtClean="0"/>
              <a:t>@ </a:t>
            </a:r>
            <a:r>
              <a:rPr dirty="0"/>
              <a:t>SASE3, XTD4 &amp; XTD10</a:t>
            </a:r>
          </a:p>
          <a:p>
            <a:pPr marL="265113" indent="-265113">
              <a:spcBef>
                <a:spcPts val="800"/>
              </a:spcBef>
              <a:buFont typeface="Arial"/>
              <a:buChar char="•"/>
              <a:defRPr sz="1400">
                <a:solidFill>
                  <a:srgbClr val="004070"/>
                </a:solidFill>
              </a:defRPr>
            </a:pPr>
            <a:r>
              <a:rPr dirty="0"/>
              <a:t>Third SLRS </a:t>
            </a:r>
            <a:r>
              <a:rPr lang="de-DE" dirty="0" smtClean="0"/>
              <a:t>operational </a:t>
            </a:r>
            <a:r>
              <a:rPr lang="de-DE" dirty="0" err="1" smtClean="0"/>
              <a:t>as</a:t>
            </a:r>
            <a:r>
              <a:rPr lang="de-DE" dirty="0" smtClean="0"/>
              <a:t> online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dirty="0" smtClean="0"/>
              <a:t>@ </a:t>
            </a:r>
            <a:r>
              <a:rPr dirty="0"/>
              <a:t>SASE2, XTD1 &amp; XTD6</a:t>
            </a:r>
          </a:p>
        </p:txBody>
      </p:sp>
      <p:grpSp>
        <p:nvGrpSpPr>
          <p:cNvPr id="274" name="Group 274"/>
          <p:cNvGrpSpPr/>
          <p:nvPr/>
        </p:nvGrpSpPr>
        <p:grpSpPr>
          <a:xfrm>
            <a:off x="324030" y="875087"/>
            <a:ext cx="4174423" cy="2880022"/>
            <a:chOff x="-556" y="-8"/>
            <a:chExt cx="4174422" cy="2880020"/>
          </a:xfrm>
        </p:grpSpPr>
        <p:grpSp>
          <p:nvGrpSpPr>
            <p:cNvPr id="271" name="Group 271"/>
            <p:cNvGrpSpPr/>
            <p:nvPr/>
          </p:nvGrpSpPr>
          <p:grpSpPr>
            <a:xfrm>
              <a:off x="-556" y="-8"/>
              <a:ext cx="4174422" cy="2880020"/>
              <a:chOff x="-555" y="-6"/>
              <a:chExt cx="4174421" cy="2880018"/>
            </a:xfrm>
          </p:grpSpPr>
          <p:grpSp>
            <p:nvGrpSpPr>
              <p:cNvPr id="268" name="Group 268"/>
              <p:cNvGrpSpPr/>
              <p:nvPr/>
            </p:nvGrpSpPr>
            <p:grpSpPr>
              <a:xfrm>
                <a:off x="-3" y="-6"/>
                <a:ext cx="4173869" cy="2880018"/>
                <a:chOff x="-1" y="-4"/>
                <a:chExt cx="4173867" cy="2880017"/>
              </a:xfrm>
            </p:grpSpPr>
            <p:sp>
              <p:nvSpPr>
                <p:cNvPr id="257" name="Shape 257"/>
                <p:cNvSpPr/>
                <p:nvPr/>
              </p:nvSpPr>
              <p:spPr>
                <a:xfrm>
                  <a:off x="1150149" y="43414"/>
                  <a:ext cx="1684026" cy="398783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spcBef>
                      <a:spcPts val="300"/>
                    </a:spcBef>
                    <a:defRPr sz="900"/>
                  </a:pPr>
                  <a:endParaRPr/>
                </a:p>
              </p:txBody>
            </p:sp>
            <p:sp>
              <p:nvSpPr>
                <p:cNvPr id="258" name="Shape 258"/>
                <p:cNvSpPr/>
                <p:nvPr/>
              </p:nvSpPr>
              <p:spPr>
                <a:xfrm>
                  <a:off x="-1" y="142255"/>
                  <a:ext cx="3630880" cy="28882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45718" tIns="45718" rIns="45718" bIns="45718" numCol="1" anchor="t">
                  <a:spAutoFit/>
                </a:bodyPr>
                <a:lstStyle>
                  <a:lvl1pPr>
                    <a:defRPr sz="1400" b="1"/>
                  </a:lvl1pPr>
                </a:lstStyle>
                <a:p>
                  <a:r>
                    <a:t>Distribution of SLRS systems in the XFEL</a:t>
                  </a:r>
                </a:p>
              </p:txBody>
            </p:sp>
            <p:grpSp>
              <p:nvGrpSpPr>
                <p:cNvPr id="267" name="Group 267"/>
                <p:cNvGrpSpPr/>
                <p:nvPr/>
              </p:nvGrpSpPr>
              <p:grpSpPr>
                <a:xfrm>
                  <a:off x="100018" y="-4"/>
                  <a:ext cx="4073848" cy="2880017"/>
                  <a:chOff x="-1" y="-1"/>
                  <a:chExt cx="4073847" cy="2880015"/>
                </a:xfrm>
              </p:grpSpPr>
              <p:pic>
                <p:nvPicPr>
                  <p:cNvPr id="259" name="image21.jpeg" descr="XFEL_Nomenklatur[1]_Seite_6"/>
                  <p:cNvPicPr>
                    <a:picLocks noChangeAspect="1"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-1" y="-1"/>
                    <a:ext cx="4073847" cy="288001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grpSp>
                <p:nvGrpSpPr>
                  <p:cNvPr id="266" name="Group 266"/>
                  <p:cNvGrpSpPr/>
                  <p:nvPr/>
                </p:nvGrpSpPr>
                <p:grpSpPr>
                  <a:xfrm>
                    <a:off x="1899759" y="929695"/>
                    <a:ext cx="1599866" cy="653064"/>
                    <a:chOff x="-1" y="0"/>
                    <a:chExt cx="1599864" cy="653062"/>
                  </a:xfrm>
                </p:grpSpPr>
                <p:sp>
                  <p:nvSpPr>
                    <p:cNvPr id="260" name="Shape 260"/>
                    <p:cNvSpPr/>
                    <p:nvPr/>
                  </p:nvSpPr>
                  <p:spPr>
                    <a:xfrm flipV="1">
                      <a:off x="233017" y="334959"/>
                      <a:ext cx="555389" cy="120573"/>
                    </a:xfrm>
                    <a:prstGeom prst="line">
                      <a:avLst/>
                    </a:prstGeom>
                    <a:noFill/>
                    <a:ln w="1905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61" name="Shape 261"/>
                    <p:cNvSpPr/>
                    <p:nvPr/>
                  </p:nvSpPr>
                  <p:spPr>
                    <a:xfrm flipV="1">
                      <a:off x="212008" y="189042"/>
                      <a:ext cx="622387" cy="219905"/>
                    </a:xfrm>
                    <a:prstGeom prst="line">
                      <a:avLst/>
                    </a:prstGeom>
                    <a:noFill/>
                    <a:ln w="1905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62" name="Shape 262"/>
                    <p:cNvSpPr/>
                    <p:nvPr/>
                  </p:nvSpPr>
                  <p:spPr>
                    <a:xfrm flipV="1">
                      <a:off x="872411" y="233558"/>
                      <a:ext cx="472257" cy="101402"/>
                    </a:xfrm>
                    <a:prstGeom prst="line">
                      <a:avLst/>
                    </a:prstGeom>
                    <a:noFill/>
                    <a:ln w="1905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63" name="Shape 263"/>
                    <p:cNvSpPr/>
                    <p:nvPr/>
                  </p:nvSpPr>
                  <p:spPr>
                    <a:xfrm rot="20852845">
                      <a:off x="72332" y="371173"/>
                      <a:ext cx="759229" cy="20241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none" lIns="45718" tIns="45718" rIns="45718" bIns="45718" numCol="1" anchor="t">
                      <a:spAutoFit/>
                    </a:bodyPr>
                    <a:lstStyle>
                      <a:lvl1pPr algn="ctr">
                        <a:defRPr sz="800" b="1">
                          <a:solidFill>
                            <a:srgbClr val="FF0000"/>
                          </a:solidFill>
                        </a:defRPr>
                      </a:lvl1pPr>
                    </a:lstStyle>
                    <a:p>
                      <a:r>
                        <a:t>SASE1: 482m</a:t>
                      </a:r>
                    </a:p>
                  </p:txBody>
                </p:sp>
                <p:sp>
                  <p:nvSpPr>
                    <p:cNvPr id="264" name="Shape 264"/>
                    <p:cNvSpPr/>
                    <p:nvPr/>
                  </p:nvSpPr>
                  <p:spPr>
                    <a:xfrm rot="20561940">
                      <a:off x="10288" y="125619"/>
                      <a:ext cx="875612" cy="20241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45718" tIns="45718" rIns="45718" bIns="45718" numCol="1" anchor="t">
                      <a:spAutoFit/>
                    </a:bodyPr>
                    <a:lstStyle>
                      <a:lvl1pPr algn="ctr">
                        <a:defRPr sz="800" b="1">
                          <a:solidFill>
                            <a:srgbClr val="FF0000"/>
                          </a:solidFill>
                        </a:defRPr>
                      </a:lvl1pPr>
                    </a:lstStyle>
                    <a:p>
                      <a:r>
                        <a:t>SASE2: 530m</a:t>
                      </a:r>
                    </a:p>
                  </p:txBody>
                </p:sp>
                <p:sp>
                  <p:nvSpPr>
                    <p:cNvPr id="265" name="Shape 265"/>
                    <p:cNvSpPr/>
                    <p:nvPr/>
                  </p:nvSpPr>
                  <p:spPr>
                    <a:xfrm rot="21003062">
                      <a:off x="772828" y="235446"/>
                      <a:ext cx="815684" cy="20241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none" lIns="45718" tIns="45718" rIns="45718" bIns="45718" numCol="1" anchor="t">
                      <a:spAutoFit/>
                    </a:bodyPr>
                    <a:lstStyle>
                      <a:lvl1pPr algn="ctr">
                        <a:defRPr sz="800" b="1">
                          <a:solidFill>
                            <a:srgbClr val="FF0000"/>
                          </a:solidFill>
                        </a:defRPr>
                      </a:lvl1pPr>
                    </a:lstStyle>
                    <a:p>
                      <a:r>
                        <a:t>  SASE3: 434m</a:t>
                      </a:r>
                    </a:p>
                  </p:txBody>
                </p:sp>
              </p:grpSp>
            </p:grpSp>
          </p:grpSp>
          <p:sp>
            <p:nvSpPr>
              <p:cNvPr id="269" name="Shape 269"/>
              <p:cNvSpPr/>
              <p:nvPr/>
            </p:nvSpPr>
            <p:spPr>
              <a:xfrm>
                <a:off x="1335020" y="119506"/>
                <a:ext cx="1666847" cy="24660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spcBef>
                    <a:spcPts val="300"/>
                  </a:spcBef>
                  <a:defRPr sz="900"/>
                </a:pPr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-555" y="134419"/>
                <a:ext cx="2716090" cy="230828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solidFill>
                      <a:srgbClr val="004070"/>
                    </a:solidFill>
                  </a:defRPr>
                </a:lvl1pPr>
              </a:lstStyle>
              <a:p>
                <a:pPr>
                  <a:buNone/>
                </a:pPr>
                <a:r>
                  <a:rPr dirty="0"/>
                  <a:t> Distribution of SLR-Systems in XFEL Tunnels</a:t>
                </a:r>
              </a:p>
            </p:txBody>
          </p:sp>
        </p:grpSp>
        <p:sp>
          <p:nvSpPr>
            <p:cNvPr id="272" name="Shape 272"/>
            <p:cNvSpPr/>
            <p:nvPr/>
          </p:nvSpPr>
          <p:spPr>
            <a:xfrm>
              <a:off x="2136939" y="2033642"/>
              <a:ext cx="579041" cy="63062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3262066" y="2585435"/>
              <a:ext cx="911792" cy="29457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77" name="Group 277"/>
          <p:cNvGrpSpPr/>
          <p:nvPr/>
        </p:nvGrpSpPr>
        <p:grpSpPr>
          <a:xfrm>
            <a:off x="267353" y="3460531"/>
            <a:ext cx="3634195" cy="2340004"/>
            <a:chOff x="-1" y="0"/>
            <a:chExt cx="3634193" cy="2340003"/>
          </a:xfrm>
        </p:grpSpPr>
        <p:pic>
          <p:nvPicPr>
            <p:cNvPr id="275" name="image22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234" y="0"/>
              <a:ext cx="3576958" cy="2340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6" name="Shape 276"/>
            <p:cNvSpPr/>
            <p:nvPr/>
          </p:nvSpPr>
          <p:spPr>
            <a:xfrm>
              <a:off x="-1" y="1240948"/>
              <a:ext cx="2118524" cy="26160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117753"/>
                    <a:satOff val="24742"/>
                    <a:lumOff val="10512"/>
                  </a:schemeClr>
                </a:gs>
                <a:gs pos="35000">
                  <a:srgbClr val="E0EEFF"/>
                </a:gs>
                <a:gs pos="100000">
                  <a:schemeClr val="accent5">
                    <a:hueOff val="171681"/>
                    <a:satOff val="24742"/>
                    <a:lumOff val="16612"/>
                  </a:schemeClr>
                </a:gs>
              </a:gsLst>
              <a:lin ang="16200000" scaled="0"/>
            </a:gradFill>
            <a:ln w="9525" cap="flat">
              <a:solidFill>
                <a:srgbClr val="A4CAE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100"/>
              </a:lvl1pPr>
            </a:lstStyle>
            <a:p>
              <a:pPr>
                <a:buNone/>
              </a:pPr>
              <a:r>
                <a:t>begin of SLRS @ SASE3, XTD4</a:t>
              </a:r>
            </a:p>
          </p:txBody>
        </p:sp>
      </p:grpSp>
      <p:grpSp>
        <p:nvGrpSpPr>
          <p:cNvPr id="280" name="Group 280"/>
          <p:cNvGrpSpPr/>
          <p:nvPr/>
        </p:nvGrpSpPr>
        <p:grpSpPr>
          <a:xfrm>
            <a:off x="2022752" y="4040469"/>
            <a:ext cx="3757587" cy="2340007"/>
            <a:chOff x="-1" y="-2"/>
            <a:chExt cx="3757586" cy="2340005"/>
          </a:xfrm>
        </p:grpSpPr>
        <p:pic>
          <p:nvPicPr>
            <p:cNvPr id="278" name="image23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3757586" cy="2340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Shape 279"/>
            <p:cNvSpPr/>
            <p:nvPr/>
          </p:nvSpPr>
          <p:spPr>
            <a:xfrm>
              <a:off x="1563901" y="-2"/>
              <a:ext cx="2097685" cy="26160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117753"/>
                    <a:satOff val="24742"/>
                    <a:lumOff val="10512"/>
                  </a:schemeClr>
                </a:gs>
                <a:gs pos="35000">
                  <a:srgbClr val="E0EEFF"/>
                </a:gs>
                <a:gs pos="100000">
                  <a:schemeClr val="accent5">
                    <a:hueOff val="171681"/>
                    <a:satOff val="24742"/>
                    <a:lumOff val="16612"/>
                  </a:schemeClr>
                </a:gs>
              </a:gsLst>
              <a:lin ang="16200000" scaled="0"/>
            </a:gradFill>
            <a:ln w="9525" cap="flat">
              <a:solidFill>
                <a:srgbClr val="A4CAE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100"/>
              </a:lvl1pPr>
            </a:lstStyle>
            <a:p>
              <a:pPr>
                <a:buNone/>
              </a:pPr>
              <a:r>
                <a:t>crossing the dump shaft XSDU2</a:t>
              </a:r>
            </a:p>
          </p:txBody>
        </p:sp>
      </p:grpSp>
      <p:grpSp>
        <p:nvGrpSpPr>
          <p:cNvPr id="283" name="Group 283"/>
          <p:cNvGrpSpPr/>
          <p:nvPr/>
        </p:nvGrpSpPr>
        <p:grpSpPr>
          <a:xfrm>
            <a:off x="4726009" y="3906460"/>
            <a:ext cx="3352273" cy="2290803"/>
            <a:chOff x="-1" y="-1"/>
            <a:chExt cx="3352271" cy="2290802"/>
          </a:xfrm>
        </p:grpSpPr>
        <p:pic>
          <p:nvPicPr>
            <p:cNvPr id="281" name="image24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352271" cy="2160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2" name="Shape 282"/>
            <p:cNvSpPr/>
            <p:nvPr/>
          </p:nvSpPr>
          <p:spPr>
            <a:xfrm>
              <a:off x="891335" y="2029195"/>
              <a:ext cx="2368592" cy="26160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117753"/>
                    <a:satOff val="24742"/>
                    <a:lumOff val="10512"/>
                  </a:schemeClr>
                </a:gs>
                <a:gs pos="35000">
                  <a:srgbClr val="E0EEFF"/>
                </a:gs>
                <a:gs pos="100000">
                  <a:schemeClr val="accent5">
                    <a:hueOff val="171681"/>
                    <a:satOff val="24742"/>
                    <a:lumOff val="16612"/>
                  </a:schemeClr>
                </a:gs>
              </a:gsLst>
              <a:lin ang="16200000" scaled="0"/>
            </a:gradFill>
            <a:ln w="9525" cap="flat">
              <a:solidFill>
                <a:srgbClr val="A4CAE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100"/>
              </a:lvl1pPr>
            </a:lstStyle>
            <a:p>
              <a:pPr>
                <a:buNone/>
              </a:pPr>
              <a:r>
                <a:t>strut section to minimize movements</a:t>
              </a:r>
            </a:p>
          </p:txBody>
        </p:sp>
      </p:grpSp>
      <p:grpSp>
        <p:nvGrpSpPr>
          <p:cNvPr id="286" name="Group 286"/>
          <p:cNvGrpSpPr/>
          <p:nvPr/>
        </p:nvGrpSpPr>
        <p:grpSpPr>
          <a:xfrm>
            <a:off x="5119054" y="2732140"/>
            <a:ext cx="3817343" cy="2160005"/>
            <a:chOff x="-1" y="0"/>
            <a:chExt cx="3817342" cy="2160004"/>
          </a:xfrm>
        </p:grpSpPr>
        <p:pic>
          <p:nvPicPr>
            <p:cNvPr id="284" name="image25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3817342" cy="2160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5" name="Shape 285"/>
            <p:cNvSpPr/>
            <p:nvPr/>
          </p:nvSpPr>
          <p:spPr>
            <a:xfrm>
              <a:off x="2250882" y="1898390"/>
              <a:ext cx="1474117" cy="26160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117753"/>
                    <a:satOff val="24742"/>
                    <a:lumOff val="10512"/>
                  </a:schemeClr>
                </a:gs>
                <a:gs pos="35000">
                  <a:srgbClr val="E0EEFF"/>
                </a:gs>
                <a:gs pos="100000">
                  <a:schemeClr val="accent5">
                    <a:hueOff val="171681"/>
                    <a:satOff val="24742"/>
                    <a:lumOff val="16612"/>
                  </a:schemeClr>
                </a:gs>
              </a:gsLst>
              <a:lin ang="16200000" scaled="0"/>
            </a:gradFill>
            <a:ln w="9525" cap="flat">
              <a:solidFill>
                <a:srgbClr val="A4CAE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100"/>
              </a:lvl1pPr>
            </a:lstStyle>
            <a:p>
              <a:pPr>
                <a:buNone/>
              </a:pPr>
              <a:r>
                <a:t>end section @ XTD10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36326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 advAuto="0"/>
      <p:bldP spid="280" grpId="0" animBg="1" advAuto="0"/>
      <p:bldP spid="283" grpId="0" animBg="1" advAuto="0"/>
      <p:bldP spid="286" grpId="0" animBg="1" advAuto="0"/>
    </p:bld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Bildschirmpräsentation (4:3)</PresentationFormat>
  <Paragraphs>96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DESY European XFEL</vt:lpstr>
      <vt:lpstr>Status of the SLRS Alignment system for SASE3</vt:lpstr>
      <vt:lpstr>Status of the SLRS Alignment system for SASE3</vt:lpstr>
      <vt:lpstr>Status of the SLRS Alignment system for SASE3</vt:lpstr>
      <vt:lpstr>Status of the SLRS Alignment system for SASE3</vt:lpstr>
      <vt:lpstr>Status of the SLRS Alignment system for SASE3</vt:lpstr>
      <vt:lpstr>Status of the SLRS Alignment system for SASE3</vt:lpstr>
      <vt:lpstr>Bonus material: system setup</vt:lpstr>
      <vt:lpstr>Bonus material: system setup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Prenting, Johannes</cp:lastModifiedBy>
  <cp:revision>817</cp:revision>
  <cp:lastPrinted>2020-02-17T12:03:34Z</cp:lastPrinted>
  <dcterms:created xsi:type="dcterms:W3CDTF">2015-12-02T17:31:04Z</dcterms:created>
  <dcterms:modified xsi:type="dcterms:W3CDTF">2020-02-19T15:54:14Z</dcterms:modified>
</cp:coreProperties>
</file>