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898" r:id="rId2"/>
    <p:sldMasterId id="2147485910" r:id="rId3"/>
  </p:sldMasterIdLst>
  <p:notesMasterIdLst>
    <p:notesMasterId r:id="rId62"/>
  </p:notesMasterIdLst>
  <p:sldIdLst>
    <p:sldId id="741" r:id="rId4"/>
    <p:sldId id="765" r:id="rId5"/>
    <p:sldId id="758" r:id="rId6"/>
    <p:sldId id="766" r:id="rId7"/>
    <p:sldId id="767" r:id="rId8"/>
    <p:sldId id="768" r:id="rId9"/>
    <p:sldId id="797" r:id="rId10"/>
    <p:sldId id="770" r:id="rId11"/>
    <p:sldId id="769" r:id="rId12"/>
    <p:sldId id="799" r:id="rId13"/>
    <p:sldId id="800" r:id="rId14"/>
    <p:sldId id="798" r:id="rId15"/>
    <p:sldId id="772" r:id="rId16"/>
    <p:sldId id="801" r:id="rId17"/>
    <p:sldId id="771" r:id="rId18"/>
    <p:sldId id="875" r:id="rId19"/>
    <p:sldId id="918" r:id="rId20"/>
    <p:sldId id="880" r:id="rId21"/>
    <p:sldId id="881" r:id="rId22"/>
    <p:sldId id="814" r:id="rId23"/>
    <p:sldId id="815" r:id="rId24"/>
    <p:sldId id="783" r:id="rId25"/>
    <p:sldId id="759" r:id="rId26"/>
    <p:sldId id="782" r:id="rId27"/>
    <p:sldId id="779" r:id="rId28"/>
    <p:sldId id="780" r:id="rId29"/>
    <p:sldId id="760" r:id="rId30"/>
    <p:sldId id="761" r:id="rId31"/>
    <p:sldId id="762" r:id="rId32"/>
    <p:sldId id="781" r:id="rId33"/>
    <p:sldId id="784" r:id="rId34"/>
    <p:sldId id="686" r:id="rId35"/>
    <p:sldId id="687" r:id="rId36"/>
    <p:sldId id="744" r:id="rId37"/>
    <p:sldId id="688" r:id="rId38"/>
    <p:sldId id="689" r:id="rId39"/>
    <p:sldId id="690" r:id="rId40"/>
    <p:sldId id="748" r:id="rId41"/>
    <p:sldId id="921" r:id="rId42"/>
    <p:sldId id="827" r:id="rId43"/>
    <p:sldId id="856" r:id="rId44"/>
    <p:sldId id="811" r:id="rId45"/>
    <p:sldId id="578" r:id="rId46"/>
    <p:sldId id="663" r:id="rId47"/>
    <p:sldId id="756" r:id="rId48"/>
    <p:sldId id="806" r:id="rId49"/>
    <p:sldId id="716" r:id="rId50"/>
    <p:sldId id="809" r:id="rId51"/>
    <p:sldId id="794" r:id="rId52"/>
    <p:sldId id="812" r:id="rId53"/>
    <p:sldId id="817" r:id="rId54"/>
    <p:sldId id="785" r:id="rId55"/>
    <p:sldId id="816" r:id="rId56"/>
    <p:sldId id="795" r:id="rId57"/>
    <p:sldId id="724" r:id="rId58"/>
    <p:sldId id="813" r:id="rId59"/>
    <p:sldId id="757" r:id="rId60"/>
    <p:sldId id="787" r:id="rId61"/>
  </p:sldIdLst>
  <p:sldSz cx="9906000" cy="6858000" type="A4"/>
  <p:notesSz cx="6419850" cy="9442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1pPr>
    <a:lvl2pPr marL="457173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2pPr>
    <a:lvl3pPr marL="914347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3pPr>
    <a:lvl4pPr marL="137152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4pPr>
    <a:lvl5pPr marL="1828694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5pPr>
    <a:lvl6pPr marL="2285866" algn="l" defTabSz="914347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6pPr>
    <a:lvl7pPr marL="2743041" algn="l" defTabSz="914347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7pPr>
    <a:lvl8pPr marL="3200214" algn="l" defTabSz="914347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8pPr>
    <a:lvl9pPr marL="3657388" algn="l" defTabSz="914347" rtl="0" eaLnBrk="1" latinLnBrk="0" hangingPunct="1">
      <a:defRPr sz="2400" kern="1200">
        <a:solidFill>
          <a:srgbClr val="000000"/>
        </a:solidFill>
        <a:latin typeface="Lucida Grande"/>
        <a:ea typeface="ヒラギノ角ゴ ProN W3"/>
        <a:cs typeface="ヒラギノ角ゴ ProN W3"/>
        <a:sym typeface="Lucida Grand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323DC"/>
    <a:srgbClr val="FF66FF"/>
    <a:srgbClr val="CACA62"/>
    <a:srgbClr val="B50B91"/>
    <a:srgbClr val="2FDFDB"/>
    <a:srgbClr val="FF3366"/>
    <a:srgbClr val="F2F2F2"/>
    <a:srgbClr val="DAE5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7" autoAdjust="0"/>
    <p:restoredTop sz="86262" autoAdjust="0"/>
  </p:normalViewPr>
  <p:slideViewPr>
    <p:cSldViewPr>
      <p:cViewPr varScale="1">
        <p:scale>
          <a:sx n="29" d="100"/>
          <a:sy n="29" d="100"/>
        </p:scale>
        <p:origin x="1128" y="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456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40.xml"/><Relationship Id="rId1" Type="http://schemas.openxmlformats.org/officeDocument/2006/relationships/slide" Target="slides/slide39.xml"/><Relationship Id="rId5" Type="http://schemas.openxmlformats.org/officeDocument/2006/relationships/slide" Target="slides/slide55.xml"/><Relationship Id="rId4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050" y="709613"/>
            <a:ext cx="5111750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41987" y="4485171"/>
            <a:ext cx="5135880" cy="424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2798" tIns="46401" rIns="92798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3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1pPr>
    <a:lvl2pPr marL="45717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2pPr>
    <a:lvl3pPr marL="914347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3pPr>
    <a:lvl4pPr marL="137152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4pPr>
    <a:lvl5pPr marL="182869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pitchFamily="1" charset="0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2463" y="709613"/>
            <a:ext cx="5114925" cy="3540125"/>
          </a:xfrm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lnSpc>
                <a:spcPct val="98000"/>
              </a:lnSpc>
              <a:buClr>
                <a:srgbClr val="000000"/>
              </a:buClr>
              <a:buSzPct val="44000"/>
              <a:buFont typeface="Wingdings" pitchFamily="2" charset="2"/>
              <a:buNone/>
              <a:tabLst>
                <a:tab pos="734658" algn="l"/>
                <a:tab pos="1469318" algn="l"/>
                <a:tab pos="2203975" algn="l"/>
                <a:tab pos="2938633" algn="l"/>
                <a:tab pos="3673294" algn="l"/>
                <a:tab pos="4407953" algn="l"/>
                <a:tab pos="5142609" algn="l"/>
                <a:tab pos="5477718" algn="l"/>
              </a:tabLst>
            </a:pP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0170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4700" y="773113"/>
            <a:ext cx="5549900" cy="384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39" y="4861269"/>
            <a:ext cx="5679113" cy="28706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49288" y="712788"/>
            <a:ext cx="5121275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0875" y="712788"/>
            <a:ext cx="5118100" cy="35448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41993" y="4485004"/>
            <a:ext cx="5135584" cy="279905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7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6" indent="0" algn="ctr">
              <a:buNone/>
              <a:defRPr/>
            </a:lvl6pPr>
            <a:lvl7pPr marL="2743041" indent="0" algn="ctr">
              <a:buNone/>
              <a:defRPr/>
            </a:lvl7pPr>
            <a:lvl8pPr marL="3200214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5320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5539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5" y="665168"/>
            <a:ext cx="1971675" cy="6192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241" y="665168"/>
            <a:ext cx="5764212" cy="6192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8409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2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7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1" indent="0">
              <a:buNone/>
              <a:defRPr sz="1600" b="1"/>
            </a:lvl7pPr>
            <a:lvl8pPr marL="3200214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7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1" indent="0">
              <a:buNone/>
              <a:defRPr sz="1600" b="1"/>
            </a:lvl7pPr>
            <a:lvl8pPr marL="3200214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2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6" indent="0">
              <a:buNone/>
              <a:defRPr sz="900"/>
            </a:lvl6pPr>
            <a:lvl7pPr marL="2743041" indent="0">
              <a:buNone/>
              <a:defRPr sz="900"/>
            </a:lvl7pPr>
            <a:lvl8pPr marL="3200214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7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884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400"/>
            </a:lvl3pPr>
            <a:lvl4pPr marL="1371520" indent="0">
              <a:buNone/>
              <a:defRPr sz="2000"/>
            </a:lvl4pPr>
            <a:lvl5pPr marL="1828694" indent="0">
              <a:buNone/>
              <a:defRPr sz="2000"/>
            </a:lvl5pPr>
            <a:lvl6pPr marL="2285866" indent="0">
              <a:buNone/>
              <a:defRPr sz="2000"/>
            </a:lvl6pPr>
            <a:lvl7pPr marL="2743041" indent="0">
              <a:buNone/>
              <a:defRPr sz="2000"/>
            </a:lvl7pPr>
            <a:lvl8pPr marL="3200214" indent="0">
              <a:buNone/>
              <a:defRPr sz="2000"/>
            </a:lvl8pPr>
            <a:lvl9pPr marL="36573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6" indent="0">
              <a:buNone/>
              <a:defRPr sz="900"/>
            </a:lvl6pPr>
            <a:lvl7pPr marL="2743041" indent="0">
              <a:buNone/>
              <a:defRPr sz="900"/>
            </a:lvl7pPr>
            <a:lvl8pPr marL="3200214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0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0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1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2" y="3885528"/>
            <a:ext cx="69342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1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F570-F636-48AC-B21A-F9D50304BE7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8709-D8F1-447A-B144-8A89142832D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2" y="4406867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2" y="2906225"/>
            <a:ext cx="8419320" cy="150063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44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8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33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37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22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067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11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75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65-CF29-4A8D-959E-1275EDEC492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1" y="1604331"/>
            <a:ext cx="438204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321" y="1604331"/>
            <a:ext cx="4383600" cy="4526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4FBF-9EAF-49B4-9257-A37B83DC5A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0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2" y="275074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3" y="1535203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51" indent="0">
              <a:buNone/>
              <a:defRPr sz="1900" b="1"/>
            </a:lvl2pPr>
            <a:lvl3pPr marL="868904" indent="0">
              <a:buNone/>
              <a:defRPr sz="1700" b="1"/>
            </a:lvl3pPr>
            <a:lvl4pPr marL="1303355" indent="0">
              <a:buNone/>
              <a:defRPr sz="1500" b="1"/>
            </a:lvl4pPr>
            <a:lvl5pPr marL="1737808" indent="0">
              <a:buNone/>
              <a:defRPr sz="1500" b="1"/>
            </a:lvl5pPr>
            <a:lvl6pPr marL="2172260" indent="0">
              <a:buNone/>
              <a:defRPr sz="1500" b="1"/>
            </a:lvl6pPr>
            <a:lvl7pPr marL="2606712" indent="0">
              <a:buNone/>
              <a:defRPr sz="1500" b="1"/>
            </a:lvl7pPr>
            <a:lvl8pPr marL="3041164" indent="0">
              <a:buNone/>
              <a:defRPr sz="1500" b="1"/>
            </a:lvl8pPr>
            <a:lvl9pPr marL="34756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3" y="2174630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1" y="1535203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51" indent="0">
              <a:buNone/>
              <a:defRPr sz="1900" b="1"/>
            </a:lvl2pPr>
            <a:lvl3pPr marL="868904" indent="0">
              <a:buNone/>
              <a:defRPr sz="1700" b="1"/>
            </a:lvl3pPr>
            <a:lvl4pPr marL="1303355" indent="0">
              <a:buNone/>
              <a:defRPr sz="1500" b="1"/>
            </a:lvl4pPr>
            <a:lvl5pPr marL="1737808" indent="0">
              <a:buNone/>
              <a:defRPr sz="1500" b="1"/>
            </a:lvl5pPr>
            <a:lvl6pPr marL="2172260" indent="0">
              <a:buNone/>
              <a:defRPr sz="1500" b="1"/>
            </a:lvl6pPr>
            <a:lvl7pPr marL="2606712" indent="0">
              <a:buNone/>
              <a:defRPr sz="1500" b="1"/>
            </a:lvl7pPr>
            <a:lvl8pPr marL="3041164" indent="0">
              <a:buNone/>
              <a:defRPr sz="1500" b="1"/>
            </a:lvl8pPr>
            <a:lvl9pPr marL="34756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1" y="2174630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42D3-37D5-42D9-BF6F-8F3BFBE9A5D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0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C1F2-6ACD-42B7-AF0F-69F92323E6C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EE73-6FC8-4AC0-ACFE-A77C95B9C7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55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5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7" indent="0">
              <a:buNone/>
              <a:defRPr sz="1600"/>
            </a:lvl3pPr>
            <a:lvl4pPr marL="1371520" indent="0">
              <a:buNone/>
              <a:defRPr sz="1400"/>
            </a:lvl4pPr>
            <a:lvl5pPr marL="1828694" indent="0">
              <a:buNone/>
              <a:defRPr sz="1400"/>
            </a:lvl5pPr>
            <a:lvl6pPr marL="2285866" indent="0">
              <a:buNone/>
              <a:defRPr sz="1400"/>
            </a:lvl6pPr>
            <a:lvl7pPr marL="2743041" indent="0">
              <a:buNone/>
              <a:defRPr sz="1400"/>
            </a:lvl7pPr>
            <a:lvl8pPr marL="3200214" indent="0">
              <a:buNone/>
              <a:defRPr sz="1400"/>
            </a:lvl8pPr>
            <a:lvl9pPr marL="36573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955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1" y="273631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80" y="1434393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51" indent="0">
              <a:buNone/>
              <a:defRPr sz="1100"/>
            </a:lvl2pPr>
            <a:lvl3pPr marL="868904" indent="0">
              <a:buNone/>
              <a:defRPr sz="1000"/>
            </a:lvl3pPr>
            <a:lvl4pPr marL="1303355" indent="0">
              <a:buNone/>
              <a:defRPr sz="900"/>
            </a:lvl4pPr>
            <a:lvl5pPr marL="1737808" indent="0">
              <a:buNone/>
              <a:defRPr sz="900"/>
            </a:lvl5pPr>
            <a:lvl6pPr marL="2172260" indent="0">
              <a:buNone/>
              <a:defRPr sz="900"/>
            </a:lvl6pPr>
            <a:lvl7pPr marL="2606712" indent="0">
              <a:buNone/>
              <a:defRPr sz="900"/>
            </a:lvl7pPr>
            <a:lvl8pPr marL="3041164" indent="0">
              <a:buNone/>
              <a:defRPr sz="900"/>
            </a:lvl8pPr>
            <a:lvl9pPr marL="34756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AC62-FF6C-4960-8D2A-80E4FA989CD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64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1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51" indent="0">
              <a:buNone/>
              <a:defRPr sz="2700"/>
            </a:lvl2pPr>
            <a:lvl3pPr marL="868904" indent="0">
              <a:buNone/>
              <a:defRPr sz="2300"/>
            </a:lvl3pPr>
            <a:lvl4pPr marL="1303355" indent="0">
              <a:buNone/>
              <a:defRPr sz="1900"/>
            </a:lvl4pPr>
            <a:lvl5pPr marL="1737808" indent="0">
              <a:buNone/>
              <a:defRPr sz="1900"/>
            </a:lvl5pPr>
            <a:lvl6pPr marL="2172260" indent="0">
              <a:buNone/>
              <a:defRPr sz="1900"/>
            </a:lvl6pPr>
            <a:lvl7pPr marL="2606712" indent="0">
              <a:buNone/>
              <a:defRPr sz="1900"/>
            </a:lvl7pPr>
            <a:lvl8pPr marL="3041164" indent="0">
              <a:buNone/>
              <a:defRPr sz="1900"/>
            </a:lvl8pPr>
            <a:lvl9pPr marL="347561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51" indent="0">
              <a:buNone/>
              <a:defRPr sz="1100"/>
            </a:lvl2pPr>
            <a:lvl3pPr marL="868904" indent="0">
              <a:buNone/>
              <a:defRPr sz="1000"/>
            </a:lvl3pPr>
            <a:lvl4pPr marL="1303355" indent="0">
              <a:buNone/>
              <a:defRPr sz="900"/>
            </a:lvl4pPr>
            <a:lvl5pPr marL="1737808" indent="0">
              <a:buNone/>
              <a:defRPr sz="900"/>
            </a:lvl5pPr>
            <a:lvl6pPr marL="2172260" indent="0">
              <a:buNone/>
              <a:defRPr sz="900"/>
            </a:lvl6pPr>
            <a:lvl7pPr marL="2606712" indent="0">
              <a:buNone/>
              <a:defRPr sz="900"/>
            </a:lvl7pPr>
            <a:lvl8pPr marL="3041164" indent="0">
              <a:buNone/>
              <a:defRPr sz="900"/>
            </a:lvl8pPr>
            <a:lvl9pPr marL="34756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B57A-E35C-448A-8855-91B3632BE05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2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FE23-EE30-4327-AFC9-667B1CE4F42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10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240" y="273632"/>
            <a:ext cx="222768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22" y="273632"/>
            <a:ext cx="653796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783C-971B-4E8E-91F1-FFEB598F92D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6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40" y="2051050"/>
            <a:ext cx="386715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92" y="2051050"/>
            <a:ext cx="3868737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5165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7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1" indent="0">
              <a:buNone/>
              <a:defRPr sz="1600" b="1"/>
            </a:lvl7pPr>
            <a:lvl8pPr marL="3200214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1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7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1" indent="0">
              <a:buNone/>
              <a:defRPr sz="1600" b="1"/>
            </a:lvl7pPr>
            <a:lvl8pPr marL="3200214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3007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739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56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2" y="27307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6" indent="0">
              <a:buNone/>
              <a:defRPr sz="900"/>
            </a:lvl6pPr>
            <a:lvl7pPr marL="2743041" indent="0">
              <a:buNone/>
              <a:defRPr sz="900"/>
            </a:lvl7pPr>
            <a:lvl8pPr marL="3200214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56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400"/>
            </a:lvl3pPr>
            <a:lvl4pPr marL="1371520" indent="0">
              <a:buNone/>
              <a:defRPr sz="2000"/>
            </a:lvl4pPr>
            <a:lvl5pPr marL="1828694" indent="0">
              <a:buNone/>
              <a:defRPr sz="2000"/>
            </a:lvl5pPr>
            <a:lvl6pPr marL="2285866" indent="0">
              <a:buNone/>
              <a:defRPr sz="2000"/>
            </a:lvl6pPr>
            <a:lvl7pPr marL="2743041" indent="0">
              <a:buNone/>
              <a:defRPr sz="2000"/>
            </a:lvl7pPr>
            <a:lvl8pPr marL="3200214" indent="0">
              <a:buNone/>
              <a:defRPr sz="2000"/>
            </a:lvl8pPr>
            <a:lvl9pPr marL="3657388" indent="0">
              <a:buNone/>
              <a:defRPr sz="2000"/>
            </a:lvl9pPr>
          </a:lstStyle>
          <a:p>
            <a:pPr lvl="0"/>
            <a:endParaRPr lang="de-DE" noProof="0">
              <a:sym typeface="Lucida Grand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6" indent="0">
              <a:buNone/>
              <a:defRPr sz="900"/>
            </a:lvl6pPr>
            <a:lvl7pPr marL="2743041" indent="0">
              <a:buNone/>
              <a:defRPr sz="900"/>
            </a:lvl7pPr>
            <a:lvl8pPr marL="3200214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104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1241" y="665169"/>
            <a:ext cx="78882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41" y="2051050"/>
            <a:ext cx="7888287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/>
              </a:rPr>
              <a:t>Click to edit Master text styles</a:t>
            </a:r>
          </a:p>
          <a:p>
            <a:pPr lvl="1"/>
            <a:r>
              <a:rPr lang="en-US">
                <a:sym typeface="Lucida Grande"/>
              </a:rPr>
              <a:t>Second level</a:t>
            </a:r>
          </a:p>
          <a:p>
            <a:pPr lvl="2"/>
            <a:r>
              <a:rPr lang="en-US">
                <a:sym typeface="Lucida Grande"/>
              </a:rPr>
              <a:t>Third level</a:t>
            </a:r>
          </a:p>
          <a:p>
            <a:pPr lvl="3"/>
            <a:r>
              <a:rPr lang="en-US">
                <a:sym typeface="Lucida Grande"/>
              </a:rPr>
              <a:t>Fourth level</a:t>
            </a:r>
          </a:p>
          <a:p>
            <a:pPr lvl="4"/>
            <a:r>
              <a:rPr lang="en-US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ransition/>
  <p:txStyles>
    <p:titleStyle>
      <a:lvl1pPr algn="ctr" defTabSz="82069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ヒラギノ角ゴ ProN W3"/>
          <a:sym typeface="Lucida Grande"/>
        </a:defRPr>
      </a:lvl1pPr>
      <a:lvl2pPr algn="ctr" defTabSz="82069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2pPr>
      <a:lvl3pPr algn="ctr" defTabSz="82069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3pPr>
      <a:lvl4pPr algn="ctr" defTabSz="82069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4pPr>
      <a:lvl5pPr algn="ctr" defTabSz="82069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cs typeface="ヒラギノ角ゴ ProN W3"/>
          <a:sym typeface="Lucida Grande"/>
        </a:defRPr>
      </a:lvl5pPr>
      <a:lvl6pPr marL="457173" algn="ctr" defTabSz="820690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6pPr>
      <a:lvl7pPr marL="914347" algn="ctr" defTabSz="820690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7pPr>
      <a:lvl8pPr marL="1371520" algn="ctr" defTabSz="820690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8pPr>
      <a:lvl9pPr marL="1828694" algn="ctr" defTabSz="820690" rtl="0" fontAlgn="base">
        <a:lnSpc>
          <a:spcPct val="98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Lucida Grande" pitchFamily="1" charset="0"/>
          <a:ea typeface="ヒラギノ角ゴ ProN W3" pitchFamily="1" charset="-128"/>
          <a:sym typeface="Lucida Grande" pitchFamily="1" charset="0"/>
        </a:defRPr>
      </a:lvl9pPr>
    </p:titleStyle>
    <p:bodyStyle>
      <a:lvl1pPr marL="342880" indent="-342880" algn="l" defTabSz="820690" rtl="0" eaLnBrk="0" fontAlgn="base" hangingPunct="0">
        <a:lnSpc>
          <a:spcPct val="98000"/>
        </a:lnSpc>
        <a:spcBef>
          <a:spcPts val="125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1pPr>
      <a:lvl2pPr marL="411139" indent="46035" algn="l" defTabSz="820690" rtl="0" eaLnBrk="0" fontAlgn="base" hangingPunct="0">
        <a:lnSpc>
          <a:spcPct val="98000"/>
        </a:lnSpc>
        <a:spcBef>
          <a:spcPts val="988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2pPr>
      <a:lvl3pPr marL="820690" indent="93658" algn="l" defTabSz="820690" rtl="0" eaLnBrk="0" fontAlgn="base" hangingPunct="0">
        <a:lnSpc>
          <a:spcPct val="98000"/>
        </a:lnSpc>
        <a:spcBef>
          <a:spcPts val="813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3pPr>
      <a:lvl4pPr marL="1231829" indent="139692" algn="l" defTabSz="820690" rtl="0" eaLnBrk="0" fontAlgn="base" hangingPunct="0">
        <a:lnSpc>
          <a:spcPct val="98000"/>
        </a:lnSpc>
        <a:spcBef>
          <a:spcPts val="538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4pPr>
      <a:lvl5pPr marL="1641380" indent="187314" algn="l" defTabSz="820690" rtl="0" eaLnBrk="0" fontAlgn="base" hangingPunct="0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ヒラギノ角ゴ ProN W3"/>
          <a:sym typeface="Lucida Grande"/>
        </a:defRPr>
      </a:lvl5pPr>
      <a:lvl6pPr marL="2098553" algn="l" defTabSz="820690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6pPr>
      <a:lvl7pPr marL="2555727" algn="l" defTabSz="820690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7pPr>
      <a:lvl8pPr marL="3012900" algn="l" defTabSz="820690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8pPr>
      <a:lvl9pPr marL="3470073" algn="l" defTabSz="820690" rtl="0" fontAlgn="base">
        <a:lnSpc>
          <a:spcPct val="98000"/>
        </a:lnSpc>
        <a:spcBef>
          <a:spcPts val="27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sym typeface="Lucida Grande" pitchFamily="1" charset="0"/>
        </a:defRPr>
      </a:lvl9pPr>
    </p:bodyStyle>
    <p:otherStyle>
      <a:defPPr>
        <a:defRPr lang="de-DE"/>
      </a:defPPr>
      <a:lvl1pPr marL="0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4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8" algn="l" defTabSz="914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36" tIns="45717" rIns="91436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36" tIns="45717" rIns="91436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3" fontAlgn="auto">
              <a:spcBef>
                <a:spcPts val="0"/>
              </a:spcBef>
              <a:spcAft>
                <a:spcPts val="0"/>
              </a:spcAft>
            </a:pPr>
            <a:fld id="{3ED8B2AA-7C0C-504D-99C0-5B38FC8DD2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173" fontAlgn="auto">
                <a:spcBef>
                  <a:spcPts val="0"/>
                </a:spcBef>
                <a:spcAft>
                  <a:spcPts val="0"/>
                </a:spcAft>
              </a:pPr>
              <a:t>7/7/2020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3" fontAlgn="auto">
              <a:spcBef>
                <a:spcPts val="0"/>
              </a:spcBef>
              <a:spcAft>
                <a:spcPts val="0"/>
              </a:spcAft>
            </a:pPr>
            <a:fld id="{3F7B37DF-8AB8-8241-94DE-8C7A81CDF1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17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4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7" r:id="rId9"/>
    <p:sldLayoutId id="2147485908" r:id="rId10"/>
    <p:sldLayoutId id="2147485909" r:id="rId11"/>
  </p:sldLayoutIdLst>
  <p:txStyles>
    <p:titleStyle>
      <a:lvl1pPr algn="ctr" defTabSz="4571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0" indent="-342880" algn="l" defTabSz="45717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3" algn="l" defTabSz="45717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45717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45717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0" indent="-228587" algn="l" defTabSz="45717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4" indent="-228587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8" indent="-228587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7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4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8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95272" y="273355"/>
            <a:ext cx="891449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95272" y="1604841"/>
            <a:ext cx="891449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95271" y="6247906"/>
            <a:ext cx="2307601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387644" y="6247906"/>
            <a:ext cx="313965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6323" y="6247906"/>
            <a:ext cx="8730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DejaVu LGC Sans" pitchFamily="2"/>
                <a:cs typeface="Tahoma" pitchFamily="2"/>
              </a:defRPr>
            </a:lvl1pPr>
          </a:lstStyle>
          <a:p>
            <a:pPr defTabSz="868904" fontAlgn="auto">
              <a:spcBef>
                <a:spcPts val="0"/>
              </a:spcBef>
              <a:spcAft>
                <a:spcPts val="0"/>
              </a:spcAft>
            </a:pPr>
            <a:fld id="{BFBCC38E-F476-414F-BB4C-CF69AF05B7B2}" type="slidenum">
              <a:rPr lang="en-US" smtClean="0">
                <a:solidFill>
                  <a:prstClr val="black"/>
                </a:solidFill>
              </a:rPr>
              <a:pPr defTabSz="8689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  <p:sldLayoutId id="2147485912" r:id="rId2"/>
    <p:sldLayoutId id="2147485913" r:id="rId3"/>
    <p:sldLayoutId id="2147485914" r:id="rId4"/>
    <p:sldLayoutId id="2147485915" r:id="rId5"/>
    <p:sldLayoutId id="2147485916" r:id="rId6"/>
    <p:sldLayoutId id="2147485917" r:id="rId7"/>
    <p:sldLayoutId id="2147485918" r:id="rId8"/>
    <p:sldLayoutId id="2147485919" r:id="rId9"/>
    <p:sldLayoutId id="2147485920" r:id="rId10"/>
    <p:sldLayoutId id="2147485921" r:id="rId11"/>
  </p:sldLayoutIdLst>
  <p:txStyles>
    <p:titleStyle>
      <a:lvl1pPr algn="ctr" rtl="0" hangingPunct="0">
        <a:tabLst/>
        <a:defRPr lang="en-US" sz="42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347"/>
        </a:spcAft>
        <a:tabLst/>
        <a:defRPr lang="en-US" sz="30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10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110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46.gif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562242" y="332656"/>
            <a:ext cx="8783246" cy="262002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7000"/>
              </a:lnSpc>
              <a:tabLst>
                <a:tab pos="649250" algn="l"/>
                <a:tab pos="1301674" algn="l"/>
                <a:tab pos="1950924" algn="l"/>
                <a:tab pos="2598586" algn="l"/>
                <a:tab pos="3249424" algn="l"/>
                <a:tab pos="3898672" algn="l"/>
                <a:tab pos="4549511" algn="l"/>
                <a:tab pos="5198761" algn="l"/>
                <a:tab pos="5849600" algn="l"/>
                <a:tab pos="6498847" algn="l"/>
                <a:tab pos="7149684" algn="l"/>
                <a:tab pos="7798936" algn="l"/>
                <a:tab pos="8070381" algn="l"/>
              </a:tabLst>
            </a:pPr>
            <a:r>
              <a:rPr lang="en-US" sz="5400" b="1" dirty="0">
                <a:solidFill>
                  <a:srgbClr val="2323DC"/>
                </a:solidFill>
                <a:ea typeface="Tahoma" panose="020B0604030504040204" pitchFamily="34" charset="0"/>
                <a:cs typeface="Arial" panose="020B0604020202020204" pitchFamily="34" charset="0"/>
                <a:sym typeface="Trebuchet MS" pitchFamily="34" charset="0"/>
              </a:rPr>
              <a:t>Hypothesis Testing</a:t>
            </a:r>
            <a:endParaRPr lang="en-US" sz="5400" b="1" u="sng" dirty="0">
              <a:solidFill>
                <a:srgbClr val="B619E7"/>
              </a:solidFill>
              <a:ea typeface="Tahoma" panose="020B0604030504040204" pitchFamily="34" charset="0"/>
              <a:cs typeface="Arial" panose="020B0604020202020204" pitchFamily="34" charset="0"/>
              <a:sym typeface="Trebuchet MS" pitchFamily="34" charset="0"/>
            </a:endParaRP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981273" y="2636912"/>
            <a:ext cx="80041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0690">
              <a:lnSpc>
                <a:spcPct val="97000"/>
              </a:lnSpc>
              <a:tabLst>
                <a:tab pos="649250" algn="l"/>
                <a:tab pos="1301674" algn="l"/>
                <a:tab pos="1950924" algn="l"/>
                <a:tab pos="2598586" algn="l"/>
                <a:tab pos="3249424" algn="l"/>
                <a:tab pos="3898672" algn="l"/>
                <a:tab pos="4549511" algn="l"/>
                <a:tab pos="5198761" algn="l"/>
                <a:tab pos="5849600" algn="l"/>
                <a:tab pos="6498847" algn="l"/>
                <a:tab pos="7149684" algn="l"/>
                <a:tab pos="7263978" algn="l"/>
              </a:tabLst>
            </a:pPr>
            <a:r>
              <a:rPr lang="en-US" sz="17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br>
              <a:rPr lang="en-US" sz="17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Olaf Behnke (DESY)  </a:t>
            </a:r>
          </a:p>
          <a:p>
            <a:pPr algn="ctr" defTabSz="820690">
              <a:lnSpc>
                <a:spcPct val="97000"/>
              </a:lnSpc>
              <a:tabLst>
                <a:tab pos="649250" algn="l"/>
                <a:tab pos="1301674" algn="l"/>
                <a:tab pos="1950924" algn="l"/>
                <a:tab pos="2598586" algn="l"/>
                <a:tab pos="3249424" algn="l"/>
                <a:tab pos="3898672" algn="l"/>
                <a:tab pos="4549511" algn="l"/>
                <a:tab pos="5198761" algn="l"/>
                <a:tab pos="5849600" algn="l"/>
                <a:tab pos="6498847" algn="l"/>
                <a:tab pos="7149684" algn="l"/>
                <a:tab pos="7263978" algn="l"/>
              </a:tabLst>
            </a:pPr>
            <a:r>
              <a:rPr lang="en-US" sz="1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879561" y="2018928"/>
            <a:ext cx="8024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0690">
              <a:lnSpc>
                <a:spcPct val="97000"/>
              </a:lnSpc>
              <a:tabLst>
                <a:tab pos="649250" algn="l"/>
                <a:tab pos="1301674" algn="l"/>
                <a:tab pos="1950924" algn="l"/>
                <a:tab pos="2598586" algn="l"/>
                <a:tab pos="3249424" algn="l"/>
                <a:tab pos="3898672" algn="l"/>
                <a:tab pos="4549511" algn="l"/>
                <a:tab pos="5198761" algn="l"/>
                <a:tab pos="5849600" algn="l"/>
                <a:tab pos="6498847" algn="l"/>
                <a:tab pos="7149684" algn="l"/>
                <a:tab pos="7263978" algn="l"/>
              </a:tabLst>
            </a:pPr>
            <a:r>
              <a:rPr lang="en-US" dirty="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Terascale</a:t>
            </a:r>
            <a:r>
              <a:rPr lang="en-US" dirty="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reduced online </a:t>
            </a:r>
            <a:r>
              <a:rPr lang="en-US" dirty="0">
                <a:solidFill>
                  <a:srgbClr val="C00000"/>
                </a:solidFill>
              </a:rPr>
              <a:t>Statistics School July 6-10, 2020</a:t>
            </a:r>
            <a:r>
              <a:rPr lang="en-US" dirty="0">
                <a:solidFill>
                  <a:srgbClr val="C00000"/>
                </a:solidFill>
                <a:sym typeface="Trebuchet MS" pitchFamily="34" charset="0"/>
              </a:rPr>
              <a:t> </a:t>
            </a:r>
          </a:p>
        </p:txBody>
      </p:sp>
      <p:sp>
        <p:nvSpPr>
          <p:cNvPr id="31750" name="Rectangle 8"/>
          <p:cNvSpPr>
            <a:spLocks/>
          </p:cNvSpPr>
          <p:nvPr/>
        </p:nvSpPr>
        <p:spPr bwMode="auto">
          <a:xfrm>
            <a:off x="2993768" y="66682"/>
            <a:ext cx="184670" cy="4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4" rIns="91410" bIns="45704">
            <a:spAutoFit/>
          </a:bodyPr>
          <a:lstStyle/>
          <a:p>
            <a:pPr algn="ctr" defTabSz="912760">
              <a:lnSpc>
                <a:spcPct val="98000"/>
              </a:lnSpc>
            </a:pPr>
            <a:endParaRPr lang="de-DE"/>
          </a:p>
        </p:txBody>
      </p:sp>
      <p:sp>
        <p:nvSpPr>
          <p:cNvPr id="31752" name="Rectangle 10"/>
          <p:cNvSpPr>
            <a:spLocks/>
          </p:cNvSpPr>
          <p:nvPr/>
        </p:nvSpPr>
        <p:spPr bwMode="auto">
          <a:xfrm>
            <a:off x="8492868" y="5639033"/>
            <a:ext cx="184670" cy="4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4" rIns="91410" bIns="45704">
            <a:spAutoFit/>
          </a:bodyPr>
          <a:lstStyle/>
          <a:p>
            <a:pPr algn="ctr" defTabSz="912760">
              <a:lnSpc>
                <a:spcPct val="98000"/>
              </a:lnSpc>
            </a:pPr>
            <a:endParaRPr lang="de-DE"/>
          </a:p>
        </p:txBody>
      </p:sp>
      <p:sp>
        <p:nvSpPr>
          <p:cNvPr id="31754" name="Rectangle 12"/>
          <p:cNvSpPr>
            <a:spLocks/>
          </p:cNvSpPr>
          <p:nvPr/>
        </p:nvSpPr>
        <p:spPr bwMode="auto">
          <a:xfrm>
            <a:off x="377568" y="663580"/>
            <a:ext cx="184670" cy="4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4" rIns="91410" bIns="45704">
            <a:spAutoFit/>
          </a:bodyPr>
          <a:lstStyle/>
          <a:p>
            <a:pPr algn="ctr" defTabSz="912760">
              <a:lnSpc>
                <a:spcPct val="98000"/>
              </a:lnSpc>
            </a:pP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46547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Importance of type I and II errors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0871"/>
            <a:ext cx="4934322" cy="216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" y="4216871"/>
            <a:ext cx="5108676" cy="223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641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7" y="703726"/>
            <a:ext cx="588048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airplane wing steering relay quality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1" y="3656054"/>
            <a:ext cx="304322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CMS lepton trigger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8944" y="147088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Faulty relays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68698" y="145516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relays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800746" y="433548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fires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105002" y="4365104"/>
            <a:ext cx="249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fires</a:t>
            </a:r>
            <a:endParaRPr lang="de-D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35848" y="3656054"/>
            <a:ext cx="813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154" y="3429000"/>
            <a:ext cx="285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evaluation</a:t>
            </a:r>
            <a:endParaRPr lang="de-D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68761" y="6649282"/>
            <a:ext cx="7043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20952" y="638132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</a:t>
            </a:r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3406202" y="489167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6696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2720" y="2924944"/>
            <a:ext cx="205779" cy="334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44888" y="544522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4888" y="5831147"/>
            <a:ext cx="154300" cy="334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-5400000">
            <a:off x="-510582" y="2091359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 rot="-5400000">
            <a:off x="-489097" y="5004151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648744" y="33064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8864" y="626024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45088" y="2084177"/>
            <a:ext cx="3312368" cy="498669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Small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 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saves lives!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7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Importance of type I and II errors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0871"/>
            <a:ext cx="4934322" cy="216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" y="4216871"/>
            <a:ext cx="5108676" cy="223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641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7" y="703726"/>
            <a:ext cx="588048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airplane wing steering relay quality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1" y="3656054"/>
            <a:ext cx="304322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CMS lepton trigger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8944" y="147088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Faulty relays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68698" y="145516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relays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800746" y="433548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fires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105002" y="4365104"/>
            <a:ext cx="249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fires</a:t>
            </a:r>
            <a:endParaRPr lang="de-D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35848" y="3656054"/>
            <a:ext cx="813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154" y="3429000"/>
            <a:ext cx="285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evaluation</a:t>
            </a:r>
            <a:endParaRPr lang="de-D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68761" y="6649282"/>
            <a:ext cx="7043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20952" y="638132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</a:t>
            </a:r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3406202" y="489167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6696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2720" y="2924944"/>
            <a:ext cx="205779" cy="334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44888" y="544522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4888" y="5831147"/>
            <a:ext cx="154300" cy="334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-5400000">
            <a:off x="-510582" y="2091359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 rot="-5400000">
            <a:off x="-489097" y="5004151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5" name="Cloud 34"/>
          <p:cNvSpPr/>
          <p:nvPr/>
        </p:nvSpPr>
        <p:spPr>
          <a:xfrm>
            <a:off x="5742255" y="4365104"/>
            <a:ext cx="3888430" cy="1918333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would you place the cut t</a:t>
            </a:r>
            <a:r>
              <a:rPr lang="en-US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8744" y="33064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8864" y="626024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45088" y="2084177"/>
            <a:ext cx="3312368" cy="498669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Small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 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saves lives!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4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Importance of type I and II errors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0871"/>
            <a:ext cx="4934322" cy="216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" y="4216871"/>
            <a:ext cx="5108676" cy="223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641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7" y="703726"/>
            <a:ext cx="588048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airplane wing steering relay quality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1" y="3656054"/>
            <a:ext cx="304322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CMS lepton trigger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8944" y="147088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Faulty relays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68698" y="145516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relays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800746" y="433548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fires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105002" y="4365104"/>
            <a:ext cx="249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fires</a:t>
            </a:r>
            <a:endParaRPr lang="de-D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35848" y="3656054"/>
            <a:ext cx="813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154" y="3429000"/>
            <a:ext cx="285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evaluation</a:t>
            </a:r>
            <a:endParaRPr lang="de-D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68761" y="6649282"/>
            <a:ext cx="7043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20952" y="638132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5745088" y="2084177"/>
            <a:ext cx="3312368" cy="498669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Small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 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saves lives!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06202" y="489167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7096" y="4431092"/>
            <a:ext cx="3685705" cy="870116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Small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a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ensures good signal acceptance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6696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2720" y="2924944"/>
            <a:ext cx="205779" cy="334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44888" y="544522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4888" y="5831147"/>
            <a:ext cx="154300" cy="334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68990" y="5445224"/>
            <a:ext cx="2688466" cy="1241564"/>
          </a:xfrm>
          <a:prstGeom prst="rect">
            <a:avLst/>
          </a:prstGeom>
          <a:solidFill>
            <a:schemeClr val="bg1"/>
          </a:solidFill>
          <a:ln w="36720">
            <a:solidFill>
              <a:srgbClr val="2FDFDB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a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5% common choice for model testing in science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-5400000">
            <a:off x="-510582" y="2091359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 rot="-5400000">
            <a:off x="-489097" y="5004151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1059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5756984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For rates: intrinsic frequencies matter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6616" y="169564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Pions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138241" y="735087"/>
            <a:ext cx="967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pp collisions: ~5 times more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produced than kaons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2399" y="3861048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3872880" y="289532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Kaons</a:t>
            </a:r>
            <a:endParaRPr lang="de-DE" dirty="0"/>
          </a:p>
        </p:txBody>
      </p:sp>
      <p:sp>
        <p:nvSpPr>
          <p:cNvPr id="35" name="TextBox 34"/>
          <p:cNvSpPr txBox="1"/>
          <p:nvPr/>
        </p:nvSpPr>
        <p:spPr>
          <a:xfrm>
            <a:off x="6321152" y="2202507"/>
            <a:ext cx="2952328" cy="498669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5 times smaller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464" y="4263479"/>
            <a:ext cx="967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cut 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(in the middle of two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gaussians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chance to really select a pion?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4808" y="38610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c</a:t>
            </a:r>
            <a:endParaRPr lang="de-DE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8464" y="5094476"/>
                <a:ext cx="9687652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pio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𝑝𝑖𝑜𝑛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𝑝𝑖𝑜𝑛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𝑝𝑖𝑜𝑛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𝑘𝑎𝑜𝑛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𝑘𝑎𝑜𝑛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5094476"/>
                <a:ext cx="9687652" cy="8745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297784" y="5090368"/>
            <a:ext cx="185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Bayes theorem </a:t>
            </a:r>
          </a:p>
        </p:txBody>
      </p:sp>
    </p:spTree>
    <p:extLst>
      <p:ext uri="{BB962C8B-B14F-4D97-AF65-F5344CB8AC3E}">
        <p14:creationId xmlns:p14="http://schemas.microsoft.com/office/powerpoint/2010/main" val="58817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5756984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For rates: intrinsic frequencies matter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6616" y="169564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Pions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138241" y="735087"/>
            <a:ext cx="967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pp collisions: ~5 times more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produced than kaons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2399" y="3861048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3872880" y="289532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Kaons</a:t>
            </a:r>
            <a:endParaRPr lang="de-DE" dirty="0"/>
          </a:p>
        </p:txBody>
      </p:sp>
      <p:sp>
        <p:nvSpPr>
          <p:cNvPr id="35" name="TextBox 34"/>
          <p:cNvSpPr txBox="1"/>
          <p:nvPr/>
        </p:nvSpPr>
        <p:spPr>
          <a:xfrm>
            <a:off x="6321152" y="2202507"/>
            <a:ext cx="2952328" cy="498669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5 times smaller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464" y="4263479"/>
            <a:ext cx="967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cut 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(in the middle of two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gaussians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chance to really select a pion?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4808" y="38610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c</a:t>
            </a:r>
            <a:endParaRPr lang="de-DE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8464" y="5094476"/>
                <a:ext cx="9687652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pio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𝑝𝑖𝑜𝑛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𝑝𝑖𝑜𝑛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𝑝𝑖𝑜𝑛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𝑘𝑎𝑜𝑛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𝑘𝑎𝑜𝑛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5094476"/>
                <a:ext cx="9687652" cy="8745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712" y="6021288"/>
                <a:ext cx="3757824" cy="72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2323DC"/>
                        </a:solidFill>
                        <a:latin typeface="Cambria Math"/>
                      </a:rPr>
                      <m:t>  </m:t>
                    </m:r>
                    <m:r>
                      <a:rPr lang="de-DE" sz="2800" b="1" i="1" smtClean="0">
                        <a:solidFill>
                          <a:srgbClr val="2323D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800" b="1" i="1" smtClean="0">
                            <a:solidFill>
                              <a:srgbClr val="2323D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2323DC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2323DC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2323DC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2323DC"/>
                        </a:solidFill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de-DE" sz="2800" b="1" dirty="0">
                    <a:solidFill>
                      <a:srgbClr val="2323D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12" y="6021288"/>
                <a:ext cx="3757824" cy="721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297784" y="5090368"/>
            <a:ext cx="185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Bayes theorem </a:t>
            </a:r>
          </a:p>
        </p:txBody>
      </p:sp>
    </p:spTree>
    <p:extLst>
      <p:ext uri="{BB962C8B-B14F-4D97-AF65-F5344CB8AC3E}">
        <p14:creationId xmlns:p14="http://schemas.microsoft.com/office/powerpoint/2010/main" val="405553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8464" y="4892209"/>
            <a:ext cx="9675298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P(t&gt;t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values specify observed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level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(random variable)    here: </a:t>
            </a:r>
            <a:r>
              <a:rPr lang="en-US" dirty="0">
                <a:solidFill>
                  <a:srgbClr val="FF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3.5 </a:t>
            </a:r>
            <a:r>
              <a:rPr lang="en-US" dirty="0">
                <a:solidFill>
                  <a:srgbClr val="FF66FF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lang="en-US" dirty="0">
                <a:solidFill>
                  <a:srgbClr val="FF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effect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If p&lt;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reject H</a:t>
            </a:r>
            <a:r>
              <a:rPr lang="en-US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-7736" y="44624"/>
            <a:ext cx="352057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p-value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-15553" y="620688"/>
            <a:ext cx="3456385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" y="756270"/>
            <a:ext cx="8572500" cy="3752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7055" y="231031"/>
            <a:ext cx="191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True (K)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16896" y="692696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9104" y="620688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89104" y="4695527"/>
            <a:ext cx="136815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60912" y="4695527"/>
            <a:ext cx="13321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9064" y="440749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c</a:t>
            </a:r>
            <a:endParaRPr lang="de-DE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68801" y="44646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 H0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2648744" y="44795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Retain H0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9071104" y="48366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endParaRPr lang="de-DE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5840" y="4479503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89104" y="3277730"/>
            <a:ext cx="288032" cy="727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1112" y="28529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=5%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3170802" y="286570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1-a </a:t>
            </a:r>
            <a:r>
              <a:rPr lang="en-US" dirty="0"/>
              <a:t>=95%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4989004" y="3327375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 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853100" y="21328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1-b 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151429" y="750628"/>
            <a:ext cx="13646" cy="3411939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45288" y="194063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 value </a:t>
            </a:r>
          </a:p>
          <a:p>
            <a:r>
              <a:rPr lang="en-US" dirty="0">
                <a:solidFill>
                  <a:srgbClr val="FF66FF"/>
                </a:solidFill>
              </a:rPr>
              <a:t>t</a:t>
            </a:r>
            <a:r>
              <a:rPr lang="en-US" baseline="-25000" dirty="0">
                <a:solidFill>
                  <a:srgbClr val="FF66FF"/>
                </a:solidFill>
              </a:rPr>
              <a:t>obs </a:t>
            </a:r>
            <a:r>
              <a:rPr lang="en-US" dirty="0">
                <a:solidFill>
                  <a:srgbClr val="FF66FF"/>
                </a:solidFill>
              </a:rPr>
              <a:t> =3.5</a:t>
            </a:r>
            <a:endParaRPr lang="de-DE" baseline="-25000" dirty="0">
              <a:solidFill>
                <a:srgbClr val="FF66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185248" y="3199919"/>
            <a:ext cx="648072" cy="805145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01272" y="3641397"/>
            <a:ext cx="648072" cy="507684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05138" y="33273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area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3656856" y="2606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True </a:t>
            </a:r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27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-12940"/>
            <a:ext cx="6739887" cy="466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-7736" y="44624"/>
            <a:ext cx="352057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p-value </a:t>
            </a:r>
            <a:endParaRPr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V="1">
            <a:off x="-15553" y="620688"/>
            <a:ext cx="3456385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063" y="3284984"/>
            <a:ext cx="5275474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For our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gaussian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reference example: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17784" y="4005064"/>
            <a:ext cx="3391200" cy="31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prstClr val="white"/>
                </a:solidFill>
              </a:rPr>
              <a:t>Gaussian z  score: “3.5 sigma”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endParaRPr lang="de-DE" sz="1800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232203" y="4322113"/>
            <a:ext cx="396044" cy="139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8464" y="4347882"/>
                <a:ext cx="9675298" cy="17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significance z = meas./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uncert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. = t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sup>
                      <m:e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π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 –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(z) = 1 –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Freq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(z) = 2.3 10</a:t>
                </a:r>
                <a:r>
                  <a:rPr lang="en-US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-4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 = 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(1-p)=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NormQuantile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(1-p) </a:t>
                </a:r>
                <a:r>
                  <a:rPr lang="en-US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convert any p-value to z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2323D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4347882"/>
                <a:ext cx="9675298" cy="1745414"/>
              </a:xfrm>
              <a:prstGeom prst="rect">
                <a:avLst/>
              </a:prstGeom>
              <a:blipFill rotWithShape="1">
                <a:blip r:embed="rId5"/>
                <a:stretch>
                  <a:fillRect t="-2787" r="-1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19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-12940"/>
            <a:ext cx="6739887" cy="466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-7736" y="44624"/>
            <a:ext cx="352057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p-value </a:t>
            </a:r>
            <a:endParaRPr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V="1">
            <a:off x="-15553" y="620688"/>
            <a:ext cx="3456385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063" y="3284984"/>
            <a:ext cx="5275474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For our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gaussian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reference example: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17784" y="4005064"/>
            <a:ext cx="3391200" cy="31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prstClr val="white"/>
                </a:solidFill>
              </a:rPr>
              <a:t>Gaussian z  score: “3.5 sigma”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endParaRPr lang="de-DE" sz="1800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232203" y="4322113"/>
            <a:ext cx="396044" cy="139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8464" y="4347882"/>
                <a:ext cx="9675298" cy="17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significance z = meas./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uncert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. = t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sup>
                      <m:e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π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 –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(z) = 1 –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Freq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(z) = 2.3 10</a:t>
                </a:r>
                <a:r>
                  <a:rPr lang="en-US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-4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 = 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(1-p)=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NormQuantile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(1-p) </a:t>
                </a:r>
                <a:r>
                  <a:rPr lang="en-US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convert any p-value to z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2323D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4347882"/>
                <a:ext cx="9675298" cy="1745414"/>
              </a:xfrm>
              <a:prstGeom prst="rect">
                <a:avLst/>
              </a:prstGeom>
              <a:blipFill rotWithShape="1">
                <a:blip r:embed="rId5"/>
                <a:stretch>
                  <a:fillRect t="-2787" r="-1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464" y="5445224"/>
                <a:ext cx="9675298" cy="137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2323D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c</a:t>
                </a:r>
                <a:r>
                  <a:rPr lang="en-US" baseline="30000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:= t</a:t>
                </a:r>
                <a:r>
                  <a:rPr lang="en-US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;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=0.5⋅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χ</m:t>
                        </m:r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2_</m:t>
                        </m:r>
                        <m:r>
                          <a:rPr lang="en-US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𝑜𝑏𝑠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π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χ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0.5∙TMath::Prob(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aseline="30000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obs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,1)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Note: only for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ndf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 (as here) z =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sqrt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aseline="30000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obs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5445224"/>
                <a:ext cx="9675298" cy="1376082"/>
              </a:xfrm>
              <a:prstGeom prst="rect">
                <a:avLst/>
              </a:prstGeom>
              <a:blipFill>
                <a:blip r:embed="rId6"/>
                <a:stretch>
                  <a:fillRect r="-63" b="-92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63063" y="5805264"/>
            <a:ext cx="96406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Neyman</a:t>
            </a: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Pearson Lemma </a:t>
            </a:r>
            <a:r>
              <a:rPr sz="1600" b="1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(J. </a:t>
            </a:r>
            <a:r>
              <a:rPr sz="1600" b="1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Neyman</a:t>
            </a:r>
            <a:r>
              <a:rPr sz="1600" b="1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, E. Pearson, 1933)</a:t>
            </a:r>
            <a:endParaRPr sz="1600" b="1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90" y="692696"/>
            <a:ext cx="9550172" cy="498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Likelihood ratio 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)/L(H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 provides for given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a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test with smallest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" y="1249949"/>
            <a:ext cx="4811703" cy="3331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38" y="1196752"/>
            <a:ext cx="4680520" cy="466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0" y="3573016"/>
            <a:ext cx="13716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82" y="4437112"/>
            <a:ext cx="184785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170" y="36874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L(H</a:t>
            </a:r>
            <a:r>
              <a:rPr lang="en-US" baseline="-25000" dirty="0"/>
              <a:t>0</a:t>
            </a:r>
            <a:r>
              <a:rPr lang="en-US" dirty="0"/>
              <a:t>) =  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344488" y="4581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L(H</a:t>
            </a:r>
            <a:r>
              <a:rPr lang="en-US" baseline="-25000" dirty="0"/>
              <a:t>1</a:t>
            </a:r>
            <a:r>
              <a:rPr lang="en-US" dirty="0"/>
              <a:t>) =  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5673081" y="1472393"/>
            <a:ext cx="324035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Distribution of 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)/[L(H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)+L(H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)]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5048" y="3213242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endParaRPr lang="de-DE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769424" y="3255367"/>
            <a:ext cx="68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endParaRPr lang="de-DE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89267" y="4605299"/>
            <a:ext cx="0" cy="62390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35128" y="4590492"/>
            <a:ext cx="0" cy="63870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45088" y="4347326"/>
            <a:ext cx="3240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3080" y="3926308"/>
            <a:ext cx="1575791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90%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125544" y="4335016"/>
            <a:ext cx="733890" cy="555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37649" y="3926308"/>
            <a:ext cx="1575791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90%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5826" y="5947492"/>
            <a:ext cx="9073007" cy="865884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Likelihood ratio directly proportional to relative contributions  optimal test statistics for signal vs background separation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54" y="5477162"/>
            <a:ext cx="485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For equal mix of </a:t>
            </a:r>
            <a:r>
              <a:rPr lang="en-US" sz="2000" b="1" dirty="0" err="1">
                <a:latin typeface="Arial Narrow" panose="020B0606020202030204" pitchFamily="34" charset="0"/>
              </a:rPr>
              <a:t>pions</a:t>
            </a:r>
            <a:r>
              <a:rPr lang="en-US" sz="2000" b="1" dirty="0">
                <a:latin typeface="Arial Narrow" panose="020B0606020202030204" pitchFamily="34" charset="0"/>
              </a:rPr>
              <a:t> (H</a:t>
            </a:r>
            <a:r>
              <a:rPr lang="en-US" sz="2000" b="1" baseline="-25000" dirty="0">
                <a:latin typeface="Arial Narrow" panose="020B0606020202030204" pitchFamily="34" charset="0"/>
              </a:rPr>
              <a:t>0</a:t>
            </a:r>
            <a:r>
              <a:rPr lang="en-US" sz="2000" b="1" dirty="0">
                <a:latin typeface="Arial Narrow" panose="020B0606020202030204" pitchFamily="34" charset="0"/>
              </a:rPr>
              <a:t>) and Kaons (H</a:t>
            </a:r>
            <a:r>
              <a:rPr lang="en-US" sz="2000" b="1" baseline="-25000" dirty="0">
                <a:latin typeface="Arial Narrow" panose="020B0606020202030204" pitchFamily="34" charset="0"/>
              </a:rPr>
              <a:t>1</a:t>
            </a:r>
            <a:r>
              <a:rPr lang="en-US" sz="2000" b="1" dirty="0">
                <a:latin typeface="Arial Narrow" panose="020B0606020202030204" pitchFamily="34" charset="0"/>
              </a:rPr>
              <a:t>):</a:t>
            </a:r>
            <a:endParaRPr lang="de-DE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42" y="942030"/>
            <a:ext cx="4730654" cy="490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645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Likelihood ratio with a flat tail for t(H</a:t>
            </a:r>
            <a:r>
              <a:rPr sz="3200" baseline="-25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0</a:t>
            </a: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)</a:t>
            </a:r>
            <a:endParaRPr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0" y="3573016"/>
            <a:ext cx="13716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4419334"/>
            <a:ext cx="184785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170" y="3687415"/>
            <a:ext cx="363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L(H</a:t>
            </a:r>
            <a:r>
              <a:rPr lang="en-US" baseline="-25000" dirty="0"/>
              <a:t>0</a:t>
            </a:r>
            <a:r>
              <a:rPr lang="en-US" dirty="0"/>
              <a:t>) =                   +0.02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344488" y="4581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L(H</a:t>
            </a:r>
            <a:r>
              <a:rPr lang="en-US" baseline="-25000" dirty="0"/>
              <a:t>1</a:t>
            </a:r>
            <a:r>
              <a:rPr lang="en-US" dirty="0"/>
              <a:t>) =  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5673081" y="1472393"/>
            <a:ext cx="324035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Distribution of 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)/[L(H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)+L(H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)]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5048" y="3212976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endParaRPr lang="de-DE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87438" y="3327375"/>
            <a:ext cx="68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endParaRPr lang="de-DE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73080" y="4653137"/>
            <a:ext cx="0" cy="5760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85448" y="4437112"/>
            <a:ext cx="0" cy="762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81092" y="4347326"/>
            <a:ext cx="3240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3080" y="3926308"/>
            <a:ext cx="1575791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90%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125544" y="4335016"/>
            <a:ext cx="787896" cy="58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37649" y="3926308"/>
            <a:ext cx="1575791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90%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5826" y="5947492"/>
            <a:ext cx="9073007" cy="867295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Likelihood ratio directly proportional to relative contributions  optimal test statistics! better than cut t&lt;t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c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for original t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6" y="1472394"/>
            <a:ext cx="4237268" cy="18549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57328" y="3284984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endParaRPr lang="de-DE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08543" y="105301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0</a:t>
            </a:r>
            <a:r>
              <a:rPr lang="en-US" sz="2000" dirty="0"/>
              <a:t> True</a:t>
            </a:r>
            <a:endParaRPr lang="de-D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92760" y="10527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 True</a:t>
            </a:r>
            <a:endParaRPr lang="de-DE" sz="2000" dirty="0"/>
          </a:p>
        </p:txBody>
      </p:sp>
      <p:sp>
        <p:nvSpPr>
          <p:cNvPr id="16" name="Circular Arrow 15"/>
          <p:cNvSpPr/>
          <p:nvPr/>
        </p:nvSpPr>
        <p:spPr>
          <a:xfrm>
            <a:off x="4267960" y="2478087"/>
            <a:ext cx="1261104" cy="1080120"/>
          </a:xfrm>
          <a:prstGeom prst="circular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54" y="5477162"/>
            <a:ext cx="485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For equal mix of </a:t>
            </a:r>
            <a:r>
              <a:rPr lang="en-US" sz="2000" b="1" dirty="0" err="1">
                <a:latin typeface="Arial Narrow" panose="020B0606020202030204" pitchFamily="34" charset="0"/>
              </a:rPr>
              <a:t>pions</a:t>
            </a:r>
            <a:r>
              <a:rPr lang="en-US" sz="2000" b="1" dirty="0">
                <a:latin typeface="Arial Narrow" panose="020B0606020202030204" pitchFamily="34" charset="0"/>
              </a:rPr>
              <a:t> (H</a:t>
            </a:r>
            <a:r>
              <a:rPr lang="en-US" sz="2000" b="1" baseline="-25000" dirty="0">
                <a:latin typeface="Arial Narrow" panose="020B0606020202030204" pitchFamily="34" charset="0"/>
              </a:rPr>
              <a:t>0</a:t>
            </a:r>
            <a:r>
              <a:rPr lang="en-US" sz="2000" b="1" dirty="0">
                <a:latin typeface="Arial Narrow" panose="020B0606020202030204" pitchFamily="34" charset="0"/>
              </a:rPr>
              <a:t>) and Kaons (H</a:t>
            </a:r>
            <a:r>
              <a:rPr lang="en-US" sz="2000" b="1" baseline="-25000" dirty="0">
                <a:latin typeface="Arial Narrow" panose="020B0606020202030204" pitchFamily="34" charset="0"/>
              </a:rPr>
              <a:t>1</a:t>
            </a:r>
            <a:r>
              <a:rPr lang="en-US" sz="2000" b="1" dirty="0">
                <a:latin typeface="Arial Narrow" panose="020B0606020202030204" pitchFamily="34" charset="0"/>
              </a:rPr>
              <a:t>):</a:t>
            </a:r>
            <a:endParaRPr lang="de-DE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16" y="75951"/>
            <a:ext cx="5058028" cy="3425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3499" y="64177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2" y="620688"/>
            <a:ext cx="3166004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5552" y="75951"/>
            <a:ext cx="349238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Lecture intro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16175" y="404664"/>
            <a:ext cx="0" cy="27591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17296" y="404664"/>
            <a:ext cx="0" cy="2759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6" idx="1"/>
          </p:cNvCxnSpPr>
          <p:nvPr/>
        </p:nvCxnSpPr>
        <p:spPr>
          <a:xfrm flipH="1">
            <a:off x="7473280" y="476861"/>
            <a:ext cx="288032" cy="647883"/>
          </a:xfrm>
          <a:prstGeom prst="straightConnector1">
            <a:avLst/>
          </a:prstGeom>
          <a:ln w="19050">
            <a:solidFill>
              <a:srgbClr val="2323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61312" y="44624"/>
            <a:ext cx="2088232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Is there a signal or not? 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38" y="3769626"/>
            <a:ext cx="4229461" cy="28682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6456" y="2348880"/>
            <a:ext cx="4662686" cy="2308324"/>
          </a:xfrm>
          <a:prstGeom prst="rect">
            <a:avLst/>
          </a:prstGeom>
          <a:noFill/>
          <a:ln>
            <a:solidFill>
              <a:srgbClr val="2323D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with 2 gaussians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of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(Goodness-of-Fit)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)/L(H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based tests: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H1 = add background pars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H1 = there is a signal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02036" y="909097"/>
            <a:ext cx="2709217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= b only 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= b +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;  m&gt;0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29264" y="1772816"/>
            <a:ext cx="2376264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statistics:  event count n 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in signal region 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30912" y="4287930"/>
            <a:ext cx="1322288" cy="369274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aseline="-25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b=1480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33120" y="4568239"/>
            <a:ext cx="1322288" cy="372929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aseline="-25000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sz="1600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=0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85248" y="4581128"/>
            <a:ext cx="864096" cy="372929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aseline="-25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=98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33320" y="4581128"/>
            <a:ext cx="1224136" cy="620625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aseline="-25000" dirty="0">
                <a:solidFill>
                  <a:srgbClr val="00B050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m</a:t>
            </a:r>
            <a:r>
              <a:rPr lang="en-US" sz="1600" dirty="0">
                <a:solidFill>
                  <a:srgbClr val="00B050"/>
                </a:solidFill>
                <a:latin typeface="Tahoma" pitchFamily="34"/>
                <a:ea typeface="DejaVu LGC Sans" pitchFamily="2"/>
                <a:cs typeface="DejaVu LGC Sans" pitchFamily="2"/>
              </a:rPr>
              <a:t>=163 UL 95% C.L.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59104" y="3707798"/>
            <a:ext cx="1322288" cy="369274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aseline="-25000" dirty="0">
                <a:solidFill>
                  <a:srgbClr val="FF66FF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dirty="0">
                <a:solidFill>
                  <a:srgbClr val="FF66FF"/>
                </a:solidFill>
                <a:latin typeface="Tahoma" pitchFamily="34"/>
                <a:ea typeface="DejaVu LGC Sans" pitchFamily="2"/>
                <a:cs typeface="DejaVu LGC Sans" pitchFamily="2"/>
              </a:rPr>
              <a:t>n=1578 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25408" y="6166202"/>
            <a:ext cx="1322288" cy="43115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n  </a:t>
            </a: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3573016"/>
            <a:ext cx="1717883" cy="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9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Testing more than 2 hypotheses (</a:t>
            </a:r>
            <a:r>
              <a:rPr lang="en-US" sz="3200" dirty="0" err="1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p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,K,p,D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, etc.)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340768"/>
            <a:ext cx="6166810" cy="41764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872880" y="1772816"/>
            <a:ext cx="0" cy="3168352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382" y="692696"/>
            <a:ext cx="953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particle was measured with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510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H(K) vs H(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test ruled out the pion hypothesis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0266" y="2567519"/>
            <a:ext cx="236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</a:t>
            </a: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conclude? </a:t>
            </a:r>
          </a:p>
        </p:txBody>
      </p:sp>
      <p:sp>
        <p:nvSpPr>
          <p:cNvPr id="12" name="Oval 11"/>
          <p:cNvSpPr/>
          <p:nvPr/>
        </p:nvSpPr>
        <p:spPr>
          <a:xfrm>
            <a:off x="3800872" y="255415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32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Testing more than 2 hypotheses (</a:t>
            </a:r>
            <a:r>
              <a:rPr lang="en-US" sz="3200" dirty="0" err="1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p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,K,p,D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, etc.)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340768"/>
            <a:ext cx="6166810" cy="41764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872880" y="1772816"/>
            <a:ext cx="0" cy="3168352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382" y="692696"/>
            <a:ext cx="953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particle was measured with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510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H(K) vs H(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test ruled out the pion hypothesis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337" y="5135428"/>
            <a:ext cx="9394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H(p) vs H(K) test rules out the K hypothesis!</a:t>
            </a:r>
          </a:p>
          <a:p>
            <a:pPr marL="342900" indent="-342900">
              <a:buBlip>
                <a:blip r:embed="rId4"/>
              </a:buBlip>
            </a:pPr>
            <a:r>
              <a:rPr lang="en-US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never verify hypotheses, only exclude, </a:t>
            </a:r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one has excluded all other possible hypos (Sherlock Holmes) </a:t>
            </a:r>
          </a:p>
        </p:txBody>
      </p:sp>
      <p:sp>
        <p:nvSpPr>
          <p:cNvPr id="12" name="Oval 11"/>
          <p:cNvSpPr/>
          <p:nvPr/>
        </p:nvSpPr>
        <p:spPr>
          <a:xfrm>
            <a:off x="3800872" y="255415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7100266" y="2567519"/>
            <a:ext cx="236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</a:t>
            </a: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conclude? </a:t>
            </a:r>
          </a:p>
        </p:txBody>
      </p:sp>
    </p:spTree>
    <p:extLst>
      <p:ext uri="{BB962C8B-B14F-4D97-AF65-F5344CB8AC3E}">
        <p14:creationId xmlns:p14="http://schemas.microsoft.com/office/powerpoint/2010/main" val="36636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-29302" y="1125906"/>
            <a:ext cx="9825373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Hypothesis testing </a:t>
            </a:r>
          </a:p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2. GOF tests  </a:t>
            </a:r>
            <a:endParaRPr lang="en-US" sz="44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301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Goodness-Of-Fit Tests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980728"/>
            <a:ext cx="7401272" cy="50125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8741" y="734215"/>
            <a:ext cx="763284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Basic question: how well does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describe the data?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60" y="108160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de-DE" sz="4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4970360"/>
            <a:ext cx="2016224" cy="762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4405164" y="3573016"/>
            <a:ext cx="5228356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For GOF tests with binned data: 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compare observed event numbers n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expectation values f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512" y="6136048"/>
            <a:ext cx="8640960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Since no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specified  many different GOF tests possible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58510" y="1227241"/>
            <a:ext cx="1894491" cy="15632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1049" y="45302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71920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80" y="4114246"/>
            <a:ext cx="9029600" cy="1246373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throws away all sign and order info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n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ot very sensitive to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correlated shifts in a certain region.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apply further GOF tests to check all data/model facets!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Goodness-Of-Fit Test – </a:t>
            </a:r>
            <a:r>
              <a:rPr lang="en-US" sz="32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c</a:t>
            </a:r>
            <a:r>
              <a:rPr lang="en-US" sz="3200" baseline="300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2  </a:t>
            </a:r>
            <a:r>
              <a:rPr lang="en-US" sz="3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06" y="1052736"/>
            <a:ext cx="3296518" cy="284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1052737"/>
            <a:ext cx="3296518" cy="28454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905328" y="2547487"/>
            <a:ext cx="324036" cy="4970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57168" y="2900561"/>
            <a:ext cx="276438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correlated +shifts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0752" y="3158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= 20.1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5961112" y="3158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= 24.2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" y="1885579"/>
            <a:ext cx="2158084" cy="751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928" y="5769285"/>
            <a:ext cx="904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p-values for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TMath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::Prob(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ndf)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9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Goodness-Of-Fit Tests in ATLAS and CMS searches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7016" y="1628800"/>
            <a:ext cx="4248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“Good agreement is observed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23D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(optical inspection of pulls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 between the data and the background prediction”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2" y="1340767"/>
            <a:ext cx="4847714" cy="45052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6536" y="100221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FF"/>
                </a:solidFill>
              </a:rPr>
              <a:t>ATLAS-CONF-2016-062</a:t>
            </a:r>
            <a:endParaRPr lang="de-DE" sz="1600" b="1" dirty="0">
              <a:solidFill>
                <a:srgbClr val="FF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2800" y="971493"/>
            <a:ext cx="2088232" cy="369274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dirty="0" err="1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Diboson</a:t>
            </a: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resonance</a:t>
            </a:r>
          </a:p>
        </p:txBody>
      </p:sp>
    </p:spTree>
    <p:extLst>
      <p:ext uri="{BB962C8B-B14F-4D97-AF65-F5344CB8AC3E}">
        <p14:creationId xmlns:p14="http://schemas.microsoft.com/office/powerpoint/2010/main" val="3484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03" y="607820"/>
            <a:ext cx="4176464" cy="3565495"/>
          </a:xfrm>
          <a:prstGeom prst="rect">
            <a:avLst/>
          </a:prstGeom>
        </p:spPr>
      </p:pic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Goodness-Of-Fit Tests in ATLAS and CMS searches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0" y="1148857"/>
            <a:ext cx="4358009" cy="3024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528" y="85819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FF"/>
                </a:solidFill>
              </a:rPr>
              <a:t>arXiv:1509.06051v2</a:t>
            </a:r>
            <a:endParaRPr lang="de-DE" sz="1600" b="1" dirty="0">
              <a:solidFill>
                <a:srgbClr val="FF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488" y="4169366"/>
            <a:ext cx="48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“This test </a:t>
            </a:r>
            <a:r>
              <a:rPr lang="en-US" dirty="0">
                <a:solidFill>
                  <a:srgbClr val="2323D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(optical inspection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 shows good agreement 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01" y="4236974"/>
            <a:ext cx="429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“Good agreement </a:t>
            </a:r>
            <a:r>
              <a:rPr lang="en-US" dirty="0">
                <a:solidFill>
                  <a:srgbClr val="2323D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(optical inspection)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between data and expectation from SM”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251" y="5733256"/>
            <a:ext cx="8640960" cy="865884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Optical inspection of bin-wise pulls is fine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but should do also global tests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as discussed in the following slides!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0752" y="827478"/>
            <a:ext cx="1944216" cy="369274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W’ </a:t>
            </a:r>
            <a:r>
              <a:rPr lang="en-US" sz="16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tb</a:t>
            </a:r>
            <a:endParaRPr lang="en-US" sz="1600" dirty="0">
              <a:solidFill>
                <a:schemeClr val="tx1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0786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22" y="620688"/>
            <a:ext cx="4914489" cy="394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-15551" y="622142"/>
            <a:ext cx="5112567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9761" y="5420710"/>
            <a:ext cx="2625080" cy="493026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result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ok  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5551" y="102406"/>
            <a:ext cx="511256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28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GOF-tests: exemplary analysis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5" y="2602993"/>
            <a:ext cx="4138375" cy="41383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754" y="692696"/>
            <a:ext cx="2633257" cy="87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Likelihood ratio improved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 c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9496" y="116632"/>
            <a:ext cx="4536504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Hypothetical pp data@100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TeV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3011" y="908720"/>
            <a:ext cx="257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 Baker &amp; R.D. Cousins,</a:t>
            </a:r>
          </a:p>
          <a:p>
            <a:r>
              <a:rPr lang="en-US" sz="1400" dirty="0"/>
              <a:t> NIM 221 (1984) 437 </a:t>
            </a:r>
            <a:endParaRPr lang="de-D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56" y="2636912"/>
            <a:ext cx="1728192" cy="1112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Analysed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CMS</a:t>
            </a:r>
            <a:r>
              <a:rPr lang="en-US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 tool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4788" y="2520994"/>
            <a:ext cx="1368152" cy="248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1672283"/>
            <a:ext cx="4757850" cy="60458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972560" y="2276872"/>
            <a:ext cx="568172" cy="1692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0732" y="2333083"/>
            <a:ext cx="2016224" cy="369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600" b="1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Saturated model    </a:t>
            </a:r>
          </a:p>
        </p:txBody>
      </p:sp>
    </p:spTree>
    <p:extLst>
      <p:ext uri="{BB962C8B-B14F-4D97-AF65-F5344CB8AC3E}">
        <p14:creationId xmlns:p14="http://schemas.microsoft.com/office/powerpoint/2010/main" val="91278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22" y="620688"/>
            <a:ext cx="4914489" cy="394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976" y="5918274"/>
            <a:ext cx="2900772" cy="493026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result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bad!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56" y="764704"/>
            <a:ext cx="1964933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Kolgomorov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-Smirnov test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9" y="2605906"/>
            <a:ext cx="4260073" cy="4063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4" y="1772816"/>
            <a:ext cx="3477102" cy="48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9" y="989326"/>
            <a:ext cx="3024335" cy="5674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753200" y="4118074"/>
            <a:ext cx="216022" cy="587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49056" y="4509120"/>
            <a:ext cx="276438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correlated shift?    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-15551" y="102406"/>
            <a:ext cx="511256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28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GOF-tests: exemplary analysis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56" y="2501848"/>
            <a:ext cx="1728192" cy="1112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Analysed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CMS</a:t>
            </a:r>
            <a:r>
              <a:rPr lang="en-US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 tool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4788" y="2525532"/>
            <a:ext cx="1368152" cy="248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raight Connector 25"/>
          <p:cNvSpPr/>
          <p:nvPr/>
        </p:nvSpPr>
        <p:spPr>
          <a:xfrm flipV="1">
            <a:off x="-15551" y="622142"/>
            <a:ext cx="5112567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9496" y="116632"/>
            <a:ext cx="4536504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Hypothetical pp data@100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TeV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9308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464" y="764704"/>
            <a:ext cx="1964933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Anderson-Darling test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4" y="1683330"/>
            <a:ext cx="3798524" cy="711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" y="2585545"/>
            <a:ext cx="4067513" cy="4083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36976" y="5908943"/>
            <a:ext cx="2794272" cy="493026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/>
              <a:buChar char="à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result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bad!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4788" y="2505171"/>
            <a:ext cx="1368152" cy="248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56456" y="2481487"/>
            <a:ext cx="1728192" cy="1112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Analysed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CMS</a:t>
            </a:r>
            <a:r>
              <a:rPr lang="en-US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combine tool  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-15551" y="102406"/>
            <a:ext cx="511256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28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GOF-tests: exemplary analysis </a:t>
            </a:r>
          </a:p>
        </p:txBody>
      </p:sp>
      <p:sp>
        <p:nvSpPr>
          <p:cNvPr id="28" name="Straight Connector 27"/>
          <p:cNvSpPr/>
          <p:nvPr/>
        </p:nvSpPr>
        <p:spPr>
          <a:xfrm flipV="1">
            <a:off x="-15551" y="622142"/>
            <a:ext cx="5112567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9496" y="116632"/>
            <a:ext cx="4536504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Hypothetical pp data@100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TeV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 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22" y="620688"/>
            <a:ext cx="4914489" cy="394302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6753200" y="4097713"/>
            <a:ext cx="216022" cy="587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9056" y="4509120"/>
            <a:ext cx="276438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correlated shift?    </a:t>
            </a:r>
          </a:p>
        </p:txBody>
      </p:sp>
    </p:spTree>
    <p:extLst>
      <p:ext uri="{BB962C8B-B14F-4D97-AF65-F5344CB8AC3E}">
        <p14:creationId xmlns:p14="http://schemas.microsoft.com/office/powerpoint/2010/main" val="32033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Recommended Literature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4" y="9046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“Data Analysis in High Energy Physics” (OB, K.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Kroeninger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G. Schott and T.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Schoerner-Sadenius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Wiley-VCH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841" y="1930119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statistics books from various authors: </a:t>
            </a:r>
          </a:p>
          <a:p>
            <a:pPr marL="800073" lvl="1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Fred James </a:t>
            </a:r>
          </a:p>
          <a:p>
            <a:pPr marL="800073" lvl="1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Roger Barlow</a:t>
            </a:r>
          </a:p>
          <a:p>
            <a:pPr marL="800073" lvl="1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Glen Cowan</a:t>
            </a:r>
          </a:p>
          <a:p>
            <a:pPr marL="800073" lvl="1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Louis Lyons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CD253-4E48-481A-B596-9FD52B02141F}"/>
              </a:ext>
            </a:extLst>
          </p:cNvPr>
          <p:cNvSpPr txBox="1"/>
          <p:nvPr/>
        </p:nvSpPr>
        <p:spPr>
          <a:xfrm>
            <a:off x="560512" y="445381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Not to forget these two most concise up-to-date articles: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PDG reviews of Probability and Statistics (G. Cowan)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www.pdg.lbl.gov/2020/reviews/rpp2020-rev-probability.pdf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www.pdg.lbl.gov/2020/reviews/rpp2020-rev-statistics.pdf</a:t>
            </a:r>
          </a:p>
        </p:txBody>
      </p:sp>
    </p:spTree>
    <p:extLst>
      <p:ext uri="{BB962C8B-B14F-4D97-AF65-F5344CB8AC3E}">
        <p14:creationId xmlns:p14="http://schemas.microsoft.com/office/powerpoint/2010/main" val="2811932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Summary of GOF tests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84" y="980728"/>
            <a:ext cx="9555852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important: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 GOF tests through various analysis stages: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plots (!)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Extraction (!!)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 to theory (!!)</a:t>
            </a:r>
          </a:p>
          <a:p>
            <a:pPr marL="457200" indent="-457200">
              <a:buFont typeface="Wingdings"/>
              <a:buChar char="à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essential for understanding/control of analysis results and theory!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84" y="4857120"/>
            <a:ext cx="95558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Apply ≥ two different tests,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e.g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 and K.S.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4884307"/>
            <a:ext cx="433289" cy="5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2473757"/>
            <a:ext cx="6241091" cy="4226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373141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-29302" y="188640"/>
            <a:ext cx="9825373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Hypothesis testing </a:t>
            </a:r>
          </a:p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3. L(H</a:t>
            </a:r>
            <a:r>
              <a:rPr lang="en-US" sz="4400" baseline="-25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1</a:t>
            </a: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)/L(H</a:t>
            </a:r>
            <a:r>
              <a:rPr lang="en-US" sz="4400" baseline="-25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0</a:t>
            </a: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) based tests </a:t>
            </a:r>
            <a:endParaRPr lang="en-US" sz="44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52600" y="2622121"/>
            <a:ext cx="1800200" cy="1965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598" y="1844824"/>
            <a:ext cx="2764532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1)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 add more background pars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9103" y="2143886"/>
            <a:ext cx="3528391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2)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 there is a signal    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13040" y="2622121"/>
            <a:ext cx="1728192" cy="11669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3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– </a:t>
            </a:r>
            <a:r>
              <a:rPr lang="en-US" sz="3200" dirty="0">
                <a:solidFill>
                  <a:srgbClr val="FF0000"/>
                </a:solidFill>
                <a:latin typeface="Tahoma" pitchFamily="34"/>
                <a:cs typeface="Tahoma" pitchFamily="2"/>
              </a:rPr>
              <a:t>How many are needed?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8" y="656242"/>
            <a:ext cx="7300802" cy="49444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96396" y="764704"/>
            <a:ext cx="208113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function: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gauss+p0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5013176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2593" y="5082560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2880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96" y="5770768"/>
            <a:ext cx="6408712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Very poor fit: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(2880,38) = 0.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11" y="4221088"/>
            <a:ext cx="4210984" cy="69868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3" y="4100571"/>
            <a:ext cx="2895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397" y="908720"/>
            <a:ext cx="186511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function: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gauss+p1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2060848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5368" y="2130232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34.7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96" y="5805264"/>
            <a:ext cx="6768752" cy="493026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Reasonable     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(34.7,37) = 0.58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" y="656168"/>
            <a:ext cx="7283990" cy="4933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8" y="5833839"/>
            <a:ext cx="296762" cy="3502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40456" y="5877272"/>
            <a:ext cx="1727772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Should we stop here?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133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397" y="908720"/>
            <a:ext cx="186511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function: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gauss+p1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2060848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5368" y="2130232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34.7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96" y="5805264"/>
            <a:ext cx="6768752" cy="493026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Reasonable      TMath::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(34.7,37) = 0.58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" y="656168"/>
            <a:ext cx="7283990" cy="4933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8" y="5833839"/>
            <a:ext cx="296762" cy="350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40456" y="4880190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-2845.3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0456" y="5877272"/>
            <a:ext cx="1727772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Should we stop here?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25" y="2763425"/>
            <a:ext cx="4376144" cy="19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396" y="908720"/>
            <a:ext cx="186511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function: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gauss+p2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2485530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5368" y="2554914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26.0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95" y="5805264"/>
            <a:ext cx="6840761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Reasonable     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(26.0,36) = 0.89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28" y="5834437"/>
            <a:ext cx="296762" cy="350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3356992"/>
            <a:ext cx="433289" cy="511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117" y="3380784"/>
            <a:ext cx="1296144" cy="62428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3971" y="3446411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-8.7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" y="692696"/>
            <a:ext cx="7289168" cy="49365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5478" y="5649043"/>
            <a:ext cx="1936034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Should we stop here?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6706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396" y="908720"/>
            <a:ext cx="186511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Fit function: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gauss+p3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2485530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5368" y="2554914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24.0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96" y="5805264"/>
            <a:ext cx="6768752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Reasonable     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(24.0,35) = 0.92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5" y="5836794"/>
            <a:ext cx="296762" cy="350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9" y="3356992"/>
            <a:ext cx="433289" cy="511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117" y="3380784"/>
            <a:ext cx="1296144" cy="62428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3971" y="3446411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-2.0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" y="692695"/>
            <a:ext cx="7310265" cy="49508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5478" y="5649043"/>
            <a:ext cx="1727772" cy="86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Lets stop here  </a:t>
            </a: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963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45149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489" y="826507"/>
            <a:ext cx="108012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g+p0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2732712"/>
            <a:ext cx="433289" cy="511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696" y="2804720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24.0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480" y="5377948"/>
            <a:ext cx="9252024" cy="867295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(8.7,1) = 0.003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g+p2 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favoured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over g+p1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Tmath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::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Prob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(2.0,1) = 0.15   g+p3  not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favoured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over g+p2 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2725346"/>
            <a:ext cx="433289" cy="511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9145" y="2732712"/>
            <a:ext cx="648072" cy="62428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5520" y="2823791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-2.0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7" y="2069908"/>
            <a:ext cx="433289" cy="5114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16696" y="2139292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26.0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49" y="2005266"/>
            <a:ext cx="433289" cy="5114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78987" y="2029058"/>
            <a:ext cx="1296144" cy="62428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5841" y="2094685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-8.7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99" y="1394640"/>
            <a:ext cx="433289" cy="5114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44688" y="1464024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34.7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49" y="1380986"/>
            <a:ext cx="433289" cy="5114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78987" y="1404778"/>
            <a:ext cx="1296144" cy="62428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5841" y="1470405"/>
            <a:ext cx="1579568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-2845.3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756706"/>
            <a:ext cx="433289" cy="51142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45929" y="826090"/>
            <a:ext cx="1296144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 2880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480" y="1452994"/>
            <a:ext cx="108012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g+p1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2480" y="2149282"/>
            <a:ext cx="108012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g+p2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480" y="2804720"/>
            <a:ext cx="108012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g+p3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481" y="4009796"/>
            <a:ext cx="8784975" cy="1341912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sz="2200" baseline="-25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Hypo: Additional parameter not needed (= zero)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If H</a:t>
            </a:r>
            <a:r>
              <a:rPr lang="en-US" sz="2200" baseline="-25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correct then according to Wilks’ theorem: </a:t>
            </a:r>
            <a:r>
              <a:rPr lang="en-US" sz="3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–</a:t>
            </a: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    </a:t>
            </a: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should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follow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function with </a:t>
            </a:r>
            <a:r>
              <a:rPr lang="en-US" sz="2200" dirty="0" err="1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ndf</a:t>
            </a:r>
            <a:r>
              <a:rPr lang="en-US" sz="2200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=1  </a:t>
            </a:r>
            <a:r>
              <a:rPr lang="en-US" sz="2200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(in asymptotic regime of large n)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2481" y="3501008"/>
            <a:ext cx="6408711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When to stop adding further parameters?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4362470"/>
            <a:ext cx="433289" cy="5114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863432" y="814697"/>
            <a:ext cx="4896544" cy="328045"/>
          </a:xfrm>
          <a:prstGeom prst="rect">
            <a:avLst/>
          </a:prstGeom>
          <a:solidFill>
            <a:srgbClr val="FFFF00"/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1400" b="1" dirty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See also: www.pd.infn.it/~dorigo/rolkelrvsftest.pdf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#of background fit pars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243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283" y="767305"/>
                <a:ext cx="7492250" cy="2568851"/>
              </a:xfrm>
              <a:prstGeom prst="rect">
                <a:avLst/>
              </a:prstGeom>
              <a:noFill/>
              <a:ln w="36720">
                <a:noFill/>
                <a:prstDash val="solid"/>
              </a:ln>
            </p:spPr>
            <p:txBody>
              <a:bodyPr vert="horz" wrap="square" lIns="102959" tIns="60201" rIns="102959" bIns="60201" compatLnSpc="0">
                <a:spAutoFit/>
              </a:bodyPr>
              <a:lstStyle/>
              <a:p>
                <a:pPr marL="342900" indent="-342900" defTabSz="868822" fontAlgn="auto" hangingPunct="0">
                  <a:spcBef>
                    <a:spcPts val="0"/>
                  </a:spcBef>
                  <a:spcAft>
                    <a:spcPts val="400"/>
                  </a:spcAft>
                  <a:buClr>
                    <a:srgbClr val="2323DC"/>
                  </a:buClr>
                  <a:buSzPct val="100000"/>
                  <a:buBlip>
                    <a:blip r:embed="rId3"/>
                  </a:buBlip>
                </a:pP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H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Additional parameters (as predicted by H</a:t>
                </a:r>
                <a:r>
                  <a:rPr lang="en-US" baseline="-25000" dirty="0">
                    <a:solidFill>
                      <a:srgbClr val="FF0000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) 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not needed (= zero)</a:t>
                </a:r>
              </a:p>
              <a:p>
                <a:pPr marL="342900" indent="-342900" defTabSz="868822" fontAlgn="auto" hangingPunct="0">
                  <a:spcBef>
                    <a:spcPts val="0"/>
                  </a:spcBef>
                  <a:spcAft>
                    <a:spcPts val="400"/>
                  </a:spcAft>
                  <a:buClr>
                    <a:srgbClr val="2323DC"/>
                  </a:buClr>
                  <a:buSzPct val="100000"/>
                  <a:buBlip>
                    <a:blip r:embed="rId3"/>
                  </a:buBlip>
                </a:pP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If H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correct then according to </a:t>
                </a:r>
                <a:r>
                  <a:rPr lang="en-US" dirty="0">
                    <a:solidFill>
                      <a:srgbClr val="FF0000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Wilks’ theorem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:    </a:t>
                </a:r>
              </a:p>
              <a:p>
                <a:pPr defTabSz="868822" fontAlgn="auto" hangingPunct="0">
                  <a:spcBef>
                    <a:spcPts val="0"/>
                  </a:spcBef>
                  <a:spcAft>
                    <a:spcPts val="400"/>
                  </a:spcAft>
                  <a:buClr>
                    <a:srgbClr val="2323DC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   –</a:t>
                </a:r>
                <a:r>
                  <a:rPr lang="en-US" dirty="0">
                    <a:solidFill>
                      <a:schemeClr val="tx1"/>
                    </a:solidFill>
                    <a:latin typeface="Symbol" panose="05050102010706020507" pitchFamily="18" charset="2"/>
                    <a:ea typeface="DejaVu LGC Sans" pitchFamily="2"/>
                    <a:cs typeface="DejaVu LGC Sans" pitchFamily="2"/>
                  </a:rPr>
                  <a:t>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   = -2ln[L(H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)/L(H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)] should follow for n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DejaVu LGC Sans" pitchFamily="2"/>
                        <a:cs typeface="DejaVu LGC Sans" pitchFamily="2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ahoma" pitchFamily="34"/>
                    <a:ea typeface="DejaVu LGC Sans" pitchFamily="2"/>
                    <a:cs typeface="DejaVu LGC Sans" pitchFamily="2"/>
                    <a:sym typeface="Wingdings" panose="05000000000000000000" pitchFamily="2" charset="2"/>
                  </a:rPr>
                  <a:t> </a:t>
                </a:r>
              </a:p>
              <a:p>
                <a:pPr defTabSz="868822" fontAlgn="auto" hangingPunct="0">
                  <a:spcBef>
                    <a:spcPts val="0"/>
                  </a:spcBef>
                  <a:spcAft>
                    <a:spcPts val="400"/>
                  </a:spcAft>
                  <a:buClr>
                    <a:srgbClr val="2323DC"/>
                  </a:buClr>
                  <a:buSzPct val="100000"/>
                </a:pPr>
                <a:r>
                  <a:rPr lang="en-US" b="1" dirty="0">
                    <a:solidFill>
                      <a:srgbClr val="B50B91"/>
                    </a:solidFill>
                    <a:latin typeface="Symbol" panose="05050102010706020507" pitchFamily="18" charset="2"/>
                    <a:ea typeface="DejaVu LGC Sans" pitchFamily="2"/>
                    <a:cs typeface="DejaVu LGC Sans" pitchFamily="2"/>
                  </a:rPr>
                  <a:t>    c</a:t>
                </a:r>
                <a:r>
                  <a:rPr lang="en-US" b="1" baseline="30000" dirty="0">
                    <a:solidFill>
                      <a:srgbClr val="B50B9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2</a:t>
                </a:r>
                <a:r>
                  <a:rPr lang="en-US" b="1" dirty="0">
                    <a:solidFill>
                      <a:srgbClr val="B50B9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function with </a:t>
                </a:r>
                <a:r>
                  <a:rPr lang="en-US" b="1" dirty="0" err="1">
                    <a:solidFill>
                      <a:srgbClr val="B50B9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ndf</a:t>
                </a:r>
                <a:r>
                  <a:rPr lang="en-US" b="1" dirty="0">
                    <a:solidFill>
                      <a:srgbClr val="B50B9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= #added parameters </a:t>
                </a:r>
              </a:p>
              <a:p>
                <a:pPr defTabSz="868822" fontAlgn="auto" hangingPunct="0">
                  <a:spcBef>
                    <a:spcPts val="0"/>
                  </a:spcBef>
                  <a:spcAft>
                    <a:spcPts val="400"/>
                  </a:spcAft>
                  <a:buClr>
                    <a:srgbClr val="2323DC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   (e.g. </a:t>
                </a:r>
                <a:r>
                  <a:rPr lang="en-US" dirty="0" err="1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ndf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 = 3 for p2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/>
                    <a:ea typeface="DejaVu LGC Sans" pitchFamily="2"/>
                    <a:cs typeface="DejaVu LGC Sans" pitchFamily="2"/>
                  </a:rPr>
                  <a:t>p5)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3" y="767305"/>
                <a:ext cx="7492250" cy="2568851"/>
              </a:xfrm>
              <a:prstGeom prst="rect">
                <a:avLst/>
              </a:prstGeom>
              <a:blipFill rotWithShape="1">
                <a:blip r:embed="rId4"/>
                <a:stretch>
                  <a:fillRect t="-1425" r="-1465" b="-3800"/>
                </a:stretch>
              </a:blipFill>
              <a:ln w="36720"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7" y="71626"/>
            <a:ext cx="660056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Wilks’ theorem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640871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369" y="3835034"/>
            <a:ext cx="7227017" cy="1610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Wilks’ theorem only applies for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nested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hypotheses:</a:t>
            </a:r>
          </a:p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: 1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st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order polynomial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: 2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nd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order polynomial</a:t>
            </a:r>
          </a:p>
          <a:p>
            <a:pPr marL="342900" indent="-342900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buBlip>
                <a:blip r:embed="rId5"/>
              </a:buBlip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: 1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st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order polynomial  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: 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a∙exp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(bx+cx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)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2" y="2082977"/>
            <a:ext cx="277041" cy="326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33" y="841932"/>
            <a:ext cx="1923822" cy="2299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1566" y="306125"/>
            <a:ext cx="153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Samuel S. Wilks</a:t>
            </a:r>
          </a:p>
          <a:p>
            <a:r>
              <a:rPr lang="en-US" sz="1400" dirty="0"/>
              <a:t>(1906-1964) </a:t>
            </a:r>
            <a:endParaRPr lang="de-DE" sz="1400" dirty="0"/>
          </a:p>
        </p:txBody>
      </p:sp>
      <p:sp>
        <p:nvSpPr>
          <p:cNvPr id="5" name="Oval 4"/>
          <p:cNvSpPr/>
          <p:nvPr/>
        </p:nvSpPr>
        <p:spPr>
          <a:xfrm>
            <a:off x="7593533" y="4005064"/>
            <a:ext cx="201790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8171462" y="4342107"/>
            <a:ext cx="103001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Pol2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8049344" y="4819553"/>
            <a:ext cx="79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Pol3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45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776536" y="116632"/>
            <a:ext cx="9037003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Optimal background 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parametrisation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- Summary 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836712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4" y="1124744"/>
            <a:ext cx="955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adding parameters k 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k+1 when 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.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72" y="3356992"/>
            <a:ext cx="9555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test for          vs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Fisher F-test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700808"/>
            <a:ext cx="5000215" cy="486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86940"/>
            <a:ext cx="5717428" cy="507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3284984"/>
            <a:ext cx="934530" cy="609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9" y="3284984"/>
            <a:ext cx="555873" cy="598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49" y="1556791"/>
            <a:ext cx="3281862" cy="4122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7136" y="4417470"/>
            <a:ext cx="1534748" cy="1171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57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-29302" y="1125906"/>
            <a:ext cx="9825373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Hypothesis testing </a:t>
            </a:r>
          </a:p>
          <a:p>
            <a:pPr>
              <a:buFont typeface="StarSymbol"/>
              <a:buNone/>
            </a:pPr>
            <a:r>
              <a:rPr lang="en-US" sz="44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1. Basics  </a:t>
            </a:r>
            <a:endParaRPr lang="en-US" sz="44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4751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0471" y="6033482"/>
            <a:ext cx="961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bible: </a:t>
            </a:r>
            <a:r>
              <a:rPr lang="en-US" sz="1600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“Asymptotic formulae for likelihood-based tests of new physics” </a:t>
            </a:r>
            <a:b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G. Cowan, K. Cranmer, E. Gross, O.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Vitells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arXiv:1007.1727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6457" y="75176"/>
            <a:ext cx="3600399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Peak significance 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692696"/>
            <a:ext cx="365685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8001" y="128886"/>
            <a:ext cx="5825538" cy="851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Assumptions: Known background,  signal position + width and ~</a:t>
            </a:r>
            <a:r>
              <a:rPr lang="en-US" b="0" dirty="0" err="1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asympotics</a:t>
            </a:r>
            <a:r>
              <a:rPr lang="en-US" b="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 (large 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471" y="3615407"/>
            <a:ext cx="87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Wilks’ theorem get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signal significance from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471" y="4969331"/>
            <a:ext cx="92170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D 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follow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with 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ndf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correct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7.1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z-score, p-value: 5∙10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3" y="5013176"/>
            <a:ext cx="277041" cy="326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45189" y="4304126"/>
            <a:ext cx="3348371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= -51 (for above case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2" y="5401379"/>
            <a:ext cx="1752600" cy="419100"/>
          </a:xfrm>
          <a:prstGeom prst="rect">
            <a:avLst/>
          </a:prstGeom>
        </p:spPr>
      </p:pic>
      <p:sp>
        <p:nvSpPr>
          <p:cNvPr id="27" name="Straight Connector 26"/>
          <p:cNvSpPr/>
          <p:nvPr/>
        </p:nvSpPr>
        <p:spPr>
          <a:xfrm>
            <a:off x="-15553" y="6021288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4" y="4150589"/>
            <a:ext cx="5943600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" y="1010345"/>
            <a:ext cx="3939629" cy="256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052736"/>
            <a:ext cx="3901150" cy="25376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13240" y="1196752"/>
            <a:ext cx="648072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6736" y="1196752"/>
            <a:ext cx="648072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94065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8495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ea typeface="Tahoma" panose="020B0604030504040204" pitchFamily="34" charset="0"/>
                <a:cs typeface="Tahoma" pitchFamily="2"/>
              </a:rPr>
              <a:t>Signal significance for                       (Gauss. approx.) </a:t>
            </a:r>
            <a:endParaRPr lang="en-US" sz="3200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1" y="1269383"/>
            <a:ext cx="3233363" cy="3085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48" y="1268760"/>
            <a:ext cx="3233364" cy="30854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8464" y="3068960"/>
            <a:ext cx="1088459" cy="46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200" baseline="-25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</a:t>
            </a:r>
            <a:endParaRPr lang="en-US" baseline="-25000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8984" y="3085759"/>
            <a:ext cx="1457512" cy="46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n-US" sz="2200" baseline="-25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200" dirty="0" err="1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s+b</a:t>
            </a:r>
            <a:endParaRPr lang="en-US" baseline="-25000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2840" y="692696"/>
            <a:ext cx="1872208" cy="46725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200" baseline="30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200" baseline="-25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</a:t>
            </a:r>
            <a:r>
              <a:rPr lang="en-US" sz="2200" baseline="30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16.7 </a:t>
            </a:r>
            <a:endParaRPr lang="en-US" baseline="-25000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76162" y="1072276"/>
            <a:ext cx="489278" cy="700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76162" y="2207172"/>
            <a:ext cx="408017" cy="878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68824" y="1700808"/>
            <a:ext cx="1540108" cy="46725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sz="2200" baseline="30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2</a:t>
            </a:r>
            <a:r>
              <a:rPr lang="en-US" sz="2200" baseline="-25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bin</a:t>
            </a:r>
            <a:r>
              <a:rPr lang="en-US" sz="2200" baseline="30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0.3 </a:t>
            </a:r>
            <a:endParaRPr lang="en-US" baseline="-25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9778" y="797665"/>
            <a:ext cx="1493762" cy="46725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sz="2200" baseline="30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2</a:t>
            </a:r>
            <a:r>
              <a:rPr lang="en-US" sz="2200" baseline="-25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bin</a:t>
            </a:r>
            <a:r>
              <a:rPr lang="en-US" sz="2200" baseline="30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</a:t>
            </a:r>
            <a:r>
              <a:rPr lang="en-US" sz="22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endParaRPr lang="en-US" baseline="-25000" dirty="0">
              <a:solidFill>
                <a:srgbClr val="2323DC"/>
              </a:solidFill>
              <a:latin typeface="Arial Narrow" panose="020B0606020202030204" pitchFamily="34" charset="0"/>
              <a:ea typeface="DejaVu LGC Sans" pitchFamily="2"/>
              <a:cs typeface="DejaVu LGC Sans" pitchFamily="2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158164" y="1264915"/>
            <a:ext cx="323228" cy="571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158164" y="2060848"/>
            <a:ext cx="436678" cy="1024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09384" y="1593598"/>
            <a:ext cx="1457764" cy="46725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sz="2200" baseline="30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2</a:t>
            </a:r>
            <a:r>
              <a:rPr lang="en-US" sz="2200" baseline="-25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bin</a:t>
            </a:r>
            <a:r>
              <a:rPr lang="en-US" sz="2200" baseline="300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  <a:ea typeface="DejaVu LGC Sans" pitchFamily="2"/>
                <a:cs typeface="DejaVu LGC Sans" pitchFamily="2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0.0 </a:t>
            </a:r>
            <a:endParaRPr lang="en-US" baseline="-25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464" y="751431"/>
            <a:ext cx="2777148" cy="462120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Signal case</a:t>
            </a:r>
            <a:endParaRPr lang="en-US" baseline="-25000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88931" y="1161885"/>
            <a:ext cx="1616681" cy="67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2048" y="1628800"/>
            <a:ext cx="1838624" cy="802662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case</a:t>
            </a:r>
            <a:endParaRPr lang="en-US" baseline="-25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84548" y="2285256"/>
            <a:ext cx="2021064" cy="783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288" y="4653136"/>
            <a:ext cx="9746252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Dc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:=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)-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Background case: -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Dc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should follow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distribution with 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(Wilk’s theorem)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p-value for b    fluctuation: 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TMath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::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Prob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(-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Dc</a:t>
            </a:r>
            <a:r>
              <a:rPr lang="en-US" baseline="30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,1)/2 =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2∙10</a:t>
            </a:r>
            <a:r>
              <a:rPr lang="en-US" baseline="30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  </a:t>
            </a:r>
            <a:r>
              <a:rPr lang="en-US" dirty="0">
                <a:solidFill>
                  <a:srgbClr val="0B11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signal case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              is the Gaussian z-score: </a:t>
            </a:r>
            <a:r>
              <a:rPr lang="en-US" dirty="0">
                <a:solidFill>
                  <a:srgbClr val="0B11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4.1 for signal case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5877272"/>
            <a:ext cx="1752600" cy="4191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2313112" y="5586918"/>
            <a:ext cx="191616" cy="2183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25" y="116926"/>
            <a:ext cx="5132431" cy="454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5612" y="1269382"/>
            <a:ext cx="259804" cy="2951705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7944830" y="1269383"/>
            <a:ext cx="259804" cy="2956796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04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Exercise: Argus peak significance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28" y="836712"/>
            <a:ext cx="3967991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86" y="5475584"/>
            <a:ext cx="7416824" cy="820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66" y="716503"/>
            <a:ext cx="56216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four signal bins in total 12 events are counted while expecting 4∙0.86 =3.44 background events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the probability for a Poisson distribution with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=3.44 to observe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imes New Roman"/>
              </a:rPr>
              <a:t>≥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/>
              </a:rPr>
              <a:t>12 events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1-TMath::Prob(6.88,24) = 2.5 10</a:t>
            </a:r>
            <a:r>
              <a:rPr lang="en-US" b="1" baseline="30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-4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Extra: How would results change if the expected background per bin would be 0.67 (as estimated from the side-bands)? </a:t>
            </a:r>
            <a:r>
              <a:rPr lang="en-US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1-TMath::Prob(5.39,24) = 2.6 10</a:t>
            </a:r>
            <a:r>
              <a:rPr lang="en-US" b="1" baseline="300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-5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Blip>
                <a:blip r:embed="rId5"/>
              </a:buBlip>
            </a:pP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556790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rgbClr val="B50B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Hint:</a:t>
            </a:r>
            <a:r>
              <a:rPr lang="en-US" baseline="-25000" dirty="0">
                <a:solidFill>
                  <a:srgbClr val="B50B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B50B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055" y="1772816"/>
            <a:ext cx="148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 B 288 (367) </a:t>
            </a:r>
            <a:endParaRPr lang="de-DE" sz="1400" dirty="0">
              <a:solidFill>
                <a:srgbClr val="FF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37176" y="1519140"/>
            <a:ext cx="136815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7176" y="1196752"/>
            <a:ext cx="180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region</a:t>
            </a:r>
            <a:r>
              <a:rPr lang="en-US" sz="1600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41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539917" y="75176"/>
            <a:ext cx="8782591" cy="584769"/>
          </a:xfrm>
          <a:prstGeom prst="rect">
            <a:avLst/>
          </a:prstGeom>
        </p:spPr>
        <p:txBody>
          <a:bodyPr vert="horz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Hypothesis testing summary: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692696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07095"/>
            <a:ext cx="9813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Hypothesis tests are an essential tool to test and reject models</a:t>
            </a:r>
          </a:p>
          <a:p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we do (try) this all the time with the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Standard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42" y="1772816"/>
            <a:ext cx="981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Last big success in 2012:</a:t>
            </a:r>
          </a:p>
          <a:p>
            <a:pPr marL="800073" lvl="1" indent="-342900">
              <a:buBlip>
                <a:blip r:embed="rId2"/>
              </a:buBlip>
            </a:pP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Reject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hypo: there is NOT a new 125 GeV particle produced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@LHC </a:t>
            </a:r>
            <a:endParaRPr lang="en-US" sz="2000" dirty="0">
              <a:solidFill>
                <a:srgbClr val="2323DC"/>
              </a:solidFill>
              <a:latin typeface="Tahoma" pitchFamily="34" charset="0"/>
              <a:cs typeface="Tahoma" pitchFamily="34" charset="0"/>
            </a:endParaRPr>
          </a:p>
          <a:p>
            <a:pPr marL="800073" lvl="1" indent="-342900">
              <a:buBlip>
                <a:blip r:embed="rId2"/>
              </a:buBlip>
            </a:pP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No proof of the SM Higgs boson! In many other theories (e.g. SUSY variants) a 125 GeV particle can exist</a:t>
            </a:r>
          </a:p>
          <a:p>
            <a:pPr marL="800073" lvl="1" indent="-342900">
              <a:buBlip>
                <a:blip r:embed="rId2"/>
              </a:buBlip>
            </a:pP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Einstein: </a:t>
            </a:r>
            <a:r>
              <a:rPr lang="en-US" dirty="0">
                <a:solidFill>
                  <a:srgbClr val="FF3366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1800" dirty="0">
                <a:solidFill>
                  <a:srgbClr val="FF3366"/>
                </a:solidFill>
                <a:latin typeface="Britannic Bold" panose="020B0903060703020204" pitchFamily="34" charset="0"/>
                <a:cs typeface="Tahoma" pitchFamily="34" charset="0"/>
              </a:rPr>
              <a:t>A thousand scientists can’t prove me right but one can prove me wrong”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72" y="3759423"/>
            <a:ext cx="981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 err="1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Likelhood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 ratios L(H</a:t>
            </a:r>
            <a:r>
              <a:rPr lang="en-US" baseline="-250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)/L(H</a:t>
            </a:r>
            <a:r>
              <a:rPr lang="en-US" baseline="-25000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2323DC"/>
                </a:solidFill>
                <a:latin typeface="Tahoma" pitchFamily="34" charset="0"/>
                <a:cs typeface="Tahoma" pitchFamily="34" charset="0"/>
              </a:rPr>
              <a:t>most powerful for hypothesis testing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0" y="4213778"/>
            <a:ext cx="3944794" cy="2671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4688" y="4293096"/>
            <a:ext cx="720080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460901" y="4797152"/>
            <a:ext cx="11983" cy="349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0720" y="5558751"/>
            <a:ext cx="67609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H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6892" y="5373216"/>
            <a:ext cx="146409" cy="371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8790" y="5504036"/>
            <a:ext cx="4623718" cy="1237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Check in your analyses if H0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describes data in control-regions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Do GOF tests (   , K.S.)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152800" y="5268860"/>
            <a:ext cx="1545990" cy="475426"/>
          </a:xfrm>
          <a:prstGeom prst="straightConnector1">
            <a:avLst/>
          </a:prstGeom>
          <a:ln>
            <a:solidFill>
              <a:srgbClr val="2FDFD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39" y="6330650"/>
            <a:ext cx="277041" cy="32699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1136576" y="5715934"/>
            <a:ext cx="3599197" cy="862287"/>
          </a:xfrm>
          <a:prstGeom prst="straightConnector1">
            <a:avLst/>
          </a:prstGeom>
          <a:ln>
            <a:solidFill>
              <a:srgbClr val="2FDFD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72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87015"/>
            <a:ext cx="98253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Backup slides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6724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272481" y="75176"/>
            <a:ext cx="9541058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p-values vs significance z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692696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764704"/>
            <a:ext cx="3024336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792893"/>
            <a:ext cx="5121849" cy="4913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4888" y="1037700"/>
            <a:ext cx="4392488" cy="46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Gaussian 1-sided tail probability</a:t>
            </a:r>
            <a:endParaRPr lang="en-US" sz="2200" b="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044" y="367812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 = 10</a:t>
            </a:r>
            <a:r>
              <a:rPr lang="en-US" baseline="30000" dirty="0">
                <a:sym typeface="Wingdings" panose="05000000000000000000" pitchFamily="2" charset="2"/>
              </a:rPr>
              <a:t>-9 </a:t>
            </a:r>
          </a:p>
          <a:p>
            <a:r>
              <a:rPr lang="en-US" dirty="0">
                <a:sym typeface="Wingdings" panose="05000000000000000000" pitchFamily="2" charset="2"/>
              </a:rPr>
              <a:t> corresponds to z=6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68824" y="4005064"/>
            <a:ext cx="2664296" cy="504056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4509120"/>
            <a:ext cx="1968912" cy="23133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13240" y="5589240"/>
            <a:ext cx="648072" cy="461665"/>
          </a:xfrm>
          <a:prstGeom prst="rect">
            <a:avLst/>
          </a:prstGeom>
          <a:solidFill>
            <a:srgbClr val="2323D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9257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Combination of independent p values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41" y="836712"/>
            <a:ext cx="967529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Fisher formula for combining two observed p values p1’ and p2’</a:t>
            </a:r>
          </a:p>
          <a:p>
            <a:pPr marL="800073" lvl="1" indent="-342900"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combined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according to p1∙p2 </a:t>
            </a:r>
          </a:p>
          <a:p>
            <a:pPr marL="800073" lvl="1" indent="-342900"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P(p1∙p2&lt;p1’∙p2’) = p1’∙p2’∙(1 – ln p1’∙p2’)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45" y="3812847"/>
            <a:ext cx="967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ranking/mapping of several p-values to combined one possible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see “Annotated bibliography of some papers on combining significances or p-values”, R.D. Cousins,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arXiv:0705.2209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1" y="3308987"/>
            <a:ext cx="576064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8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6395" y="71626"/>
            <a:ext cx="4864597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 of Fit - </a:t>
            </a:r>
            <a:r>
              <a:rPr lang="en-US" sz="3200" dirty="0">
                <a:solidFill>
                  <a:srgbClr val="FF0000"/>
                </a:solidFill>
                <a:latin typeface="Tahoma" pitchFamily="34"/>
                <a:cs typeface="Tahoma" pitchFamily="2"/>
              </a:rPr>
              <a:t>Run test 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2" y="622144"/>
            <a:ext cx="496077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4653136"/>
            <a:ext cx="1584385" cy="745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3790278"/>
            <a:ext cx="4430834" cy="655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4" y="3069720"/>
            <a:ext cx="2700790" cy="63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4581128"/>
            <a:ext cx="4572000" cy="2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" y="764704"/>
            <a:ext cx="4870202" cy="3809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5037" y="188263"/>
            <a:ext cx="392443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Idea: count runs =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regions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same sign of deviation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504" y="4922148"/>
            <a:ext cx="864096" cy="46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4133" y="111268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   = #runs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#bins  data&gt;model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N_ = #bins  data&lt;model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7686" y="2503926"/>
            <a:ext cx="4535853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  should follow Binomial statist.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3513" y="4639679"/>
            <a:ext cx="207022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Approximate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Significance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3031" y="5766355"/>
            <a:ext cx="468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Here: r=6, E(r)=10.6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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 </a:t>
            </a: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p-value = 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6656" y="6174923"/>
            <a:ext cx="2736304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Easy to do test!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97" y="879103"/>
            <a:ext cx="430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Example from “Data Analysis in High Energy Physics”  Wiley-VCH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Edited by O.B., K. </a:t>
            </a:r>
            <a:r>
              <a:rPr lang="en-US" sz="1200" dirty="0" err="1">
                <a:latin typeface="Arial Narrow" panose="020B0606020202030204" pitchFamily="34" charset="0"/>
              </a:rPr>
              <a:t>Kroeninger</a:t>
            </a:r>
            <a:r>
              <a:rPr lang="en-US" sz="1200" dirty="0">
                <a:latin typeface="Arial Narrow" panose="020B0606020202030204" pitchFamily="34" charset="0"/>
              </a:rPr>
              <a:t>, G. Schott, T. </a:t>
            </a:r>
            <a:r>
              <a:rPr lang="en-US" sz="1200" dirty="0" err="1">
                <a:latin typeface="Arial Narrow" panose="020B0606020202030204" pitchFamily="34" charset="0"/>
              </a:rPr>
              <a:t>Schoerner-Sadenius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1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6395" y="71626"/>
            <a:ext cx="4864597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Goodness of Fit - </a:t>
            </a:r>
            <a:r>
              <a:rPr lang="en-US" sz="3200" dirty="0">
                <a:solidFill>
                  <a:srgbClr val="FF0000"/>
                </a:solidFill>
                <a:latin typeface="Tahoma" pitchFamily="34"/>
                <a:cs typeface="Tahoma" pitchFamily="2"/>
              </a:rPr>
              <a:t>Run test  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2" y="622144"/>
            <a:ext cx="496077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4653136"/>
            <a:ext cx="1584385" cy="745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3790278"/>
            <a:ext cx="4430834" cy="655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4" y="3069720"/>
            <a:ext cx="2700790" cy="63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4581128"/>
            <a:ext cx="4572000" cy="2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" y="764704"/>
            <a:ext cx="4870202" cy="3809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5037" y="188263"/>
            <a:ext cx="392443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Idea: count runs =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regions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with same sign of deviation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504" y="4922148"/>
            <a:ext cx="864096" cy="46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4133" y="111268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   = #runs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#bins  data&gt;model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N_ = #bins  data&lt;model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7686" y="2503926"/>
            <a:ext cx="4535853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r  should follow Binomial statist.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3513" y="4639679"/>
            <a:ext cx="2070229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Approximate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Significance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6656" y="6174923"/>
            <a:ext cx="2736304" cy="494437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Easy to do test!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97" y="879103"/>
            <a:ext cx="430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Example from “Data Analysis in High Energy Physics”  Wiley-VCH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Edited by O.B., K. </a:t>
            </a:r>
            <a:r>
              <a:rPr lang="en-US" sz="1200" dirty="0" err="1">
                <a:latin typeface="Arial Narrow" panose="020B0606020202030204" pitchFamily="34" charset="0"/>
              </a:rPr>
              <a:t>Kroeninger</a:t>
            </a:r>
            <a:r>
              <a:rPr lang="en-US" sz="1200" dirty="0">
                <a:latin typeface="Arial Narrow" panose="020B0606020202030204" pitchFamily="34" charset="0"/>
              </a:rPr>
              <a:t>, G. Schott, T. </a:t>
            </a:r>
            <a:r>
              <a:rPr lang="en-US" sz="1200" dirty="0" err="1">
                <a:latin typeface="Arial Narrow" panose="020B0606020202030204" pitchFamily="34" charset="0"/>
              </a:rPr>
              <a:t>Schoerner-Sadenius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3031" y="5766355"/>
            <a:ext cx="468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Here: r=6, E(r)=10.6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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 </a:t>
            </a: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p-value = </a:t>
            </a:r>
            <a:r>
              <a:rPr lang="en-US" b="1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0.0285</a:t>
            </a:r>
            <a:endParaRPr lang="en-US" b="1" dirty="0">
              <a:solidFill>
                <a:srgbClr val="232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80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c</a:t>
            </a:r>
            <a:r>
              <a:rPr lang="en-US" sz="3200" baseline="30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GOF-test exercise: 3 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dE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/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dX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measurements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8464" y="4293096"/>
                <a:ext cx="9685075" cy="19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Blip>
                    <a:blip r:embed="rId3"/>
                  </a:buBlip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dX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measurements of same track: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1.3,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2.4,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1.5</a:t>
                </a:r>
              </a:p>
              <a:p>
                <a:pPr marL="800073" lvl="1" indent="-342900">
                  <a:spcAft>
                    <a:spcPts val="20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Calculate </a:t>
                </a:r>
                <a:r>
                  <a:rPr lang="en-US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1" baseline="-25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  <a:endParaRPr lang="en-US" b="1" baseline="-25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00073" lvl="1" indent="-342900">
                  <a:spcAft>
                    <a:spcPts val="20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Calculate p-value =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Prob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,ndf) =?</a:t>
                </a:r>
              </a:p>
              <a:p>
                <a:pPr marL="800073" lvl="1" indent="-342900">
                  <a:spcAft>
                    <a:spcPts val="20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particle kaon? &lt;t&gt;=2;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calculate </a:t>
                </a:r>
                <a:r>
                  <a:rPr lang="en-US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p-value</a:t>
                </a:r>
                <a:endParaRPr lang="en-US" b="1" baseline="-25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00073" lvl="1" indent="-342900">
                  <a:spcAft>
                    <a:spcPts val="200"/>
                  </a:spcAft>
                  <a:buBlip>
                    <a:blip r:embed="rId3"/>
                  </a:buBlip>
                </a:pPr>
                <a:endParaRPr lang="en-US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4293096"/>
                <a:ext cx="9685075" cy="1945213"/>
              </a:xfrm>
              <a:prstGeom prst="rect">
                <a:avLst/>
              </a:prstGeom>
              <a:blipFill rotWithShape="1">
                <a:blip r:embed="rId4"/>
                <a:stretch>
                  <a:fillRect t="-25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1" y="1268760"/>
            <a:ext cx="6096275" cy="2668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2919" y="692696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52800" y="1128961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09407" y="1082353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6776" y="6926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p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7059653" y="793499"/>
            <a:ext cx="27538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x=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[x – &lt;x(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&gt;]/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5792" y="3717032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2068849"/>
            <a:ext cx="1152128" cy="64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2132856"/>
            <a:ext cx="1582145" cy="6524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59653" y="2742019"/>
            <a:ext cx="27538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Distributions for single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meas.  </a:t>
            </a:r>
          </a:p>
        </p:txBody>
      </p:sp>
      <p:cxnSp>
        <p:nvCxnSpPr>
          <p:cNvPr id="5" name="Straight Arrow Connector 4"/>
          <p:cNvCxnSpPr>
            <a:stCxn id="23" idx="1"/>
          </p:cNvCxnSpPr>
          <p:nvPr/>
        </p:nvCxnSpPr>
        <p:spPr>
          <a:xfrm flipH="1" flipV="1">
            <a:off x="6385792" y="3157517"/>
            <a:ext cx="67386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6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268760"/>
            <a:ext cx="3744416" cy="3649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Hypothesis types in HEP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383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shapes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268759"/>
            <a:ext cx="3619712" cy="2952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2880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rates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7237" y="1810187"/>
            <a:ext cx="2700299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New Z’ resonance increases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e+e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- rate   </a:t>
            </a:r>
          </a:p>
        </p:txBody>
      </p: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6645189" y="2428148"/>
            <a:ext cx="432048" cy="473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383" y="5085184"/>
            <a:ext cx="964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Standard Model predicts both shapes and rates!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(= completely fixed) hypotheses: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Photon has spin 1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hypotheses: e.g. depend on a parameters, H(</a:t>
            </a:r>
            <a:r>
              <a:rPr lang="en-US" b="1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depend on proton PDFs, coupling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1232" y="1412776"/>
            <a:ext cx="2224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66FF"/>
                </a:solidFill>
              </a:rPr>
              <a:t>ATLAS-CONF-2016-045</a:t>
            </a:r>
          </a:p>
        </p:txBody>
      </p:sp>
    </p:spTree>
    <p:extLst>
      <p:ext uri="{BB962C8B-B14F-4D97-AF65-F5344CB8AC3E}">
        <p14:creationId xmlns:p14="http://schemas.microsoft.com/office/powerpoint/2010/main" val="1075110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c</a:t>
            </a:r>
            <a:r>
              <a:rPr lang="en-US" sz="3200" baseline="30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2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GOF-test exercise: 3 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dE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/</a:t>
            </a:r>
            <a:r>
              <a:rPr lang="en-US" sz="3200" dirty="0" err="1">
                <a:solidFill>
                  <a:srgbClr val="2323DC"/>
                </a:solidFill>
                <a:latin typeface="Tahoma" pitchFamily="34"/>
                <a:cs typeface="Tahoma" pitchFamily="2"/>
              </a:rPr>
              <a:t>dX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measurements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1" y="1268760"/>
            <a:ext cx="6096275" cy="2668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2919" y="692696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52800" y="1128961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09407" y="1082353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6776" y="6926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p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7059653" y="793499"/>
            <a:ext cx="27538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x=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[x – &lt;x(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&gt;]/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5792" y="3717032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2068849"/>
            <a:ext cx="1152128" cy="64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2132856"/>
            <a:ext cx="1582145" cy="6524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59653" y="2742019"/>
            <a:ext cx="27538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Distributions for single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meas.  </a:t>
            </a:r>
          </a:p>
        </p:txBody>
      </p:sp>
      <p:cxnSp>
        <p:nvCxnSpPr>
          <p:cNvPr id="5" name="Straight Arrow Connector 4"/>
          <p:cNvCxnSpPr>
            <a:stCxn id="23" idx="1"/>
          </p:cNvCxnSpPr>
          <p:nvPr/>
        </p:nvCxnSpPr>
        <p:spPr>
          <a:xfrm flipH="1" flipV="1">
            <a:off x="6385792" y="3157517"/>
            <a:ext cx="67386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9367" y="4102762"/>
                <a:ext cx="9374153" cy="273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Blip>
                    <a:blip r:embed="rId6"/>
                  </a:buBlip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dX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measurements of same track: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1.3,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2.4, t</a:t>
                </a:r>
                <a:r>
                  <a:rPr lang="en-US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1.5</a:t>
                </a:r>
              </a:p>
              <a:p>
                <a:pPr marL="800073" lvl="1" indent="-342900">
                  <a:spcAft>
                    <a:spcPts val="200"/>
                  </a:spcAft>
                  <a:buBlip>
                    <a:blip r:embed="rId6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Calculate </a:t>
                </a:r>
                <a:r>
                  <a:rPr lang="en-US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1" baseline="-25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1.69+5.76+2.25 = 9.7</a:t>
                </a:r>
                <a:endParaRPr lang="en-US" b="1" baseline="-25000" dirty="0">
                  <a:solidFill>
                    <a:srgbClr val="2323D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00073" lvl="1" indent="-342900">
                  <a:spcAft>
                    <a:spcPts val="200"/>
                  </a:spcAft>
                  <a:buBlip>
                    <a:blip r:embed="rId6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Calculate p-value =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Prob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(9.7,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=0.02</a:t>
                </a:r>
              </a:p>
              <a:p>
                <a:pPr marL="800073" lvl="1" indent="-342900">
                  <a:spcAft>
                    <a:spcPts val="200"/>
                  </a:spcAft>
                  <a:buBlip>
                    <a:blip r:embed="rId6"/>
                  </a:buBlip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particle kaon? &lt;t&gt;=2;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calculate </a:t>
                </a:r>
                <a:r>
                  <a:rPr lang="en-US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p-value</a:t>
                </a:r>
                <a:endParaRPr lang="en-US" b="1" baseline="-25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>
                  <a:spcAft>
                    <a:spcPts val="20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2323DC"/>
                    </a:solidFill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baseline="30000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2323D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2323DC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>
                            <a:solidFill>
                              <a:srgbClr val="2323DC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2323DC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2323DC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323DC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2323DC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1" baseline="-25000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=0.7</a:t>
                </a:r>
                <a:r>
                  <a:rPr lang="en-US" b="1" baseline="30000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+0.4</a:t>
                </a:r>
                <a:r>
                  <a:rPr lang="en-US" b="1" baseline="30000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+0.5</a:t>
                </a:r>
                <a:r>
                  <a:rPr lang="en-US" b="1" baseline="30000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0.9  </a:t>
                </a:r>
                <a:r>
                  <a:rPr lang="en-US" b="1" dirty="0" err="1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TMath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::</a:t>
                </a:r>
                <a:r>
                  <a:rPr lang="en-US" b="1" dirty="0" err="1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Prob</a:t>
                </a:r>
                <a:r>
                  <a:rPr lang="en-US" b="1" dirty="0">
                    <a:solidFill>
                      <a:srgbClr val="2323D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(0.9,3) =0.83 (is consistent)</a:t>
                </a:r>
              </a:p>
              <a:p>
                <a:pPr lvl="1">
                  <a:spcAft>
                    <a:spcPts val="200"/>
                  </a:spcAft>
                </a:pPr>
                <a:endParaRPr lang="en-US" b="1" baseline="-25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67" y="4102762"/>
                <a:ext cx="9374153" cy="2736262"/>
              </a:xfrm>
              <a:prstGeom prst="rect">
                <a:avLst/>
              </a:prstGeom>
              <a:blipFill rotWithShape="1">
                <a:blip r:embed="rId7"/>
                <a:stretch>
                  <a:fillRect t="-1782" r="-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79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L-ratio based significance for event count n given 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2" y="1838722"/>
            <a:ext cx="5194094" cy="1172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63" y="1268760"/>
            <a:ext cx="6257875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LHC test statistics for discovery: </a:t>
            </a:r>
            <a:r>
              <a:rPr lang="en-US" sz="16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arXiv:1007.1727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8069" y="2550859"/>
            <a:ext cx="18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0" y="764704"/>
            <a:ext cx="4229100" cy="400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9038" y="1911191"/>
            <a:ext cx="4312514" cy="919681"/>
          </a:xfrm>
          <a:prstGeom prst="rect">
            <a:avLst/>
          </a:prstGeom>
          <a:solidFill>
            <a:schemeClr val="bg1"/>
          </a:solidFill>
          <a:ln w="36720">
            <a:solidFill>
              <a:srgbClr val="00B05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= 2[-s+(</a:t>
            </a:r>
            <a:r>
              <a:rPr lang="en-US" dirty="0" err="1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s+b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)∙ln(1+s/b)]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for </a:t>
            </a:r>
            <a:r>
              <a:rPr lang="en-US" dirty="0" err="1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s</a:t>
            </a:r>
            <a:r>
              <a:rPr lang="en-US" dirty="0" err="1">
                <a:solidFill>
                  <a:srgbClr val="FF0000"/>
                </a:solidFill>
                <a:latin typeface="Microsoft New Tai Lue"/>
                <a:ea typeface="DejaVu LGC Sans" pitchFamily="2"/>
                <a:cs typeface="Microsoft New Tai Lue"/>
              </a:rPr>
              <a:t>«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Microsoft New Tai Lue"/>
                <a:ea typeface="DejaVu LGC Sans" pitchFamily="2"/>
                <a:cs typeface="Microsoft New Tai Lue"/>
              </a:rPr>
              <a:t>: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Symbol"/>
              </a:rPr>
              <a:t>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2s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/b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z=√q</a:t>
            </a: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0</a:t>
            </a: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~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s/√b</a:t>
            </a:r>
            <a:endParaRPr lang="en-US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7176" y="1455167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signal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n~s+b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69024" y="718216"/>
            <a:ext cx="1584176" cy="494437"/>
          </a:xfrm>
          <a:prstGeom prst="rect">
            <a:avLst/>
          </a:prstGeom>
          <a:solidFill>
            <a:schemeClr val="bg1"/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Max. L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36" y="836712"/>
            <a:ext cx="1333500" cy="3238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55" y="3140968"/>
            <a:ext cx="5270677" cy="3569558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4160911" y="3501008"/>
            <a:ext cx="1" cy="2857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08984" y="3501008"/>
            <a:ext cx="0" cy="2853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L-ratio based significance for event count n given b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877" y="641813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3" y="3150900"/>
            <a:ext cx="5400599" cy="36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2" y="1838722"/>
            <a:ext cx="5194094" cy="1172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63" y="1268760"/>
            <a:ext cx="6257875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LHC test statistics for discovery: </a:t>
            </a:r>
            <a:r>
              <a:rPr lang="en-US" sz="16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arXiv:1007.1727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80992" y="4797152"/>
            <a:ext cx="288032" cy="689483"/>
          </a:xfrm>
          <a:prstGeom prst="straightConnector1">
            <a:avLst/>
          </a:prstGeom>
          <a:ln w="19050">
            <a:solidFill>
              <a:srgbClr val="2323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31" y="4143060"/>
            <a:ext cx="2189553" cy="87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Compare to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distr. (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ndf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=1)</a:t>
            </a:r>
            <a:endParaRPr lang="en-US" sz="16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52800" y="4005064"/>
            <a:ext cx="39945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4767" y="3584046"/>
            <a:ext cx="2448273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Toy experiments</a:t>
            </a:r>
            <a:endParaRPr lang="en-US" sz="16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8069" y="2550859"/>
            <a:ext cx="18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33" y="3932679"/>
            <a:ext cx="1700715" cy="86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Ex: b=4.8</a:t>
            </a:r>
            <a:r>
              <a:rPr lang="en-US" sz="16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(no signal)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0" y="764704"/>
            <a:ext cx="4229100" cy="400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69024" y="718216"/>
            <a:ext cx="1584176" cy="494437"/>
          </a:xfrm>
          <a:prstGeom prst="rect">
            <a:avLst/>
          </a:prstGeom>
          <a:solidFill>
            <a:schemeClr val="bg1"/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Max. L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36" y="836712"/>
            <a:ext cx="1333500" cy="3238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20507" y="1911191"/>
            <a:ext cx="2876909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= 2[b-n +</a:t>
            </a:r>
            <a:r>
              <a:rPr lang="en-US" dirty="0" err="1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n∙ln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(n/b)]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477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18" y="3125337"/>
            <a:ext cx="5406019" cy="3666151"/>
          </a:xfrm>
          <a:prstGeom prst="rect">
            <a:avLst/>
          </a:prstGeom>
        </p:spPr>
      </p:pic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L-ratio based significance for event count n given b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877" y="641813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2" y="1838722"/>
            <a:ext cx="5194094" cy="1172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63" y="1268760"/>
            <a:ext cx="6257875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LHC test statistics for discovery: </a:t>
            </a:r>
            <a:r>
              <a:rPr lang="en-US" sz="16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arXiv:1007.1727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8984" y="4797152"/>
            <a:ext cx="360040" cy="504056"/>
          </a:xfrm>
          <a:prstGeom prst="straightConnector1">
            <a:avLst/>
          </a:prstGeom>
          <a:ln w="19050">
            <a:solidFill>
              <a:srgbClr val="2323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31" y="4143060"/>
            <a:ext cx="2189553" cy="87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Compare to </a:t>
            </a:r>
            <a:r>
              <a:rPr lang="en-US" dirty="0">
                <a:solidFill>
                  <a:srgbClr val="2323DC"/>
                </a:solidFill>
                <a:latin typeface="Symbol" panose="05050102010706020507" pitchFamily="18" charset="2"/>
                <a:ea typeface="DejaVu LGC Sans" pitchFamily="2"/>
                <a:cs typeface="DejaVu LGC Sans" pitchFamily="2"/>
              </a:rPr>
              <a:t>c</a:t>
            </a:r>
            <a:r>
              <a:rPr lang="en-US" baseline="30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2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distr. (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ndf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=1)</a:t>
            </a:r>
            <a:endParaRPr lang="en-US" sz="16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52800" y="4005064"/>
            <a:ext cx="39945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4767" y="3584046"/>
            <a:ext cx="2448273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Toy experiments</a:t>
            </a:r>
            <a:endParaRPr lang="en-US" sz="16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8069" y="2550859"/>
            <a:ext cx="18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33" y="3932679"/>
            <a:ext cx="1700715" cy="123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Ex: b=600.8</a:t>
            </a:r>
            <a:endParaRPr lang="en-US" sz="1600" dirty="0">
              <a:solidFill>
                <a:srgbClr val="2323DC"/>
              </a:solidFill>
              <a:latin typeface="Tahoma" pitchFamily="34"/>
              <a:ea typeface="DejaVu LGC Sans" pitchFamily="2"/>
              <a:cs typeface="DejaVu LGC Sans" pitchFamily="2"/>
            </a:endParaRP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(no signal)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0" y="764704"/>
            <a:ext cx="4229100" cy="400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20507" y="1911191"/>
            <a:ext cx="2876909" cy="493026"/>
          </a:xfrm>
          <a:prstGeom prst="rect">
            <a:avLst/>
          </a:prstGeom>
          <a:noFill/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= 2[b-n +</a:t>
            </a:r>
            <a:r>
              <a:rPr lang="en-US" dirty="0" err="1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n∙ln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(n/b)]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3805" y="4013281"/>
            <a:ext cx="2304256" cy="865884"/>
          </a:xfrm>
          <a:prstGeom prst="rect">
            <a:avLst/>
          </a:prstGeom>
          <a:solidFill>
            <a:schemeClr val="bg1"/>
          </a:solidFill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="1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Asymptotics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at 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9911" y="5013176"/>
            <a:ext cx="180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z =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sqrt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9024" y="718216"/>
            <a:ext cx="1584176" cy="494437"/>
          </a:xfrm>
          <a:prstGeom prst="rect">
            <a:avLst/>
          </a:prstGeom>
          <a:solidFill>
            <a:schemeClr val="bg1"/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Max. L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36" y="836712"/>
            <a:ext cx="13335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4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17"/>
          <p:cNvSpPr/>
          <p:nvPr/>
        </p:nvSpPr>
        <p:spPr>
          <a:xfrm>
            <a:off x="-15552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6456" y="71628"/>
            <a:ext cx="975708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Local p-values: example Higgs discovery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17496" y="6429167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54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124744"/>
            <a:ext cx="7825192" cy="5402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520" y="7647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CMS-HIG-12-028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28579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4624"/>
            <a:ext cx="4466718" cy="347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56457" y="75176"/>
            <a:ext cx="4248471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Look Elsewhere Effect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692696"/>
            <a:ext cx="4160912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55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51" y="764704"/>
            <a:ext cx="97502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Probability of upward background fluctuation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that place = local p-value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‘anywhere’   </a:t>
            </a:r>
            <a:r>
              <a:rPr lang="en-GB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global p-value</a:t>
            </a:r>
          </a:p>
          <a:p>
            <a:r>
              <a:rPr lang="en-GB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Global p &gt; Local p</a:t>
            </a:r>
          </a:p>
          <a:p>
            <a:endParaRPr lang="en-GB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</a:t>
            </a: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`anywhere’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Tx/>
              <a:buAutoNum type="alphaLcParenR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 location in this histogram in sensible range</a:t>
            </a:r>
          </a:p>
          <a:p>
            <a:pPr marL="342900" indent="-342900">
              <a:buFontTx/>
              <a:buAutoNum type="alphaLcParenR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Also in histogram produced with different cuts, binning, etc. </a:t>
            </a:r>
          </a:p>
          <a:p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 Also in other plausible histograms for this analysis</a:t>
            </a:r>
          </a:p>
          <a:p>
            <a:pPr marL="342900" indent="-342900">
              <a:buFontTx/>
              <a:buAutoNum type="alphaLcParenR" startAt="4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Also in other searches in this PHYSICS group (e.g. SUSY at CMS)</a:t>
            </a:r>
          </a:p>
          <a:p>
            <a:pPr marL="342900" indent="-342900">
              <a:buFontTx/>
              <a:buAutoNum type="alphaLcParenR" startAt="4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any search in this experiment (e.g. CMS)</a:t>
            </a:r>
          </a:p>
          <a:p>
            <a:pPr marL="342900" indent="-342900">
              <a:buFontTx/>
              <a:buAutoNum type="alphaLcParenR" startAt="4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all CERN </a:t>
            </a:r>
            <a:r>
              <a:rPr lang="en-GB" sz="2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expts</a:t>
            </a: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(e.g. LHC </a:t>
            </a:r>
            <a:r>
              <a:rPr lang="en-GB" sz="2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expts</a:t>
            </a: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NA62 + OPERA + ASACUSA + ….)</a:t>
            </a:r>
          </a:p>
          <a:p>
            <a:pPr marL="342900" indent="-342900">
              <a:buFontTx/>
              <a:buAutoNum type="alphaLcParenR" startAt="4"/>
            </a:pP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all HEP </a:t>
            </a:r>
            <a:r>
              <a:rPr lang="en-GB" sz="2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expts</a:t>
            </a:r>
            <a:r>
              <a:rPr lang="en-GB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en-GB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928" y="220578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Louis Lyons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464" y="5938706"/>
            <a:ext cx="9289032" cy="802662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CONSENSUS: </a:t>
            </a:r>
          </a:p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Quote local p, and global p according to a) above. Explain which global 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8904" y="1844824"/>
            <a:ext cx="1393598" cy="15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96219"/>
              </p:ext>
            </p:extLst>
          </p:nvPr>
        </p:nvGraphicFramePr>
        <p:xfrm>
          <a:off x="200472" y="1245091"/>
          <a:ext cx="9245601" cy="5328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042">
                <a:tc>
                  <a:txBody>
                    <a:bodyPr/>
                    <a:lstStyle/>
                    <a:p>
                      <a:r>
                        <a:rPr lang="en-GB" dirty="0"/>
                        <a:t>SEARCH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SURPRISE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SYSTEMATICS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</a:t>
                      </a:r>
                      <a:r>
                        <a:rPr lang="el-GR" dirty="0"/>
                        <a:t>σ</a:t>
                      </a:r>
                      <a:endParaRPr lang="en-GB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Higgs search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</a:t>
                      </a:r>
                      <a:r>
                        <a:rPr lang="en-GB" baseline="0" dirty="0"/>
                        <a:t> h</a:t>
                      </a:r>
                      <a:r>
                        <a:rPr lang="en-GB" dirty="0"/>
                        <a:t>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Single top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SUSY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r>
                        <a:rPr lang="en-GB" dirty="0" err="1"/>
                        <a:t>B</a:t>
                      </a:r>
                      <a:r>
                        <a:rPr lang="en-GB" baseline="-25000" dirty="0" err="1"/>
                        <a:t>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oscillations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Medium/Low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en-GB" dirty="0" err="1"/>
                        <a:t>m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3">
                <a:tc>
                  <a:txBody>
                    <a:bodyPr/>
                    <a:lstStyle/>
                    <a:p>
                      <a:r>
                        <a:rPr lang="en-GB" dirty="0"/>
                        <a:t>Neutrino  </a:t>
                      </a:r>
                      <a:r>
                        <a:rPr lang="en-GB" dirty="0" err="1"/>
                        <a:t>osc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2</a:t>
                      </a:r>
                      <a:r>
                        <a:rPr lang="en-GB" baseline="0" dirty="0"/>
                        <a:t>ϑ</a:t>
                      </a:r>
                      <a:r>
                        <a:rPr lang="en-GB" dirty="0"/>
                        <a:t>, </a:t>
                      </a:r>
                      <a:r>
                        <a:rPr lang="el-GR" dirty="0"/>
                        <a:t>Δ</a:t>
                      </a:r>
                      <a:r>
                        <a:rPr lang="en-GB" dirty="0"/>
                        <a:t>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r>
                        <a:rPr lang="en-GB" dirty="0" err="1"/>
                        <a:t>B</a:t>
                      </a:r>
                      <a:r>
                        <a:rPr lang="en-GB" baseline="-25000" dirty="0" err="1"/>
                        <a:t>s</a:t>
                      </a:r>
                      <a:r>
                        <a:rPr lang="en-GB" dirty="0">
                          <a:sym typeface="Wingdings" pitchFamily="2" charset="2"/>
                        </a:rPr>
                        <a:t> μ </a:t>
                      </a:r>
                      <a:r>
                        <a:rPr lang="el-GR" dirty="0">
                          <a:sym typeface="Wingdings" pitchFamily="2" charset="2"/>
                        </a:rPr>
                        <a:t>μ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Low/Medium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01">
                <a:tc>
                  <a:txBody>
                    <a:bodyPr/>
                    <a:lstStyle/>
                    <a:p>
                      <a:r>
                        <a:rPr lang="en-GB" dirty="0" err="1"/>
                        <a:t>Penta</a:t>
                      </a:r>
                      <a:r>
                        <a:rPr lang="en-GB" baseline="0" dirty="0" err="1"/>
                        <a:t>quark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(g-2)</a:t>
                      </a:r>
                      <a:r>
                        <a:rPr lang="el-GR" baseline="-25000" dirty="0"/>
                        <a:t>μ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anom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H </a:t>
                      </a:r>
                      <a:r>
                        <a:rPr lang="en-GB"/>
                        <a:t>spin ≠ </a:t>
                      </a:r>
                      <a:r>
                        <a:rPr lang="en-GB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.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r>
                        <a:rPr lang="en-GB" baseline="30000" dirty="0"/>
                        <a:t>th</a:t>
                      </a:r>
                      <a:r>
                        <a:rPr lang="en-GB" baseline="0" dirty="0"/>
                        <a:t> gen q, l, </a:t>
                      </a:r>
                      <a:r>
                        <a:rPr lang="en-GB" baseline="0" dirty="0">
                          <a:latin typeface="Times New Roman"/>
                          <a:cs typeface="Times New Roman"/>
                        </a:rPr>
                        <a:t>ν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.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Dark energy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 err="1"/>
                        <a:t>Grav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Waves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Enormous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56456" y="75176"/>
            <a:ext cx="9649072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How many </a:t>
            </a:r>
            <a:r>
              <a:rPr lang="en-US" sz="32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s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for discovery? </a:t>
            </a:r>
            <a:r>
              <a:rPr lang="en-US" sz="2400" b="1" dirty="0">
                <a:solidFill>
                  <a:srgbClr val="FF0000"/>
                </a:solidFill>
                <a:latin typeface="Tahoma" pitchFamily="34"/>
                <a:cs typeface="Tahoma" pitchFamily="2"/>
              </a:rPr>
              <a:t>Judge yourself for … cases </a:t>
            </a:r>
            <a:endParaRPr lang="en-US" sz="2400" b="1" baseline="300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8497361" y="358898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Louis Lyons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464" y="764704"/>
            <a:ext cx="9577064" cy="445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Apply subconscious Bayes factor p(H</a:t>
            </a:r>
            <a:r>
              <a:rPr lang="en-US" sz="2200" b="1" baseline="-25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1</a:t>
            </a: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|x)/p(H</a:t>
            </a:r>
            <a:r>
              <a:rPr lang="en-US" sz="2200" b="1" baseline="-25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0</a:t>
            </a: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|x) * LEE * Worries about Systematics 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0" y="692696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44629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64557"/>
              </p:ext>
            </p:extLst>
          </p:nvPr>
        </p:nvGraphicFramePr>
        <p:xfrm>
          <a:off x="200472" y="1245091"/>
          <a:ext cx="9245601" cy="542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042">
                <a:tc>
                  <a:txBody>
                    <a:bodyPr/>
                    <a:lstStyle/>
                    <a:p>
                      <a:r>
                        <a:rPr lang="en-GB" dirty="0"/>
                        <a:t>SEARCH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SURPRISE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SYSTEMATICS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</a:t>
                      </a:r>
                      <a:r>
                        <a:rPr lang="el-GR" dirty="0"/>
                        <a:t>σ</a:t>
                      </a:r>
                      <a:endParaRPr lang="en-GB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Higgs search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</a:t>
                      </a:r>
                      <a:r>
                        <a:rPr lang="en-GB" baseline="0" dirty="0"/>
                        <a:t> h</a:t>
                      </a:r>
                      <a:r>
                        <a:rPr lang="en-GB" dirty="0"/>
                        <a:t>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Single top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SUSY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large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r>
                        <a:rPr lang="en-GB" dirty="0" err="1"/>
                        <a:t>B</a:t>
                      </a:r>
                      <a:r>
                        <a:rPr lang="en-GB" baseline="-25000" dirty="0" err="1"/>
                        <a:t>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oscillations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Medium/Low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en-GB" dirty="0" err="1"/>
                        <a:t>m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3">
                <a:tc>
                  <a:txBody>
                    <a:bodyPr/>
                    <a:lstStyle/>
                    <a:p>
                      <a:r>
                        <a:rPr lang="en-GB" dirty="0"/>
                        <a:t>Neutrino  </a:t>
                      </a:r>
                      <a:r>
                        <a:rPr lang="en-GB" dirty="0" err="1"/>
                        <a:t>osc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2</a:t>
                      </a:r>
                      <a:r>
                        <a:rPr lang="en-GB" baseline="0" dirty="0"/>
                        <a:t>ϑ</a:t>
                      </a:r>
                      <a:r>
                        <a:rPr lang="en-GB" dirty="0"/>
                        <a:t>, </a:t>
                      </a:r>
                      <a:r>
                        <a:rPr lang="el-GR" dirty="0"/>
                        <a:t>Δ</a:t>
                      </a:r>
                      <a:r>
                        <a:rPr lang="en-GB" dirty="0"/>
                        <a:t>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r>
                        <a:rPr lang="en-GB" dirty="0" err="1"/>
                        <a:t>B</a:t>
                      </a:r>
                      <a:r>
                        <a:rPr lang="en-GB" baseline="-25000" dirty="0" err="1"/>
                        <a:t>s</a:t>
                      </a:r>
                      <a:r>
                        <a:rPr lang="en-GB" dirty="0">
                          <a:sym typeface="Wingdings" pitchFamily="2" charset="2"/>
                        </a:rPr>
                        <a:t> μ </a:t>
                      </a:r>
                      <a:r>
                        <a:rPr lang="el-GR" dirty="0">
                          <a:sym typeface="Wingdings" pitchFamily="2" charset="2"/>
                        </a:rPr>
                        <a:t>μ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Low/Medium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01">
                <a:tc>
                  <a:txBody>
                    <a:bodyPr/>
                    <a:lstStyle/>
                    <a:p>
                      <a:r>
                        <a:rPr lang="en-GB" dirty="0" err="1"/>
                        <a:t>Penta</a:t>
                      </a:r>
                      <a:r>
                        <a:rPr lang="en-GB" baseline="0" dirty="0" err="1"/>
                        <a:t>quark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High/V.</a:t>
                      </a:r>
                      <a:r>
                        <a:rPr lang="en-GB" baseline="0" dirty="0"/>
                        <a:t> high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M, decay mode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(g-2)</a:t>
                      </a:r>
                      <a:r>
                        <a:rPr lang="el-GR" baseline="-25000" dirty="0"/>
                        <a:t>μ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anom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H </a:t>
                      </a:r>
                      <a:r>
                        <a:rPr lang="en-GB"/>
                        <a:t>spin ≠ </a:t>
                      </a:r>
                      <a:r>
                        <a:rPr lang="en-GB" dirty="0"/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r>
                        <a:rPr lang="en-GB" baseline="30000" dirty="0"/>
                        <a:t>th</a:t>
                      </a:r>
                      <a:r>
                        <a:rPr lang="en-GB" baseline="0" dirty="0"/>
                        <a:t> gen q, l, </a:t>
                      </a:r>
                      <a:r>
                        <a:rPr lang="en-GB" baseline="0" dirty="0">
                          <a:latin typeface="Times New Roman"/>
                          <a:cs typeface="Times New Roman"/>
                        </a:rPr>
                        <a:t>ν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M, mode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/>
                        <a:t>Dark energy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r>
                        <a:rPr lang="en-GB" dirty="0" err="1"/>
                        <a:t>Grav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Waves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Enormous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56456" y="75176"/>
            <a:ext cx="5709227" cy="584769"/>
          </a:xfrm>
          <a:prstGeom prst="rect">
            <a:avLst/>
          </a:prstGeom>
        </p:spPr>
        <p:txBody>
          <a:bodyPr vert="horz" wrap="square" lIns="91436" tIns="45717" rIns="91436" bIns="45717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Lucida Grande" pitchFamily="1"/>
              <a:buNone/>
              <a:defRPr/>
            </a:defPPr>
            <a:lvl1pPr lvl="0" algn="ctr" defTabSz="457173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Lucida Grande" pitchFamily="1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Lucida Grande" pitchFamily="1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How many </a:t>
            </a:r>
            <a:r>
              <a:rPr lang="en-US" sz="3200" dirty="0">
                <a:solidFill>
                  <a:srgbClr val="2323DC"/>
                </a:solidFill>
                <a:latin typeface="Symbol" panose="05050102010706020507" pitchFamily="18" charset="2"/>
                <a:cs typeface="Tahoma" pitchFamily="2"/>
              </a:rPr>
              <a:t>s</a:t>
            </a: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 for discovery? </a:t>
            </a:r>
            <a:endParaRPr lang="en-US" sz="3200" baseline="300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9264" y="2606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Louis Lyons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464" y="764704"/>
            <a:ext cx="9577064" cy="445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Apply subconscious Bayes factor p(H</a:t>
            </a:r>
            <a:r>
              <a:rPr lang="en-US" sz="2200" b="1" baseline="-25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1</a:t>
            </a: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|x)/p(H</a:t>
            </a:r>
            <a:r>
              <a:rPr lang="en-US" sz="2200" b="1" baseline="-25000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0</a:t>
            </a:r>
            <a:r>
              <a:rPr lang="en-US" sz="2200" b="1" dirty="0">
                <a:solidFill>
                  <a:srgbClr val="2323DC"/>
                </a:solidFill>
                <a:latin typeface="Arial Narrow" panose="020B0606020202030204" pitchFamily="34" charset="0"/>
                <a:ea typeface="DejaVu LGC Sans" pitchFamily="2"/>
                <a:cs typeface="Narkisim" panose="020E0502050101010101" pitchFamily="34" charset="-79"/>
              </a:rPr>
              <a:t>|x) * LEE * Worries about Systematics 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0" y="692696"/>
            <a:ext cx="990538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9700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58</a:t>
            </a:fld>
            <a:endParaRPr lang="en-US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87015"/>
            <a:ext cx="98253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0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Look Elsewhere effect useful papers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904652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“Trial factors for the look elsewhere effect in high energy physics” 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Vitells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Gross,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 arXiv:1005.1891</a:t>
            </a:r>
          </a:p>
          <a:p>
            <a:pPr marL="342900" indent="-342900">
              <a:buBlip>
                <a:blip r:embed="rId3"/>
              </a:buBlip>
            </a:pPr>
            <a:endParaRPr lang="en-US" dirty="0"/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“Estimating the significance of a signal in a multi-dimensional search”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Vitells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Gross, </a:t>
            </a:r>
            <a:r>
              <a:rPr lang="en-US" dirty="0" err="1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astro-ph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arXiv:1105.4355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450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Test statistics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2060848"/>
            <a:ext cx="6166810" cy="41764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872880" y="2492896"/>
            <a:ext cx="0" cy="3168352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382" y="692696"/>
            <a:ext cx="953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distinguish between two (or more) hypotheses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for n observations x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test statistics t(x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,..,x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measurement in ALICE ITC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Task: identify a particle: pion 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or kaon 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(for p~400 MeV)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35" y="6203015"/>
            <a:ext cx="939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(x – &lt;x(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&gt;)/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where x = measured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 </a:t>
            </a:r>
          </a:p>
        </p:txBody>
      </p:sp>
    </p:spTree>
    <p:extLst>
      <p:ext uri="{BB962C8B-B14F-4D97-AF65-F5344CB8AC3E}">
        <p14:creationId xmlns:p14="http://schemas.microsoft.com/office/powerpoint/2010/main" val="286515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Test statistics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2060848"/>
            <a:ext cx="6166810" cy="41764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872880" y="2492896"/>
            <a:ext cx="0" cy="3168352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382" y="692696"/>
            <a:ext cx="953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distinguish between two (or more) hypotheses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for n observations x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test statistics t(x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,..,x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measurement in ALICE ITC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Task: identify a particle: pion 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or kaon (H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(for p~400 MeV)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735" y="6203015"/>
            <a:ext cx="939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(x – &lt;x(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&gt;)/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where x = measured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 </a:t>
            </a:r>
          </a:p>
        </p:txBody>
      </p:sp>
      <p:sp>
        <p:nvSpPr>
          <p:cNvPr id="2" name="Cloud 1"/>
          <p:cNvSpPr/>
          <p:nvPr/>
        </p:nvSpPr>
        <p:spPr>
          <a:xfrm>
            <a:off x="5313039" y="4004332"/>
            <a:ext cx="4104455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Simplify:Assume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to follow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gaussian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 reality Landau!)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40632" y="5517232"/>
            <a:ext cx="374441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4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-7736" y="44624"/>
            <a:ext cx="352057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Basic test recipe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-15553" y="620688"/>
            <a:ext cx="3456385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" y="756270"/>
            <a:ext cx="857250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8864" y="2606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 True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5673080" y="2310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True (K)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16896" y="692696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9104" y="620688"/>
            <a:ext cx="144016" cy="279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89104" y="4695527"/>
            <a:ext cx="136815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60912" y="4695527"/>
            <a:ext cx="13321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9064" y="440749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c</a:t>
            </a:r>
            <a:endParaRPr lang="de-DE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68801" y="44646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 H</a:t>
            </a:r>
            <a:r>
              <a:rPr lang="en-US" baseline="-25000" dirty="0"/>
              <a:t>0</a:t>
            </a:r>
            <a:endParaRPr lang="de-DE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8744" y="44795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Retain H</a:t>
            </a:r>
            <a:r>
              <a:rPr lang="en-US" baseline="-25000" dirty="0"/>
              <a:t>0</a:t>
            </a:r>
            <a:endParaRPr lang="de-DE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9071104" y="48366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endParaRPr lang="de-DE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5840" y="4479503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89104" y="3277730"/>
            <a:ext cx="288032" cy="727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1112" y="28529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=5%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3170802" y="286570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1-a </a:t>
            </a:r>
            <a:r>
              <a:rPr lang="en-US" dirty="0"/>
              <a:t>=95%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4989004" y="3327375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 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853100" y="21328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1-b 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102238" y="5013176"/>
            <a:ext cx="9675298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critical value 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observation: if t&gt;t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reject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I error: reject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although true: P(t&gt;t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“size of test” </a:t>
            </a:r>
          </a:p>
          <a:p>
            <a:pPr marL="342900" indent="-342900">
              <a:spcAft>
                <a:spcPts val="200"/>
              </a:spcAft>
              <a:buBlip>
                <a:blip r:embed="rId4"/>
              </a:buBlip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II error: fail to reject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true: P(t&lt;t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|H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1-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b="1" dirty="0">
                <a:solidFill>
                  <a:srgbClr val="CAC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“Power of test”</a:t>
            </a:r>
          </a:p>
        </p:txBody>
      </p:sp>
      <p:sp>
        <p:nvSpPr>
          <p:cNvPr id="30" name="TextBox 29"/>
          <p:cNvSpPr txBox="1"/>
          <p:nvPr/>
        </p:nvSpPr>
        <p:spPr>
          <a:xfrm rot="-5400000">
            <a:off x="-475253" y="1337978"/>
            <a:ext cx="161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48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495" y="6429165"/>
            <a:ext cx="792089" cy="440235"/>
          </a:xfrm>
          <a:prstGeom prst="rect">
            <a:avLst/>
          </a:prstGeom>
          <a:noFill/>
          <a:ln>
            <a:noFill/>
          </a:ln>
        </p:spPr>
        <p:txBody>
          <a:bodyPr vert="horz" wrap="square" lIns="85514" tIns="42758" rIns="85514" bIns="42758" compatLnSpc="0">
            <a:spAutoFit/>
          </a:bodyPr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fld id="{4166D74E-DE45-43B4-BE35-9573AB5ECB37}" type="slidenum">
              <a:rPr lang="en-US" smtClean="0">
                <a:solidFill>
                  <a:srgbClr val="000080"/>
                </a:solidFill>
                <a:latin typeface="Bitstream Vera Sans" pitchFamily="18"/>
                <a:ea typeface="DejaVu LGC Sans" pitchFamily="2"/>
                <a:cs typeface="DejaVu LGC Sans" pitchFamily="2"/>
              </a:rPr>
              <a:pPr defTabSz="868822" fontAlgn="auto" hangingPunct="0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srgbClr val="000080"/>
              </a:solidFill>
              <a:latin typeface="Bitstream Vera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626" y="71626"/>
            <a:ext cx="982537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Importance of type I and II errors </a:t>
            </a:r>
            <a:endParaRPr lang="en-US" sz="320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-15553" y="622144"/>
            <a:ext cx="9921553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0871"/>
            <a:ext cx="4934322" cy="216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" y="4216871"/>
            <a:ext cx="5108676" cy="223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641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7" y="703726"/>
            <a:ext cx="588048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Test airplane wing steering relay quality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1" y="3656054"/>
            <a:ext cx="3043226" cy="49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</a:pPr>
            <a:r>
              <a:rPr lang="en-US" baseline="-25000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 </a:t>
            </a:r>
            <a:r>
              <a:rPr lang="en-US" dirty="0">
                <a:solidFill>
                  <a:srgbClr val="2323DC"/>
                </a:solidFill>
                <a:latin typeface="Tahoma" pitchFamily="34"/>
                <a:ea typeface="DejaVu LGC Sans" pitchFamily="2"/>
                <a:cs typeface="DejaVu LGC Sans" pitchFamily="2"/>
              </a:rPr>
              <a:t>CMS lepton trigger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8944" y="147088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Faulty relays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68698" y="145516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relays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800746" y="4335487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fires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105002" y="4365104"/>
            <a:ext cx="249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fires</a:t>
            </a:r>
            <a:endParaRPr lang="de-D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35848" y="3656054"/>
            <a:ext cx="813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154" y="3429000"/>
            <a:ext cx="285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evaluation</a:t>
            </a:r>
            <a:endParaRPr lang="de-D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68761" y="6649282"/>
            <a:ext cx="7043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20952" y="6381328"/>
            <a:ext cx="19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</a:t>
            </a:r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3406202" y="489167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6696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2720" y="2924944"/>
            <a:ext cx="205779" cy="334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44888" y="544522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endParaRPr lang="de-DE" dirty="0">
              <a:latin typeface="Symbol" panose="05050102010706020507" pitchFamily="18" charset="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4888" y="5831147"/>
            <a:ext cx="154300" cy="334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-5400000">
            <a:off x="-510582" y="2091359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 rot="-5400000">
            <a:off x="-489097" y="5004151"/>
            <a:ext cx="16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frequency</a:t>
            </a:r>
            <a:endParaRPr lang="de-DE" sz="1600" dirty="0"/>
          </a:p>
        </p:txBody>
      </p:sp>
      <p:sp>
        <p:nvSpPr>
          <p:cNvPr id="35" name="Cloud 34"/>
          <p:cNvSpPr/>
          <p:nvPr/>
        </p:nvSpPr>
        <p:spPr>
          <a:xfrm>
            <a:off x="5745090" y="1340768"/>
            <a:ext cx="3888430" cy="191833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would you place the cut t</a:t>
            </a:r>
            <a:r>
              <a:rPr lang="en-US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8744" y="33064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8864" y="626024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c</a:t>
            </a:r>
            <a:endParaRPr lang="de-DE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8568558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3"/>
        <a:cs typeface=""/>
      </a:majorFont>
      <a:minorFont>
        <a:latin typeface="Lucida Grande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pitchFamily="1" charset="0"/>
            <a:ea typeface="ヒラギノ角ゴ ProN W3" pitchFamily="1" charset="-128"/>
            <a:sym typeface="Lucida Grande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3863</Words>
  <Characters>0</Characters>
  <Application>Microsoft Office PowerPoint</Application>
  <PresentationFormat>A4 Paper (210x297 mm)</PresentationFormat>
  <Lines>0</Lines>
  <Paragraphs>751</Paragraphs>
  <Slides>58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80" baseType="lpstr">
      <vt:lpstr>Arial</vt:lpstr>
      <vt:lpstr>Arial Narrow</vt:lpstr>
      <vt:lpstr>Bitstream Vera Sans</vt:lpstr>
      <vt:lpstr>Britannic Bold</vt:lpstr>
      <vt:lpstr>Calibri</vt:lpstr>
      <vt:lpstr>Cambria Math</vt:lpstr>
      <vt:lpstr>DejaVu LGC Sans</vt:lpstr>
      <vt:lpstr>Kristen ITC</vt:lpstr>
      <vt:lpstr>Lucida Grande</vt:lpstr>
      <vt:lpstr>Microsoft New Tai Lue</vt:lpstr>
      <vt:lpstr>Narkisim</vt:lpstr>
      <vt:lpstr>Segoe UI Symbol</vt:lpstr>
      <vt:lpstr>StarSymbol</vt:lpstr>
      <vt:lpstr>Symbol</vt:lpstr>
      <vt:lpstr>Tahoma</vt:lpstr>
      <vt:lpstr>Times New Roman</vt:lpstr>
      <vt:lpstr>Trebuchet MS</vt:lpstr>
      <vt:lpstr>Wingdings</vt:lpstr>
      <vt:lpstr>ヒラギノ角ゴ ProN W3</vt:lpstr>
      <vt:lpstr>Title &amp; Bullets</vt:lpstr>
      <vt:lpstr>Office Theme</vt:lpstr>
      <vt:lpstr>Default</vt:lpstr>
      <vt:lpstr>Hypothesis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D* in DIS combination</dc:title>
  <dc:creator>olaf.behnke@desy.de</dc:creator>
  <cp:lastModifiedBy>Behnke, Olaf</cp:lastModifiedBy>
  <cp:revision>1079</cp:revision>
  <cp:lastPrinted>2013-05-27T17:07:21Z</cp:lastPrinted>
  <dcterms:modified xsi:type="dcterms:W3CDTF">2020-07-07T09:54:41Z</dcterms:modified>
</cp:coreProperties>
</file>