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379" r:id="rId2"/>
    <p:sldId id="881" r:id="rId3"/>
    <p:sldId id="885" r:id="rId4"/>
    <p:sldId id="889" r:id="rId5"/>
    <p:sldId id="888" r:id="rId6"/>
    <p:sldId id="887" r:id="rId7"/>
    <p:sldId id="886" r:id="rId8"/>
    <p:sldId id="891" r:id="rId9"/>
    <p:sldId id="892" r:id="rId10"/>
    <p:sldId id="890" r:id="rId11"/>
    <p:sldId id="893" r:id="rId12"/>
    <p:sldId id="882" r:id="rId13"/>
    <p:sldId id="883" r:id="rId14"/>
    <p:sldId id="419" r:id="rId15"/>
    <p:sldId id="420" r:id="rId16"/>
    <p:sldId id="507" r:id="rId17"/>
    <p:sldId id="909" r:id="rId18"/>
    <p:sldId id="910" r:id="rId19"/>
    <p:sldId id="911" r:id="rId20"/>
    <p:sldId id="445" r:id="rId21"/>
    <p:sldId id="552" r:id="rId22"/>
    <p:sldId id="902" r:id="rId23"/>
    <p:sldId id="581" r:id="rId24"/>
    <p:sldId id="527" r:id="rId25"/>
    <p:sldId id="330" r:id="rId26"/>
    <p:sldId id="316" r:id="rId27"/>
    <p:sldId id="408" r:id="rId28"/>
    <p:sldId id="434" r:id="rId29"/>
    <p:sldId id="884" r:id="rId30"/>
    <p:sldId id="897" r:id="rId31"/>
    <p:sldId id="894" r:id="rId32"/>
    <p:sldId id="896" r:id="rId33"/>
    <p:sldId id="898" r:id="rId34"/>
    <p:sldId id="899" r:id="rId35"/>
    <p:sldId id="903" r:id="rId36"/>
    <p:sldId id="895" r:id="rId37"/>
    <p:sldId id="901" r:id="rId38"/>
    <p:sldId id="904" r:id="rId39"/>
    <p:sldId id="905" r:id="rId40"/>
    <p:sldId id="900" r:id="rId41"/>
    <p:sldId id="906" r:id="rId42"/>
    <p:sldId id="907" r:id="rId43"/>
    <p:sldId id="913" r:id="rId44"/>
    <p:sldId id="914" r:id="rId45"/>
    <p:sldId id="915" r:id="rId46"/>
    <p:sldId id="921" r:id="rId47"/>
    <p:sldId id="920" r:id="rId48"/>
    <p:sldId id="912" r:id="rId49"/>
    <p:sldId id="919" r:id="rId50"/>
    <p:sldId id="916" r:id="rId51"/>
    <p:sldId id="917" r:id="rId52"/>
    <p:sldId id="908" r:id="rId53"/>
    <p:sldId id="918" r:id="rId54"/>
    <p:sldId id="561" r:id="rId55"/>
    <p:sldId id="562" r:id="rId56"/>
    <p:sldId id="564" r:id="rId57"/>
    <p:sldId id="571" r:id="rId58"/>
    <p:sldId id="573" r:id="rId59"/>
    <p:sldId id="537" r:id="rId60"/>
    <p:sldId id="577" r:id="rId61"/>
    <p:sldId id="880" r:id="rId62"/>
    <p:sldId id="536" r:id="rId63"/>
  </p:sldIdLst>
  <p:sldSz cx="9144000" cy="6858000" type="screen4x3"/>
  <p:notesSz cx="6858000" cy="9144000"/>
  <p:custDataLst>
    <p:tags r:id="rId6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E9A298-4EA5-437E-96FC-18A5E9FD3655}">
          <p14:sldIdLst>
            <p14:sldId id="379"/>
            <p14:sldId id="881"/>
            <p14:sldId id="885"/>
            <p14:sldId id="889"/>
            <p14:sldId id="888"/>
            <p14:sldId id="887"/>
            <p14:sldId id="886"/>
            <p14:sldId id="891"/>
            <p14:sldId id="892"/>
            <p14:sldId id="890"/>
            <p14:sldId id="893"/>
            <p14:sldId id="882"/>
            <p14:sldId id="883"/>
            <p14:sldId id="419"/>
            <p14:sldId id="420"/>
            <p14:sldId id="507"/>
            <p14:sldId id="909"/>
            <p14:sldId id="910"/>
            <p14:sldId id="911"/>
            <p14:sldId id="445"/>
            <p14:sldId id="552"/>
            <p14:sldId id="902"/>
            <p14:sldId id="581"/>
            <p14:sldId id="527"/>
            <p14:sldId id="330"/>
            <p14:sldId id="316"/>
            <p14:sldId id="408"/>
            <p14:sldId id="434"/>
            <p14:sldId id="884"/>
            <p14:sldId id="897"/>
            <p14:sldId id="894"/>
            <p14:sldId id="896"/>
            <p14:sldId id="898"/>
            <p14:sldId id="899"/>
            <p14:sldId id="903"/>
            <p14:sldId id="895"/>
            <p14:sldId id="901"/>
            <p14:sldId id="904"/>
            <p14:sldId id="905"/>
            <p14:sldId id="900"/>
            <p14:sldId id="906"/>
            <p14:sldId id="907"/>
            <p14:sldId id="913"/>
            <p14:sldId id="914"/>
            <p14:sldId id="915"/>
            <p14:sldId id="921"/>
            <p14:sldId id="920"/>
            <p14:sldId id="912"/>
            <p14:sldId id="919"/>
            <p14:sldId id="916"/>
            <p14:sldId id="917"/>
            <p14:sldId id="908"/>
            <p14:sldId id="918"/>
            <p14:sldId id="561"/>
            <p14:sldId id="562"/>
            <p14:sldId id="564"/>
            <p14:sldId id="571"/>
            <p14:sldId id="573"/>
            <p14:sldId id="537"/>
            <p14:sldId id="577"/>
            <p14:sldId id="880"/>
            <p14:sldId id="5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00FF"/>
    <a:srgbClr val="008000"/>
    <a:srgbClr val="FF0000"/>
    <a:srgbClr val="CC3399"/>
    <a:srgbClr val="00FFFF"/>
    <a:srgbClr val="00B02E"/>
    <a:srgbClr val="FF00FF"/>
    <a:srgbClr val="FF33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6" autoAdjust="0"/>
    <p:restoredTop sz="94424" autoAdjust="0"/>
  </p:normalViewPr>
  <p:slideViewPr>
    <p:cSldViewPr>
      <p:cViewPr varScale="1">
        <p:scale>
          <a:sx n="68" d="100"/>
          <a:sy n="68" d="100"/>
        </p:scale>
        <p:origin x="17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r>
              <a:rPr lang="en-US"/>
              <a:t>Precision Collider Physics &amp; Search for Higgs Boson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BAA4FFE-9520-4199-9F92-50FD5B3A12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14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r>
              <a:rPr lang="en-US"/>
              <a:t>Precision Collider Physics &amp; Search for Higgs Boson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5C71BCF-17A7-4753-8DF5-F22664BB83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554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1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6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3B479-F0CE-4FDF-BE74-D403EDD3D4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DC445-0F73-4DBB-A330-3FBE48AEF8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890EE-6755-461C-845A-ED5B9AC93A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0D315-D3CC-4238-A678-0F1DC84349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9E717-3AAA-49DE-8DBC-D1B6C08C78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L. Dixon   Amplitudes, LHC, LIGO &amp; Beyond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52FEF-AE6E-47DB-B779-34C4865C8E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L. Dixon   Amplitudes, LHC, LIGO &amp; Beyond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E132E-BE17-4EEC-AC0A-0C808725B2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L. Dixon   Amplitudes, LHC, LIGO &amp; Beyond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ADAA5-BD76-4D81-93D4-CCA24E0B02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L. Dixon   Amplitudes, LHC, LIGO &amp; Beyond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05738-AAFE-4EC7-AA88-E35EC4FBC5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L. Dixon   Amplitudes, LHC, LIGO &amp; Beyond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CD34B-B450-4729-BCF6-A4F1F1729E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L. Dixon   Amplitudes, LHC, LIGO &amp; Beyond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B69C8-1102-48ED-A2A8-1C9E5C60E8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4572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r>
              <a:rPr lang="en-US"/>
              <a:t>L. Dixon   Amplitudes, LHC, LIGO &amp; Beyond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248400"/>
            <a:ext cx="2743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84CFB1D-AB41-4CE6-AD93-86CB5547552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39.png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37.png"/><Relationship Id="rId5" Type="http://schemas.openxmlformats.org/officeDocument/2006/relationships/tags" Target="../tags/tag7.xml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tags" Target="../tags/tag6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3.jpeg"/><Relationship Id="rId5" Type="http://schemas.openxmlformats.org/officeDocument/2006/relationships/image" Target="../media/image31.emf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58.jpeg"/><Relationship Id="rId4" Type="http://schemas.openxmlformats.org/officeDocument/2006/relationships/image" Target="../media/image57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tags" Target="../tags/tag13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71.png"/><Relationship Id="rId2" Type="http://schemas.openxmlformats.org/officeDocument/2006/relationships/tags" Target="../tags/tag12.xml"/><Relationship Id="rId16" Type="http://schemas.openxmlformats.org/officeDocument/2006/relationships/image" Target="../media/image75.png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tags" Target="../tags/tag15.xml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tags" Target="../tags/tag14.xml"/><Relationship Id="rId9" Type="http://schemas.openxmlformats.org/officeDocument/2006/relationships/image" Target="../media/image68.wmf"/><Relationship Id="rId14" Type="http://schemas.openxmlformats.org/officeDocument/2006/relationships/image" Target="../media/image73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84.wmf"/><Relationship Id="rId5" Type="http://schemas.openxmlformats.org/officeDocument/2006/relationships/image" Target="../media/image83.png"/><Relationship Id="rId4" Type="http://schemas.openxmlformats.org/officeDocument/2006/relationships/image" Target="../media/image82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13" Type="http://schemas.openxmlformats.org/officeDocument/2006/relationships/image" Target="../media/image81.png"/><Relationship Id="rId3" Type="http://schemas.openxmlformats.org/officeDocument/2006/relationships/image" Target="../media/image85.wmf"/><Relationship Id="rId7" Type="http://schemas.openxmlformats.org/officeDocument/2006/relationships/image" Target="../media/image89.wmf"/><Relationship Id="rId12" Type="http://schemas.openxmlformats.org/officeDocument/2006/relationships/image" Target="../media/image9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wmf"/><Relationship Id="rId11" Type="http://schemas.openxmlformats.org/officeDocument/2006/relationships/image" Target="../media/image93.wmf"/><Relationship Id="rId5" Type="http://schemas.openxmlformats.org/officeDocument/2006/relationships/image" Target="../media/image87.wmf"/><Relationship Id="rId10" Type="http://schemas.openxmlformats.org/officeDocument/2006/relationships/image" Target="../media/image92.wmf"/><Relationship Id="rId4" Type="http://schemas.openxmlformats.org/officeDocument/2006/relationships/image" Target="../media/image86.wmf"/><Relationship Id="rId9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emf"/><Relationship Id="rId4" Type="http://schemas.openxmlformats.org/officeDocument/2006/relationships/image" Target="../media/image112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emf"/><Relationship Id="rId5" Type="http://schemas.openxmlformats.org/officeDocument/2006/relationships/image" Target="../media/image130.emf"/><Relationship Id="rId4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0.png"/><Relationship Id="rId4" Type="http://schemas.openxmlformats.org/officeDocument/2006/relationships/image" Target="../media/image144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62100" y="201328"/>
            <a:ext cx="6019800" cy="1219200"/>
          </a:xfrm>
          <a:solidFill>
            <a:srgbClr val="FFFF99"/>
          </a:solidFill>
        </p:spPr>
        <p:txBody>
          <a:bodyPr/>
          <a:lstStyle/>
          <a:p>
            <a:r>
              <a:rPr lang="en-US" sz="3600" dirty="0"/>
              <a:t> Scattering Amplitudes from LHC to LIGO and Beyond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5692" y="5158440"/>
            <a:ext cx="4999907" cy="1480304"/>
          </a:xfrm>
          <a:solidFill>
            <a:srgbClr val="CCFFCC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FF"/>
                </a:solidFill>
              </a:rPr>
              <a:t>Lance Dixon</a:t>
            </a:r>
            <a:endParaRPr lang="en-US" sz="2000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/>
              <a:t>“Quantum Universe” Colloquium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DESY and University of Hamburg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23 June 2020</a:t>
            </a:r>
            <a:endParaRPr lang="en-US" sz="2000" dirty="0"/>
          </a:p>
        </p:txBody>
      </p:sp>
      <p:pic>
        <p:nvPicPr>
          <p:cNvPr id="6" name="Picture 5" descr="SLAC_Logo_hi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2226" y="6019800"/>
            <a:ext cx="1779374" cy="636872"/>
          </a:xfrm>
          <a:prstGeom prst="rect">
            <a:avLst/>
          </a:prstGeom>
        </p:spPr>
      </p:pic>
      <p:pic>
        <p:nvPicPr>
          <p:cNvPr id="7" name="Picture 6" descr="A drawing of a stop sign&#10;&#10;Description automatically generated">
            <a:extLst>
              <a:ext uri="{FF2B5EF4-FFF2-40B4-BE49-F238E27FC236}">
                <a16:creationId xmlns:a16="http://schemas.microsoft.com/office/drawing/2014/main" id="{087215B9-84BA-40BA-9596-BA6156024E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" y="6019800"/>
            <a:ext cx="680854" cy="680854"/>
          </a:xfrm>
          <a:prstGeom prst="rect">
            <a:avLst/>
          </a:prstGeom>
        </p:spPr>
      </p:pic>
      <p:pic>
        <p:nvPicPr>
          <p:cNvPr id="3" name="Picture 2" descr="A picture containing clock, bicycle, black, large&#10;&#10;Description automatically generated">
            <a:extLst>
              <a:ext uri="{FF2B5EF4-FFF2-40B4-BE49-F238E27FC236}">
                <a16:creationId xmlns:a16="http://schemas.microsoft.com/office/drawing/2014/main" id="{DD1E47A6-FF21-4B09-9A42-589B6CEC7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71668"/>
            <a:ext cx="3114198" cy="2530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75B474-C969-43BD-9CFE-41B9D399E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40" y="1676400"/>
            <a:ext cx="2560320" cy="3200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5FCCC332-E2A3-432F-99CA-B20D252661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209800"/>
            <a:ext cx="2460634" cy="21825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1A4B4-E5FE-4751-BB2E-402E3D07F0D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707319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482" y="5887898"/>
            <a:ext cx="1040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C3399"/>
                </a:solidFill>
              </a:rPr>
              <a:t>F. Krauss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45EEAF-8B11-42A3-9EB5-321FBC246D01}"/>
              </a:ext>
            </a:extLst>
          </p:cNvPr>
          <p:cNvGrpSpPr/>
          <p:nvPr/>
        </p:nvGrpSpPr>
        <p:grpSpPr>
          <a:xfrm>
            <a:off x="6198233" y="4035623"/>
            <a:ext cx="2843533" cy="2199653"/>
            <a:chOff x="6198233" y="4035623"/>
            <a:chExt cx="2843533" cy="21996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A5358EA-824C-4CA6-A241-7503CBA60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8233" y="4292823"/>
              <a:ext cx="2843533" cy="194245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13070D-9A8C-495D-81D6-EF2AAB2BA485}"/>
                </a:ext>
              </a:extLst>
            </p:cNvPr>
            <p:cNvSpPr txBox="1"/>
            <p:nvPr/>
          </p:nvSpPr>
          <p:spPr>
            <a:xfrm>
              <a:off x="7234388" y="4035623"/>
              <a:ext cx="17572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C3399"/>
                  </a:solidFill>
                </a:rPr>
                <a:t>Particle Data Group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C960EF-BCF5-462D-9A93-0DEEEA686670}"/>
              </a:ext>
            </a:extLst>
          </p:cNvPr>
          <p:cNvGrpSpPr/>
          <p:nvPr/>
        </p:nvGrpSpPr>
        <p:grpSpPr>
          <a:xfrm>
            <a:off x="4498570" y="4102121"/>
            <a:ext cx="2130830" cy="2168227"/>
            <a:chOff x="4498570" y="4102121"/>
            <a:chExt cx="2130830" cy="216822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B4F2350-D43C-42DA-936C-47D57A9FB8CB}"/>
                </a:ext>
              </a:extLst>
            </p:cNvPr>
            <p:cNvGrpSpPr/>
            <p:nvPr/>
          </p:nvGrpSpPr>
          <p:grpSpPr>
            <a:xfrm>
              <a:off x="4498570" y="4102121"/>
              <a:ext cx="2130830" cy="2168227"/>
              <a:chOff x="4498570" y="4102121"/>
              <a:chExt cx="2130830" cy="2168227"/>
            </a:xfrm>
          </p:grpSpPr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>
                <a:off x="4498570" y="5808683"/>
                <a:ext cx="1418978" cy="461665"/>
              </a:xfrm>
              <a:prstGeom prst="rect">
                <a:avLst/>
              </a:prstGeom>
              <a:noFill/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2400" dirty="0">
                    <a:solidFill>
                      <a:srgbClr val="FF0000"/>
                    </a:solidFill>
                  </a:rPr>
                  <a:t>confining</a:t>
                </a:r>
              </a:p>
            </p:txBody>
          </p:sp>
          <p:sp>
            <p:nvSpPr>
              <p:cNvPr id="15" name="Line 9">
                <a:extLst>
                  <a:ext uri="{FF2B5EF4-FFF2-40B4-BE49-F238E27FC236}">
                    <a16:creationId xmlns:a16="http://schemas.microsoft.com/office/drawing/2014/main" id="{1F029437-7181-44C7-9B7D-3ECFC4C48E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17548" y="4646755"/>
                <a:ext cx="711852" cy="116192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9">
                <a:extLst>
                  <a:ext uri="{FF2B5EF4-FFF2-40B4-BE49-F238E27FC236}">
                    <a16:creationId xmlns:a16="http://schemas.microsoft.com/office/drawing/2014/main" id="{7ADE60DD-2B76-45EB-B08C-96A46484FB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702835" y="5486400"/>
                <a:ext cx="193612" cy="3121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9">
                <a:extLst>
                  <a:ext uri="{FF2B5EF4-FFF2-40B4-BE49-F238E27FC236}">
                    <a16:creationId xmlns:a16="http://schemas.microsoft.com/office/drawing/2014/main" id="{FE81069D-783C-4BDA-AE8B-F2C07011B8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069796" y="4102121"/>
                <a:ext cx="188259" cy="170656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0" name="Picture 11" descr="strong_force">
              <a:extLst>
                <a:ext uri="{FF2B5EF4-FFF2-40B4-BE49-F238E27FC236}">
                  <a16:creationId xmlns:a16="http://schemas.microsoft.com/office/drawing/2014/main" id="{0EBE2D16-F1E9-4BFD-9AD8-30FC50D5CC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12448" y="4278352"/>
              <a:ext cx="890267" cy="908289"/>
            </a:xfrm>
            <a:prstGeom prst="rect">
              <a:avLst/>
            </a:prstGeom>
            <a:noFill/>
          </p:spPr>
        </p:pic>
      </p:grpSp>
      <p:sp>
        <p:nvSpPr>
          <p:cNvPr id="21" name="Text Box 6">
            <a:extLst>
              <a:ext uri="{FF2B5EF4-FFF2-40B4-BE49-F238E27FC236}">
                <a16:creationId xmlns:a16="http://schemas.microsoft.com/office/drawing/2014/main" id="{CBE0E794-6506-4184-88FD-BC207407E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65" y="495033"/>
            <a:ext cx="145264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>
                <a:solidFill>
                  <a:srgbClr val="FF0000"/>
                </a:solidFill>
              </a:rPr>
              <a:t>hadronic </a:t>
            </a:r>
          </a:p>
          <a:p>
            <a:pPr eaLnBrk="1" hangingPunct="1"/>
            <a:r>
              <a:rPr lang="en-US" sz="2400" dirty="0">
                <a:solidFill>
                  <a:srgbClr val="FF0000"/>
                </a:solidFill>
              </a:rPr>
              <a:t>jets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737" y="165062"/>
            <a:ext cx="3758979" cy="1143000"/>
          </a:xfrm>
        </p:spPr>
        <p:txBody>
          <a:bodyPr/>
          <a:lstStyle/>
          <a:p>
            <a:r>
              <a:rPr lang="en-US" dirty="0"/>
              <a:t>Typical</a:t>
            </a:r>
            <a:br>
              <a:rPr lang="en-US" dirty="0"/>
            </a:br>
            <a:r>
              <a:rPr lang="en-US" dirty="0"/>
              <a:t>LHC event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EDB1FD2-FC83-4520-A219-AF0DD6BA1753}"/>
              </a:ext>
            </a:extLst>
          </p:cNvPr>
          <p:cNvGrpSpPr/>
          <p:nvPr/>
        </p:nvGrpSpPr>
        <p:grpSpPr>
          <a:xfrm>
            <a:off x="3886200" y="1783616"/>
            <a:ext cx="5181602" cy="3778985"/>
            <a:chOff x="3886200" y="1783616"/>
            <a:chExt cx="5181602" cy="377898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AFD9E60-B05E-4E3E-BB82-A14389FF1F66}"/>
                </a:ext>
              </a:extLst>
            </p:cNvPr>
            <p:cNvGrpSpPr/>
            <p:nvPr/>
          </p:nvGrpSpPr>
          <p:grpSpPr>
            <a:xfrm>
              <a:off x="3886200" y="2362200"/>
              <a:ext cx="4495800" cy="3200401"/>
              <a:chOff x="3886200" y="2362200"/>
              <a:chExt cx="4495800" cy="3200401"/>
            </a:xfrm>
          </p:grpSpPr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 flipH="1">
                <a:off x="3886200" y="2362200"/>
                <a:ext cx="2743200" cy="76200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stealth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9">
                <a:extLst>
                  <a:ext uri="{FF2B5EF4-FFF2-40B4-BE49-F238E27FC236}">
                    <a16:creationId xmlns:a16="http://schemas.microsoft.com/office/drawing/2014/main" id="{C5FC082B-9906-4636-87CC-A426228B82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71883" y="2799279"/>
                <a:ext cx="510117" cy="276332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stealth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6629400" y="1783616"/>
              <a:ext cx="2438402" cy="1015663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FF"/>
                  </a:solidFill>
                </a:rPr>
                <a:t>nonlinearities small,</a:t>
              </a:r>
            </a:p>
            <a:p>
              <a:pPr eaLnBrk="1" hangingPunct="1"/>
              <a:r>
                <a:rPr lang="en-US" dirty="0">
                  <a:solidFill>
                    <a:srgbClr val="0000FF"/>
                  </a:solidFill>
                </a:rPr>
                <a:t>perturbatively</a:t>
              </a:r>
            </a:p>
            <a:p>
              <a:pPr eaLnBrk="1" hangingPunct="1"/>
              <a:r>
                <a:rPr lang="en-US" dirty="0">
                  <a:solidFill>
                    <a:srgbClr val="0000FF"/>
                  </a:solidFill>
                </a:rPr>
                <a:t>calculable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8A0275C-FC10-4AD3-AA73-3E9455FABCEF}"/>
              </a:ext>
            </a:extLst>
          </p:cNvPr>
          <p:cNvSpPr txBox="1"/>
          <p:nvPr/>
        </p:nvSpPr>
        <p:spPr>
          <a:xfrm>
            <a:off x="5873618" y="3685423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proton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AF98A7-033A-4F98-8918-A4B726EB9886}"/>
              </a:ext>
            </a:extLst>
          </p:cNvPr>
          <p:cNvSpPr txBox="1"/>
          <p:nvPr/>
        </p:nvSpPr>
        <p:spPr>
          <a:xfrm>
            <a:off x="1786" y="3741591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proton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3DD91-F539-4614-897C-EC828642E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664"/>
            <a:ext cx="8229600" cy="727074"/>
          </a:xfrm>
        </p:spPr>
        <p:txBody>
          <a:bodyPr/>
          <a:lstStyle/>
          <a:p>
            <a:r>
              <a:rPr lang="en-US" dirty="0"/>
              <a:t>Typical LIGO Event</a:t>
            </a:r>
          </a:p>
        </p:txBody>
      </p:sp>
      <p:pic>
        <p:nvPicPr>
          <p:cNvPr id="8" name="Content Placeholder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D8D11E8-299A-4331-AD82-F2D842925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21" y="3162849"/>
            <a:ext cx="3333750" cy="13716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0E595-5B37-4246-85AE-716C3F27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4122F-3669-4802-9F5F-2DDCB711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8C714-3A5D-4A67-AFEA-1A15C0CD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1269F82-EE41-4F0E-8DBE-99E407E44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796" y="1143000"/>
            <a:ext cx="5181600" cy="511692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6AFC509-290F-45FE-8DAB-C287B8D891CD}"/>
              </a:ext>
            </a:extLst>
          </p:cNvPr>
          <p:cNvGrpSpPr/>
          <p:nvPr/>
        </p:nvGrpSpPr>
        <p:grpSpPr>
          <a:xfrm>
            <a:off x="226706" y="1273356"/>
            <a:ext cx="6279290" cy="1607712"/>
            <a:chOff x="-1554890" y="1287888"/>
            <a:chExt cx="6279290" cy="1607712"/>
          </a:xfrm>
        </p:grpSpPr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09B67067-46B0-4013-99D2-5AA645DDB0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399" y="1287888"/>
              <a:ext cx="2438402" cy="1015663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FF"/>
                  </a:solidFill>
                </a:rPr>
                <a:t>nonlinearities small,</a:t>
              </a:r>
            </a:p>
            <a:p>
              <a:pPr eaLnBrk="1" hangingPunct="1"/>
              <a:r>
                <a:rPr lang="en-US" dirty="0">
                  <a:solidFill>
                    <a:srgbClr val="0000FF"/>
                  </a:solidFill>
                </a:rPr>
                <a:t>perturbatively</a:t>
              </a:r>
            </a:p>
            <a:p>
              <a:pPr eaLnBrk="1" hangingPunct="1"/>
              <a:r>
                <a:rPr lang="en-US" dirty="0">
                  <a:solidFill>
                    <a:srgbClr val="0000FF"/>
                  </a:solidFill>
                </a:rPr>
                <a:t>calculable</a:t>
              </a:r>
            </a:p>
          </p:txBody>
        </p:sp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F8F51E0B-9AE2-4FCD-882E-3B780248A796}"/>
                </a:ext>
              </a:extLst>
            </p:cNvPr>
            <p:cNvSpPr/>
            <p:nvPr/>
          </p:nvSpPr>
          <p:spPr bwMode="auto">
            <a:xfrm rot="5400000">
              <a:off x="1293428" y="-535372"/>
              <a:ext cx="582654" cy="6279290"/>
            </a:xfrm>
            <a:prstGeom prst="leftBrac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410BCB-A4DC-4BAE-873C-F89FC7C11797}"/>
              </a:ext>
            </a:extLst>
          </p:cNvPr>
          <p:cNvGrpSpPr/>
          <p:nvPr/>
        </p:nvGrpSpPr>
        <p:grpSpPr>
          <a:xfrm>
            <a:off x="5443681" y="3826421"/>
            <a:ext cx="3447160" cy="708028"/>
            <a:chOff x="5262285" y="3826421"/>
            <a:chExt cx="3447160" cy="708028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BB16640A-3050-4ECD-AC57-6882B2688654}"/>
                </a:ext>
              </a:extLst>
            </p:cNvPr>
            <p:cNvSpPr/>
            <p:nvPr/>
          </p:nvSpPr>
          <p:spPr bwMode="auto">
            <a:xfrm rot="16200000">
              <a:off x="6285582" y="2803124"/>
              <a:ext cx="387321" cy="2433915"/>
            </a:xfrm>
            <a:prstGeom prst="leftBrac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74499E-FE64-40C0-843B-524173434930}"/>
                </a:ext>
              </a:extLst>
            </p:cNvPr>
            <p:cNvSpPr txBox="1"/>
            <p:nvPr/>
          </p:nvSpPr>
          <p:spPr>
            <a:xfrm>
              <a:off x="6400800" y="4134339"/>
              <a:ext cx="23086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numerical relativity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2F529-091A-4EDC-990D-1A81EDCC2C01}"/>
              </a:ext>
            </a:extLst>
          </p:cNvPr>
          <p:cNvGrpSpPr/>
          <p:nvPr/>
        </p:nvGrpSpPr>
        <p:grpSpPr>
          <a:xfrm>
            <a:off x="7648996" y="2309520"/>
            <a:ext cx="1420696" cy="716330"/>
            <a:chOff x="7467600" y="2309520"/>
            <a:chExt cx="1420696" cy="716330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68610A52-CB81-4FAF-B3DA-DCDC6AFBD12F}"/>
                </a:ext>
              </a:extLst>
            </p:cNvPr>
            <p:cNvSpPr/>
            <p:nvPr/>
          </p:nvSpPr>
          <p:spPr bwMode="auto">
            <a:xfrm rot="5400000">
              <a:off x="7534245" y="2559095"/>
              <a:ext cx="400110" cy="533400"/>
            </a:xfrm>
            <a:prstGeom prst="leftBrace">
              <a:avLst/>
            </a:prstGeom>
            <a:noFill/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F67459-737C-4CF1-BC2E-8A6C42CEB592}"/>
                </a:ext>
              </a:extLst>
            </p:cNvPr>
            <p:cNvSpPr txBox="1"/>
            <p:nvPr/>
          </p:nvSpPr>
          <p:spPr>
            <a:xfrm>
              <a:off x="7620000" y="2309520"/>
              <a:ext cx="12682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</a:rPr>
                <a:t>quasi-normal </a:t>
              </a:r>
            </a:p>
            <a:p>
              <a:r>
                <a:rPr lang="en-US" sz="1400" dirty="0">
                  <a:solidFill>
                    <a:srgbClr val="008000"/>
                  </a:solidFill>
                </a:rPr>
                <a:t>          modes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1659D37-D39E-4500-A6D8-C024B1FA6B5A}"/>
              </a:ext>
            </a:extLst>
          </p:cNvPr>
          <p:cNvSpPr txBox="1"/>
          <p:nvPr/>
        </p:nvSpPr>
        <p:spPr>
          <a:xfrm>
            <a:off x="7567" y="3010783"/>
            <a:ext cx="3824286" cy="175432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NS-NS mergers @ LIGO/VIRGO/...</a:t>
            </a:r>
          </a:p>
          <a:p>
            <a:r>
              <a:rPr lang="en-US" sz="1800" dirty="0">
                <a:solidFill>
                  <a:srgbClr val="0000FF"/>
                </a:solidFill>
              </a:rPr>
              <a:t>or BH’s @ LISA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800" dirty="0">
                <a:solidFill>
                  <a:srgbClr val="0000FF"/>
                </a:solidFill>
                <a:sym typeface="Wingdings" panose="05000000000000000000" pitchFamily="2" charset="2"/>
              </a:rPr>
              <a:t>many, many cycles </a:t>
            </a:r>
          </a:p>
          <a:p>
            <a:r>
              <a:rPr lang="en-US" sz="1800" dirty="0">
                <a:solidFill>
                  <a:srgbClr val="0000FF"/>
                </a:solidFill>
                <a:sym typeface="Wingdings" panose="05000000000000000000" pitchFamily="2" charset="2"/>
              </a:rPr>
              <a:t>    in perturbative regime</a:t>
            </a:r>
          </a:p>
          <a:p>
            <a:r>
              <a:rPr lang="en-US" sz="1800" dirty="0">
                <a:solidFill>
                  <a:srgbClr val="0000FF"/>
                </a:solidFill>
                <a:sym typeface="Wingdings" panose="05000000000000000000" pitchFamily="2" charset="2"/>
              </a:rPr>
              <a:t> phase of orbit can be measured</a:t>
            </a:r>
          </a:p>
          <a:p>
            <a:r>
              <a:rPr lang="en-US" sz="1800" dirty="0">
                <a:solidFill>
                  <a:srgbClr val="0000FF"/>
                </a:solidFill>
                <a:sym typeface="Wingdings" panose="05000000000000000000" pitchFamily="2" charset="2"/>
              </a:rPr>
              <a:t>     very precisely</a:t>
            </a:r>
          </a:p>
        </p:txBody>
      </p:sp>
    </p:spTree>
    <p:extLst>
      <p:ext uri="{BB962C8B-B14F-4D97-AF65-F5344CB8AC3E}">
        <p14:creationId xmlns:p14="http://schemas.microsoft.com/office/powerpoint/2010/main" val="156413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B56FB-040A-461E-AFA8-551DE94E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1143000"/>
          </a:xfrm>
        </p:spPr>
        <p:txBody>
          <a:bodyPr/>
          <a:lstStyle/>
          <a:p>
            <a:r>
              <a:rPr lang="en-US" dirty="0"/>
              <a:t>Scattering amplitudes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A2A32-4B50-470F-A64D-A1F213CEB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53" y="1993808"/>
            <a:ext cx="8229600" cy="3857996"/>
          </a:xfrm>
        </p:spPr>
        <p:txBody>
          <a:bodyPr/>
          <a:lstStyle/>
          <a:p>
            <a:r>
              <a:rPr lang="en-US" sz="2800" dirty="0"/>
              <a:t>“The most perfect microscopic structures in the universe”</a:t>
            </a:r>
          </a:p>
          <a:p>
            <a:r>
              <a:rPr lang="en-US" sz="2800" dirty="0"/>
              <a:t>Where the “rubber meets the road” between quantum field theory and experiment</a:t>
            </a:r>
          </a:p>
          <a:p>
            <a:r>
              <a:rPr lang="en-US" sz="2800" dirty="0"/>
              <a:t>Amplitudes for quantum chromodynamics (QCD) dominate collisions at LHC</a:t>
            </a:r>
          </a:p>
          <a:p>
            <a:r>
              <a:rPr lang="en-US" sz="2800" dirty="0"/>
              <a:t>Smooth functions of the external kinematic variables and essentially nothing else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27E21-0DBE-48E1-8CEE-00672E1B8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B69ED-89DD-4D47-B894-453AE8E06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F3AC2-1985-4D8C-9154-1846A084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1FB042-4513-45B2-8B8A-E1F495F4B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424" y="84653"/>
            <a:ext cx="2693041" cy="1726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EF19E4-0461-4865-AC7B-2447A4B4D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72797"/>
            <a:ext cx="962045" cy="72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45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FE5A9-D301-43E7-A826-950C11333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Both shrouded in mystery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C0759-E92C-4301-B9FC-1648C8C78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95800"/>
          </a:xfrm>
        </p:spPr>
        <p:txBody>
          <a:bodyPr/>
          <a:lstStyle/>
          <a:p>
            <a:r>
              <a:rPr lang="en-US" sz="2800" dirty="0"/>
              <a:t>Black holes often shrouded in gas and dust (which makes it possible to “see” them electromagnetically)</a:t>
            </a:r>
          </a:p>
          <a:p>
            <a:r>
              <a:rPr lang="en-US" sz="2800" dirty="0"/>
              <a:t>Quarks and gluons scattering in QCD are shrouded by confinement: bound within the initial protons, and emerge as collimated jets of hadrons in the final state.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4AC4C-AD18-4A5D-917A-F3B06AB4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DD594-CB0B-44FB-BD83-7C7B2DB41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995EB-6854-47FA-A6CB-5CF79B2A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27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48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667000"/>
            <a:ext cx="3282074" cy="325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" name="Group 39"/>
          <p:cNvGrpSpPr/>
          <p:nvPr/>
        </p:nvGrpSpPr>
        <p:grpSpPr>
          <a:xfrm>
            <a:off x="4114800" y="4495800"/>
            <a:ext cx="4724400" cy="1456730"/>
            <a:chOff x="4114800" y="4724400"/>
            <a:chExt cx="4724400" cy="1456730"/>
          </a:xfrm>
        </p:grpSpPr>
        <p:sp>
          <p:nvSpPr>
            <p:cNvPr id="252943" name="Text Box 15"/>
            <p:cNvSpPr txBox="1">
              <a:spLocks noChangeArrowheads="1"/>
            </p:cNvSpPr>
            <p:nvPr/>
          </p:nvSpPr>
          <p:spPr bwMode="auto">
            <a:xfrm>
              <a:off x="4419600" y="5257800"/>
              <a:ext cx="4419600" cy="923330"/>
            </a:xfrm>
            <a:prstGeom prst="rect">
              <a:avLst/>
            </a:prstGeom>
            <a:solidFill>
              <a:srgbClr val="CCFFFF"/>
            </a:solidFill>
            <a:ln w="3175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800" dirty="0"/>
                <a:t>Short-distance cross section</a:t>
              </a:r>
            </a:p>
            <a:p>
              <a:endParaRPr lang="en-US" sz="1800" dirty="0"/>
            </a:p>
            <a:p>
              <a:r>
                <a:rPr lang="en-US" sz="1800" dirty="0">
                  <a:solidFill>
                    <a:srgbClr val="008000"/>
                  </a:solidFill>
                </a:rPr>
                <a:t>predictable using </a:t>
              </a:r>
              <a:r>
                <a:rPr lang="en-US" sz="1800" dirty="0" err="1">
                  <a:solidFill>
                    <a:srgbClr val="008000"/>
                  </a:solidFill>
                </a:rPr>
                <a:t>perturbative</a:t>
              </a:r>
              <a:r>
                <a:rPr lang="en-US" sz="1800" dirty="0">
                  <a:solidFill>
                    <a:srgbClr val="008000"/>
                  </a:solidFill>
                </a:rPr>
                <a:t> QCD</a:t>
              </a:r>
            </a:p>
          </p:txBody>
        </p:sp>
        <p:sp>
          <p:nvSpPr>
            <p:cNvPr id="252942" name="Line 14"/>
            <p:cNvSpPr>
              <a:spLocks noChangeShapeType="1"/>
            </p:cNvSpPr>
            <p:nvPr/>
          </p:nvSpPr>
          <p:spPr bwMode="auto">
            <a:xfrm flipH="1" flipV="1">
              <a:off x="4114800" y="4724400"/>
              <a:ext cx="304800" cy="60960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35" name="Picture 34" descr="txp_fig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4572000" y="5562600"/>
              <a:ext cx="1799190" cy="304800"/>
            </a:xfrm>
            <a:prstGeom prst="rect">
              <a:avLst/>
            </a:prstGeom>
            <a:noFill/>
          </p:spPr>
        </p:pic>
      </p:grp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A684-F9F8-4B4C-B2F2-DB4AD6DE388D}" type="slidenum">
              <a:rPr lang="en-US"/>
              <a:pPr/>
              <a:t>14</a:t>
            </a:fld>
            <a:endParaRPr lang="en-US"/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QCD Factorization</a:t>
            </a:r>
            <a:r>
              <a:rPr lang="en-US" sz="4000" dirty="0"/>
              <a:t> &amp; Parton Model</a:t>
            </a:r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914400" y="1600200"/>
            <a:ext cx="6629400" cy="70788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At short distances, </a:t>
            </a:r>
            <a:r>
              <a:rPr lang="en-US" dirty="0">
                <a:solidFill>
                  <a:srgbClr val="FF0000"/>
                </a:solidFill>
              </a:rPr>
              <a:t>quarks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gluons</a:t>
            </a:r>
            <a:r>
              <a:rPr lang="en-US" dirty="0"/>
              <a:t> (</a:t>
            </a:r>
            <a:r>
              <a:rPr lang="en-US" dirty="0" err="1">
                <a:solidFill>
                  <a:srgbClr val="FF0000"/>
                </a:solidFill>
              </a:rPr>
              <a:t>partons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 in proton are </a:t>
            </a:r>
            <a:r>
              <a:rPr lang="en-US" dirty="0">
                <a:solidFill>
                  <a:srgbClr val="008000"/>
                </a:solidFill>
              </a:rPr>
              <a:t>almost free</a:t>
            </a:r>
            <a:r>
              <a:rPr lang="en-US" dirty="0"/>
              <a:t>.   Sampled “one at a time”</a:t>
            </a:r>
          </a:p>
        </p:txBody>
      </p:sp>
      <p:grpSp>
        <p:nvGrpSpPr>
          <p:cNvPr id="252933" name="Group 5"/>
          <p:cNvGrpSpPr>
            <a:grpSpLocks/>
          </p:cNvGrpSpPr>
          <p:nvPr/>
        </p:nvGrpSpPr>
        <p:grpSpPr bwMode="auto">
          <a:xfrm>
            <a:off x="4648200" y="2819400"/>
            <a:ext cx="3041653" cy="838200"/>
            <a:chOff x="432" y="2400"/>
            <a:chExt cx="1916" cy="528"/>
          </a:xfrm>
        </p:grpSpPr>
        <p:sp>
          <p:nvSpPr>
            <p:cNvPr id="252934" name="Line 6"/>
            <p:cNvSpPr>
              <a:spLocks noChangeShapeType="1"/>
            </p:cNvSpPr>
            <p:nvPr/>
          </p:nvSpPr>
          <p:spPr bwMode="auto">
            <a:xfrm flipH="1">
              <a:off x="432" y="2592"/>
              <a:ext cx="240" cy="33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2935" name="Text Box 7"/>
            <p:cNvSpPr txBox="1">
              <a:spLocks noChangeArrowheads="1"/>
            </p:cNvSpPr>
            <p:nvPr/>
          </p:nvSpPr>
          <p:spPr bwMode="auto">
            <a:xfrm>
              <a:off x="432" y="2400"/>
              <a:ext cx="1916" cy="213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/>
                <a:t>“typical” </a:t>
              </a:r>
              <a:r>
                <a:rPr lang="en-US" sz="1600" dirty="0">
                  <a:solidFill>
                    <a:srgbClr val="008000"/>
                  </a:solidFill>
                </a:rPr>
                <a:t>infrared safe</a:t>
              </a:r>
              <a:r>
                <a:rPr lang="en-US" sz="1600" dirty="0"/>
                <a:t> final state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71800" y="3276600"/>
            <a:ext cx="5943600" cy="1600200"/>
            <a:chOff x="2971800" y="3505200"/>
            <a:chExt cx="5943600" cy="1600200"/>
          </a:xfrm>
        </p:grpSpPr>
        <p:sp>
          <p:nvSpPr>
            <p:cNvPr id="252939" name="Line 11"/>
            <p:cNvSpPr>
              <a:spLocks noChangeShapeType="1"/>
            </p:cNvSpPr>
            <p:nvPr/>
          </p:nvSpPr>
          <p:spPr bwMode="auto">
            <a:xfrm flipH="1">
              <a:off x="5334000" y="3886200"/>
              <a:ext cx="533400" cy="30480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2940" name="Text Box 12"/>
            <p:cNvSpPr txBox="1">
              <a:spLocks noChangeArrowheads="1"/>
            </p:cNvSpPr>
            <p:nvPr/>
          </p:nvSpPr>
          <p:spPr bwMode="auto">
            <a:xfrm>
              <a:off x="5867400" y="3505200"/>
              <a:ext cx="3048000" cy="1138773"/>
            </a:xfrm>
            <a:prstGeom prst="rect">
              <a:avLst/>
            </a:prstGeom>
            <a:solidFill>
              <a:srgbClr val="FFCCFF">
                <a:alpha val="41000"/>
              </a:srgbClr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/>
                <a:t>The “</a:t>
              </a:r>
              <a:r>
                <a:rPr lang="en-US" sz="2400" dirty="0" err="1"/>
                <a:t>femto</a:t>
              </a:r>
              <a:r>
                <a:rPr lang="en-US" sz="2400" dirty="0"/>
                <a:t>-universe”</a:t>
              </a:r>
            </a:p>
            <a:p>
              <a:r>
                <a:rPr lang="en-US" sz="1600" dirty="0"/>
                <a:t>size = factorization scale </a:t>
              </a:r>
              <a:r>
                <a:rPr lang="en-US" sz="2800" i="1" dirty="0">
                  <a:solidFill>
                    <a:srgbClr val="CC3399"/>
                  </a:solidFill>
                  <a:latin typeface="Symbol" pitchFamily="18" charset="2"/>
                </a:rPr>
                <a:t>m</a:t>
              </a:r>
              <a:r>
                <a:rPr lang="en-US" sz="2800" i="1" baseline="-25000" dirty="0">
                  <a:solidFill>
                    <a:srgbClr val="CC3399"/>
                  </a:solidFill>
                </a:rPr>
                <a:t>F</a:t>
              </a:r>
              <a:r>
                <a:rPr lang="en-US" sz="2800" i="1" dirty="0">
                  <a:solidFill>
                    <a:srgbClr val="CC3399"/>
                  </a:solidFill>
                </a:rPr>
                <a:t> </a:t>
              </a:r>
              <a:endParaRPr lang="en-US" sz="1600" dirty="0">
                <a:solidFill>
                  <a:srgbClr val="CC3399"/>
                </a:solidFill>
              </a:endParaRPr>
            </a:p>
            <a:p>
              <a:r>
                <a:rPr lang="en-US" sz="1600" dirty="0"/>
                <a:t>(“arbitrary”)</a:t>
              </a:r>
            </a:p>
          </p:txBody>
        </p:sp>
        <p:sp>
          <p:nvSpPr>
            <p:cNvPr id="252951" name="Text Box 23"/>
            <p:cNvSpPr txBox="1">
              <a:spLocks noChangeArrowheads="1"/>
            </p:cNvSpPr>
            <p:nvPr/>
          </p:nvSpPr>
          <p:spPr bwMode="auto">
            <a:xfrm>
              <a:off x="2971800" y="3657600"/>
              <a:ext cx="2286000" cy="1447800"/>
            </a:xfrm>
            <a:prstGeom prst="rect">
              <a:avLst/>
            </a:prstGeom>
            <a:noFill/>
            <a:ln w="22225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endParaRPr lang="en-US" sz="1600"/>
            </a:p>
            <a:p>
              <a:endParaRPr lang="en-US" sz="16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28600" y="3657600"/>
            <a:ext cx="2362200" cy="1371600"/>
            <a:chOff x="228600" y="3886200"/>
            <a:chExt cx="2362200" cy="1371600"/>
          </a:xfrm>
        </p:grpSpPr>
        <p:sp>
          <p:nvSpPr>
            <p:cNvPr id="252937" name="Line 9"/>
            <p:cNvSpPr>
              <a:spLocks noChangeShapeType="1"/>
            </p:cNvSpPr>
            <p:nvPr/>
          </p:nvSpPr>
          <p:spPr bwMode="auto">
            <a:xfrm>
              <a:off x="2133600" y="4648200"/>
              <a:ext cx="457200" cy="609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2938" name="Text Box 10"/>
            <p:cNvSpPr txBox="1">
              <a:spLocks noChangeArrowheads="1"/>
            </p:cNvSpPr>
            <p:nvPr/>
          </p:nvSpPr>
          <p:spPr bwMode="auto">
            <a:xfrm>
              <a:off x="228600" y="4038600"/>
              <a:ext cx="1909497" cy="892552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Parton distribution 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functions</a:t>
              </a:r>
              <a:r>
                <a:rPr lang="en-US" dirty="0"/>
                <a:t> 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(from experiment)</a:t>
              </a: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 flipV="1">
              <a:off x="2133600" y="3886200"/>
              <a:ext cx="457200" cy="533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477000" y="5105400"/>
            <a:ext cx="2329428" cy="523220"/>
            <a:chOff x="6477000" y="5334000"/>
            <a:chExt cx="2329428" cy="523220"/>
          </a:xfrm>
        </p:grpSpPr>
        <p:sp>
          <p:nvSpPr>
            <p:cNvPr id="252947" name="Text Box 19"/>
            <p:cNvSpPr txBox="1">
              <a:spLocks noChangeArrowheads="1"/>
            </p:cNvSpPr>
            <p:nvPr/>
          </p:nvSpPr>
          <p:spPr bwMode="auto">
            <a:xfrm>
              <a:off x="7467600" y="5334000"/>
              <a:ext cx="1338828" cy="52322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6600CC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 err="1"/>
                <a:t>Renorm</a:t>
              </a:r>
              <a:r>
                <a:rPr lang="en-US" sz="1400" dirty="0"/>
                <a:t>. scale</a:t>
              </a:r>
            </a:p>
            <a:p>
              <a:r>
                <a:rPr lang="en-US" sz="1400" dirty="0"/>
                <a:t>(“arbitrary”)</a:t>
              </a:r>
            </a:p>
          </p:txBody>
        </p:sp>
        <p:sp>
          <p:nvSpPr>
            <p:cNvPr id="37" name="Line 11"/>
            <p:cNvSpPr>
              <a:spLocks noChangeShapeType="1"/>
            </p:cNvSpPr>
            <p:nvPr/>
          </p:nvSpPr>
          <p:spPr bwMode="auto">
            <a:xfrm flipH="1">
              <a:off x="6477000" y="5715000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4C69-35D3-4066-8019-1596D80E84AE}" type="slidenum">
              <a:rPr lang="en-US"/>
              <a:pPr/>
              <a:t>15</a:t>
            </a:fld>
            <a:endParaRPr lang="en-US"/>
          </a:p>
        </p:txBody>
      </p:sp>
      <p:sp>
        <p:nvSpPr>
          <p:cNvPr id="2549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47574" y="2209800"/>
            <a:ext cx="3029026" cy="2050493"/>
          </a:xfrm>
          <a:solidFill>
            <a:srgbClr val="CCFFFF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Leading-order (</a:t>
            </a:r>
            <a:r>
              <a:rPr lang="en-US" sz="2000" dirty="0">
                <a:solidFill>
                  <a:srgbClr val="FF0000"/>
                </a:solidFill>
              </a:rPr>
              <a:t>LO</a:t>
            </a:r>
            <a:r>
              <a:rPr lang="en-US" sz="2000" dirty="0"/>
              <a:t>) predictions </a:t>
            </a:r>
            <a:r>
              <a:rPr lang="en-US" sz="2000" dirty="0">
                <a:solidFill>
                  <a:srgbClr val="FF0000"/>
                </a:solidFill>
              </a:rPr>
              <a:t>qualitative: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poor convergence</a:t>
            </a:r>
          </a:p>
          <a:p>
            <a:pPr marL="0" indent="0">
              <a:buNone/>
            </a:pPr>
            <a:r>
              <a:rPr lang="en-US" sz="2000" dirty="0"/>
              <a:t> of expansion in 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000" dirty="0"/>
              <a:t>Uncertainty bands from varying</a:t>
            </a:r>
            <a:endParaRPr lang="en-US" sz="2000" i="1" baseline="-25000" dirty="0">
              <a:solidFill>
                <a:srgbClr val="FF0000"/>
              </a:solidFill>
            </a:endParaRPr>
          </a:p>
        </p:txBody>
      </p:sp>
      <p:sp>
        <p:nvSpPr>
          <p:cNvPr id="25498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681335"/>
          </a:xfrm>
        </p:spPr>
        <p:txBody>
          <a:bodyPr/>
          <a:lstStyle/>
          <a:p>
            <a:r>
              <a:rPr lang="en-US" sz="3200" dirty="0"/>
              <a:t>Perturbative Short-Distance Cross Section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627684-408D-41DB-82D8-A89244EE2A77}"/>
              </a:ext>
            </a:extLst>
          </p:cNvPr>
          <p:cNvGrpSpPr/>
          <p:nvPr/>
        </p:nvGrpSpPr>
        <p:grpSpPr>
          <a:xfrm>
            <a:off x="304801" y="914400"/>
            <a:ext cx="8534399" cy="854074"/>
            <a:chOff x="304801" y="1127126"/>
            <a:chExt cx="8534399" cy="854074"/>
          </a:xfrm>
        </p:grpSpPr>
        <p:sp>
          <p:nvSpPr>
            <p:cNvPr id="254982" name="Text Box 6"/>
            <p:cNvSpPr txBox="1">
              <a:spLocks noChangeArrowheads="1"/>
            </p:cNvSpPr>
            <p:nvPr/>
          </p:nvSpPr>
          <p:spPr bwMode="auto">
            <a:xfrm>
              <a:off x="3429000" y="1584325"/>
              <a:ext cx="5222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LO</a:t>
              </a:r>
              <a:endParaRPr lang="en-US" sz="1600" dirty="0">
                <a:solidFill>
                  <a:srgbClr val="FF00FF"/>
                </a:solidFill>
              </a:endParaRPr>
            </a:p>
          </p:txBody>
        </p:sp>
        <p:sp>
          <p:nvSpPr>
            <p:cNvPr id="254983" name="Text Box 7"/>
            <p:cNvSpPr txBox="1">
              <a:spLocks noChangeArrowheads="1"/>
            </p:cNvSpPr>
            <p:nvPr/>
          </p:nvSpPr>
          <p:spPr bwMode="auto">
            <a:xfrm>
              <a:off x="4800600" y="1584325"/>
              <a:ext cx="7064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NLO</a:t>
              </a:r>
            </a:p>
          </p:txBody>
        </p:sp>
        <p:sp>
          <p:nvSpPr>
            <p:cNvPr id="254984" name="Text Box 8"/>
            <p:cNvSpPr txBox="1">
              <a:spLocks noChangeArrowheads="1"/>
            </p:cNvSpPr>
            <p:nvPr/>
          </p:nvSpPr>
          <p:spPr bwMode="auto">
            <a:xfrm>
              <a:off x="7010400" y="1584325"/>
              <a:ext cx="8905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NNLO</a:t>
              </a:r>
            </a:p>
          </p:txBody>
        </p:sp>
        <p:pic>
          <p:nvPicPr>
            <p:cNvPr id="254996" name="Picture 20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4801" y="1127126"/>
              <a:ext cx="8534399" cy="574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54997" name="Picture 2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27963" y="3296838"/>
            <a:ext cx="6858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4998" name="Picture 2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3563" y="4003584"/>
            <a:ext cx="1752600" cy="20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4186DE-E7BC-4D13-90DD-7DA1A4287E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8651" y="2083000"/>
            <a:ext cx="4899949" cy="4241599"/>
          </a:xfrm>
          <a:prstGeom prst="rect">
            <a:avLst/>
          </a:prstGeom>
        </p:spPr>
      </p:pic>
      <p:sp>
        <p:nvSpPr>
          <p:cNvPr id="254990" name="Text Box 14"/>
          <p:cNvSpPr txBox="1">
            <a:spLocks noChangeArrowheads="1"/>
          </p:cNvSpPr>
          <p:nvPr/>
        </p:nvSpPr>
        <p:spPr bwMode="auto">
          <a:xfrm>
            <a:off x="4611728" y="2677180"/>
            <a:ext cx="27796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CC3399"/>
                </a:solidFill>
              </a:rPr>
              <a:t>Anastasiou</a:t>
            </a:r>
            <a:r>
              <a:rPr lang="en-US" sz="1400" dirty="0">
                <a:solidFill>
                  <a:srgbClr val="CC3399"/>
                </a:solidFill>
              </a:rPr>
              <a:t>, Duhr, Dulat, </a:t>
            </a:r>
          </a:p>
          <a:p>
            <a:r>
              <a:rPr lang="en-US" sz="1400" dirty="0">
                <a:solidFill>
                  <a:srgbClr val="CC3399"/>
                </a:solidFill>
              </a:rPr>
              <a:t>Herzog, </a:t>
            </a:r>
            <a:r>
              <a:rPr lang="en-US" sz="1400" dirty="0" err="1">
                <a:solidFill>
                  <a:srgbClr val="CC3399"/>
                </a:solidFill>
              </a:rPr>
              <a:t>Mistlberger</a:t>
            </a:r>
            <a:r>
              <a:rPr lang="en-US" sz="1400" dirty="0">
                <a:solidFill>
                  <a:srgbClr val="CC3399"/>
                </a:solidFill>
              </a:rPr>
              <a:t>, 1503.06056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53B88B-26DF-4929-BE9D-BDCC7DA8F5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85" y="2921856"/>
            <a:ext cx="645708" cy="26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AAFE3A-94D4-41B1-8DBE-72B10F7BA3C3}"/>
              </a:ext>
            </a:extLst>
          </p:cNvPr>
          <p:cNvSpPr txBox="1"/>
          <p:nvPr/>
        </p:nvSpPr>
        <p:spPr>
          <a:xfrm>
            <a:off x="4025800" y="2038290"/>
            <a:ext cx="4700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E2EEE9-1B2B-4005-9C53-7E5928920CF0}"/>
              </a:ext>
            </a:extLst>
          </p:cNvPr>
          <p:cNvSpPr txBox="1"/>
          <p:nvPr/>
        </p:nvSpPr>
        <p:spPr>
          <a:xfrm>
            <a:off x="4025800" y="3657600"/>
            <a:ext cx="4700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1B6D13-4778-43EE-8A32-09E6A11E9681}"/>
              </a:ext>
            </a:extLst>
          </p:cNvPr>
          <p:cNvGrpSpPr/>
          <p:nvPr/>
        </p:nvGrpSpPr>
        <p:grpSpPr>
          <a:xfrm>
            <a:off x="247574" y="4855852"/>
            <a:ext cx="3576620" cy="1015663"/>
            <a:chOff x="130959" y="4868220"/>
            <a:chExt cx="3576620" cy="1015663"/>
          </a:xfrm>
        </p:grpSpPr>
        <p:sp>
          <p:nvSpPr>
            <p:cNvPr id="254981" name="Text Box 5"/>
            <p:cNvSpPr txBox="1">
              <a:spLocks noChangeArrowheads="1"/>
            </p:cNvSpPr>
            <p:nvPr/>
          </p:nvSpPr>
          <p:spPr bwMode="auto">
            <a:xfrm>
              <a:off x="130959" y="4868220"/>
              <a:ext cx="3576620" cy="101566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Example:</a:t>
              </a:r>
              <a:r>
                <a:rPr lang="en-US" dirty="0"/>
                <a:t>  </a:t>
              </a:r>
              <a:r>
                <a:rPr lang="en-US" dirty="0">
                  <a:solidFill>
                    <a:srgbClr val="0000FF"/>
                  </a:solidFill>
                </a:rPr>
                <a:t>Higgs</a:t>
              </a:r>
              <a:r>
                <a:rPr lang="en-US" dirty="0"/>
                <a:t> gluon fusion</a:t>
              </a:r>
            </a:p>
            <a:p>
              <a:r>
                <a:rPr lang="en-US" dirty="0"/>
                <a:t>cross section vs. </a:t>
              </a:r>
            </a:p>
            <a:p>
              <a:r>
                <a:rPr lang="en-US" dirty="0"/>
                <a:t>LHC CM energy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4AA2DD-460D-4D2D-BBFF-84881DEC769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311" y="5553025"/>
              <a:ext cx="356089" cy="263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D811531-9DD6-40F2-B435-AF4F61DC3BCA}"/>
              </a:ext>
            </a:extLst>
          </p:cNvPr>
          <p:cNvSpPr/>
          <p:nvPr/>
        </p:nvSpPr>
        <p:spPr bwMode="auto">
          <a:xfrm>
            <a:off x="152400" y="811649"/>
            <a:ext cx="8872726" cy="952169"/>
          </a:xfrm>
          <a:prstGeom prst="rect">
            <a:avLst/>
          </a:prstGeom>
          <a:noFill/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FD2A8E-9D15-4FF7-A8EF-068359A61312}"/>
              </a:ext>
            </a:extLst>
          </p:cNvPr>
          <p:cNvSpPr/>
          <p:nvPr/>
        </p:nvSpPr>
        <p:spPr bwMode="auto">
          <a:xfrm>
            <a:off x="4240893" y="4947047"/>
            <a:ext cx="4903107" cy="13775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F10944-49A5-459C-ACC0-77296695238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55" y="5057041"/>
            <a:ext cx="1001797" cy="27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92F16C-8E4E-4BAF-9CF3-A7589808739F}"/>
              </a:ext>
            </a:extLst>
          </p:cNvPr>
          <p:cNvCxnSpPr>
            <a:cxnSpLocks/>
          </p:cNvCxnSpPr>
          <p:nvPr/>
        </p:nvCxnSpPr>
        <p:spPr bwMode="auto">
          <a:xfrm flipV="1">
            <a:off x="6781800" y="3414882"/>
            <a:ext cx="0" cy="149794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606723-C246-4828-8533-689778E88497}"/>
              </a:ext>
            </a:extLst>
          </p:cNvPr>
          <p:cNvCxnSpPr>
            <a:cxnSpLocks/>
          </p:cNvCxnSpPr>
          <p:nvPr/>
        </p:nvCxnSpPr>
        <p:spPr bwMode="auto">
          <a:xfrm flipV="1">
            <a:off x="8651344" y="2038290"/>
            <a:ext cx="0" cy="287453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C398848-BE97-4479-97FA-4929EE3D3655}"/>
              </a:ext>
            </a:extLst>
          </p:cNvPr>
          <p:cNvCxnSpPr>
            <a:cxnSpLocks/>
          </p:cNvCxnSpPr>
          <p:nvPr/>
        </p:nvCxnSpPr>
        <p:spPr bwMode="auto">
          <a:xfrm flipV="1">
            <a:off x="9025128" y="1905001"/>
            <a:ext cx="0" cy="304204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7A0CA77-F029-4C69-9B0A-BA9D24BD84D4}"/>
              </a:ext>
            </a:extLst>
          </p:cNvPr>
          <p:cNvSpPr txBox="1"/>
          <p:nvPr/>
        </p:nvSpPr>
        <p:spPr>
          <a:xfrm>
            <a:off x="8764727" y="5010090"/>
            <a:ext cx="4700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14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4099C5-2A35-46DF-9EC8-C938BA1C3AF7}"/>
              </a:ext>
            </a:extLst>
          </p:cNvPr>
          <p:cNvSpPr txBox="1"/>
          <p:nvPr/>
        </p:nvSpPr>
        <p:spPr>
          <a:xfrm>
            <a:off x="8384544" y="4999845"/>
            <a:ext cx="4700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DC09C3-A193-4806-B02E-D1FD50D83C8D}"/>
              </a:ext>
            </a:extLst>
          </p:cNvPr>
          <p:cNvSpPr txBox="1"/>
          <p:nvPr/>
        </p:nvSpPr>
        <p:spPr>
          <a:xfrm>
            <a:off x="6618133" y="4963574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54989" name="Text Box 13"/>
          <p:cNvSpPr txBox="1">
            <a:spLocks noChangeArrowheads="1"/>
          </p:cNvSpPr>
          <p:nvPr/>
        </p:nvSpPr>
        <p:spPr bwMode="auto">
          <a:xfrm>
            <a:off x="4260800" y="5497581"/>
            <a:ext cx="3038011" cy="707886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LO </a:t>
            </a:r>
            <a:r>
              <a:rPr lang="en-US" dirty="0">
                <a:sym typeface="Wingdings" pitchFamily="2" charset="2"/>
              </a:rPr>
              <a:t> NNNLO</a:t>
            </a:r>
          </a:p>
          <a:p>
            <a:r>
              <a:rPr lang="en-US" dirty="0">
                <a:sym typeface="Wingdings" pitchFamily="2" charset="2"/>
              </a:rPr>
              <a:t> factor of 2.7 increase! 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B453-6DC8-4A98-844E-BE6491A0A65A}" type="slidenum">
              <a:rPr lang="en-US"/>
              <a:pPr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1E13C-F953-4FB7-8D20-22B536C87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838"/>
            <a:ext cx="7848588" cy="2239962"/>
          </a:xfrm>
        </p:spPr>
        <p:txBody>
          <a:bodyPr/>
          <a:lstStyle/>
          <a:p>
            <a:r>
              <a:rPr lang="en-US" sz="4000" dirty="0"/>
              <a:t>Short-distance cross sections</a:t>
            </a:r>
            <a:br>
              <a:rPr lang="en-US" sz="4000" dirty="0"/>
            </a:br>
            <a:r>
              <a:rPr lang="en-US" sz="4000" dirty="0"/>
              <a:t>built out of scattering amplitudes,</a:t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en-US" sz="4000" b="1" i="1" dirty="0"/>
              <a:t>S</a:t>
            </a:r>
            <a:r>
              <a:rPr lang="en-US" sz="4000" dirty="0"/>
              <a:t>-matrix elements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8E0EE2-260C-4343-BEBB-D2CC38E013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693639"/>
            <a:ext cx="3480879" cy="9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34E89A-C558-4376-9FC4-6D9016672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199" y="3223419"/>
            <a:ext cx="3494144" cy="223996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C015C06-32D7-4FC8-B75A-39FEDF012AC8}"/>
              </a:ext>
            </a:extLst>
          </p:cNvPr>
          <p:cNvGrpSpPr/>
          <p:nvPr/>
        </p:nvGrpSpPr>
        <p:grpSpPr>
          <a:xfrm>
            <a:off x="4343400" y="3124200"/>
            <a:ext cx="304800" cy="2239963"/>
            <a:chOff x="4343400" y="3124200"/>
            <a:chExt cx="304800" cy="2239963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548EEE6-5330-4867-BDAA-BF1530592A92}"/>
                </a:ext>
              </a:extLst>
            </p:cNvPr>
            <p:cNvCxnSpPr/>
            <p:nvPr/>
          </p:nvCxnSpPr>
          <p:spPr bwMode="auto">
            <a:xfrm>
              <a:off x="4343400" y="3124200"/>
              <a:ext cx="0" cy="2239963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5D6F42-AA24-48BC-B6A3-57BCACAF687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43400" y="3124200"/>
              <a:ext cx="304800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D0B381B-1FD5-4F3F-B658-AFEE41D6D3F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43400" y="5364163"/>
              <a:ext cx="304800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07E5683-FCBD-4C3F-B422-A7856E1B7504}"/>
              </a:ext>
            </a:extLst>
          </p:cNvPr>
          <p:cNvGrpSpPr/>
          <p:nvPr/>
        </p:nvGrpSpPr>
        <p:grpSpPr>
          <a:xfrm flipH="1">
            <a:off x="7924800" y="3087982"/>
            <a:ext cx="304799" cy="2276182"/>
            <a:chOff x="4343400" y="3124200"/>
            <a:chExt cx="304800" cy="223996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0107A5B-2FCF-4BF2-B97B-A0CF1DC8A20D}"/>
                </a:ext>
              </a:extLst>
            </p:cNvPr>
            <p:cNvCxnSpPr/>
            <p:nvPr/>
          </p:nvCxnSpPr>
          <p:spPr bwMode="auto">
            <a:xfrm>
              <a:off x="4343400" y="3124200"/>
              <a:ext cx="0" cy="2239963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DA7C6F-275E-4EE2-81DF-872DF328709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43400" y="3124200"/>
              <a:ext cx="304800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BDC8FF8-D432-4006-B50D-4649F81C28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43400" y="5364163"/>
              <a:ext cx="304800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A5C34192-5A3D-409D-A8B8-B26B76F712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856545"/>
            <a:ext cx="1256879" cy="9440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3330D-633B-48EC-99DF-21FB0BB0C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48" y="9597"/>
            <a:ext cx="8534400" cy="1123263"/>
          </a:xfrm>
        </p:spPr>
        <p:txBody>
          <a:bodyPr/>
          <a:lstStyle/>
          <a:p>
            <a:r>
              <a:rPr lang="en-US" dirty="0"/>
              <a:t>Black hole scattering vs. </a:t>
            </a:r>
            <a:r>
              <a:rPr lang="en-US" dirty="0" err="1"/>
              <a:t>inspiral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38CC0-D1FF-4389-B181-89E22E17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67239-F556-407E-88F8-B79AC7766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D04C9-9085-4899-90AA-CDE14EBEC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B5ACFD-1357-4777-937E-BE96A409A5AA}"/>
              </a:ext>
            </a:extLst>
          </p:cNvPr>
          <p:cNvGrpSpPr/>
          <p:nvPr/>
        </p:nvGrpSpPr>
        <p:grpSpPr>
          <a:xfrm>
            <a:off x="1409700" y="1593009"/>
            <a:ext cx="6392971" cy="2990554"/>
            <a:chOff x="1409700" y="2062457"/>
            <a:chExt cx="6392971" cy="2990554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78BFCD47-D13F-4C75-8D4A-2E944254C81C}"/>
                </a:ext>
              </a:extLst>
            </p:cNvPr>
            <p:cNvSpPr/>
            <p:nvPr/>
          </p:nvSpPr>
          <p:spPr bwMode="auto">
            <a:xfrm>
              <a:off x="7497871" y="2238712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F63F38DD-833D-45B1-98B5-0E85AFCA29E8}"/>
                </a:ext>
              </a:extLst>
            </p:cNvPr>
            <p:cNvSpPr/>
            <p:nvPr/>
          </p:nvSpPr>
          <p:spPr bwMode="auto">
            <a:xfrm>
              <a:off x="3048000" y="2062457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DEFF0DB6-DD40-4B5E-9465-C785860882D8}"/>
                </a:ext>
              </a:extLst>
            </p:cNvPr>
            <p:cNvSpPr/>
            <p:nvPr/>
          </p:nvSpPr>
          <p:spPr bwMode="auto">
            <a:xfrm>
              <a:off x="1409700" y="4748211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7E000BF2-7792-4FF2-B18C-6A8B828F7116}"/>
                </a:ext>
              </a:extLst>
            </p:cNvPr>
            <p:cNvSpPr/>
            <p:nvPr/>
          </p:nvSpPr>
          <p:spPr bwMode="auto">
            <a:xfrm>
              <a:off x="5867400" y="4710048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11ABF2C-27E1-42D7-9052-B0EDF5B39156}"/>
              </a:ext>
            </a:extLst>
          </p:cNvPr>
          <p:cNvGrpSpPr/>
          <p:nvPr/>
        </p:nvGrpSpPr>
        <p:grpSpPr>
          <a:xfrm>
            <a:off x="2133600" y="1474902"/>
            <a:ext cx="4876800" cy="3344874"/>
            <a:chOff x="2133600" y="1944350"/>
            <a:chExt cx="4876800" cy="3344874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7695B78B-C6E1-419B-AD42-5D0383855706}"/>
                </a:ext>
              </a:extLst>
            </p:cNvPr>
            <p:cNvSpPr/>
            <p:nvPr/>
          </p:nvSpPr>
          <p:spPr bwMode="auto">
            <a:xfrm>
              <a:off x="2133600" y="1944350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6066D043-FA3B-4382-96AA-FA373D2A75FC}"/>
                </a:ext>
              </a:extLst>
            </p:cNvPr>
            <p:cNvSpPr/>
            <p:nvPr/>
          </p:nvSpPr>
          <p:spPr bwMode="auto">
            <a:xfrm>
              <a:off x="2133600" y="4984424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1C1AAFB2-9EB8-4DC0-8403-4402F6768FC5}"/>
                </a:ext>
              </a:extLst>
            </p:cNvPr>
            <p:cNvSpPr/>
            <p:nvPr/>
          </p:nvSpPr>
          <p:spPr bwMode="auto">
            <a:xfrm>
              <a:off x="6705600" y="4953000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34B97B53-2818-476E-BC29-05D8278792E9}"/>
                </a:ext>
              </a:extLst>
            </p:cNvPr>
            <p:cNvSpPr/>
            <p:nvPr/>
          </p:nvSpPr>
          <p:spPr bwMode="auto">
            <a:xfrm>
              <a:off x="6705600" y="1966118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9594A8-6411-45DB-B434-88943E124BDE}"/>
              </a:ext>
            </a:extLst>
          </p:cNvPr>
          <p:cNvGrpSpPr/>
          <p:nvPr/>
        </p:nvGrpSpPr>
        <p:grpSpPr>
          <a:xfrm>
            <a:off x="5789112" y="1693721"/>
            <a:ext cx="2097588" cy="2753947"/>
            <a:chOff x="5789112" y="2163169"/>
            <a:chExt cx="2097588" cy="2753947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8B5565F0-7E86-417B-90A5-D1E74E9DB82D}"/>
                </a:ext>
              </a:extLst>
            </p:cNvPr>
            <p:cNvSpPr/>
            <p:nvPr/>
          </p:nvSpPr>
          <p:spPr bwMode="auto">
            <a:xfrm>
              <a:off x="5789112" y="2163169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2538B1A1-BC3E-4D27-8F8E-A412DA6C178A}"/>
                </a:ext>
              </a:extLst>
            </p:cNvPr>
            <p:cNvSpPr/>
            <p:nvPr/>
          </p:nvSpPr>
          <p:spPr bwMode="auto">
            <a:xfrm>
              <a:off x="7581900" y="4612316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E9B18A-1CFD-420C-8F31-5C5BEDE04030}"/>
              </a:ext>
            </a:extLst>
          </p:cNvPr>
          <p:cNvGrpSpPr/>
          <p:nvPr/>
        </p:nvGrpSpPr>
        <p:grpSpPr>
          <a:xfrm>
            <a:off x="685800" y="1934352"/>
            <a:ext cx="7780752" cy="2196632"/>
            <a:chOff x="685800" y="2403800"/>
            <a:chExt cx="7780752" cy="2196632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EE2F0B14-5107-4813-95A1-C4389F29D76A}"/>
                </a:ext>
              </a:extLst>
            </p:cNvPr>
            <p:cNvSpPr/>
            <p:nvPr/>
          </p:nvSpPr>
          <p:spPr bwMode="auto">
            <a:xfrm>
              <a:off x="685800" y="4295632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E6756376-F748-48A6-A03A-45989DF428D0}"/>
                </a:ext>
              </a:extLst>
            </p:cNvPr>
            <p:cNvSpPr/>
            <p:nvPr/>
          </p:nvSpPr>
          <p:spPr bwMode="auto">
            <a:xfrm>
              <a:off x="3733800" y="2403800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8C38322D-5404-495A-A9F4-93DA497FDBB2}"/>
                </a:ext>
              </a:extLst>
            </p:cNvPr>
            <p:cNvSpPr/>
            <p:nvPr/>
          </p:nvSpPr>
          <p:spPr bwMode="auto">
            <a:xfrm>
              <a:off x="8161752" y="2925133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70A4D89D-4766-4235-9BEB-F172339FF26F}"/>
                </a:ext>
              </a:extLst>
            </p:cNvPr>
            <p:cNvSpPr/>
            <p:nvPr/>
          </p:nvSpPr>
          <p:spPr bwMode="auto">
            <a:xfrm>
              <a:off x="5257800" y="3970903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F45597-2C11-49F3-BFB1-16FDBBDB8F39}"/>
              </a:ext>
            </a:extLst>
          </p:cNvPr>
          <p:cNvGrpSpPr/>
          <p:nvPr/>
        </p:nvGrpSpPr>
        <p:grpSpPr>
          <a:xfrm>
            <a:off x="152400" y="2322965"/>
            <a:ext cx="8314152" cy="1406004"/>
            <a:chOff x="152400" y="2792413"/>
            <a:chExt cx="8314152" cy="1406004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60DEB503-CDCD-4A50-97A9-F26BA6A9017C}"/>
                </a:ext>
              </a:extLst>
            </p:cNvPr>
            <p:cNvSpPr/>
            <p:nvPr/>
          </p:nvSpPr>
          <p:spPr bwMode="auto">
            <a:xfrm>
              <a:off x="152400" y="3706813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C5436ECA-353A-4E73-9589-677C0E23F0A1}"/>
                </a:ext>
              </a:extLst>
            </p:cNvPr>
            <p:cNvSpPr/>
            <p:nvPr/>
          </p:nvSpPr>
          <p:spPr bwMode="auto">
            <a:xfrm>
              <a:off x="8161752" y="3893617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65E5453F-AF12-466E-93C6-99DBDB8046EE}"/>
                </a:ext>
              </a:extLst>
            </p:cNvPr>
            <p:cNvSpPr/>
            <p:nvPr/>
          </p:nvSpPr>
          <p:spPr bwMode="auto">
            <a:xfrm>
              <a:off x="5228052" y="3034115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2A56CD27-0223-4895-B1C6-7CE56CB7412D}"/>
                </a:ext>
              </a:extLst>
            </p:cNvPr>
            <p:cNvSpPr/>
            <p:nvPr/>
          </p:nvSpPr>
          <p:spPr bwMode="auto">
            <a:xfrm>
              <a:off x="4419600" y="2792413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9B5CC8B-5D74-47DC-94C9-BE8BE8CADD5B}"/>
              </a:ext>
            </a:extLst>
          </p:cNvPr>
          <p:cNvCxnSpPr>
            <a:cxnSpLocks/>
          </p:cNvCxnSpPr>
          <p:nvPr/>
        </p:nvCxnSpPr>
        <p:spPr bwMode="auto">
          <a:xfrm flipH="1">
            <a:off x="4999452" y="1295400"/>
            <a:ext cx="29748" cy="35243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C44C025-899A-406C-85B1-EAF383D5FCF1}"/>
                  </a:ext>
                </a:extLst>
              </p:cNvPr>
              <p:cNvSpPr txBox="1"/>
              <p:nvPr/>
            </p:nvSpPr>
            <p:spPr>
              <a:xfrm>
                <a:off x="0" y="5176970"/>
                <a:ext cx="911425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Related by “analytic continuation around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r>
                  <a:rPr lang="en-US" dirty="0"/>
                  <a:t>”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Accomplish with effective Hamiltonian, e.g.  </a:t>
                </a:r>
                <a:r>
                  <a:rPr lang="en-US" sz="1600" dirty="0">
                    <a:solidFill>
                      <a:srgbClr val="CC3399"/>
                    </a:solidFill>
                  </a:rPr>
                  <a:t>Cheung, Rothstein, Solon, 1808.02489</a:t>
                </a:r>
                <a:endParaRPr lang="en-US" sz="1800" dirty="0">
                  <a:solidFill>
                    <a:srgbClr val="CC3399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Or more directly in terms of trajectories         </a:t>
                </a:r>
                <a:r>
                  <a:rPr lang="en-US" sz="1600" dirty="0">
                    <a:solidFill>
                      <a:srgbClr val="CC3399"/>
                    </a:solidFill>
                  </a:rPr>
                  <a:t>Kälin, Porto, 1910.03008, 1911.09130</a:t>
                </a:r>
                <a:endParaRPr lang="en-US" dirty="0">
                  <a:solidFill>
                    <a:srgbClr val="CC3399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C44C025-899A-406C-85B1-EAF383D5F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76970"/>
                <a:ext cx="9114252" cy="1015663"/>
              </a:xfrm>
              <a:prstGeom prst="rect">
                <a:avLst/>
              </a:prstGeom>
              <a:blipFill>
                <a:blip r:embed="rId2"/>
                <a:stretch>
                  <a:fillRect l="-602" t="-2395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D77BD600-8E59-45BB-96F9-A6AD24458B8E}"/>
              </a:ext>
            </a:extLst>
          </p:cNvPr>
          <p:cNvGrpSpPr/>
          <p:nvPr/>
        </p:nvGrpSpPr>
        <p:grpSpPr>
          <a:xfrm>
            <a:off x="6705600" y="1496670"/>
            <a:ext cx="304800" cy="3291682"/>
            <a:chOff x="6705600" y="1966118"/>
            <a:chExt cx="304800" cy="3291682"/>
          </a:xfrm>
        </p:grpSpPr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65B64598-8851-4E25-BBC1-5679DE2DCF30}"/>
                </a:ext>
              </a:extLst>
            </p:cNvPr>
            <p:cNvSpPr/>
            <p:nvPr/>
          </p:nvSpPr>
          <p:spPr bwMode="auto">
            <a:xfrm>
              <a:off x="6705600" y="4953000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Flowchart: Connector 41">
              <a:extLst>
                <a:ext uri="{FF2B5EF4-FFF2-40B4-BE49-F238E27FC236}">
                  <a16:creationId xmlns:a16="http://schemas.microsoft.com/office/drawing/2014/main" id="{80656595-FB5F-4ABA-BDCC-450FB55F3162}"/>
                </a:ext>
              </a:extLst>
            </p:cNvPr>
            <p:cNvSpPr/>
            <p:nvPr/>
          </p:nvSpPr>
          <p:spPr bwMode="auto">
            <a:xfrm>
              <a:off x="6705600" y="1966118"/>
              <a:ext cx="304800" cy="304800"/>
            </a:xfrm>
            <a:prstGeom prst="flowChartConnecto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30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50E9F-A045-4086-A84A-4CA9CE697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22" y="427038"/>
            <a:ext cx="9144000" cy="563562"/>
          </a:xfrm>
        </p:spPr>
        <p:txBody>
          <a:bodyPr/>
          <a:lstStyle/>
          <a:p>
            <a:r>
              <a:rPr lang="en-US" dirty="0" err="1"/>
              <a:t>Spinless</a:t>
            </a:r>
            <a:r>
              <a:rPr lang="en-US" dirty="0"/>
              <a:t> black hole 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439DF2-27D6-4B46-A914-5D37DB340C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1676400"/>
                <a:ext cx="8382000" cy="4267200"/>
              </a:xfrm>
            </p:spPr>
            <p:txBody>
              <a:bodyPr/>
              <a:lstStyle/>
              <a:p>
                <a:r>
                  <a:rPr lang="en-US" sz="2000" b="0" dirty="0">
                    <a:solidFill>
                      <a:srgbClr val="008000"/>
                    </a:solidFill>
                  </a:rPr>
                  <a:t>Scatterin</a:t>
                </a:r>
                <a:r>
                  <a:rPr lang="en-US" sz="2000" dirty="0">
                    <a:solidFill>
                      <a:srgbClr val="008000"/>
                    </a:solidFill>
                  </a:rPr>
                  <a:t>g</a:t>
                </a:r>
                <a:r>
                  <a:rPr lang="en-US" sz="2000" dirty="0"/>
                  <a:t> depends on both relative velocity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000" dirty="0"/>
                  <a:t> and strength of potential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/(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𝑆𝑐h𝑤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0" dirty="0"/>
                  <a:t>   (deviation from </a:t>
                </a:r>
                <a:r>
                  <a:rPr lang="en-US" sz="2000" b="0" dirty="0" err="1"/>
                  <a:t>Minkowski</a:t>
                </a:r>
                <a:r>
                  <a:rPr lang="en-US" sz="2000" b="0" dirty="0"/>
                  <a:t> metric)</a:t>
                </a:r>
              </a:p>
              <a:p>
                <a:r>
                  <a:rPr lang="en-US" sz="2000" dirty="0"/>
                  <a:t>In </a:t>
                </a:r>
                <a:r>
                  <a:rPr lang="en-US" sz="2000" dirty="0">
                    <a:solidFill>
                      <a:srgbClr val="0000FF"/>
                    </a:solidFill>
                  </a:rPr>
                  <a:t>bound state</a:t>
                </a:r>
                <a:r>
                  <a:rPr lang="en-US" sz="2000" dirty="0"/>
                  <a:t>, locked together by </a:t>
                </a:r>
                <a:r>
                  <a:rPr lang="en-US" sz="2000" dirty="0">
                    <a:solidFill>
                      <a:srgbClr val="0000FF"/>
                    </a:solidFill>
                  </a:rPr>
                  <a:t>virial theorem</a:t>
                </a:r>
                <a:r>
                  <a:rPr lang="en-US" sz="2000" dirty="0"/>
                  <a:t>: </a:t>
                </a:r>
              </a:p>
              <a:p>
                <a:r>
                  <a:rPr lang="en-US" sz="2000" b="0" dirty="0"/>
                  <a:t>Kinetic energy ~ potential energy</a:t>
                </a:r>
              </a:p>
              <a:p>
                <a:pPr marL="0" indent="0">
                  <a:buNone/>
                </a:pPr>
                <a:r>
                  <a:rPr lang="en-US" sz="2000" b="0" dirty="0"/>
                  <a:t>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sz="2000" b="0" dirty="0">
                  <a:solidFill>
                    <a:srgbClr val="0000FF"/>
                  </a:solidFill>
                </a:endParaRPr>
              </a:p>
              <a:p>
                <a:r>
                  <a:rPr lang="en-US" sz="2000" dirty="0"/>
                  <a:t>Common parameter controls perturbative </a:t>
                </a:r>
                <a:r>
                  <a:rPr lang="en-US" sz="2000" dirty="0">
                    <a:solidFill>
                      <a:srgbClr val="0000FF"/>
                    </a:solidFill>
                  </a:rPr>
                  <a:t>post-Newtonian</a:t>
                </a:r>
                <a:r>
                  <a:rPr lang="en-US" sz="2000" dirty="0"/>
                  <a:t> approximation relevant for </a:t>
                </a:r>
                <a:r>
                  <a:rPr lang="en-US" sz="2000" dirty="0" err="1"/>
                  <a:t>inspiral</a:t>
                </a:r>
                <a:r>
                  <a:rPr lang="en-US" sz="2000" dirty="0"/>
                  <a:t> accuracy</a:t>
                </a:r>
              </a:p>
              <a:p>
                <a:r>
                  <a:rPr lang="en-US" sz="2000" b="0" dirty="0"/>
                  <a:t>But in </a:t>
                </a:r>
                <a:r>
                  <a:rPr lang="en-US" sz="2000" b="0" dirty="0">
                    <a:solidFill>
                      <a:srgbClr val="008000"/>
                    </a:solidFill>
                  </a:rPr>
                  <a:t>scattering</a:t>
                </a:r>
                <a:r>
                  <a:rPr lang="en-US" sz="2000" b="0" dirty="0"/>
                  <a:t> one c</a:t>
                </a:r>
                <a:r>
                  <a:rPr lang="en-US" sz="2000" dirty="0"/>
                  <a:t>an compute separate orders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b="0" dirty="0">
                    <a:solidFill>
                      <a:srgbClr val="0000FF"/>
                    </a:solidFill>
                  </a:rPr>
                  <a:t> </a:t>
                </a:r>
                <a:r>
                  <a:rPr lang="en-US" sz="2000" b="0" dirty="0"/>
                  <a:t>(or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b="0" dirty="0"/>
                  <a:t>)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000" b="0" dirty="0"/>
                  <a:t> 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Powers of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000" b="0" dirty="0"/>
                  <a:t> alone referred to as </a:t>
                </a:r>
                <a:r>
                  <a:rPr lang="en-US" sz="2000" b="0" dirty="0">
                    <a:solidFill>
                      <a:srgbClr val="6600CC"/>
                    </a:solidFill>
                  </a:rPr>
                  <a:t>post-</a:t>
                </a:r>
                <a:r>
                  <a:rPr lang="en-US" sz="2000" b="0" dirty="0" err="1">
                    <a:solidFill>
                      <a:srgbClr val="6600CC"/>
                    </a:solidFill>
                  </a:rPr>
                  <a:t>Minkowskian</a:t>
                </a:r>
                <a:endParaRPr lang="en-US" sz="2000" b="0" dirty="0">
                  <a:solidFill>
                    <a:srgbClr val="6600CC"/>
                  </a:solidFill>
                </a:endParaRPr>
              </a:p>
              <a:p>
                <a:endParaRPr lang="en-US" sz="2000" b="0" dirty="0"/>
              </a:p>
              <a:p>
                <a:pPr marL="0" indent="0">
                  <a:buNone/>
                </a:pPr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439DF2-27D6-4B46-A914-5D37DB340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676400"/>
                <a:ext cx="8382000" cy="4267200"/>
              </a:xfrm>
              <a:blipFill>
                <a:blip r:embed="rId2"/>
                <a:stretch>
                  <a:fillRect l="-655" t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D7F1A-DCA0-436C-823C-B0850795C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FD696-5E99-4EC4-8A2B-79052029E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6E380-E96D-408A-981F-38CDF10A1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C49F71-CAE2-4158-B397-D7884AAAC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78" y="4800600"/>
            <a:ext cx="7467600" cy="54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58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50E9F-A045-4086-A84A-4CA9CE697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1"/>
            <a:ext cx="9144000" cy="502882"/>
          </a:xfrm>
        </p:spPr>
        <p:txBody>
          <a:bodyPr/>
          <a:lstStyle/>
          <a:p>
            <a:r>
              <a:rPr lang="en-US" sz="2800" dirty="0"/>
              <a:t>Double expansion of </a:t>
            </a:r>
            <a:r>
              <a:rPr lang="en-US" sz="2800" dirty="0" err="1"/>
              <a:t>spinless</a:t>
            </a:r>
            <a:r>
              <a:rPr lang="en-US" sz="2800" dirty="0"/>
              <a:t> conservative Hamiltonian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439DF2-27D6-4B46-A914-5D37DB340C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4665"/>
                <a:ext cx="8229600" cy="411480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1+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sz="2000" b="0" dirty="0"/>
              </a:p>
              <a:p>
                <a:pPr marL="0" indent="0">
                  <a:buNone/>
                </a:pPr>
                <a:endParaRPr lang="en-US" sz="2000" b="0" dirty="0"/>
              </a:p>
              <a:p>
                <a:pPr marL="0" indent="0">
                  <a:buNone/>
                </a:pPr>
                <a:r>
                  <a:rPr lang="en-US" sz="2000" dirty="0"/>
                  <a:t>                        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+…)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 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8 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+…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        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 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 +…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                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 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                        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1  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 +…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439DF2-27D6-4B46-A914-5D37DB340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4665"/>
                <a:ext cx="8229600" cy="41148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D7F1A-DCA0-436C-823C-B0850795C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FD696-5E99-4EC4-8A2B-79052029E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6E380-E96D-408A-981F-38CDF10A1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24D661-F3E6-4587-A60F-977174FD3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127" y="3790081"/>
            <a:ext cx="1047873" cy="5048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021933-3580-466F-88B0-F392435FD42D}"/>
              </a:ext>
            </a:extLst>
          </p:cNvPr>
          <p:cNvSpPr txBox="1"/>
          <p:nvPr/>
        </p:nvSpPr>
        <p:spPr>
          <a:xfrm>
            <a:off x="282111" y="3795355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4PM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2990D2-6F90-4B4A-90BF-0C2D2A5973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501823"/>
            <a:ext cx="1351012" cy="5449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A4A535D-35D2-4081-B12A-94D059D77DF0}"/>
              </a:ext>
            </a:extLst>
          </p:cNvPr>
          <p:cNvSpPr txBox="1"/>
          <p:nvPr/>
        </p:nvSpPr>
        <p:spPr>
          <a:xfrm>
            <a:off x="307400" y="4576465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5PM</a:t>
            </a:r>
          </a:p>
        </p:txBody>
      </p:sp>
      <p:pic>
        <p:nvPicPr>
          <p:cNvPr id="18" name="Picture 17" descr="A picture containing silhouette, drawing&#10;&#10;Description automatically generated">
            <a:extLst>
              <a:ext uri="{FF2B5EF4-FFF2-40B4-BE49-F238E27FC236}">
                <a16:creationId xmlns:a16="http://schemas.microsoft.com/office/drawing/2014/main" id="{2BF54C82-906C-4CF6-8064-06C356C0D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411" y="5242728"/>
            <a:ext cx="1322789" cy="533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CE58C3A-0915-4721-852B-4D5395A8B5FD}"/>
              </a:ext>
            </a:extLst>
          </p:cNvPr>
          <p:cNvSpPr txBox="1"/>
          <p:nvPr/>
        </p:nvSpPr>
        <p:spPr>
          <a:xfrm>
            <a:off x="307400" y="5297056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6PM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1868D4E-3F19-418A-8F39-BE23F25A87E2}"/>
              </a:ext>
            </a:extLst>
          </p:cNvPr>
          <p:cNvSpPr txBox="1"/>
          <p:nvPr/>
        </p:nvSpPr>
        <p:spPr>
          <a:xfrm>
            <a:off x="4898724" y="1231577"/>
            <a:ext cx="641522" cy="400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5PN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84BE06-D45C-4DFE-BD05-83BD65A1B434}"/>
              </a:ext>
            </a:extLst>
          </p:cNvPr>
          <p:cNvSpPr txBox="1"/>
          <p:nvPr/>
        </p:nvSpPr>
        <p:spPr>
          <a:xfrm>
            <a:off x="1981200" y="1223665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0PN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D4DFEFB-7DAA-4818-90AE-C0912C19AC6A}"/>
              </a:ext>
            </a:extLst>
          </p:cNvPr>
          <p:cNvGrpSpPr/>
          <p:nvPr/>
        </p:nvGrpSpPr>
        <p:grpSpPr>
          <a:xfrm>
            <a:off x="1995765" y="848977"/>
            <a:ext cx="595035" cy="1365288"/>
            <a:chOff x="1995765" y="996912"/>
            <a:chExt cx="595035" cy="136528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BB3DEBD-D7FF-4731-AE0D-6EBE1554F8A8}"/>
                </a:ext>
              </a:extLst>
            </p:cNvPr>
            <p:cNvSpPr/>
            <p:nvPr/>
          </p:nvSpPr>
          <p:spPr bwMode="auto">
            <a:xfrm>
              <a:off x="2057400" y="1375082"/>
              <a:ext cx="457200" cy="987118"/>
            </a:xfrm>
            <a:prstGeom prst="rect">
              <a:avLst/>
            </a:prstGeom>
            <a:noFill/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BAA575A-98EB-458F-BF82-6A5B6C6B45AC}"/>
                </a:ext>
              </a:extLst>
            </p:cNvPr>
            <p:cNvSpPr txBox="1"/>
            <p:nvPr/>
          </p:nvSpPr>
          <p:spPr>
            <a:xfrm>
              <a:off x="1995765" y="99691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1687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D56697D-7E3A-44AD-995B-3AD2A357EB4D}"/>
              </a:ext>
            </a:extLst>
          </p:cNvPr>
          <p:cNvSpPr txBox="1"/>
          <p:nvPr/>
        </p:nvSpPr>
        <p:spPr>
          <a:xfrm>
            <a:off x="2581271" y="1223665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1PN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9E91FF9-D73F-4704-AD5C-43A1579EDD08}"/>
              </a:ext>
            </a:extLst>
          </p:cNvPr>
          <p:cNvGrpSpPr/>
          <p:nvPr/>
        </p:nvGrpSpPr>
        <p:grpSpPr>
          <a:xfrm>
            <a:off x="2585944" y="862161"/>
            <a:ext cx="595035" cy="1938075"/>
            <a:chOff x="2585944" y="1010096"/>
            <a:chExt cx="595035" cy="193807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3A3BCAB-7C67-46B2-B11B-9397D2A058B5}"/>
                </a:ext>
              </a:extLst>
            </p:cNvPr>
            <p:cNvSpPr/>
            <p:nvPr/>
          </p:nvSpPr>
          <p:spPr bwMode="auto">
            <a:xfrm>
              <a:off x="2652253" y="1375082"/>
              <a:ext cx="462418" cy="1573089"/>
            </a:xfrm>
            <a:prstGeom prst="rect">
              <a:avLst/>
            </a:prstGeom>
            <a:noFill/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3B7DEAF-97A7-43E6-BFD3-6FCEE93DCA2B}"/>
                </a:ext>
              </a:extLst>
            </p:cNvPr>
            <p:cNvSpPr txBox="1"/>
            <p:nvPr/>
          </p:nvSpPr>
          <p:spPr>
            <a:xfrm>
              <a:off x="2585944" y="1010096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1938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48010CB-6BAD-43E5-971E-39C46A4E7070}"/>
              </a:ext>
            </a:extLst>
          </p:cNvPr>
          <p:cNvSpPr txBox="1"/>
          <p:nvPr/>
        </p:nvSpPr>
        <p:spPr>
          <a:xfrm>
            <a:off x="4235278" y="1228041"/>
            <a:ext cx="641522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4PN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A8F60B8-4779-4A90-B651-D3D16D60425B}"/>
              </a:ext>
            </a:extLst>
          </p:cNvPr>
          <p:cNvGrpSpPr/>
          <p:nvPr/>
        </p:nvGrpSpPr>
        <p:grpSpPr>
          <a:xfrm>
            <a:off x="4267155" y="812182"/>
            <a:ext cx="595035" cy="4234624"/>
            <a:chOff x="4267155" y="960117"/>
            <a:chExt cx="595035" cy="423462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DD721EE-9B1B-4095-AE36-023EFFECA960}"/>
                </a:ext>
              </a:extLst>
            </p:cNvPr>
            <p:cNvSpPr/>
            <p:nvPr/>
          </p:nvSpPr>
          <p:spPr bwMode="auto">
            <a:xfrm>
              <a:off x="4311478" y="1384410"/>
              <a:ext cx="495989" cy="3810331"/>
            </a:xfrm>
            <a:prstGeom prst="rect">
              <a:avLst/>
            </a:prstGeom>
            <a:noFill/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F99D92F-A20D-4C9B-BF76-CD889F22FF1F}"/>
                </a:ext>
              </a:extLst>
            </p:cNvPr>
            <p:cNvSpPr txBox="1"/>
            <p:nvPr/>
          </p:nvSpPr>
          <p:spPr>
            <a:xfrm>
              <a:off x="4267155" y="960117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2014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04BA8EE-2644-4D21-BF60-13C4EC47EF27}"/>
              </a:ext>
            </a:extLst>
          </p:cNvPr>
          <p:cNvSpPr txBox="1"/>
          <p:nvPr/>
        </p:nvSpPr>
        <p:spPr>
          <a:xfrm>
            <a:off x="3657600" y="1224509"/>
            <a:ext cx="710266" cy="549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3PN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B746074-D644-4910-8EC6-8BB3C3AC7207}"/>
              </a:ext>
            </a:extLst>
          </p:cNvPr>
          <p:cNvGrpSpPr/>
          <p:nvPr/>
        </p:nvGrpSpPr>
        <p:grpSpPr>
          <a:xfrm>
            <a:off x="3700074" y="808911"/>
            <a:ext cx="595035" cy="3615154"/>
            <a:chOff x="3700074" y="956846"/>
            <a:chExt cx="595035" cy="361515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D237152-39C7-4082-9904-F1B2F623BF22}"/>
                </a:ext>
              </a:extLst>
            </p:cNvPr>
            <p:cNvSpPr/>
            <p:nvPr/>
          </p:nvSpPr>
          <p:spPr bwMode="auto">
            <a:xfrm>
              <a:off x="3731432" y="1379511"/>
              <a:ext cx="532320" cy="3192489"/>
            </a:xfrm>
            <a:prstGeom prst="rect">
              <a:avLst/>
            </a:prstGeom>
            <a:noFill/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45DC9A1-6204-4AD7-B77B-CB0A4BF0A282}"/>
                </a:ext>
              </a:extLst>
            </p:cNvPr>
            <p:cNvSpPr txBox="1"/>
            <p:nvPr/>
          </p:nvSpPr>
          <p:spPr>
            <a:xfrm>
              <a:off x="3700074" y="956846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2001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5B7556E-2060-4306-8BA2-2F4DB650480B}"/>
              </a:ext>
            </a:extLst>
          </p:cNvPr>
          <p:cNvSpPr txBox="1"/>
          <p:nvPr/>
        </p:nvSpPr>
        <p:spPr>
          <a:xfrm>
            <a:off x="3124200" y="1221938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2PN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E63AFB2-2380-4A28-B97E-4AE735042924}"/>
              </a:ext>
            </a:extLst>
          </p:cNvPr>
          <p:cNvGrpSpPr/>
          <p:nvPr/>
        </p:nvGrpSpPr>
        <p:grpSpPr>
          <a:xfrm>
            <a:off x="3125621" y="685800"/>
            <a:ext cx="663964" cy="2864964"/>
            <a:chOff x="3125621" y="833735"/>
            <a:chExt cx="663964" cy="286496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77315FD-621D-42C6-9DFC-7DC4460D0C4D}"/>
                </a:ext>
              </a:extLst>
            </p:cNvPr>
            <p:cNvSpPr/>
            <p:nvPr/>
          </p:nvSpPr>
          <p:spPr bwMode="auto">
            <a:xfrm>
              <a:off x="3190886" y="1375016"/>
              <a:ext cx="480798" cy="2323683"/>
            </a:xfrm>
            <a:prstGeom prst="rect">
              <a:avLst/>
            </a:prstGeom>
            <a:noFill/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961E5B4-7782-4E17-B03A-1642C60079E4}"/>
                </a:ext>
              </a:extLst>
            </p:cNvPr>
            <p:cNvSpPr txBox="1"/>
            <p:nvPr/>
          </p:nvSpPr>
          <p:spPr>
            <a:xfrm>
              <a:off x="3125621" y="833735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1972</a:t>
              </a:r>
            </a:p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-1985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F20807A-37E1-45EF-9297-ADD8272DD781}"/>
              </a:ext>
            </a:extLst>
          </p:cNvPr>
          <p:cNvGrpSpPr/>
          <p:nvPr/>
        </p:nvGrpSpPr>
        <p:grpSpPr>
          <a:xfrm>
            <a:off x="4891365" y="5208190"/>
            <a:ext cx="595035" cy="769357"/>
            <a:chOff x="4849967" y="5356125"/>
            <a:chExt cx="595035" cy="769357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EA82D71-B5E8-46DC-8E2F-403B2458C550}"/>
                </a:ext>
              </a:extLst>
            </p:cNvPr>
            <p:cNvSpPr/>
            <p:nvPr/>
          </p:nvSpPr>
          <p:spPr bwMode="auto">
            <a:xfrm>
              <a:off x="4914986" y="5356125"/>
              <a:ext cx="495989" cy="476250"/>
            </a:xfrm>
            <a:prstGeom prst="rect">
              <a:avLst/>
            </a:prstGeom>
            <a:noFill/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4703A5A-8272-423B-983B-E14B08B075A7}"/>
                </a:ext>
              </a:extLst>
            </p:cNvPr>
            <p:cNvSpPr txBox="1"/>
            <p:nvPr/>
          </p:nvSpPr>
          <p:spPr>
            <a:xfrm>
              <a:off x="4849967" y="5786928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CF5751-CC67-4497-9451-D90D14A5781C}"/>
              </a:ext>
            </a:extLst>
          </p:cNvPr>
          <p:cNvGrpSpPr/>
          <p:nvPr/>
        </p:nvGrpSpPr>
        <p:grpSpPr>
          <a:xfrm>
            <a:off x="319548" y="1378861"/>
            <a:ext cx="8367252" cy="631363"/>
            <a:chOff x="319548" y="1526796"/>
            <a:chExt cx="8367252" cy="631363"/>
          </a:xfrm>
        </p:grpSpPr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875A62D5-53F9-4758-8293-A98269E8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600" y="1526796"/>
              <a:ext cx="838200" cy="5972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515D7CA-BA6B-492C-87A7-A5F2F825876C}"/>
                </a:ext>
              </a:extLst>
            </p:cNvPr>
            <p:cNvSpPr txBox="1"/>
            <p:nvPr/>
          </p:nvSpPr>
          <p:spPr>
            <a:xfrm>
              <a:off x="319548" y="1758049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1PM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4ACDEA2-1768-4AF0-8BA8-2B6DD1D80A17}"/>
              </a:ext>
            </a:extLst>
          </p:cNvPr>
          <p:cNvGrpSpPr/>
          <p:nvPr/>
        </p:nvGrpSpPr>
        <p:grpSpPr>
          <a:xfrm>
            <a:off x="320142" y="1642277"/>
            <a:ext cx="7320446" cy="596699"/>
            <a:chOff x="320142" y="1790212"/>
            <a:chExt cx="7320446" cy="596699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C927FE4-3A28-47AC-8189-2BFB09FB0CF1}"/>
                </a:ext>
              </a:extLst>
            </p:cNvPr>
            <p:cNvSpPr txBox="1"/>
            <p:nvPr/>
          </p:nvSpPr>
          <p:spPr>
            <a:xfrm>
              <a:off x="320142" y="2048357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1956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C03CEE6-161C-4A66-AF68-C0EBADF70B73}"/>
                </a:ext>
              </a:extLst>
            </p:cNvPr>
            <p:cNvSpPr/>
            <p:nvPr/>
          </p:nvSpPr>
          <p:spPr bwMode="auto">
            <a:xfrm>
              <a:off x="393148" y="1790212"/>
              <a:ext cx="7247440" cy="539235"/>
            </a:xfrm>
            <a:prstGeom prst="rect">
              <a:avLst/>
            </a:prstGeom>
            <a:noFill/>
            <a:ln w="15875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92ED6E-D653-4215-BA4E-61DF872F1EF0}"/>
              </a:ext>
            </a:extLst>
          </p:cNvPr>
          <p:cNvGrpSpPr/>
          <p:nvPr/>
        </p:nvGrpSpPr>
        <p:grpSpPr>
          <a:xfrm>
            <a:off x="287867" y="2260837"/>
            <a:ext cx="8539629" cy="539399"/>
            <a:chOff x="287867" y="2408772"/>
            <a:chExt cx="8539629" cy="539399"/>
          </a:xfrm>
        </p:grpSpPr>
        <p:pic>
          <p:nvPicPr>
            <p:cNvPr id="20" name="Picture 19" descr="A close up of a logo&#10;&#10;Description automatically generated">
              <a:extLst>
                <a:ext uri="{FF2B5EF4-FFF2-40B4-BE49-F238E27FC236}">
                  <a16:creationId xmlns:a16="http://schemas.microsoft.com/office/drawing/2014/main" id="{95903F7C-ACFC-4526-9A42-1A3E536CA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7903" y="2408772"/>
              <a:ext cx="1119593" cy="5393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5B5CFD-087C-46E8-ADAB-4592F423B97E}"/>
                </a:ext>
              </a:extLst>
            </p:cNvPr>
            <p:cNvSpPr txBox="1"/>
            <p:nvPr/>
          </p:nvSpPr>
          <p:spPr>
            <a:xfrm>
              <a:off x="287867" y="2498570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2PM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63E5AAC-9F5E-4BD0-B490-E544D2C57AE2}"/>
              </a:ext>
            </a:extLst>
          </p:cNvPr>
          <p:cNvGrpSpPr/>
          <p:nvPr/>
        </p:nvGrpSpPr>
        <p:grpSpPr>
          <a:xfrm>
            <a:off x="285280" y="2383608"/>
            <a:ext cx="7295862" cy="558919"/>
            <a:chOff x="285280" y="2531543"/>
            <a:chExt cx="7295862" cy="55891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DC0D30F-570A-4A85-8BBE-2125C7F9BEC3}"/>
                </a:ext>
              </a:extLst>
            </p:cNvPr>
            <p:cNvSpPr txBox="1"/>
            <p:nvPr/>
          </p:nvSpPr>
          <p:spPr>
            <a:xfrm>
              <a:off x="285280" y="2751908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1960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6BB0281-4351-4BD9-BB04-5DC5218495E0}"/>
                </a:ext>
              </a:extLst>
            </p:cNvPr>
            <p:cNvSpPr/>
            <p:nvPr/>
          </p:nvSpPr>
          <p:spPr bwMode="auto">
            <a:xfrm>
              <a:off x="333702" y="2531543"/>
              <a:ext cx="7247440" cy="539235"/>
            </a:xfrm>
            <a:prstGeom prst="rect">
              <a:avLst/>
            </a:prstGeom>
            <a:noFill/>
            <a:ln w="15875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6A6C4E2-BE09-4671-930F-712CFEB556BA}"/>
              </a:ext>
            </a:extLst>
          </p:cNvPr>
          <p:cNvGrpSpPr/>
          <p:nvPr/>
        </p:nvGrpSpPr>
        <p:grpSpPr>
          <a:xfrm>
            <a:off x="304800" y="3011365"/>
            <a:ext cx="8534400" cy="539399"/>
            <a:chOff x="304800" y="3159300"/>
            <a:chExt cx="8534400" cy="539399"/>
          </a:xfrm>
        </p:grpSpPr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A6FA84BA-CEDB-4194-B961-F8EA007AD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9607" y="3159300"/>
              <a:ext cx="1119593" cy="53939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28E3CC-E3EE-40C5-9DBF-97842E19B25E}"/>
                </a:ext>
              </a:extLst>
            </p:cNvPr>
            <p:cNvSpPr txBox="1"/>
            <p:nvPr/>
          </p:nvSpPr>
          <p:spPr>
            <a:xfrm>
              <a:off x="304800" y="3231259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3PM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F641D2C-8A37-43A7-B5FB-D7FB1DFB241B}"/>
              </a:ext>
            </a:extLst>
          </p:cNvPr>
          <p:cNvGrpSpPr/>
          <p:nvPr/>
        </p:nvGrpSpPr>
        <p:grpSpPr>
          <a:xfrm>
            <a:off x="288449" y="3109399"/>
            <a:ext cx="7290462" cy="573054"/>
            <a:chOff x="288449" y="3257334"/>
            <a:chExt cx="7290462" cy="57305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89D59E4-7B61-488F-9C70-E7F990A67EDE}"/>
                </a:ext>
              </a:extLst>
            </p:cNvPr>
            <p:cNvSpPr txBox="1"/>
            <p:nvPr/>
          </p:nvSpPr>
          <p:spPr>
            <a:xfrm>
              <a:off x="288449" y="3491834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BA1E54-DA1B-424B-AC56-0A40E29D47B4}"/>
                </a:ext>
              </a:extLst>
            </p:cNvPr>
            <p:cNvSpPr/>
            <p:nvPr/>
          </p:nvSpPr>
          <p:spPr bwMode="auto">
            <a:xfrm>
              <a:off x="331471" y="3257334"/>
              <a:ext cx="7247440" cy="539235"/>
            </a:xfrm>
            <a:prstGeom prst="rect">
              <a:avLst/>
            </a:prstGeom>
            <a:noFill/>
            <a:ln w="15875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E5A0B65-10DC-4A91-B548-7BE3DA065599}"/>
              </a:ext>
            </a:extLst>
          </p:cNvPr>
          <p:cNvGrpSpPr/>
          <p:nvPr/>
        </p:nvGrpSpPr>
        <p:grpSpPr>
          <a:xfrm>
            <a:off x="4724400" y="3804231"/>
            <a:ext cx="1074333" cy="780304"/>
            <a:chOff x="4640411" y="5356125"/>
            <a:chExt cx="1074333" cy="780304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1FEE0BD-DEB7-4D04-8C0F-ED673C49A0CE}"/>
                </a:ext>
              </a:extLst>
            </p:cNvPr>
            <p:cNvSpPr/>
            <p:nvPr/>
          </p:nvSpPr>
          <p:spPr bwMode="auto">
            <a:xfrm>
              <a:off x="4914986" y="5356125"/>
              <a:ext cx="495989" cy="476250"/>
            </a:xfrm>
            <a:prstGeom prst="rect">
              <a:avLst/>
            </a:prstGeom>
            <a:noFill/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AE69F6F-BE06-4B9F-B2BD-1434055DAA04}"/>
                </a:ext>
              </a:extLst>
            </p:cNvPr>
            <p:cNvSpPr txBox="1"/>
            <p:nvPr/>
          </p:nvSpPr>
          <p:spPr>
            <a:xfrm>
              <a:off x="4640411" y="5797875"/>
              <a:ext cx="10743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2019-2020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FEEBE571-7589-4199-AA44-99D8FF0657E5}"/>
              </a:ext>
            </a:extLst>
          </p:cNvPr>
          <p:cNvSpPr txBox="1"/>
          <p:nvPr/>
        </p:nvSpPr>
        <p:spPr>
          <a:xfrm>
            <a:off x="4828104" y="4771311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almost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A4D821D-7DE0-41B5-809A-B2BFDA52B246}"/>
              </a:ext>
            </a:extLst>
          </p:cNvPr>
          <p:cNvSpPr txBox="1"/>
          <p:nvPr/>
        </p:nvSpPr>
        <p:spPr>
          <a:xfrm>
            <a:off x="45006" y="5867400"/>
            <a:ext cx="7655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C3399"/>
                </a:solidFill>
              </a:rPr>
              <a:t>Many contributed to these advances, for PN notably T. </a:t>
            </a:r>
            <a:r>
              <a:rPr lang="en-US" sz="1600" dirty="0" err="1">
                <a:solidFill>
                  <a:srgbClr val="CC3399"/>
                </a:solidFill>
              </a:rPr>
              <a:t>Damour</a:t>
            </a:r>
            <a:r>
              <a:rPr lang="en-US" sz="1600" dirty="0">
                <a:solidFill>
                  <a:srgbClr val="CC3399"/>
                </a:solidFill>
              </a:rPr>
              <a:t> and collaborators</a:t>
            </a:r>
          </a:p>
        </p:txBody>
      </p:sp>
    </p:spTree>
    <p:extLst>
      <p:ext uri="{BB962C8B-B14F-4D97-AF65-F5344CB8AC3E}">
        <p14:creationId xmlns:p14="http://schemas.microsoft.com/office/powerpoint/2010/main" val="3516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C8703-B5DF-4D70-9315-BB1AE8FA9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230375"/>
            <a:ext cx="7141509" cy="3162766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“The black holes</a:t>
            </a:r>
            <a:r>
              <a:rPr lang="en-US" sz="2800" dirty="0"/>
              <a:t> of nature are </a:t>
            </a:r>
          </a:p>
          <a:p>
            <a:pPr marL="0" indent="0">
              <a:buNone/>
            </a:pPr>
            <a:r>
              <a:rPr lang="en-US" sz="2800" b="1" dirty="0"/>
              <a:t>the most perfect macroscopic</a:t>
            </a:r>
            <a:r>
              <a:rPr lang="en-US" sz="2800" dirty="0"/>
              <a:t> </a:t>
            </a:r>
          </a:p>
          <a:p>
            <a:pPr marL="0" indent="0">
              <a:buNone/>
            </a:pPr>
            <a:r>
              <a:rPr lang="en-US" sz="2800" b="1" dirty="0"/>
              <a:t>objects</a:t>
            </a:r>
            <a:r>
              <a:rPr lang="en-US" sz="2800" dirty="0"/>
              <a:t> there are in the universe: </a:t>
            </a:r>
          </a:p>
          <a:p>
            <a:pPr marL="0" indent="0">
              <a:buNone/>
            </a:pPr>
            <a:r>
              <a:rPr lang="en-US" sz="2800" dirty="0"/>
              <a:t>the only elements in their construction </a:t>
            </a:r>
          </a:p>
          <a:p>
            <a:pPr marL="0" indent="0">
              <a:buNone/>
            </a:pPr>
            <a:r>
              <a:rPr lang="en-US" sz="2800" dirty="0"/>
              <a:t>are our concepts of space and time.”    </a:t>
            </a:r>
          </a:p>
          <a:p>
            <a:pPr marL="0" indent="0">
              <a:buNone/>
            </a:pPr>
            <a:r>
              <a:rPr lang="en-US" sz="2800" dirty="0"/>
              <a:t>    - S. Chandrasekhar (1979)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8AFBA-4B92-4016-820C-3BDBBFEA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A4D9-E584-4B2D-8939-0875F1734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27CA3-20B9-4F60-B5B0-B254A058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Picture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059DA18-4AA5-4F91-B156-D9506F78A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51934"/>
            <a:ext cx="1924050" cy="2857500"/>
          </a:xfrm>
          <a:prstGeom prst="rect">
            <a:avLst/>
          </a:prstGeom>
        </p:spPr>
      </p:pic>
      <p:pic>
        <p:nvPicPr>
          <p:cNvPr id="11" name="Picture 10" descr="A picture containing star, light&#10;&#10;Description automatically generated">
            <a:extLst>
              <a:ext uri="{FF2B5EF4-FFF2-40B4-BE49-F238E27FC236}">
                <a16:creationId xmlns:a16="http://schemas.microsoft.com/office/drawing/2014/main" id="{742A6AFD-02E0-4C6E-B316-1D8158C808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5" y="3733800"/>
            <a:ext cx="3920067" cy="22050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8E9B32-A530-4282-90D4-C1CBD8D4D1BC}"/>
              </a:ext>
            </a:extLst>
          </p:cNvPr>
          <p:cNvSpPr txBox="1"/>
          <p:nvPr/>
        </p:nvSpPr>
        <p:spPr>
          <a:xfrm>
            <a:off x="4336599" y="4419600"/>
            <a:ext cx="44332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Event Horizon Telescope</a:t>
            </a:r>
          </a:p>
          <a:p>
            <a:r>
              <a:rPr lang="en-US" sz="2800" dirty="0"/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262345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TreeBook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0" y="304800"/>
            <a:ext cx="2286000" cy="3479242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02CC-AF89-453D-A789-AB390F37E919}" type="slidenum">
              <a:rPr lang="en-US"/>
              <a:pPr/>
              <a:t>20</a:t>
            </a:fld>
            <a:endParaRPr lang="en-US"/>
          </a:p>
        </p:txBody>
      </p:sp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36880"/>
            <a:ext cx="6172200" cy="127142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QCD at LHC: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LO</a:t>
            </a:r>
            <a:r>
              <a:rPr lang="en-US" dirty="0"/>
              <a:t> = Trees</a:t>
            </a:r>
          </a:p>
        </p:txBody>
      </p:sp>
      <p:pic>
        <p:nvPicPr>
          <p:cNvPr id="17" name="Picture 16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1829170" y="3504883"/>
            <a:ext cx="685060" cy="407033"/>
          </a:xfrm>
          <a:prstGeom prst="rect">
            <a:avLst/>
          </a:prstGeom>
          <a:noFill/>
        </p:spPr>
      </p:pic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828800" y="4038600"/>
            <a:ext cx="5261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3276600"/>
            <a:ext cx="2084739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3886200" y="335280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0000FF"/>
                </a:solidFill>
              </a:rPr>
              <a:t>Z</a:t>
            </a:r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762000" y="1478340"/>
            <a:ext cx="5486400" cy="1569660"/>
          </a:xfrm>
          <a:prstGeom prst="rect">
            <a:avLst/>
          </a:prstGeom>
          <a:solidFill>
            <a:srgbClr val="FFC000">
              <a:alpha val="2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</a:t>
            </a:r>
            <a:r>
              <a:rPr lang="en-US" sz="2400" dirty="0"/>
              <a:t> cross section uses only Feynman diagrams with </a:t>
            </a:r>
            <a:r>
              <a:rPr lang="en-US" sz="2400" dirty="0">
                <a:solidFill>
                  <a:srgbClr val="FF0000"/>
                </a:solidFill>
              </a:rPr>
              <a:t>no closed loops             </a:t>
            </a:r>
            <a:r>
              <a:rPr lang="en-US" sz="2400" dirty="0"/>
              <a:t>– </a:t>
            </a:r>
            <a:r>
              <a:rPr lang="en-US" sz="2400" dirty="0">
                <a:solidFill>
                  <a:srgbClr val="008000"/>
                </a:solidFill>
              </a:rPr>
              <a:t>tree diagrams.</a:t>
            </a:r>
          </a:p>
          <a:p>
            <a:r>
              <a:rPr lang="en-US" sz="2400" dirty="0"/>
              <a:t>Here’s a very simple one: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1000" y="4800600"/>
            <a:ext cx="5562600" cy="1200329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Although there are many kinds of trees, </a:t>
            </a:r>
          </a:p>
          <a:p>
            <a:r>
              <a:rPr lang="en-US" sz="2400" dirty="0"/>
              <a:t>some harder than others, </a:t>
            </a:r>
          </a:p>
          <a:p>
            <a:r>
              <a:rPr lang="en-US" sz="2400" dirty="0">
                <a:solidFill>
                  <a:srgbClr val="008000"/>
                </a:solidFill>
              </a:rPr>
              <a:t>“textbook” </a:t>
            </a:r>
            <a:r>
              <a:rPr lang="en-US" sz="2400" dirty="0"/>
              <a:t>methods often suffice</a:t>
            </a: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399" y="4648200"/>
            <a:ext cx="2253381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8" descr="USPSFeynma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2286000" cy="1486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200"/>
            <a:ext cx="4495800" cy="622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062287D-30D3-4BD9-8900-391197D531A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-103927" y="38011"/>
            <a:ext cx="5029200" cy="1639703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FF0000"/>
                </a:solidFill>
              </a:rPr>
              <a:t>NLO</a:t>
            </a:r>
            <a:r>
              <a:rPr lang="en-US" sz="3600" dirty="0">
                <a:solidFill>
                  <a:schemeClr val="tx1"/>
                </a:solidFill>
              </a:rPr>
              <a:t> needs </a:t>
            </a:r>
            <a:r>
              <a:rPr lang="en-US" sz="3600" dirty="0">
                <a:solidFill>
                  <a:srgbClr val="0000FF"/>
                </a:solidFill>
              </a:rPr>
              <a:t>1 loop</a:t>
            </a:r>
            <a:br>
              <a:rPr lang="en-US" sz="36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first quantum corrections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Challenging in QCD if many legs    – depends on many variables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1295400" y="2057400"/>
            <a:ext cx="2667000" cy="3783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 i="0" dirty="0">
                <a:solidFill>
                  <a:srgbClr val="CC3399"/>
                </a:solidFill>
              </a:rPr>
              <a:t>   </a:t>
            </a:r>
            <a:r>
              <a:rPr lang="en-US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qq</a:t>
            </a:r>
            <a:r>
              <a:rPr lang="en-US" sz="2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W</a:t>
            </a:r>
            <a:r>
              <a:rPr lang="en-US" sz="2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0" dirty="0">
                <a:solidFill>
                  <a:srgbClr val="0033CC"/>
                </a:solidFill>
              </a:rPr>
              <a:t>+ </a:t>
            </a:r>
            <a:r>
              <a:rPr lang="en-US" sz="2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i="0" dirty="0">
                <a:solidFill>
                  <a:srgbClr val="0033CC"/>
                </a:solidFill>
              </a:rPr>
              <a:t> </a:t>
            </a:r>
            <a:r>
              <a:rPr lang="en-US" b="1" dirty="0">
                <a:solidFill>
                  <a:srgbClr val="0033CC"/>
                </a:solidFill>
              </a:rPr>
              <a:t>gluons</a:t>
            </a:r>
            <a:r>
              <a:rPr lang="en-US" sz="2000" b="1" i="0" dirty="0">
                <a:solidFill>
                  <a:srgbClr val="0033CC"/>
                </a:solidFill>
              </a:rPr>
              <a:t>         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400"/>
              <a:t>L. Dixon   Amplitudes, LHC, LIGO &amp; Beyond</a:t>
            </a:r>
            <a:endParaRPr lang="en-US" sz="1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DESY &amp; U. Hamburg  23.6.2020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600200" y="180969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_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659A1E-3DE8-4BDA-A32B-2C852C6BDB5C}"/>
              </a:ext>
            </a:extLst>
          </p:cNvPr>
          <p:cNvGrpSpPr/>
          <p:nvPr/>
        </p:nvGrpSpPr>
        <p:grpSpPr>
          <a:xfrm>
            <a:off x="152400" y="2782526"/>
            <a:ext cx="4243112" cy="3313474"/>
            <a:chOff x="152400" y="2782526"/>
            <a:chExt cx="4243112" cy="3313474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AAC28D37-6F65-4CA0-97D6-C29A9962E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5667" y="2782526"/>
              <a:ext cx="1752600" cy="1639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5E67DAC6-9FAB-4C22-81DD-3C854DEAD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2949" y="4572000"/>
              <a:ext cx="1709251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58356E-DF88-486B-8995-A33BF973FCFF}"/>
                </a:ext>
              </a:extLst>
            </p:cNvPr>
            <p:cNvSpPr txBox="1"/>
            <p:nvPr/>
          </p:nvSpPr>
          <p:spPr>
            <a:xfrm>
              <a:off x="2410673" y="5143727"/>
              <a:ext cx="19848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/>
                <a:t>+ 256,264 more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0202A76-E506-4A91-B6FF-023203ADECAF}"/>
                </a:ext>
              </a:extLst>
            </p:cNvPr>
            <p:cNvSpPr txBox="1"/>
            <p:nvPr/>
          </p:nvSpPr>
          <p:spPr>
            <a:xfrm>
              <a:off x="152400" y="5181600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044CF-78F5-4452-8C0F-A4D1BF9AA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5624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“NLO</a:t>
            </a:r>
            <a:r>
              <a:rPr lang="en-US" dirty="0"/>
              <a:t> QCD revolution”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EB9E0-FD69-4AD6-9332-26B9732F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787EE-F657-45AD-B62F-FA148D6C4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7FBEE-3EF7-4A77-9C06-90EB39053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73025E-E1B4-48F1-9752-9F20C1A51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789" y="853118"/>
            <a:ext cx="6930011" cy="53952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242A3F-5C30-4CC0-B395-2B93E1D03F59}"/>
              </a:ext>
            </a:extLst>
          </p:cNvPr>
          <p:cNvSpPr txBox="1"/>
          <p:nvPr/>
        </p:nvSpPr>
        <p:spPr>
          <a:xfrm>
            <a:off x="4572000" y="914400"/>
            <a:ext cx="2586610" cy="41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3399"/>
                </a:solidFill>
              </a:rPr>
              <a:t>Gavin Salam (2012)</a:t>
            </a:r>
          </a:p>
        </p:txBody>
      </p:sp>
    </p:spTree>
    <p:extLst>
      <p:ext uri="{BB962C8B-B14F-4D97-AF65-F5344CB8AC3E}">
        <p14:creationId xmlns:p14="http://schemas.microsoft.com/office/powerpoint/2010/main" val="3553246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59" y="609600"/>
            <a:ext cx="4220341" cy="577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54F5-ABB7-451D-ABA2-30DFA1AA997A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81000" y="1524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NLO 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pp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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 Z</a:t>
            </a:r>
            <a:r>
              <a:rPr kumimoji="0" lang="en-US" sz="2800" b="0" i="1" u="none" strike="noStrike" kern="0" cap="none" spc="0" normalizeH="0" baseline="3000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+ 1,2,3,4 jets</a:t>
            </a:r>
            <a:r>
              <a:rPr lang="en-US" sz="2800" kern="0" dirty="0"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kern="0" dirty="0">
                <a:latin typeface="+mj-lt"/>
                <a:ea typeface="+mj-ea"/>
                <a:cs typeface="Times New Roman" pitchFamily="18" charset="0"/>
              </a:rPr>
              <a:t>vs.  ATLAS 2011 data</a:t>
            </a:r>
            <a:endParaRPr kumimoji="0" lang="en-US" sz="2800" b="0" i="0" u="none" strike="noStrike" kern="0" cap="none" spc="0" normalizeH="0" baseline="30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6249" y="533400"/>
            <a:ext cx="2262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ATLAS 1304.7098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9307" y="3581400"/>
            <a:ext cx="1377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BH+S: </a:t>
            </a:r>
          </a:p>
          <a:p>
            <a:r>
              <a:rPr lang="en-US" dirty="0">
                <a:solidFill>
                  <a:srgbClr val="FF00FF"/>
                </a:solidFill>
              </a:rPr>
              <a:t>1108.2229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53162"/>
            <a:ext cx="4038600" cy="53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821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D327D-C30D-4979-8BB9-EACB7B8E2764}" type="slidenum">
              <a:rPr lang="en-US"/>
              <a:pPr/>
              <a:t>24</a:t>
            </a:fld>
            <a:endParaRPr lang="en-US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33350"/>
            <a:ext cx="8382000" cy="2371067"/>
          </a:xfrm>
        </p:spPr>
        <p:txBody>
          <a:bodyPr/>
          <a:lstStyle/>
          <a:p>
            <a:r>
              <a:rPr lang="en-US" sz="3600" dirty="0"/>
              <a:t>Revolution made possible by new perspective on particle scattering:</a:t>
            </a:r>
            <a:br>
              <a:rPr lang="en-US" sz="3600" dirty="0"/>
            </a:br>
            <a:r>
              <a:rPr lang="en-US" sz="3600" dirty="0">
                <a:solidFill>
                  <a:srgbClr val="0000FF"/>
                </a:solidFill>
              </a:rPr>
              <a:t>“On-shell” Methods</a:t>
            </a:r>
            <a:r>
              <a:rPr lang="en-US" sz="3600" dirty="0"/>
              <a:t>, or</a:t>
            </a:r>
            <a:br>
              <a:rPr lang="en-US" sz="3600" dirty="0"/>
            </a:br>
            <a:r>
              <a:rPr lang="en-US" dirty="0">
                <a:solidFill>
                  <a:srgbClr val="008000"/>
                </a:solidFill>
              </a:rPr>
              <a:t>Granularity vs. Fluidity</a:t>
            </a:r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2700" y="3200400"/>
            <a:ext cx="2514600" cy="257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5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306" y="4423893"/>
            <a:ext cx="21336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504" name="Picture 8" descr="USPSFeynm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306" y="2976093"/>
            <a:ext cx="2057400" cy="1338263"/>
          </a:xfrm>
          <a:prstGeom prst="rect">
            <a:avLst/>
          </a:prstGeom>
          <a:noFill/>
        </p:spPr>
      </p:pic>
      <p:pic>
        <p:nvPicPr>
          <p:cNvPr id="14" name="Picture 13" descr="SandInHan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71558" y="3204693"/>
            <a:ext cx="3259689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5C46-A4C0-4A0B-9C84-F709FAA3790B}" type="slidenum">
              <a:rPr lang="en-US"/>
              <a:pPr/>
              <a:t>25</a:t>
            </a:fld>
            <a:endParaRPr 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QCD Tree Amplitudes </a:t>
            </a:r>
          </a:p>
        </p:txBody>
      </p:sp>
      <p:sp>
        <p:nvSpPr>
          <p:cNvPr id="114736" name="Text Box 48"/>
          <p:cNvSpPr txBox="1">
            <a:spLocks noChangeArrowheads="1"/>
          </p:cNvSpPr>
          <p:nvPr/>
        </p:nvSpPr>
        <p:spPr bwMode="auto">
          <a:xfrm>
            <a:off x="251689" y="1487973"/>
            <a:ext cx="84882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Many tree-level </a:t>
            </a:r>
            <a:r>
              <a:rPr lang="en-US" sz="2400" dirty="0">
                <a:solidFill>
                  <a:srgbClr val="6600CC"/>
                </a:solidFill>
              </a:rPr>
              <a:t>helicity </a:t>
            </a:r>
            <a:r>
              <a:rPr lang="en-US" sz="2400" dirty="0"/>
              <a:t>amplitudes </a:t>
            </a:r>
            <a:r>
              <a:rPr lang="en-US" sz="2400" dirty="0">
                <a:solidFill>
                  <a:srgbClr val="008000"/>
                </a:solidFill>
              </a:rPr>
              <a:t>vanish</a:t>
            </a:r>
            <a:r>
              <a:rPr lang="en-US" sz="2400" dirty="0"/>
              <a:t> or are </a:t>
            </a:r>
            <a:r>
              <a:rPr lang="en-US" sz="2400" dirty="0">
                <a:solidFill>
                  <a:srgbClr val="008000"/>
                </a:solidFill>
              </a:rPr>
              <a:t>very simple.</a:t>
            </a:r>
            <a:endParaRPr lang="en-US" sz="2400" dirty="0"/>
          </a:p>
          <a:p>
            <a:r>
              <a:rPr lang="en-US" sz="2400" dirty="0"/>
              <a:t>Much simpler than individual Feynman diagrams!</a:t>
            </a:r>
          </a:p>
        </p:txBody>
      </p:sp>
      <p:grpSp>
        <p:nvGrpSpPr>
          <p:cNvPr id="114769" name="Group 81"/>
          <p:cNvGrpSpPr>
            <a:grpSpLocks/>
          </p:cNvGrpSpPr>
          <p:nvPr/>
        </p:nvGrpSpPr>
        <p:grpSpPr bwMode="auto">
          <a:xfrm>
            <a:off x="2743200" y="4114800"/>
            <a:ext cx="5867400" cy="1905000"/>
            <a:chOff x="1728" y="2592"/>
            <a:chExt cx="3696" cy="1200"/>
          </a:xfrm>
        </p:grpSpPr>
        <p:sp>
          <p:nvSpPr>
            <p:cNvPr id="114726" name="Rectangle 38"/>
            <p:cNvSpPr>
              <a:spLocks noChangeArrowheads="1"/>
            </p:cNvSpPr>
            <p:nvPr/>
          </p:nvSpPr>
          <p:spPr bwMode="auto">
            <a:xfrm>
              <a:off x="1728" y="2592"/>
              <a:ext cx="3696" cy="1200"/>
            </a:xfrm>
            <a:prstGeom prst="rect">
              <a:avLst/>
            </a:prstGeom>
            <a:noFill/>
            <a:ln w="1905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4737" name="Picture 49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68" y="2932"/>
              <a:ext cx="1778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4748" name="Picture 6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24" y="2640"/>
              <a:ext cx="1488" cy="1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4749" name="Text Box 61"/>
            <p:cNvSpPr txBox="1">
              <a:spLocks noChangeArrowheads="1"/>
            </p:cNvSpPr>
            <p:nvPr/>
          </p:nvSpPr>
          <p:spPr bwMode="auto">
            <a:xfrm>
              <a:off x="3504" y="3552"/>
              <a:ext cx="171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CC3399"/>
                  </a:solidFill>
                </a:rPr>
                <a:t>Parke-Taylor formula (1986)</a:t>
              </a:r>
            </a:p>
          </p:txBody>
        </p:sp>
      </p:grpSp>
      <p:grpSp>
        <p:nvGrpSpPr>
          <p:cNvPr id="114768" name="Group 80"/>
          <p:cNvGrpSpPr>
            <a:grpSpLocks/>
          </p:cNvGrpSpPr>
          <p:nvPr/>
        </p:nvGrpSpPr>
        <p:grpSpPr bwMode="auto">
          <a:xfrm>
            <a:off x="762000" y="2479675"/>
            <a:ext cx="2997200" cy="1330325"/>
            <a:chOff x="528" y="1632"/>
            <a:chExt cx="1888" cy="838"/>
          </a:xfrm>
        </p:grpSpPr>
        <p:pic>
          <p:nvPicPr>
            <p:cNvPr id="114754" name="Picture 66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68" y="1872"/>
              <a:ext cx="529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4755" name="Picture 67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80" y="1872"/>
              <a:ext cx="498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4758" name="Picture 70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8" y="1721"/>
              <a:ext cx="719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4760" name="Picture 72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600" y="1721"/>
              <a:ext cx="674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4761" name="Text Box 73"/>
            <p:cNvSpPr txBox="1">
              <a:spLocks noChangeArrowheads="1"/>
            </p:cNvSpPr>
            <p:nvPr/>
          </p:nvSpPr>
          <p:spPr bwMode="auto">
            <a:xfrm>
              <a:off x="528" y="1632"/>
              <a:ext cx="1888" cy="838"/>
            </a:xfrm>
            <a:prstGeom prst="rect">
              <a:avLst/>
            </a:prstGeom>
            <a:noFill/>
            <a:ln w="19050">
              <a:solidFill>
                <a:srgbClr val="66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</p:txBody>
        </p:sp>
        <p:pic>
          <p:nvPicPr>
            <p:cNvPr id="114766" name="Picture 7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16" y="2016"/>
              <a:ext cx="43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4767" name="Picture 79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80" y="2016"/>
              <a:ext cx="432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14770" name="Group 82"/>
          <p:cNvGrpSpPr>
            <a:grpSpLocks/>
          </p:cNvGrpSpPr>
          <p:nvPr/>
        </p:nvGrpSpPr>
        <p:grpSpPr bwMode="auto">
          <a:xfrm>
            <a:off x="4267200" y="2362200"/>
            <a:ext cx="4267200" cy="1600200"/>
            <a:chOff x="1392" y="1440"/>
            <a:chExt cx="2688" cy="1008"/>
          </a:xfrm>
        </p:grpSpPr>
        <p:pic>
          <p:nvPicPr>
            <p:cNvPr id="114771" name="Picture 8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536" y="1536"/>
              <a:ext cx="2400" cy="84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sp>
          <p:nvSpPr>
            <p:cNvPr id="114772" name="Rectangle 84"/>
            <p:cNvSpPr>
              <a:spLocks noChangeArrowheads="1"/>
            </p:cNvSpPr>
            <p:nvPr/>
          </p:nvSpPr>
          <p:spPr bwMode="auto">
            <a:xfrm>
              <a:off x="1392" y="1440"/>
              <a:ext cx="2688" cy="100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4773" name="Text Box 85"/>
          <p:cNvSpPr txBox="1">
            <a:spLocks noChangeArrowheads="1"/>
          </p:cNvSpPr>
          <p:nvPr/>
        </p:nvSpPr>
        <p:spPr bwMode="auto">
          <a:xfrm>
            <a:off x="186905" y="4251692"/>
            <a:ext cx="2308645" cy="1631216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Analyticity/unitarity</a:t>
            </a:r>
          </a:p>
          <a:p>
            <a:r>
              <a:rPr lang="en-US" dirty="0"/>
              <a:t>makes it possible</a:t>
            </a:r>
          </a:p>
          <a:p>
            <a:r>
              <a:rPr lang="en-US" dirty="0"/>
              <a:t>to </a:t>
            </a:r>
            <a:r>
              <a:rPr lang="en-US" dirty="0">
                <a:solidFill>
                  <a:srgbClr val="008000"/>
                </a:solidFill>
              </a:rPr>
              <a:t>recycle</a:t>
            </a:r>
            <a:r>
              <a:rPr lang="en-US" dirty="0"/>
              <a:t> this</a:t>
            </a:r>
          </a:p>
          <a:p>
            <a:r>
              <a:rPr lang="en-US" dirty="0"/>
              <a:t>simplicity into</a:t>
            </a:r>
          </a:p>
          <a:p>
            <a:r>
              <a:rPr lang="en-US" dirty="0">
                <a:solidFill>
                  <a:srgbClr val="6600CC"/>
                </a:solidFill>
              </a:rPr>
              <a:t>loop amplitudes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7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E7F1-E026-4C06-AC93-0145350B30CB}" type="slidenum">
              <a:rPr lang="en-US"/>
              <a:pPr/>
              <a:t>26</a:t>
            </a:fld>
            <a:endParaRPr lang="en-US"/>
          </a:p>
        </p:txBody>
      </p:sp>
      <p:pic>
        <p:nvPicPr>
          <p:cNvPr id="100429" name="Picture 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1813" y="3124200"/>
            <a:ext cx="21336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430" name="Picture 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895600"/>
            <a:ext cx="203358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431" name="Picture 7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7375" y="2590800"/>
            <a:ext cx="18732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432" name="Picture 8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2286000"/>
            <a:ext cx="2217738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433" name="Picture 8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2286000"/>
            <a:ext cx="212883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Recycling “Fluid” Amplitudes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1143000" y="1447800"/>
            <a:ext cx="6883616" cy="70788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Amplitudes fall apart into simpler ones in special limits</a:t>
            </a:r>
          </a:p>
          <a:p>
            <a:r>
              <a:rPr lang="en-US" b="1" dirty="0">
                <a:solidFill>
                  <a:srgbClr val="008000"/>
                </a:solidFill>
              </a:rPr>
              <a:t>– pole information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2" name="Group 28"/>
          <p:cNvGrpSpPr>
            <a:grpSpLocks/>
          </p:cNvGrpSpPr>
          <p:nvPr/>
        </p:nvGrpSpPr>
        <p:grpSpPr bwMode="auto">
          <a:xfrm>
            <a:off x="304800" y="5386387"/>
            <a:ext cx="4440238" cy="862013"/>
            <a:chOff x="528" y="3408"/>
            <a:chExt cx="2797" cy="543"/>
          </a:xfrm>
        </p:grpSpPr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528" y="3552"/>
              <a:ext cx="199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</a:rPr>
                <a:t>Trees recycled into trees</a:t>
              </a:r>
            </a:p>
          </p:txBody>
        </p:sp>
        <p:pic>
          <p:nvPicPr>
            <p:cNvPr id="14" name="Picture 25" descr="recycle_log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84" y="3408"/>
              <a:ext cx="541" cy="543"/>
            </a:xfrm>
            <a:prstGeom prst="rect">
              <a:avLst/>
            </a:prstGeom>
            <a:noFill/>
          </p:spPr>
        </p:pic>
      </p:grp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19460" y="2376348"/>
            <a:ext cx="5039519" cy="2941776"/>
          </a:xfrm>
          <a:prstGeom prst="rect">
            <a:avLst/>
          </a:prstGeom>
          <a:solidFill>
            <a:srgbClr val="FFFF00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dirty="0"/>
              <a:t>Picture leads directly to 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dirty="0">
                <a:solidFill>
                  <a:srgbClr val="0000FF"/>
                </a:solidFill>
              </a:rPr>
              <a:t>BCFW (on-shell) recursion relations</a:t>
            </a:r>
            <a:r>
              <a:rPr lang="en-US" dirty="0"/>
              <a:t>: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dirty="0">
                <a:sym typeface="Wingdings" panose="05000000000000000000" pitchFamily="2" charset="2"/>
              </a:rPr>
              <a:t>Reconstruct amplitude from poles in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dirty="0">
                <a:sym typeface="Wingdings" panose="05000000000000000000" pitchFamily="2" charset="2"/>
              </a:rPr>
              <a:t>complex plane, where intermediate particle 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dirty="0">
                <a:sym typeface="Wingdings" panose="05000000000000000000" pitchFamily="2" charset="2"/>
              </a:rPr>
              <a:t>is </a:t>
            </a:r>
            <a:r>
              <a:rPr lang="en-US" dirty="0">
                <a:solidFill>
                  <a:srgbClr val="008000"/>
                </a:solidFill>
                <a:sym typeface="Wingdings" panose="05000000000000000000" pitchFamily="2" charset="2"/>
              </a:rPr>
              <a:t>on shell</a:t>
            </a:r>
            <a:r>
              <a:rPr lang="en-US" dirty="0">
                <a:sym typeface="Wingdings" panose="05000000000000000000" pitchFamily="2" charset="2"/>
              </a:rPr>
              <a:t>, and amplitude 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factorizes</a:t>
            </a:r>
            <a:r>
              <a:rPr lang="en-US" dirty="0">
                <a:sym typeface="Wingdings" panose="05000000000000000000" pitchFamily="2" charset="2"/>
              </a:rPr>
              <a:t> into 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dirty="0">
                <a:sym typeface="Wingdings" panose="05000000000000000000" pitchFamily="2" charset="2"/>
              </a:rPr>
              <a:t>product of 2 simpler amplitudes with 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dirty="0">
                <a:sym typeface="Wingdings" panose="05000000000000000000" pitchFamily="2" charset="2"/>
              </a:rPr>
              <a:t>fewer external legs </a:t>
            </a:r>
            <a:endParaRPr lang="en-US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600" dirty="0" err="1">
                <a:solidFill>
                  <a:srgbClr val="CC3399"/>
                </a:solidFill>
              </a:rPr>
              <a:t>Britto</a:t>
            </a:r>
            <a:r>
              <a:rPr lang="en-US" sz="1600" dirty="0">
                <a:solidFill>
                  <a:srgbClr val="CC3399"/>
                </a:solidFill>
              </a:rPr>
              <a:t>, Cachazo, </a:t>
            </a:r>
            <a:r>
              <a:rPr lang="en-US" sz="1600" dirty="0" err="1">
                <a:solidFill>
                  <a:srgbClr val="CC3399"/>
                </a:solidFill>
              </a:rPr>
              <a:t>Feng</a:t>
            </a:r>
            <a:r>
              <a:rPr lang="en-US" sz="1600" dirty="0">
                <a:solidFill>
                  <a:srgbClr val="CC3399"/>
                </a:solidFill>
              </a:rPr>
              <a:t>, Witten, </a:t>
            </a:r>
            <a:r>
              <a:rPr lang="en-US" sz="1600" dirty="0" err="1">
                <a:solidFill>
                  <a:srgbClr val="CC3399"/>
                </a:solidFill>
              </a:rPr>
              <a:t>hep-th</a:t>
            </a:r>
            <a:r>
              <a:rPr lang="en-US" sz="1600" dirty="0">
                <a:solidFill>
                  <a:srgbClr val="CC3399"/>
                </a:solidFill>
              </a:rPr>
              <a:t>/0501052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100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0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2000"/>
                                        <p:tgtEl>
                                          <p:spTgt spid="100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0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0"/>
                                        <p:tgtEl>
                                          <p:spTgt spid="100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10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2000"/>
                                        <p:tgtEl>
                                          <p:spTgt spid="100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10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3802-BAEB-4492-BE2F-8746C83A3CF6}" type="slidenum">
              <a:rPr lang="en-US"/>
              <a:pPr/>
              <a:t>27</a:t>
            </a:fld>
            <a:endParaRPr lang="en-US"/>
          </a:p>
        </p:txBody>
      </p:sp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sz="3600" dirty="0"/>
              <a:t>All Gluon Tree Amplitudes Built From:</a:t>
            </a:r>
          </a:p>
        </p:txBody>
      </p:sp>
      <p:pic>
        <p:nvPicPr>
          <p:cNvPr id="20174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447800"/>
            <a:ext cx="220980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1744" name="Picture 1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905000"/>
            <a:ext cx="185102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/>
          <p:cNvGrpSpPr/>
          <p:nvPr/>
        </p:nvGrpSpPr>
        <p:grpSpPr>
          <a:xfrm>
            <a:off x="914400" y="3657600"/>
            <a:ext cx="7162800" cy="907197"/>
            <a:chOff x="990600" y="3505200"/>
            <a:chExt cx="7162800" cy="907197"/>
          </a:xfrm>
        </p:grpSpPr>
        <p:sp>
          <p:nvSpPr>
            <p:cNvPr id="201745" name="Text Box 17"/>
            <p:cNvSpPr txBox="1">
              <a:spLocks noChangeArrowheads="1"/>
            </p:cNvSpPr>
            <p:nvPr/>
          </p:nvSpPr>
          <p:spPr bwMode="auto">
            <a:xfrm>
              <a:off x="990600" y="3581400"/>
              <a:ext cx="4647426" cy="830997"/>
            </a:xfrm>
            <a:prstGeom prst="rect">
              <a:avLst/>
            </a:prstGeom>
            <a:solidFill>
              <a:schemeClr val="accent1">
                <a:alpha val="7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In contrast to Feynman vertices, </a:t>
              </a:r>
            </a:p>
            <a:p>
              <a:r>
                <a:rPr lang="en-US" sz="2400" dirty="0"/>
                <a:t>it’s on-shell, completely physical</a:t>
              </a:r>
            </a:p>
          </p:txBody>
        </p:sp>
        <p:pic>
          <p:nvPicPr>
            <p:cNvPr id="201746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43600" y="3505200"/>
              <a:ext cx="2209800" cy="903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1747" name="Rectangle 19"/>
          <p:cNvSpPr>
            <a:spLocks noChangeArrowheads="1"/>
          </p:cNvSpPr>
          <p:nvPr/>
        </p:nvSpPr>
        <p:spPr bwMode="auto">
          <a:xfrm>
            <a:off x="1905000" y="1295400"/>
            <a:ext cx="5029200" cy="1981200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0" y="4953000"/>
            <a:ext cx="7696200" cy="1200329"/>
          </a:xfrm>
          <a:prstGeom prst="rect">
            <a:avLst/>
          </a:prstGeom>
          <a:solidFill>
            <a:srgbClr val="FFFF00">
              <a:alpha val="47000"/>
            </a:srgb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sz="2400" dirty="0"/>
              <a:t>On-shell recursion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/>
              <a:t> very compact </a:t>
            </a:r>
            <a:r>
              <a:rPr lang="en-US" sz="2400" dirty="0">
                <a:solidFill>
                  <a:srgbClr val="0000FF"/>
                </a:solidFill>
              </a:rPr>
              <a:t>analytic</a:t>
            </a:r>
            <a:r>
              <a:rPr lang="en-US" sz="2400" dirty="0"/>
              <a:t> formulae, fast </a:t>
            </a:r>
            <a:r>
              <a:rPr lang="en-US" sz="2400" dirty="0">
                <a:solidFill>
                  <a:srgbClr val="FF0000"/>
                </a:solidFill>
              </a:rPr>
              <a:t>numerical</a:t>
            </a:r>
            <a:r>
              <a:rPr lang="en-US" sz="2400" dirty="0"/>
              <a:t> implementation.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Can do same sort of thing at </a:t>
            </a:r>
            <a:r>
              <a:rPr lang="en-US" sz="2400" dirty="0">
                <a:solidFill>
                  <a:srgbClr val="0000FF"/>
                </a:solidFill>
              </a:rPr>
              <a:t>loop level</a:t>
            </a:r>
            <a:r>
              <a:rPr lang="en-US" sz="2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78ADB-C190-4BB4-BDA2-7951453B2252}" type="slidenum">
              <a:rPr lang="en-US"/>
              <a:pPr/>
              <a:t>28</a:t>
            </a:fld>
            <a:endParaRPr lang="en-US"/>
          </a:p>
        </p:txBody>
      </p:sp>
      <p:sp>
        <p:nvSpPr>
          <p:cNvPr id="289794" name="Rectangle 2"/>
          <p:cNvSpPr>
            <a:spLocks noChangeArrowheads="1"/>
          </p:cNvSpPr>
          <p:nvPr/>
        </p:nvSpPr>
        <p:spPr bwMode="auto">
          <a:xfrm>
            <a:off x="6400800" y="2590800"/>
            <a:ext cx="381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11430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Branch cut information </a:t>
            </a:r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br>
              <a:rPr lang="en-US" sz="3200" dirty="0">
                <a:solidFill>
                  <a:srgbClr val="0000FF"/>
                </a:solidFill>
              </a:rPr>
            </a:br>
            <a:r>
              <a:rPr lang="en-US" sz="3200" dirty="0"/>
              <a:t> Generalized Unitarity (</a:t>
            </a:r>
            <a:r>
              <a:rPr lang="en-US" sz="3200" dirty="0">
                <a:solidFill>
                  <a:srgbClr val="0000FF"/>
                </a:solidFill>
              </a:rPr>
              <a:t>One-loop</a:t>
            </a:r>
            <a:r>
              <a:rPr lang="en-US" sz="3200" dirty="0"/>
              <a:t> Fluidity) </a:t>
            </a:r>
            <a:br>
              <a:rPr lang="en-US" sz="3200" dirty="0"/>
            </a:br>
            <a:endParaRPr lang="en-US" sz="3200" i="1" baseline="-25000" dirty="0"/>
          </a:p>
        </p:txBody>
      </p:sp>
      <p:sp>
        <p:nvSpPr>
          <p:cNvPr id="289796" name="Text Box 4"/>
          <p:cNvSpPr txBox="1">
            <a:spLocks noChangeArrowheads="1"/>
          </p:cNvSpPr>
          <p:nvPr/>
        </p:nvSpPr>
        <p:spPr bwMode="auto">
          <a:xfrm>
            <a:off x="914400" y="1219200"/>
            <a:ext cx="2868093" cy="1077218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Ordinary unitarity:</a:t>
            </a:r>
          </a:p>
          <a:p>
            <a:r>
              <a:rPr lang="en-US" dirty="0">
                <a:solidFill>
                  <a:srgbClr val="FF0000"/>
                </a:solidFill>
              </a:rPr>
              <a:t>put 2 particles on shell,</a:t>
            </a:r>
          </a:p>
          <a:p>
            <a:r>
              <a:rPr lang="en-US" dirty="0">
                <a:solidFill>
                  <a:srgbClr val="FF0000"/>
                </a:solidFill>
              </a:rPr>
              <a:t>with real momenta</a:t>
            </a:r>
          </a:p>
        </p:txBody>
      </p:sp>
      <p:pic>
        <p:nvPicPr>
          <p:cNvPr id="289797" name="Picture 5" descr="meiosi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971800"/>
            <a:ext cx="2438400" cy="22955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9798" name="Picture 6" descr="meiosis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971800"/>
            <a:ext cx="2895600" cy="22923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9799" name="Picture 7" descr="meiosis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994025"/>
            <a:ext cx="3276600" cy="23193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9800" name="Picture 8" descr="meiosis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2971800"/>
            <a:ext cx="3505200" cy="23891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9801" name="Picture 9" descr="meiosis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2438400"/>
            <a:ext cx="3581400" cy="33496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9802" name="Text Box 10"/>
          <p:cNvSpPr txBox="1">
            <a:spLocks noChangeArrowheads="1"/>
          </p:cNvSpPr>
          <p:nvPr/>
        </p:nvSpPr>
        <p:spPr bwMode="auto">
          <a:xfrm>
            <a:off x="4953000" y="1143000"/>
            <a:ext cx="3329758" cy="107721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Generalized </a:t>
            </a:r>
            <a:r>
              <a:rPr lang="en-US" sz="2400" b="1" dirty="0" err="1">
                <a:solidFill>
                  <a:srgbClr val="008000"/>
                </a:solidFill>
              </a:rPr>
              <a:t>unitarity</a:t>
            </a:r>
            <a:r>
              <a:rPr lang="en-US" sz="2400" b="1" dirty="0">
                <a:solidFill>
                  <a:srgbClr val="008000"/>
                </a:solidFill>
              </a:rPr>
              <a:t>:</a:t>
            </a:r>
          </a:p>
          <a:p>
            <a:r>
              <a:rPr lang="en-US" dirty="0">
                <a:solidFill>
                  <a:srgbClr val="008000"/>
                </a:solidFill>
              </a:rPr>
              <a:t>put 3 or 4 particles on shell,</a:t>
            </a:r>
          </a:p>
          <a:p>
            <a:r>
              <a:rPr lang="en-US" dirty="0">
                <a:solidFill>
                  <a:srgbClr val="008000"/>
                </a:solidFill>
              </a:rPr>
              <a:t>complex momenta</a:t>
            </a:r>
          </a:p>
        </p:txBody>
      </p:sp>
      <p:pic>
        <p:nvPicPr>
          <p:cNvPr id="28980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3048000"/>
            <a:ext cx="3581400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804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0600" y="2590800"/>
            <a:ext cx="17541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805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0600" y="2438400"/>
            <a:ext cx="17414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806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32350" y="2438400"/>
            <a:ext cx="171926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807" name="Picture 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8200" y="2209800"/>
            <a:ext cx="19065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4" name="Group 23"/>
          <p:cNvGrpSpPr/>
          <p:nvPr/>
        </p:nvGrpSpPr>
        <p:grpSpPr>
          <a:xfrm>
            <a:off x="228600" y="5486400"/>
            <a:ext cx="4267200" cy="862013"/>
            <a:chOff x="228600" y="5410200"/>
            <a:chExt cx="4267200" cy="862013"/>
          </a:xfrm>
        </p:grpSpPr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1066800" y="5715000"/>
              <a:ext cx="3429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b="1" dirty="0">
                  <a:solidFill>
                    <a:srgbClr val="008000"/>
                  </a:solidFill>
                </a:rPr>
                <a:t>Trees recycled into loops!</a:t>
              </a:r>
            </a:p>
          </p:txBody>
        </p:sp>
        <p:pic>
          <p:nvPicPr>
            <p:cNvPr id="23" name="Picture 31" descr="recycle_logo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8600" y="5410200"/>
              <a:ext cx="858838" cy="86201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89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8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8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89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89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289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89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89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1000"/>
                                        <p:tgtEl>
                                          <p:spTgt spid="289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289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89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289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1000"/>
                                        <p:tgtEl>
                                          <p:spTgt spid="289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289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02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suit and tie&#10;&#10;Description automatically generated">
            <a:extLst>
              <a:ext uri="{FF2B5EF4-FFF2-40B4-BE49-F238E27FC236}">
                <a16:creationId xmlns:a16="http://schemas.microsoft.com/office/drawing/2014/main" id="{CB0B2ED5-9433-4060-B8D7-4F199005A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96" y="1905000"/>
            <a:ext cx="2933028" cy="41344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A1ACF6-F46B-43DE-8421-C10087ACF99F}"/>
              </a:ext>
            </a:extLst>
          </p:cNvPr>
          <p:cNvSpPr/>
          <p:nvPr/>
        </p:nvSpPr>
        <p:spPr bwMode="auto">
          <a:xfrm>
            <a:off x="-685800" y="1676400"/>
            <a:ext cx="3352800" cy="22159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00CB1D-C5C8-4A99-8CA5-21F50E2C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859" y="133350"/>
            <a:ext cx="9144000" cy="1143000"/>
          </a:xfrm>
        </p:spPr>
        <p:txBody>
          <a:bodyPr/>
          <a:lstStyle/>
          <a:p>
            <a:r>
              <a:rPr lang="en-US" sz="3200" dirty="0"/>
              <a:t>What does all this have to do with black holes?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9050A-50C9-4360-8557-C6CEA998C5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2900" y="1447800"/>
                <a:ext cx="8458200" cy="4267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Orbiting black holes obey General Relativity: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𝐸𝐻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ra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Gluons scatter according to  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 Yang-Mills theory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𝑌𝑀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sSubSup>
                        <m:sSubSup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p>
                        <m:sSupPr>
                          <m:ctrlPr>
                            <a:rPr lang="en-US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  <m:r>
                            <a:rPr lang="en-US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29050A-50C9-4360-8557-C6CEA998C5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900" y="1447800"/>
                <a:ext cx="8458200" cy="4267200"/>
              </a:xfrm>
              <a:blipFill>
                <a:blip r:embed="rId3"/>
                <a:stretch>
                  <a:fillRect l="-1801" t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8A021-B013-470F-9604-693C0189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4B367-E9EC-4D1F-8415-4442CD40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83C70-29A1-47E7-B05F-1E2D92472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 descr="A close up of a person&#10;&#10;Description automatically generated">
            <a:extLst>
              <a:ext uri="{FF2B5EF4-FFF2-40B4-BE49-F238E27FC236}">
                <a16:creationId xmlns:a16="http://schemas.microsoft.com/office/drawing/2014/main" id="{077BF519-EDA6-4666-88B7-81F5F08A1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026539"/>
            <a:ext cx="1999129" cy="199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11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large body of water&#10;&#10;Description automatically generated">
            <a:extLst>
              <a:ext uri="{FF2B5EF4-FFF2-40B4-BE49-F238E27FC236}">
                <a16:creationId xmlns:a16="http://schemas.microsoft.com/office/drawing/2014/main" id="{5680FC5E-191B-4F27-B31E-DD3FD41E0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258"/>
            <a:ext cx="9157447" cy="60817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B6487-385E-4D00-931C-24D0CB3CA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8763000" cy="677863"/>
          </a:xfrm>
        </p:spPr>
        <p:txBody>
          <a:bodyPr/>
          <a:lstStyle/>
          <a:p>
            <a:r>
              <a:rPr lang="en-US" sz="3600" dirty="0"/>
              <a:t>Where most black holes have been “seen”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F0072-0C7B-4675-A0B8-948E93CED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4B729-C579-4506-9620-4355922B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94504-D9CA-4DC3-B768-0E7E6FAB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8F1EE-1BEC-49E6-A116-ACE4056649A5}"/>
              </a:ext>
            </a:extLst>
          </p:cNvPr>
          <p:cNvSpPr txBox="1"/>
          <p:nvPr/>
        </p:nvSpPr>
        <p:spPr>
          <a:xfrm>
            <a:off x="838200" y="5638800"/>
            <a:ext cx="7701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LIGO, Hanford, WA; also LIGO, Livingston, LA; VIRGO, near Pisa </a:t>
            </a:r>
          </a:p>
        </p:txBody>
      </p:sp>
    </p:spTree>
    <p:extLst>
      <p:ext uri="{BB962C8B-B14F-4D97-AF65-F5344CB8AC3E}">
        <p14:creationId xmlns:p14="http://schemas.microsoft.com/office/powerpoint/2010/main" val="981101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66C1-E6B1-4D85-B83F-8B5D37E0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/>
          <a:lstStyle/>
          <a:p>
            <a:r>
              <a:rPr lang="en-US" sz="3600" dirty="0"/>
              <a:t>Both theories contain massless particles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FD71A5-27ED-495E-951E-28FA834FB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Graviton is a traceless symmetric tensor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helicity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>
                    <a:solidFill>
                      <a:srgbClr val="008000"/>
                    </a:solidFill>
                  </a:rPr>
                  <a:t>Gluon</a:t>
                </a:r>
                <a:r>
                  <a:rPr lang="en-US" dirty="0"/>
                  <a:t> helicity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   like photon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FD71A5-27ED-495E-951E-28FA834FB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AC3E8-B7A4-49A0-B101-866A0E6D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50799-DD7F-4752-A36A-08C164E4D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F40A2-C1C2-4C47-9B17-E5064D136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 descr="A picture containing front, kite, colorful, large&#10;&#10;Description automatically generated">
            <a:extLst>
              <a:ext uri="{FF2B5EF4-FFF2-40B4-BE49-F238E27FC236}">
                <a16:creationId xmlns:a16="http://schemas.microsoft.com/office/drawing/2014/main" id="{FF807FD4-F41F-4376-9D75-4F7CA832F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00400"/>
            <a:ext cx="3886200" cy="25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37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69724-D1B5-48C6-9587-624FFD336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Gedanken</a:t>
            </a:r>
            <a:r>
              <a:rPr lang="en-US" dirty="0"/>
              <a:t> calculation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891366-CFA9-4BAC-80E9-551AE577E2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0647" y="1417638"/>
                <a:ext cx="8229600" cy="4824411"/>
              </a:xfrm>
            </p:spPr>
            <p:txBody>
              <a:bodyPr/>
              <a:lstStyle/>
              <a:p>
                <a:r>
                  <a:rPr lang="en-US" sz="2400" b="1" dirty="0"/>
                  <a:t>Graviton scattering amplitudes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𝓜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US" sz="2400" b="1" dirty="0"/>
              </a:p>
              <a:p>
                <a:r>
                  <a:rPr lang="en-US" sz="2400" dirty="0"/>
                  <a:t>Could compute Feynman rules from</a:t>
                </a:r>
              </a:p>
              <a:p>
                <a:pPr marL="0" indent="0">
                  <a:buNone/>
                </a:pPr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𝐸𝐻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rad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by expanding metric around </a:t>
                </a:r>
                <a:r>
                  <a:rPr lang="en-US" sz="2400" dirty="0" err="1"/>
                  <a:t>Minkowski</a:t>
                </a:r>
                <a:r>
                  <a:rPr lang="en-US" sz="2400" dirty="0"/>
                  <a:t> space,</a:t>
                </a:r>
              </a:p>
              <a:p>
                <a:pPr marL="0" indent="0">
                  <a:buNone/>
                </a:pPr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en-US" sz="2400" dirty="0"/>
                  <a:t>,  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rad>
                  </m:oMath>
                </a14:m>
                <a:endParaRPr lang="en-US" sz="2400" dirty="0"/>
              </a:p>
              <a:p>
                <a:r>
                  <a:rPr lang="en-US" sz="2400" dirty="0"/>
                  <a:t>But action contains </a:t>
                </a:r>
                <a:r>
                  <a:rPr lang="en-US" sz="2400" dirty="0">
                    <a:solidFill>
                      <a:srgbClr val="FF0000"/>
                    </a:solidFill>
                  </a:rPr>
                  <a:t>inverse metric</a:t>
                </a:r>
                <a:r>
                  <a:rPr lang="en-US" sz="2400" dirty="0"/>
                  <a:t>,</a:t>
                </a:r>
              </a:p>
              <a:p>
                <a:pPr marL="0" indent="0">
                  <a:buNone/>
                </a:pPr>
                <a:r>
                  <a:rPr lang="en-US" sz="2400" dirty="0"/>
                  <a:t>    leading to incredibly complicated</a:t>
                </a:r>
              </a:p>
              <a:p>
                <a:pPr marL="0" indent="0">
                  <a:buNone/>
                </a:pPr>
                <a:r>
                  <a:rPr lang="en-US" sz="2400" dirty="0"/>
                  <a:t>    </a:t>
                </a:r>
                <a:r>
                  <a:rPr lang="en-US" sz="2400" dirty="0">
                    <a:solidFill>
                      <a:srgbClr val="FF0000"/>
                    </a:solidFill>
                  </a:rPr>
                  <a:t>Feynman vertices of arbitrary multiplicity</a:t>
                </a:r>
              </a:p>
              <a:p>
                <a:r>
                  <a:rPr lang="en-US" sz="2400" dirty="0"/>
                  <a:t>While </a:t>
                </a:r>
                <a:r>
                  <a:rPr lang="en-US" sz="2400" dirty="0">
                    <a:solidFill>
                      <a:srgbClr val="008000"/>
                    </a:solidFill>
                  </a:rPr>
                  <a:t>Yang-Mills </a:t>
                </a:r>
                <a:r>
                  <a:rPr lang="en-US" sz="2400" dirty="0">
                    <a:solidFill>
                      <a:srgbClr val="008000"/>
                    </a:solidFill>
                    <a:sym typeface="Wingdings" panose="05000000000000000000" pitchFamily="2" charset="2"/>
                  </a:rPr>
                  <a:t> 3- and 4-gluon vertices only</a:t>
                </a:r>
              </a:p>
              <a:p>
                <a:r>
                  <a:rPr lang="en-US" sz="2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Feynman rules not the way to go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891366-CFA9-4BAC-80E9-551AE577E2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0647" y="1417638"/>
                <a:ext cx="8229600" cy="4824411"/>
              </a:xfrm>
              <a:blipFill>
                <a:blip r:embed="rId2"/>
                <a:stretch>
                  <a:fillRect l="-1111" t="-885" b="-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9AF82-DFB6-4016-B1BB-3123C92CE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60B5E-432D-459C-9962-549495EF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BD5AD-42A1-40E6-83A9-7CDA4B5BF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AB13BA-E638-4B85-B8C6-8E8FF4ED00F6}"/>
              </a:ext>
            </a:extLst>
          </p:cNvPr>
          <p:cNvGrpSpPr/>
          <p:nvPr/>
        </p:nvGrpSpPr>
        <p:grpSpPr>
          <a:xfrm>
            <a:off x="6652218" y="1295400"/>
            <a:ext cx="2339382" cy="1819835"/>
            <a:chOff x="3387200" y="3855784"/>
            <a:chExt cx="2795299" cy="2184674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0D410A47-A367-41CD-A424-4022CBCA4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7200" y="3855784"/>
              <a:ext cx="2795299" cy="218467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0AC5334-7084-4640-86F7-74FABE159888}"/>
                    </a:ext>
                  </a:extLst>
                </p:cNvPr>
                <p:cNvSpPr txBox="1"/>
                <p:nvPr/>
              </p:nvSpPr>
              <p:spPr>
                <a:xfrm>
                  <a:off x="4354751" y="4571693"/>
                  <a:ext cx="838199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0AC5334-7084-4640-86F7-74FABE1598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4751" y="4571693"/>
                  <a:ext cx="838199" cy="553998"/>
                </a:xfrm>
                <a:prstGeom prst="rect">
                  <a:avLst/>
                </a:prstGeom>
                <a:blipFill>
                  <a:blip r:embed="rId4"/>
                  <a:stretch>
                    <a:fillRect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29BBF7B9-EAB5-4E57-9DDE-06BA1152A4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93" y="3787631"/>
            <a:ext cx="2496710" cy="1089170"/>
          </a:xfrm>
          <a:prstGeom prst="rect">
            <a:avLst/>
          </a:prstGeom>
        </p:spPr>
      </p:pic>
      <p:pic>
        <p:nvPicPr>
          <p:cNvPr id="15" name="Picture 14" descr="A picture containing light, food&#10;&#10;Description automatically generated">
            <a:extLst>
              <a:ext uri="{FF2B5EF4-FFF2-40B4-BE49-F238E27FC236}">
                <a16:creationId xmlns:a16="http://schemas.microsoft.com/office/drawing/2014/main" id="{62BFA8A9-F150-4E1D-8B25-C38B5DC122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76" y="5257800"/>
            <a:ext cx="1834076" cy="83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E549E-2C9C-443E-A077-2CC225ACE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“On-shell” methods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5523DB-2462-49A8-B74D-86B1B96A26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1341" y="1447800"/>
                <a:ext cx="8077200" cy="4678362"/>
              </a:xfrm>
            </p:spPr>
            <p:txBody>
              <a:bodyPr/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Ignore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Lagrangians</a:t>
                </a:r>
                <a:r>
                  <a:rPr lang="en-US" sz="2800" dirty="0">
                    <a:solidFill>
                      <a:srgbClr val="FF0000"/>
                    </a:solidFill>
                  </a:rPr>
                  <a:t> and Feynman rules</a:t>
                </a:r>
                <a:r>
                  <a:rPr lang="en-US" sz="2800" dirty="0"/>
                  <a:t>, construct on-shell scattering amplitudes using </a:t>
                </a:r>
                <a:r>
                  <a:rPr lang="en-US" sz="2800" dirty="0">
                    <a:solidFill>
                      <a:srgbClr val="008000"/>
                    </a:solidFill>
                  </a:rPr>
                  <a:t>causality</a:t>
                </a:r>
                <a:r>
                  <a:rPr lang="en-US" sz="2800" dirty="0"/>
                  <a:t> and </a:t>
                </a:r>
                <a:r>
                  <a:rPr lang="en-US" sz="2800" dirty="0">
                    <a:solidFill>
                      <a:srgbClr val="008000"/>
                    </a:solidFill>
                  </a:rPr>
                  <a:t>analyticity</a:t>
                </a:r>
              </a:p>
              <a:p>
                <a:r>
                  <a:rPr lang="en-US" sz="2800" dirty="0"/>
                  <a:t>Basic on-shell amplitude, exposing </a:t>
                </a:r>
              </a:p>
              <a:p>
                <a:pPr marL="0" indent="0">
                  <a:buNone/>
                </a:pPr>
                <a:r>
                  <a:rPr lang="en-US" sz="2800" dirty="0"/>
                  <a:t>theory’s nonlinearity, is 3-point amplitude</a:t>
                </a:r>
              </a:p>
              <a:p>
                <a:r>
                  <a:rPr lang="en-US" sz="2800" dirty="0"/>
                  <a:t>For all </a:t>
                </a:r>
                <a:r>
                  <a:rPr lang="en-US" sz="2800" dirty="0">
                    <a:solidFill>
                      <a:srgbClr val="0000FF"/>
                    </a:solidFill>
                  </a:rPr>
                  <a:t>massless particles</a:t>
                </a:r>
                <a:r>
                  <a:rPr lang="en-US" sz="2800" dirty="0"/>
                  <a:t>, </a:t>
                </a:r>
                <a:r>
                  <a:rPr lang="en-US" sz="2800" dirty="0">
                    <a:solidFill>
                      <a:srgbClr val="008000"/>
                    </a:solidFill>
                  </a:rPr>
                  <a:t>complex momenta </a:t>
                </a:r>
                <a:r>
                  <a:rPr lang="en-US" sz="2800" dirty="0"/>
                  <a:t>needed to realize it </a:t>
                </a:r>
                <a:r>
                  <a:rPr lang="en-US" sz="2800" dirty="0" err="1"/>
                  <a:t>nonsingularly</a:t>
                </a:r>
                <a:r>
                  <a:rPr lang="en-US" sz="28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>
                    <a:sym typeface="Wingdings" panose="05000000000000000000" pitchFamily="2" charset="2"/>
                  </a:rPr>
                  <a:t> All 3 vectors </a:t>
                </a:r>
                <a:r>
                  <a:rPr lang="en-US" sz="28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parallel</a:t>
                </a:r>
                <a:r>
                  <a:rPr lang="en-US" sz="2800" dirty="0">
                    <a:sym typeface="Wingdings" panose="05000000000000000000" pitchFamily="2" charset="2"/>
                  </a:rPr>
                  <a:t>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800" dirty="0"/>
                  <a:t> all </a:t>
                </a:r>
                <a:r>
                  <a:rPr lang="en-US" sz="2800" dirty="0">
                    <a:solidFill>
                      <a:srgbClr val="FF0000"/>
                    </a:solidFill>
                  </a:rPr>
                  <a:t>real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5523DB-2462-49A8-B74D-86B1B96A26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341" y="1447800"/>
                <a:ext cx="8077200" cy="4678362"/>
              </a:xfrm>
              <a:blipFill>
                <a:blip r:embed="rId2"/>
                <a:stretch>
                  <a:fillRect l="-1509" t="-1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B8080-24D9-4ED1-BF33-058EEEF77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96EB-4262-4583-8FEC-84FA9DF8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1C35F-E566-42A3-9D96-B665D0381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32</a:t>
            </a:fld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CFFC56E-14AC-487C-8245-E10598246CDB}"/>
              </a:ext>
            </a:extLst>
          </p:cNvPr>
          <p:cNvCxnSpPr/>
          <p:nvPr/>
        </p:nvCxnSpPr>
        <p:spPr bwMode="auto">
          <a:xfrm flipH="1">
            <a:off x="6248400" y="5760720"/>
            <a:ext cx="1143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2C98BE-99DF-4977-96CB-CB9222C67DA6}"/>
              </a:ext>
            </a:extLst>
          </p:cNvPr>
          <p:cNvCxnSpPr>
            <a:cxnSpLocks/>
          </p:cNvCxnSpPr>
          <p:nvPr/>
        </p:nvCxnSpPr>
        <p:spPr bwMode="auto">
          <a:xfrm>
            <a:off x="7391400" y="5715000"/>
            <a:ext cx="3048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E6B6E3A-43AD-454B-9643-02C1E6DB5ACF}"/>
              </a:ext>
            </a:extLst>
          </p:cNvPr>
          <p:cNvCxnSpPr>
            <a:cxnSpLocks/>
          </p:cNvCxnSpPr>
          <p:nvPr/>
        </p:nvCxnSpPr>
        <p:spPr bwMode="auto">
          <a:xfrm>
            <a:off x="7391400" y="5791200"/>
            <a:ext cx="9144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DD96D0-9AC7-4C7B-B6C7-AF8099FF913C}"/>
              </a:ext>
            </a:extLst>
          </p:cNvPr>
          <p:cNvCxnSpPr>
            <a:cxnSpLocks/>
          </p:cNvCxnSpPr>
          <p:nvPr/>
        </p:nvCxnSpPr>
        <p:spPr bwMode="auto">
          <a:xfrm flipH="1">
            <a:off x="7391400" y="4572000"/>
            <a:ext cx="762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C6705BC-FC2C-4829-89BE-E9E14E56D1AC}"/>
              </a:ext>
            </a:extLst>
          </p:cNvPr>
          <p:cNvCxnSpPr>
            <a:cxnSpLocks/>
          </p:cNvCxnSpPr>
          <p:nvPr/>
        </p:nvCxnSpPr>
        <p:spPr bwMode="auto">
          <a:xfrm flipV="1">
            <a:off x="8133229" y="4207430"/>
            <a:ext cx="192741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566AA5B-7A88-4E8C-AA67-153D4D154907}"/>
              </a:ext>
            </a:extLst>
          </p:cNvPr>
          <p:cNvCxnSpPr>
            <a:cxnSpLocks/>
          </p:cNvCxnSpPr>
          <p:nvPr/>
        </p:nvCxnSpPr>
        <p:spPr bwMode="auto">
          <a:xfrm>
            <a:off x="8147756" y="4592813"/>
            <a:ext cx="3048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E20B23A-28AD-4A9C-B920-23BA6981276F}"/>
              </a:ext>
            </a:extLst>
          </p:cNvPr>
          <p:cNvGrpSpPr/>
          <p:nvPr/>
        </p:nvGrpSpPr>
        <p:grpSpPr>
          <a:xfrm>
            <a:off x="7167722" y="2414064"/>
            <a:ext cx="1986291" cy="1447068"/>
            <a:chOff x="7167722" y="2414064"/>
            <a:chExt cx="1986291" cy="1447068"/>
          </a:xfrm>
        </p:grpSpPr>
        <p:pic>
          <p:nvPicPr>
            <p:cNvPr id="8" name="Picture 7" descr="A picture containing building, light&#10;&#10;Description automatically generated">
              <a:extLst>
                <a:ext uri="{FF2B5EF4-FFF2-40B4-BE49-F238E27FC236}">
                  <a16:creationId xmlns:a16="http://schemas.microsoft.com/office/drawing/2014/main" id="{CE1D7A97-632E-4625-AA67-8EFB258D4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320" y="2603957"/>
              <a:ext cx="1115339" cy="105394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25CD60A-0E68-4A02-9839-DF7B6F4604AA}"/>
                    </a:ext>
                  </a:extLst>
                </p:cNvPr>
                <p:cNvSpPr/>
                <p:nvPr/>
              </p:nvSpPr>
              <p:spPr>
                <a:xfrm>
                  <a:off x="7167722" y="3461022"/>
                  <a:ext cx="52847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25CD60A-0E68-4A02-9839-DF7B6F4604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7722" y="3461022"/>
                  <a:ext cx="52847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66021D8D-8E4A-4987-A8C9-A0DDED3FEA7E}"/>
                    </a:ext>
                  </a:extLst>
                </p:cNvPr>
                <p:cNvSpPr/>
                <p:nvPr/>
              </p:nvSpPr>
              <p:spPr>
                <a:xfrm>
                  <a:off x="7701121" y="2414064"/>
                  <a:ext cx="5241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66021D8D-8E4A-4987-A8C9-A0DDED3FEA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1121" y="2414064"/>
                  <a:ext cx="524118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F9B13FA-9180-4F68-8DBD-C14B15ACC49F}"/>
                    </a:ext>
                  </a:extLst>
                </p:cNvPr>
                <p:cNvSpPr/>
                <p:nvPr/>
              </p:nvSpPr>
              <p:spPr>
                <a:xfrm>
                  <a:off x="8646566" y="3454068"/>
                  <a:ext cx="50744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F9B13FA-9180-4F68-8DBD-C14B15ACC4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6566" y="3454068"/>
                  <a:ext cx="507447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6394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1EBA5-D038-4A96-B3C8-3A2F756F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sz="4800" dirty="0"/>
              <a:t>3-point amplitudes (cont.)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460F03-EF7D-4521-BFFF-8987C0F334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66800"/>
                <a:ext cx="8229600" cy="5181600"/>
              </a:xfrm>
            </p:spPr>
            <p:txBody>
              <a:bodyPr/>
              <a:lstStyle/>
              <a:p>
                <a:r>
                  <a:rPr lang="en-US" sz="2400" dirty="0">
                    <a:solidFill>
                      <a:srgbClr val="008000"/>
                    </a:solidFill>
                  </a:rPr>
                  <a:t>Complex 3-point kinematics</a:t>
                </a:r>
                <a:r>
                  <a:rPr lang="en-US" sz="2400" dirty="0"/>
                  <a:t>: </a:t>
                </a:r>
                <a:r>
                  <a:rPr lang="en-US" sz="2400" dirty="0">
                    <a:solidFill>
                      <a:srgbClr val="FF0000"/>
                    </a:solidFill>
                  </a:rPr>
                  <a:t>no free parameters</a:t>
                </a:r>
                <a:r>
                  <a:rPr lang="en-US" sz="2400" dirty="0"/>
                  <a:t>, like scattering angles </a:t>
                </a:r>
              </a:p>
              <a:p>
                <a:r>
                  <a:rPr lang="en-US" sz="2400" dirty="0"/>
                  <a:t>3-point amplitudes </a:t>
                </a:r>
                <a:r>
                  <a:rPr lang="en-US" sz="2400" b="1" dirty="0"/>
                  <a:t>completely dictated </a:t>
                </a:r>
                <a:r>
                  <a:rPr lang="en-US" sz="2400" dirty="0"/>
                  <a:t>by</a:t>
                </a:r>
              </a:p>
              <a:p>
                <a:pPr marL="514350" indent="-514350">
                  <a:buAutoNum type="arabicPeriod"/>
                </a:pPr>
                <a:r>
                  <a:rPr lang="en-US" sz="2400" dirty="0"/>
                  <a:t>External helicities</a:t>
                </a:r>
              </a:p>
              <a:p>
                <a:pPr marL="514350" indent="-514350">
                  <a:buAutoNum type="arabicPeriod"/>
                </a:pPr>
                <a:r>
                  <a:rPr lang="en-US" sz="2400" dirty="0"/>
                  <a:t>Overall energy scaling (dimension of coupling)</a:t>
                </a:r>
              </a:p>
              <a:p>
                <a:r>
                  <a:rPr lang="en-US" sz="2400" dirty="0"/>
                  <a:t>For YM,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8000"/>
                    </a:solidFill>
                  </a:rPr>
                  <a:t> </a:t>
                </a:r>
                <a:r>
                  <a:rPr lang="en-US" sz="2400" dirty="0"/>
                  <a:t>dimensionless and helicity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/>
                  <a:t>, find:</a:t>
                </a:r>
                <a:r>
                  <a:rPr lang="en-US" sz="2800" dirty="0"/>
                  <a:t>  </a:t>
                </a:r>
              </a:p>
              <a:p>
                <a:pPr marL="0" indent="0">
                  <a:buNone/>
                </a:pPr>
                <a:r>
                  <a:rPr lang="en-US" sz="2800" dirty="0"/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YM</m:t>
                        </m:r>
                      </m:sup>
                    </m:sSubSup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YM</m:t>
                        </m:r>
                      </m:sup>
                    </m:sSub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𝒜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YM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&lt;12&gt;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&lt;23&gt;&lt;31&gt;</m:t>
                          </m:r>
                        </m:den>
                      </m:f>
                      <m:sSup>
                        <m:sSup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400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/>
                  <a:t>are inner products of Weyl spinors, would be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2400" dirty="0"/>
                  <a:t> if momenta were real</a:t>
                </a:r>
              </a:p>
              <a:p>
                <a:endParaRPr lang="en-US" sz="28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460F03-EF7D-4521-BFFF-8987C0F334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66800"/>
                <a:ext cx="8229600" cy="5181600"/>
              </a:xfrm>
              <a:blipFill>
                <a:blip r:embed="rId2"/>
                <a:stretch>
                  <a:fillRect l="-1111" t="-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1F05C-F2D4-4BE7-B5D8-A2783F8F8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05AAE-931D-4229-856C-53AFD5270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84DD7-1459-49D0-A2B8-5499B2273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60844-D9E7-4395-8CB1-9D943C882649}"/>
              </a:ext>
            </a:extLst>
          </p:cNvPr>
          <p:cNvSpPr txBox="1"/>
          <p:nvPr/>
        </p:nvSpPr>
        <p:spPr>
          <a:xfrm>
            <a:off x="8077200" y="3656894"/>
            <a:ext cx="824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color</a:t>
            </a:r>
          </a:p>
          <a:p>
            <a:r>
              <a:rPr lang="en-US" dirty="0">
                <a:solidFill>
                  <a:srgbClr val="FF0000"/>
                </a:solidFill>
              </a:rPr>
              <a:t>factor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90081B-535E-4DA2-B35F-F786E82A70DB}"/>
              </a:ext>
            </a:extLst>
          </p:cNvPr>
          <p:cNvCxnSpPr>
            <a:cxnSpLocks/>
          </p:cNvCxnSpPr>
          <p:nvPr/>
        </p:nvCxnSpPr>
        <p:spPr bwMode="auto">
          <a:xfrm flipH="1">
            <a:off x="7620000" y="4111625"/>
            <a:ext cx="381000" cy="21851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74796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9A666F-13BB-48A4-B6F6-13A7C07C68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2900" y="1143000"/>
                <a:ext cx="8458200" cy="5099050"/>
              </a:xfrm>
            </p:spPr>
            <p:txBody>
              <a:bodyPr/>
              <a:lstStyle/>
              <a:p>
                <a:r>
                  <a:rPr lang="en-US" sz="2400" dirty="0"/>
                  <a:t>For gravity,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r>
                          <a:rPr lang="en-US" sz="24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Planck</m:t>
                                </m:r>
                              </m:sub>
                            </m:sSub>
                          </m:den>
                        </m:f>
                      </m:e>
                      <m:sub/>
                    </m:sSub>
                  </m:oMath>
                </a14:m>
                <a:r>
                  <a:rPr lang="en-US" sz="2400" dirty="0"/>
                  <a:t>has dimension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 and             graviton helicity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/>
                  <a:t>, together dictate</a:t>
                </a:r>
                <a:r>
                  <a:rPr lang="en-US" dirty="0"/>
                  <a:t>:       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grav</m:t>
                        </m:r>
                      </m:sup>
                    </m:sSub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grav</m:t>
                        </m:r>
                      </m:sup>
                    </m:sSub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grav</m:t>
                        </m:r>
                      </m:sup>
                    </m:sSub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&lt;12&gt;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&lt;23&gt;&lt;31&gt;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𝒜</m:t>
                                </m:r>
                              </m:e>
                              <m:sub>
                                <m:r>
                                  <a:rPr lang="en-US" b="0" i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YM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cs typeface="Times New Roman" panose="02020603050405020304" pitchFamily="18" charset="0"/>
                  </a:rPr>
                  <a:t>Note:</a:t>
                </a:r>
                <a:r>
                  <a:rPr lang="en-US" sz="24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2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 ∝</m:t>
                    </m:r>
                    <m:r>
                      <a:rPr lang="en-US" sz="2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𝑒𝑛𝑒𝑟𝑔𝑦</m:t>
                    </m:r>
                  </m:oMath>
                </a14:m>
                <a:r>
                  <a:rPr lang="en-US" sz="2400" dirty="0">
                    <a:solidFill>
                      <a:srgbClr val="008000"/>
                    </a:solidFill>
                    <a:cs typeface="Times New Roman" panose="02020603050405020304" pitchFamily="18" charset="0"/>
                  </a:rPr>
                  <a:t>. 1 more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sz="2400" dirty="0">
                    <a:solidFill>
                      <a:srgbClr val="008000"/>
                    </a:solidFill>
                    <a:cs typeface="Times New Roman" panose="02020603050405020304" pitchFamily="18" charset="0"/>
                  </a:rPr>
                  <a:t> compensates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</m:oMath>
                </a14:m>
                <a:endParaRPr lang="en-US" sz="2400" dirty="0"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In summary: 1+1=2, Lorentz symmetry, and dimension of 3-point couplings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                    </a:t>
                </a:r>
                <a:r>
                  <a:rPr 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Gravity = YM</a:t>
                </a:r>
                <a:r>
                  <a:rPr lang="en-US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9A666F-13BB-48A4-B6F6-13A7C07C68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900" y="1143000"/>
                <a:ext cx="8458200" cy="5099050"/>
              </a:xfrm>
              <a:blipFill>
                <a:blip r:embed="rId2"/>
                <a:stretch>
                  <a:fillRect l="-1585" b="-4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5DEB6DF6-3A99-40A7-B020-604036BE6C25}"/>
              </a:ext>
            </a:extLst>
          </p:cNvPr>
          <p:cNvSpPr/>
          <p:nvPr/>
        </p:nvSpPr>
        <p:spPr bwMode="auto">
          <a:xfrm>
            <a:off x="2819400" y="5704417"/>
            <a:ext cx="2743200" cy="543983"/>
          </a:xfrm>
          <a:prstGeom prst="rect">
            <a:avLst/>
          </a:prstGeom>
          <a:noFill/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D3F346-BF79-4F7E-B687-7D20FC1EC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22"/>
          </a:xfrm>
        </p:spPr>
        <p:txBody>
          <a:bodyPr/>
          <a:lstStyle/>
          <a:p>
            <a:r>
              <a:rPr lang="en-US" dirty="0"/>
              <a:t>3-point graviton amplitude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DFDE4-3838-43B7-BAFF-6656280E6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5846D-429B-44A1-B02D-1856AD57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1584B-9670-49F4-AC02-14DF95C9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D8EF327A-B59C-4DD4-ADCD-DCF080605EEF}"/>
              </a:ext>
            </a:extLst>
          </p:cNvPr>
          <p:cNvSpPr/>
          <p:nvPr/>
        </p:nvSpPr>
        <p:spPr bwMode="auto">
          <a:xfrm>
            <a:off x="4495801" y="3076545"/>
            <a:ext cx="152399" cy="733455"/>
          </a:xfrm>
          <a:prstGeom prst="leftBracke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627972FA-479A-40B8-A349-7D4F93137015}"/>
              </a:ext>
            </a:extLst>
          </p:cNvPr>
          <p:cNvSpPr/>
          <p:nvPr/>
        </p:nvSpPr>
        <p:spPr bwMode="auto">
          <a:xfrm flipH="1">
            <a:off x="6019800" y="3076544"/>
            <a:ext cx="152400" cy="733455"/>
          </a:xfrm>
          <a:prstGeom prst="leftBracke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040768-DBCC-4356-B9CA-FC9C6AEE42C8}"/>
              </a:ext>
            </a:extLst>
          </p:cNvPr>
          <p:cNvSpPr txBox="1"/>
          <p:nvPr/>
        </p:nvSpPr>
        <p:spPr>
          <a:xfrm>
            <a:off x="6164094" y="280029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373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9CCC5-7169-408D-BB44-B779F2199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3-point tree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CFFF5-E467-41C5-8FEC-17C6B0E32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5455B-15F9-4AA5-A9A5-88F3F2925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E3F0A-A47C-4E7B-A27B-6FBC6361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1" name="Picture 81">
            <a:extLst>
              <a:ext uri="{FF2B5EF4-FFF2-40B4-BE49-F238E27FC236}">
                <a16:creationId xmlns:a16="http://schemas.microsoft.com/office/drawing/2014/main" id="{EA04AEC5-57AD-4D3E-95B6-2BD9697B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874838"/>
            <a:ext cx="212883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2C6B6D-020F-4AA5-88E9-AC86221D1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600" y="1596452"/>
                <a:ext cx="5470349" cy="4423347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42900" indent="-342900" ea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00FF"/>
                    </a:solidFill>
                  </a:rPr>
                  <a:t>BCFW recursion relations</a:t>
                </a:r>
                <a:r>
                  <a:rPr lang="en-US" sz="2400" dirty="0"/>
                  <a:t> </a:t>
                </a:r>
                <a:r>
                  <a:rPr lang="en-US" sz="2400" dirty="0">
                    <a:sym typeface="Wingdings" panose="05000000000000000000" pitchFamily="2" charset="2"/>
                  </a:rPr>
                  <a:t>work for gravity as well as gauge theory. </a:t>
                </a:r>
              </a:p>
              <a:p>
                <a:pPr marL="342900" indent="-342900" ea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sym typeface="Wingdings" panose="05000000000000000000" pitchFamily="2" charset="2"/>
                  </a:rPr>
                  <a:t>Uniquely determine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n</a:t>
                </a:r>
                <a:r>
                  <a:rPr lang="en-US" sz="2400" dirty="0">
                    <a:sym typeface="Wingdings" panose="05000000000000000000" pitchFamily="2" charset="2"/>
                  </a:rPr>
                  <a:t>-point tree amplitude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ℳ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>
                    <a:sym typeface="Wingdings" panose="05000000000000000000" pitchFamily="2" charset="2"/>
                  </a:rPr>
                  <a:t>, 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ℳ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>
                    <a:sym typeface="Wingdings" panose="05000000000000000000" pitchFamily="2" charset="2"/>
                  </a:rPr>
                  <a:t>.     (Higher-point Feynman vertices all  linked to 3-point vertex by gauge symmetry.)</a:t>
                </a:r>
              </a:p>
              <a:p>
                <a:pPr marL="342900" indent="-342900" ea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sym typeface="Wingdings" panose="05000000000000000000" pitchFamily="2" charset="2"/>
                  </a:rPr>
                  <a:t>Suggests that in general</a:t>
                </a:r>
                <a:endParaRPr lang="en-US" sz="2400" i="1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42900" indent="-342900" eaLnBrk="1" hangingPunct="1">
                  <a:spcBef>
                    <a:spcPct val="2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                 </m:t>
                        </m:r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ℳ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</m:sub>
                    </m:sSub>
                    <m:r>
                      <a:rPr lang="en-US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⨂</m:t>
                    </m:r>
                    <m:sSubSup>
                      <m:sSubSup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0000FF"/>
                  </a:solidFill>
                  <a:sym typeface="Wingdings" panose="05000000000000000000" pitchFamily="2" charset="2"/>
                </a:endParaRPr>
              </a:p>
              <a:p>
                <a:pPr marL="342900" indent="-342900" ea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8000"/>
                    </a:solidFill>
                    <a:sym typeface="Wingdings" panose="05000000000000000000" pitchFamily="2" charset="2"/>
                  </a:rPr>
                  <a:t>Relations actually known much earlier from string theory (KLT)</a:t>
                </a: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2C6B6D-020F-4AA5-88E9-AC86221D18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600" y="1596452"/>
                <a:ext cx="5470349" cy="4423347"/>
              </a:xfrm>
              <a:prstGeom prst="rect">
                <a:avLst/>
              </a:prstGeom>
              <a:blipFill>
                <a:blip r:embed="rId3"/>
                <a:stretch>
                  <a:fillRect l="-1448" t="-966" b="-303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691BA9CF-3196-4DB6-A123-AC19B00F5203}"/>
              </a:ext>
            </a:extLst>
          </p:cNvPr>
          <p:cNvSpPr/>
          <p:nvPr/>
        </p:nvSpPr>
        <p:spPr bwMode="auto">
          <a:xfrm>
            <a:off x="1600200" y="4724400"/>
            <a:ext cx="2133600" cy="533400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198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88949-3C08-4B21-98DB-395ECA10A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Other theories lurking in background</a:t>
            </a:r>
          </a:p>
        </p:txBody>
      </p:sp>
      <p:pic>
        <p:nvPicPr>
          <p:cNvPr id="8" name="Content Placeholder 7" descr="A picture containing clock&#10;&#10;Description automatically generated">
            <a:extLst>
              <a:ext uri="{FF2B5EF4-FFF2-40B4-BE49-F238E27FC236}">
                <a16:creationId xmlns:a16="http://schemas.microsoft.com/office/drawing/2014/main" id="{3BB64BAA-F084-4792-B9DE-D588A138B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2" y="1752600"/>
            <a:ext cx="7611435" cy="3886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C5441-D52B-4F69-8DF7-22B90F7D0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7B5D0-3FB5-4F22-942A-DD4FF84A9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54361-4BBD-4D38-8D78-FA37FF4D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28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D83E3-67AE-46A3-8D6B-F572C333B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360" y="182455"/>
            <a:ext cx="5410200" cy="585611"/>
          </a:xfrm>
        </p:spPr>
        <p:txBody>
          <a:bodyPr/>
          <a:lstStyle/>
          <a:p>
            <a:r>
              <a:rPr lang="en-US" dirty="0"/>
              <a:t>KLT relations</a:t>
            </a:r>
          </a:p>
        </p:txBody>
      </p:sp>
      <p:pic>
        <p:nvPicPr>
          <p:cNvPr id="8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D8AE12DA-9CB4-4769-ADB2-4DB7F29F6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98" y="1923698"/>
            <a:ext cx="5319039" cy="196868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258BC-CE83-466B-8C10-82B8FAC04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EC3CD-3B9A-400E-8F39-D6AEE00F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D9B99-270F-4066-BC5C-FEC85CFDA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37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DE6814-82A9-45F7-A31F-AD71D63DD770}"/>
                  </a:ext>
                </a:extLst>
              </p:cNvPr>
              <p:cNvSpPr txBox="1"/>
              <p:nvPr/>
            </p:nvSpPr>
            <p:spPr>
              <a:xfrm>
                <a:off x="990600" y="4010577"/>
                <a:ext cx="2890407" cy="460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open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DE6814-82A9-45F7-A31F-AD71D63DD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010577"/>
                <a:ext cx="2890407" cy="460191"/>
              </a:xfrm>
              <a:prstGeom prst="rect">
                <a:avLst/>
              </a:prstGeom>
              <a:blipFill>
                <a:blip r:embed="rId3"/>
                <a:stretch>
                  <a:fillRect t="-134667" b="-19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92D72D-1400-46DC-BB0B-322B4B79738F}"/>
                  </a:ext>
                </a:extLst>
              </p:cNvPr>
              <p:cNvSpPr txBox="1"/>
              <p:nvPr/>
            </p:nvSpPr>
            <p:spPr>
              <a:xfrm>
                <a:off x="4343400" y="4027852"/>
                <a:ext cx="3965445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𝑐𝑙𝑜𝑠𝑒𝑑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nary>
                      <m:naryPr>
                        <m:chr m:val="∬"/>
                        <m:limLoc m:val="undOvr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92D72D-1400-46DC-BB0B-322B4B797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4027852"/>
                <a:ext cx="3965445" cy="454292"/>
              </a:xfrm>
              <a:prstGeom prst="rect">
                <a:avLst/>
              </a:prstGeom>
              <a:blipFill>
                <a:blip r:embed="rId4"/>
                <a:stretch>
                  <a:fillRect t="-137838" b="-198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4B87DEA-A63C-494C-91B7-19EBAE618791}"/>
              </a:ext>
            </a:extLst>
          </p:cNvPr>
          <p:cNvSpPr txBox="1"/>
          <p:nvPr/>
        </p:nvSpPr>
        <p:spPr>
          <a:xfrm>
            <a:off x="866857" y="1219200"/>
            <a:ext cx="7590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1-dimensional string </a:t>
            </a:r>
            <a:r>
              <a:rPr lang="en-US" dirty="0"/>
              <a:t>sweeps out a </a:t>
            </a:r>
            <a:r>
              <a:rPr lang="en-US" dirty="0">
                <a:solidFill>
                  <a:srgbClr val="008000"/>
                </a:solidFill>
              </a:rPr>
              <a:t>2-dimensional world-sheet </a:t>
            </a:r>
          </a:p>
          <a:p>
            <a:r>
              <a:rPr lang="en-US" dirty="0"/>
              <a:t> open </a:t>
            </a:r>
            <a:r>
              <a:rPr lang="en-US" dirty="0">
                <a:sym typeface="Wingdings" panose="05000000000000000000" pitchFamily="2" charset="2"/>
              </a:rPr>
              <a:t> with boundary (disk)       closed  no boundary (sphere)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113A0-C6FC-4D77-B9B2-7ADCF96E9C9D}"/>
              </a:ext>
            </a:extLst>
          </p:cNvPr>
          <p:cNvSpPr txBox="1"/>
          <p:nvPr/>
        </p:nvSpPr>
        <p:spPr>
          <a:xfrm>
            <a:off x="1943360" y="57150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17776D-055B-4209-ADAE-24087BC8F629}"/>
              </a:ext>
            </a:extLst>
          </p:cNvPr>
          <p:cNvSpPr txBox="1"/>
          <p:nvPr/>
        </p:nvSpPr>
        <p:spPr>
          <a:xfrm>
            <a:off x="5741658" y="888310"/>
            <a:ext cx="3402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3399"/>
                </a:solidFill>
              </a:rPr>
              <a:t>Kawai, Lewellen, </a:t>
            </a:r>
            <a:r>
              <a:rPr lang="en-US" dirty="0" err="1">
                <a:solidFill>
                  <a:srgbClr val="CC3399"/>
                </a:solidFill>
              </a:rPr>
              <a:t>Tye</a:t>
            </a:r>
            <a:r>
              <a:rPr lang="en-US" dirty="0">
                <a:solidFill>
                  <a:srgbClr val="CC3399"/>
                </a:solidFill>
              </a:rPr>
              <a:t> (1985)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51D5EC-D7D4-4B2A-9194-89C93F8AA02B}"/>
              </a:ext>
            </a:extLst>
          </p:cNvPr>
          <p:cNvGrpSpPr/>
          <p:nvPr/>
        </p:nvGrpSpPr>
        <p:grpSpPr>
          <a:xfrm>
            <a:off x="627480" y="4295153"/>
            <a:ext cx="8076326" cy="1953247"/>
            <a:chOff x="627480" y="4295153"/>
            <a:chExt cx="8076326" cy="19532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5EEC0B5-EDE5-4D66-A1C1-253949813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000" y="4989629"/>
              <a:ext cx="5486400" cy="953971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20F35FE-1AAF-41AA-88CD-B5EDA9AEF83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494048" y="4295153"/>
              <a:ext cx="934470" cy="457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351258-9463-4DD1-A84A-C293A8D839F0}"/>
                </a:ext>
              </a:extLst>
            </p:cNvPr>
            <p:cNvSpPr txBox="1"/>
            <p:nvPr/>
          </p:nvSpPr>
          <p:spPr>
            <a:xfrm>
              <a:off x="4216680" y="4377730"/>
              <a:ext cx="44871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</a:rPr>
                <a:t>deform integral contours, take low energy limit, </a:t>
              </a:r>
            </a:p>
            <a:p>
              <a:r>
                <a:rPr lang="en-US" sz="1600" dirty="0">
                  <a:solidFill>
                    <a:srgbClr val="0000FF"/>
                  </a:solidFill>
                </a:rPr>
                <a:t>ignore couplings and color factors</a:t>
              </a:r>
            </a:p>
          </p:txBody>
        </p:sp>
        <p:pic>
          <p:nvPicPr>
            <p:cNvPr id="19" name="Picture 18" descr="A picture containing building, light&#10;&#10;Description automatically generated">
              <a:extLst>
                <a:ext uri="{FF2B5EF4-FFF2-40B4-BE49-F238E27FC236}">
                  <a16:creationId xmlns:a16="http://schemas.microsoft.com/office/drawing/2014/main" id="{21C16719-EF8D-47AE-A24F-4A3CDACDF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594" y="4862261"/>
              <a:ext cx="722251" cy="138613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28D4309-1C6A-4AA7-8136-139CCD34A767}"/>
                </a:ext>
              </a:extLst>
            </p:cNvPr>
            <p:cNvSpPr/>
            <p:nvPr/>
          </p:nvSpPr>
          <p:spPr bwMode="auto">
            <a:xfrm>
              <a:off x="627480" y="4925809"/>
              <a:ext cx="5742087" cy="1319416"/>
            </a:xfrm>
            <a:prstGeom prst="rect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76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5CF84-0544-4641-842A-7F3A1839E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1"/>
          </a:xfrm>
        </p:spPr>
        <p:txBody>
          <a:bodyPr/>
          <a:lstStyle/>
          <a:p>
            <a:r>
              <a:rPr lang="en-US" dirty="0"/>
              <a:t>KLT relations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994B53-EDDE-459B-8163-4A5F7E6209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66018"/>
                <a:ext cx="8229600" cy="4777582"/>
              </a:xfrm>
            </p:spPr>
            <p:txBody>
              <a:bodyPr/>
              <a:lstStyle/>
              <a:p>
                <a:r>
                  <a:rPr lang="en-US" dirty="0"/>
                  <a:t>Machine for building any </a:t>
                </a:r>
                <a:r>
                  <a:rPr lang="en-US" b="1" dirty="0"/>
                  <a:t>graviton</a:t>
                </a:r>
                <a:r>
                  <a:rPr lang="en-US" dirty="0"/>
                  <a:t> tree amplitude from simpler </a:t>
                </a:r>
                <a:r>
                  <a:rPr lang="en-US" dirty="0">
                    <a:solidFill>
                      <a:srgbClr val="0000FF"/>
                    </a:solidFill>
                  </a:rPr>
                  <a:t>gauge theory </a:t>
                </a:r>
                <a:r>
                  <a:rPr lang="en-US" dirty="0"/>
                  <a:t>ones.</a:t>
                </a:r>
              </a:p>
              <a:p>
                <a:r>
                  <a:rPr lang="en-US" sz="2800" dirty="0"/>
                  <a:t>Can also get </a:t>
                </a:r>
                <a:r>
                  <a:rPr lang="en-US" sz="2800" dirty="0">
                    <a:solidFill>
                      <a:srgbClr val="008000"/>
                    </a:solidFill>
                  </a:rPr>
                  <a:t>massless external scalars</a:t>
                </a:r>
                <a:r>
                  <a:rPr lang="en-US" sz="2800" dirty="0"/>
                  <a:t>, by dimensional reduction or supersymmetry, make them </a:t>
                </a:r>
                <a:r>
                  <a:rPr lang="en-US" sz="2800" dirty="0">
                    <a:solidFill>
                      <a:srgbClr val="008000"/>
                    </a:solidFill>
                  </a:rPr>
                  <a:t>massive</a:t>
                </a:r>
                <a:r>
                  <a:rPr lang="en-US" sz="2800" dirty="0"/>
                  <a:t> by giving them </a:t>
                </a:r>
                <a:r>
                  <a:rPr lang="en-US" sz="2800" dirty="0">
                    <a:solidFill>
                      <a:srgbClr val="FF0000"/>
                    </a:solidFill>
                  </a:rPr>
                  <a:t>momentum in a 5</a:t>
                </a:r>
                <a:r>
                  <a:rPr lang="en-US" sz="2800" baseline="30000" dirty="0">
                    <a:solidFill>
                      <a:srgbClr val="FF0000"/>
                    </a:solidFill>
                  </a:rPr>
                  <a:t>th</a:t>
                </a:r>
                <a:r>
                  <a:rPr lang="en-US" sz="2800" dirty="0">
                    <a:solidFill>
                      <a:srgbClr val="FF0000"/>
                    </a:solidFill>
                  </a:rPr>
                  <a:t> dimension (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Kaluza</a:t>
                </a:r>
                <a:r>
                  <a:rPr lang="en-US" sz="2800" dirty="0">
                    <a:solidFill>
                      <a:srgbClr val="FF0000"/>
                    </a:solidFill>
                  </a:rPr>
                  <a:t>-Klein)</a:t>
                </a:r>
                <a:r>
                  <a:rPr lang="en-US" sz="2800" dirty="0"/>
                  <a:t>: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𝑚𝑎𝑠𝑠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sz="2800" dirty="0"/>
                  <a:t>Massive scalar ~ </a:t>
                </a:r>
                <a:r>
                  <a:rPr lang="en-US" sz="2800" dirty="0" err="1"/>
                  <a:t>spinless</a:t>
                </a:r>
                <a:r>
                  <a:rPr lang="en-US" sz="2800" dirty="0"/>
                  <a:t> black hole!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994B53-EDDE-459B-8163-4A5F7E6209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66018"/>
                <a:ext cx="8229600" cy="4777582"/>
              </a:xfrm>
              <a:blipFill>
                <a:blip r:embed="rId2"/>
                <a:stretch>
                  <a:fillRect l="-1704" t="-1658" r="-1704" b="-2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D2B9E-1356-47AB-92DD-C7394175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741F3-DB5D-459B-B20E-7FF29F937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A80D0-9AC4-4529-B725-66D32750E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3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DC66D-8D9B-48D6-A4B6-FA834B11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0841"/>
            <a:ext cx="8229600" cy="683560"/>
          </a:xfrm>
        </p:spPr>
        <p:txBody>
          <a:bodyPr/>
          <a:lstStyle/>
          <a:p>
            <a:r>
              <a:rPr lang="en-US" dirty="0"/>
              <a:t>Quantum supergravity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9C9F5-88B1-4EC0-B778-051165354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4953000"/>
          </a:xfrm>
        </p:spPr>
        <p:txBody>
          <a:bodyPr/>
          <a:lstStyle/>
          <a:p>
            <a:r>
              <a:rPr lang="en-US" sz="2400" dirty="0">
                <a:solidFill>
                  <a:srgbClr val="008000"/>
                </a:solidFill>
              </a:rPr>
              <a:t>Unitarity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construct </a:t>
            </a:r>
            <a:r>
              <a:rPr lang="en-US" sz="2400" dirty="0">
                <a:solidFill>
                  <a:srgbClr val="008000"/>
                </a:solidFill>
              </a:rPr>
              <a:t>loop</a:t>
            </a:r>
            <a:r>
              <a:rPr lang="en-US" sz="2400" dirty="0"/>
              <a:t> amplitudes from </a:t>
            </a:r>
            <a:r>
              <a:rPr lang="en-US" sz="2400" dirty="0">
                <a:solidFill>
                  <a:srgbClr val="008000"/>
                </a:solidFill>
              </a:rPr>
              <a:t>tree</a:t>
            </a:r>
            <a:r>
              <a:rPr lang="en-US" sz="2400" dirty="0"/>
              <a:t> amplitudes</a:t>
            </a:r>
          </a:p>
          <a:p>
            <a:r>
              <a:rPr lang="en-US" sz="2400" dirty="0">
                <a:solidFill>
                  <a:srgbClr val="6600CC"/>
                </a:solidFill>
              </a:rPr>
              <a:t>KLT relations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(super)gravity </a:t>
            </a:r>
            <a:r>
              <a:rPr lang="en-US" sz="2400" dirty="0">
                <a:sym typeface="Wingdings" panose="05000000000000000000" pitchFamily="2" charset="2"/>
              </a:rPr>
              <a:t>trees from </a:t>
            </a:r>
            <a:r>
              <a:rPr lang="en-US" sz="2400" dirty="0">
                <a:solidFill>
                  <a:srgbClr val="0000FF"/>
                </a:solidFill>
                <a:sym typeface="Wingdings" panose="05000000000000000000" pitchFamily="2" charset="2"/>
              </a:rPr>
              <a:t>(super)YM </a:t>
            </a:r>
            <a:r>
              <a:rPr lang="en-US" sz="2400" dirty="0">
                <a:sym typeface="Wingdings" panose="05000000000000000000" pitchFamily="2" charset="2"/>
              </a:rPr>
              <a:t>trees </a:t>
            </a:r>
          </a:p>
          <a:p>
            <a:r>
              <a:rPr lang="en-US" sz="2000" dirty="0">
                <a:sym typeface="Wingdings" panose="05000000000000000000" pitchFamily="2" charset="2"/>
              </a:rPr>
              <a:t>Three-loop example:</a:t>
            </a: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Determine at what loop (if ever?) various supergravities have </a:t>
            </a:r>
            <a:r>
              <a:rPr lang="en-US" sz="2000" dirty="0">
                <a:solidFill>
                  <a:srgbClr val="6600CC"/>
                </a:solidFill>
                <a:sym typeface="Wingdings" panose="05000000000000000000" pitchFamily="2" charset="2"/>
              </a:rPr>
              <a:t>ultraviolet divergences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For example, find that </a:t>
            </a:r>
            <a:r>
              <a:rPr lang="en-US" sz="2000" dirty="0">
                <a:solidFill>
                  <a:srgbClr val="0000FF"/>
                </a:solidFill>
                <a:sym typeface="Wingdings" panose="05000000000000000000" pitchFamily="2" charset="2"/>
              </a:rPr>
              <a:t>N=8 SUGRA is finite through 5 loops!</a:t>
            </a: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CC3399"/>
                </a:solidFill>
                <a:sym typeface="Wingdings" panose="05000000000000000000" pitchFamily="2" charset="2"/>
              </a:rPr>
              <a:t>Z. Bern et al., 9802162, 0702112, 0808.4112, 0905.2326, 1201.5366, 1708.06807, 1804.09311</a:t>
            </a:r>
          </a:p>
          <a:p>
            <a:r>
              <a:rPr lang="en-US" sz="2000" dirty="0">
                <a:sym typeface="Wingdings" panose="05000000000000000000" pitchFamily="2" charset="2"/>
              </a:rPr>
              <a:t>These calculations would be impossible using Feynman diagrams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23862-73EE-4610-870E-85D3D276A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12571-017B-4020-92AF-8AA81040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FFEF8-C404-409E-AA4B-2EE0F86C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04E09D-78DA-4711-BE7C-51C2EE1F8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514600"/>
            <a:ext cx="5178987" cy="164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7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0973-FAAC-4440-A16A-E4D093A3A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</a:t>
            </a:r>
            <a:r>
              <a:rPr lang="en-US" dirty="0" err="1"/>
              <a:t>inspiral</a:t>
            </a:r>
            <a:endParaRPr lang="en-US" dirty="0"/>
          </a:p>
        </p:txBody>
      </p:sp>
      <p:pic>
        <p:nvPicPr>
          <p:cNvPr id="8" name="Content Placeholder 7" descr="A picture containing photo, showing, sitting, different&#10;&#10;Description automatically generated">
            <a:extLst>
              <a:ext uri="{FF2B5EF4-FFF2-40B4-BE49-F238E27FC236}">
                <a16:creationId xmlns:a16="http://schemas.microsoft.com/office/drawing/2014/main" id="{39D806C1-08FE-4412-9D35-E75C7487E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7" y="1324948"/>
            <a:ext cx="8702526" cy="204434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805FA-427D-4F1A-A04A-409415948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C461A-6113-4726-8195-48317C44A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40872-CC9D-40D0-B67C-FD990DDE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707D893-9E89-4AFF-A7E2-68A2B85C3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" y="3380889"/>
            <a:ext cx="8658894" cy="284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02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DC66D-8D9B-48D6-A4B6-FA834B11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1387"/>
          </a:xfrm>
        </p:spPr>
        <p:txBody>
          <a:bodyPr/>
          <a:lstStyle/>
          <a:p>
            <a:r>
              <a:rPr lang="en-US" sz="3600" dirty="0"/>
              <a:t>Another approach – the double 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59C9F5-88B1-4EC0-B778-0511653544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3753" y="1219200"/>
                <a:ext cx="8229600" cy="33537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>
                    <a:solidFill>
                      <a:srgbClr val="CC3399"/>
                    </a:solidFill>
                  </a:rPr>
                  <a:t>Bern, Carrasco, Johansson (2008,2010)</a:t>
                </a:r>
              </a:p>
              <a:p>
                <a:r>
                  <a:rPr lang="en-US" sz="2400" dirty="0"/>
                  <a:t>Can always write a gauge theory amplitude in terms of cubic graphs: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are not unique, can be shifted around. Remarkably, can (usually) be chosen to obey a set of 3-term identities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59C9F5-88B1-4EC0-B778-0511653544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3753" y="1219200"/>
                <a:ext cx="8229600" cy="3353762"/>
              </a:xfrm>
              <a:blipFill>
                <a:blip r:embed="rId2"/>
                <a:stretch>
                  <a:fillRect l="-1185" t="-727" r="-1185" b="-4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23862-73EE-4610-870E-85D3D276A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12571-017B-4020-92AF-8AA81040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FFEF8-C404-409E-AA4B-2EE0F86C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AA429C-464B-491C-85C5-0CCA72E59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868545"/>
            <a:ext cx="7391400" cy="12122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39156A-498A-4A25-9D0E-B6A6780FFF0B}"/>
              </a:ext>
            </a:extLst>
          </p:cNvPr>
          <p:cNvSpPr txBox="1"/>
          <p:nvPr/>
        </p:nvSpPr>
        <p:spPr>
          <a:xfrm>
            <a:off x="8166847" y="2210764"/>
            <a:ext cx="824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color</a:t>
            </a:r>
          </a:p>
          <a:p>
            <a:r>
              <a:rPr lang="en-US" dirty="0">
                <a:solidFill>
                  <a:srgbClr val="FF0000"/>
                </a:solidFill>
              </a:rPr>
              <a:t>factor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D852DB-48A2-4B58-A11F-D0DDEE19A117}"/>
              </a:ext>
            </a:extLst>
          </p:cNvPr>
          <p:cNvCxnSpPr>
            <a:cxnSpLocks/>
          </p:cNvCxnSpPr>
          <p:nvPr/>
        </p:nvCxnSpPr>
        <p:spPr bwMode="auto">
          <a:xfrm flipH="1">
            <a:off x="7722851" y="2684048"/>
            <a:ext cx="443996" cy="39017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E33A7F-945B-427C-911C-B96B9F827206}"/>
                  </a:ext>
                </a:extLst>
              </p:cNvPr>
              <p:cNvSpPr txBox="1"/>
              <p:nvPr/>
            </p:nvSpPr>
            <p:spPr>
              <a:xfrm>
                <a:off x="6846518" y="4472882"/>
                <a:ext cx="2286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scalar propagator</a:t>
                </a: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for each edge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E33A7F-945B-427C-911C-B96B9F827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518" y="4472882"/>
                <a:ext cx="2286000" cy="707886"/>
              </a:xfrm>
              <a:prstGeom prst="rect">
                <a:avLst/>
              </a:prstGeom>
              <a:blipFill>
                <a:blip r:embed="rId4"/>
                <a:stretch>
                  <a:fillRect l="-2667" t="-4310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389812-983F-4A0B-B194-E5F9847B9E7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669548" y="4035427"/>
            <a:ext cx="102852" cy="43428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2E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DBFDE2D-C1F8-4263-A7DE-74FD018381C7}"/>
              </a:ext>
            </a:extLst>
          </p:cNvPr>
          <p:cNvSpPr txBox="1"/>
          <p:nvPr/>
        </p:nvSpPr>
        <p:spPr>
          <a:xfrm>
            <a:off x="4489815" y="4287321"/>
            <a:ext cx="1993170" cy="411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symmetry factor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AFA1D6-FAC0-4DE9-A3F6-B5B5326E662C}"/>
              </a:ext>
            </a:extLst>
          </p:cNvPr>
          <p:cNvCxnSpPr>
            <a:cxnSpLocks/>
          </p:cNvCxnSpPr>
          <p:nvPr/>
        </p:nvCxnSpPr>
        <p:spPr bwMode="auto">
          <a:xfrm flipV="1">
            <a:off x="6122652" y="3966921"/>
            <a:ext cx="186778" cy="30538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2CD1675-EDDD-4637-B3F9-BBFE867DBB33}"/>
              </a:ext>
            </a:extLst>
          </p:cNvPr>
          <p:cNvSpPr txBox="1"/>
          <p:nvPr/>
        </p:nvSpPr>
        <p:spPr>
          <a:xfrm>
            <a:off x="5988880" y="2057400"/>
            <a:ext cx="1274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kinematic</a:t>
            </a:r>
          </a:p>
          <a:p>
            <a:r>
              <a:rPr lang="en-US" dirty="0">
                <a:solidFill>
                  <a:srgbClr val="0000FF"/>
                </a:solidFill>
              </a:rPr>
              <a:t> factor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FE6B3C-99D7-4C2C-B327-AA40F0C7EF8C}"/>
              </a:ext>
            </a:extLst>
          </p:cNvPr>
          <p:cNvCxnSpPr>
            <a:cxnSpLocks/>
          </p:cNvCxnSpPr>
          <p:nvPr/>
        </p:nvCxnSpPr>
        <p:spPr bwMode="auto">
          <a:xfrm>
            <a:off x="6846518" y="2621265"/>
            <a:ext cx="203980" cy="35058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FB309733-4793-4C6E-B991-C4D4382680B1}"/>
              </a:ext>
            </a:extLst>
          </p:cNvPr>
          <p:cNvSpPr/>
          <p:nvPr/>
        </p:nvSpPr>
        <p:spPr bwMode="auto">
          <a:xfrm>
            <a:off x="6934200" y="2944745"/>
            <a:ext cx="443996" cy="499912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0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DC66D-8D9B-48D6-A4B6-FA834B11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1387"/>
          </a:xfrm>
        </p:spPr>
        <p:txBody>
          <a:bodyPr/>
          <a:lstStyle/>
          <a:p>
            <a:r>
              <a:rPr lang="en-US" sz="3600" dirty="0"/>
              <a:t>Double copy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59C9F5-88B1-4EC0-B778-0511653544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3753" y="1219200"/>
                <a:ext cx="8229600" cy="4762500"/>
              </a:xfrm>
            </p:spPr>
            <p:txBody>
              <a:bodyPr/>
              <a:lstStyle/>
              <a:p>
                <a:r>
                  <a:rPr lang="en-US" sz="2800" dirty="0"/>
                  <a:t>Color factors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for these triplets of graphs,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obey a Jacobi identity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…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…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…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…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…</m:t>
                        </m:r>
                      </m:sup>
                    </m:sSup>
                  </m:oMath>
                </a14:m>
                <a:r>
                  <a:rPr lang="en-US" sz="2800" dirty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Also require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for every such triplet.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59C9F5-88B1-4EC0-B778-0511653544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3753" y="1219200"/>
                <a:ext cx="8229600" cy="4762500"/>
              </a:xfrm>
              <a:blipFill>
                <a:blip r:embed="rId2"/>
                <a:stretch>
                  <a:fillRect l="-1556" t="-1280" b="-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23862-73EE-4610-870E-85D3D276A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12571-017B-4020-92AF-8AA81040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FFEF8-C404-409E-AA4B-2EE0F86C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8902D9-7E1E-453D-BE82-F6F7EF12C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752600"/>
            <a:ext cx="5029200" cy="157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21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DC66D-8D9B-48D6-A4B6-FA834B11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1387"/>
          </a:xfrm>
        </p:spPr>
        <p:txBody>
          <a:bodyPr/>
          <a:lstStyle/>
          <a:p>
            <a:r>
              <a:rPr lang="en-US" sz="3600" dirty="0"/>
              <a:t>Double copy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9C9F5-88B1-4EC0-B778-051165354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623" y="1229551"/>
            <a:ext cx="7682753" cy="4256849"/>
          </a:xfrm>
        </p:spPr>
        <p:txBody>
          <a:bodyPr/>
          <a:lstStyle/>
          <a:p>
            <a:r>
              <a:rPr lang="en-US" sz="2800" dirty="0"/>
              <a:t>Then the gravity amplitude is the literal square of the YM amplitude: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Machine for building graviton </a:t>
            </a:r>
            <a:r>
              <a:rPr lang="en-US" sz="2800" dirty="0">
                <a:solidFill>
                  <a:srgbClr val="008000"/>
                </a:solidFill>
              </a:rPr>
              <a:t>loop</a:t>
            </a:r>
            <a:r>
              <a:rPr lang="en-US" sz="2800" dirty="0"/>
              <a:t> amplitudes from simpler </a:t>
            </a:r>
            <a:r>
              <a:rPr lang="en-US" sz="2800" dirty="0">
                <a:solidFill>
                  <a:srgbClr val="0000FF"/>
                </a:solidFill>
              </a:rPr>
              <a:t>gauge theory </a:t>
            </a:r>
            <a:r>
              <a:rPr lang="en-US" sz="2800" dirty="0"/>
              <a:t>ones</a:t>
            </a:r>
          </a:p>
          <a:p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23862-73EE-4610-870E-85D3D276A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12571-017B-4020-92AF-8AA81040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FFEF8-C404-409E-AA4B-2EE0F86C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FC1F30-F49C-415A-A0AC-DDC152FFB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23" y="2516780"/>
            <a:ext cx="7391400" cy="12122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57A8861-9A4F-4150-AE53-331A54EEFD2C}"/>
              </a:ext>
            </a:extLst>
          </p:cNvPr>
          <p:cNvGrpSpPr/>
          <p:nvPr/>
        </p:nvGrpSpPr>
        <p:grpSpPr>
          <a:xfrm>
            <a:off x="439270" y="2463225"/>
            <a:ext cx="7553225" cy="1052326"/>
            <a:chOff x="439270" y="2463225"/>
            <a:chExt cx="7553225" cy="1052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99B37B0-2D70-4AEB-8C3B-090BD80872D0}"/>
                    </a:ext>
                  </a:extLst>
                </p:cNvPr>
                <p:cNvSpPr txBox="1"/>
                <p:nvPr/>
              </p:nvSpPr>
              <p:spPr>
                <a:xfrm>
                  <a:off x="439270" y="2741754"/>
                  <a:ext cx="1128835" cy="61568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99B37B0-2D70-4AEB-8C3B-090BD80872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270" y="2741754"/>
                  <a:ext cx="1128835" cy="61568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79F5BF7-7256-4BD6-9C9B-9464E2CA4D90}"/>
                    </a:ext>
                  </a:extLst>
                </p:cNvPr>
                <p:cNvSpPr txBox="1"/>
                <p:nvPr/>
              </p:nvSpPr>
              <p:spPr>
                <a:xfrm>
                  <a:off x="2057241" y="2797341"/>
                  <a:ext cx="1698094" cy="7182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/>
                    <a:t>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𝜅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−2+2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79F5BF7-7256-4BD6-9C9B-9464E2CA4D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241" y="2797341"/>
                  <a:ext cx="1698094" cy="7182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566F392-DD54-4730-B8A7-8BAED83977B0}"/>
                    </a:ext>
                  </a:extLst>
                </p:cNvPr>
                <p:cNvSpPr txBox="1"/>
                <p:nvPr/>
              </p:nvSpPr>
              <p:spPr>
                <a:xfrm>
                  <a:off x="6780047" y="2463225"/>
                  <a:ext cx="1212448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/>
                    <a:t>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566F392-DD54-4730-B8A7-8BAED83977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047" y="2463225"/>
                  <a:ext cx="1212448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6315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0B639-9FA4-4FCA-B8C5-88A8DD120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639762"/>
          </a:xfrm>
        </p:spPr>
        <p:txBody>
          <a:bodyPr/>
          <a:lstStyle/>
          <a:p>
            <a:r>
              <a:rPr lang="en-US" dirty="0"/>
              <a:t>Loops contain classical pieces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802A5-DB43-4C28-9AC1-B28B71984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19200"/>
            <a:ext cx="7577667" cy="1207639"/>
          </a:xfrm>
        </p:spPr>
        <p:txBody>
          <a:bodyPr/>
          <a:lstStyle/>
          <a:p>
            <a:r>
              <a:rPr lang="en-US" sz="2400" dirty="0"/>
              <a:t>Especially if particles move slowly, lots of time for multiple exchanges of virtual gravitons, to build up smooth classical trajectory.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3906B-547A-4C21-9716-BB2BE9AC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ADF6C-3AA8-4D96-B9C2-F5DA58CC1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86B1D-36F9-4DCE-A2EB-F95C510CD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3E86D3-4781-48D9-9F76-644D0E0F29F1}"/>
              </a:ext>
            </a:extLst>
          </p:cNvPr>
          <p:cNvGrpSpPr/>
          <p:nvPr/>
        </p:nvGrpSpPr>
        <p:grpSpPr>
          <a:xfrm>
            <a:off x="1981200" y="2579982"/>
            <a:ext cx="1943100" cy="2990554"/>
            <a:chOff x="2251496" y="2579982"/>
            <a:chExt cx="1943100" cy="29905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71C76ED-012F-4D8E-BA47-46E3261566A6}"/>
                </a:ext>
              </a:extLst>
            </p:cNvPr>
            <p:cNvGrpSpPr/>
            <p:nvPr/>
          </p:nvGrpSpPr>
          <p:grpSpPr>
            <a:xfrm>
              <a:off x="2251496" y="2579982"/>
              <a:ext cx="1943100" cy="2990554"/>
              <a:chOff x="1409700" y="2062457"/>
              <a:chExt cx="1943100" cy="2990554"/>
            </a:xfrm>
          </p:grpSpPr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E58132D1-012F-4B04-9F35-6816FE687B3F}"/>
                  </a:ext>
                </a:extLst>
              </p:cNvPr>
              <p:cNvSpPr/>
              <p:nvPr/>
            </p:nvSpPr>
            <p:spPr bwMode="auto">
              <a:xfrm>
                <a:off x="3048000" y="2062457"/>
                <a:ext cx="304800" cy="304800"/>
              </a:xfrm>
              <a:prstGeom prst="flowChartConnector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Flowchart: Connector 9">
                <a:extLst>
                  <a:ext uri="{FF2B5EF4-FFF2-40B4-BE49-F238E27FC236}">
                    <a16:creationId xmlns:a16="http://schemas.microsoft.com/office/drawing/2014/main" id="{F15D9D14-3B44-4706-BA21-B2637E77C966}"/>
                  </a:ext>
                </a:extLst>
              </p:cNvPr>
              <p:cNvSpPr/>
              <p:nvPr/>
            </p:nvSpPr>
            <p:spPr bwMode="auto">
              <a:xfrm>
                <a:off x="1409700" y="4748211"/>
                <a:ext cx="304800" cy="304800"/>
              </a:xfrm>
              <a:prstGeom prst="flowChartConnector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4853725-9F93-4C2F-8632-E5AB36F67095}"/>
                </a:ext>
              </a:extLst>
            </p:cNvPr>
            <p:cNvGrpSpPr/>
            <p:nvPr/>
          </p:nvGrpSpPr>
          <p:grpSpPr>
            <a:xfrm rot="4329882">
              <a:off x="2699971" y="3360989"/>
              <a:ext cx="1035637" cy="1364896"/>
              <a:chOff x="6331656" y="2931935"/>
              <a:chExt cx="1137356" cy="1455117"/>
            </a:xfrm>
          </p:grpSpPr>
          <p:cxnSp>
            <p:nvCxnSpPr>
              <p:cNvPr id="18" name="Connector: Elbow 17">
                <a:extLst>
                  <a:ext uri="{FF2B5EF4-FFF2-40B4-BE49-F238E27FC236}">
                    <a16:creationId xmlns:a16="http://schemas.microsoft.com/office/drawing/2014/main" id="{48F69C86-768F-43B8-9D66-CB638BABDFD8}"/>
                  </a:ext>
                </a:extLst>
              </p:cNvPr>
              <p:cNvCxnSpPr/>
              <p:nvPr/>
            </p:nvCxnSpPr>
            <p:spPr bwMode="auto">
              <a:xfrm rot="16200000" flipH="1">
                <a:off x="6217356" y="3046235"/>
                <a:ext cx="457200" cy="228600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Connector: Elbow 18">
                <a:extLst>
                  <a:ext uri="{FF2B5EF4-FFF2-40B4-BE49-F238E27FC236}">
                    <a16:creationId xmlns:a16="http://schemas.microsoft.com/office/drawing/2014/main" id="{C088E518-5574-46F5-A9D1-127F341BDBE0}"/>
                  </a:ext>
                </a:extLst>
              </p:cNvPr>
              <p:cNvCxnSpPr/>
              <p:nvPr/>
            </p:nvCxnSpPr>
            <p:spPr bwMode="auto">
              <a:xfrm rot="16200000" flipH="1">
                <a:off x="6445956" y="3291197"/>
                <a:ext cx="457200" cy="228600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Connector: Elbow 19">
                <a:extLst>
                  <a:ext uri="{FF2B5EF4-FFF2-40B4-BE49-F238E27FC236}">
                    <a16:creationId xmlns:a16="http://schemas.microsoft.com/office/drawing/2014/main" id="{43379196-E4C2-488D-BED5-8E6CBEF6D768}"/>
                  </a:ext>
                </a:extLst>
              </p:cNvPr>
              <p:cNvCxnSpPr/>
              <p:nvPr/>
            </p:nvCxnSpPr>
            <p:spPr bwMode="auto">
              <a:xfrm rot="16200000" flipH="1">
                <a:off x="6674556" y="3519797"/>
                <a:ext cx="457200" cy="228600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Connector: Elbow 20">
                <a:extLst>
                  <a:ext uri="{FF2B5EF4-FFF2-40B4-BE49-F238E27FC236}">
                    <a16:creationId xmlns:a16="http://schemas.microsoft.com/office/drawing/2014/main" id="{21E5974F-F606-4332-B80F-455C4A8A8478}"/>
                  </a:ext>
                </a:extLst>
              </p:cNvPr>
              <p:cNvCxnSpPr/>
              <p:nvPr/>
            </p:nvCxnSpPr>
            <p:spPr bwMode="auto">
              <a:xfrm rot="16200000" flipH="1">
                <a:off x="6897512" y="3785000"/>
                <a:ext cx="457200" cy="228600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Connector: Elbow 21">
                <a:extLst>
                  <a:ext uri="{FF2B5EF4-FFF2-40B4-BE49-F238E27FC236}">
                    <a16:creationId xmlns:a16="http://schemas.microsoft.com/office/drawing/2014/main" id="{39D035D3-0C5E-4B5F-A838-24FDF9115E87}"/>
                  </a:ext>
                </a:extLst>
              </p:cNvPr>
              <p:cNvCxnSpPr/>
              <p:nvPr/>
            </p:nvCxnSpPr>
            <p:spPr bwMode="auto">
              <a:xfrm rot="16200000" flipH="1">
                <a:off x="7126112" y="4044152"/>
                <a:ext cx="457200" cy="228600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B1BFC9-3D80-4776-9360-575DFDAC094C}"/>
              </a:ext>
            </a:extLst>
          </p:cNvPr>
          <p:cNvGrpSpPr/>
          <p:nvPr/>
        </p:nvGrpSpPr>
        <p:grpSpPr>
          <a:xfrm>
            <a:off x="2292557" y="2461875"/>
            <a:ext cx="1137356" cy="3344874"/>
            <a:chOff x="2562853" y="2461875"/>
            <a:chExt cx="1137356" cy="33448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2EE98D0-94CF-4FAF-B7BB-7F5CB8D31AE0}"/>
                </a:ext>
              </a:extLst>
            </p:cNvPr>
            <p:cNvGrpSpPr/>
            <p:nvPr/>
          </p:nvGrpSpPr>
          <p:grpSpPr>
            <a:xfrm>
              <a:off x="2975396" y="2461875"/>
              <a:ext cx="304800" cy="3344874"/>
              <a:chOff x="2133600" y="1944350"/>
              <a:chExt cx="304800" cy="3344874"/>
            </a:xfrm>
          </p:grpSpPr>
          <p:sp>
            <p:nvSpPr>
              <p:cNvPr id="13" name="Flowchart: Connector 12">
                <a:extLst>
                  <a:ext uri="{FF2B5EF4-FFF2-40B4-BE49-F238E27FC236}">
                    <a16:creationId xmlns:a16="http://schemas.microsoft.com/office/drawing/2014/main" id="{98B767AF-2F97-4937-8354-F1BC8FBF02BB}"/>
                  </a:ext>
                </a:extLst>
              </p:cNvPr>
              <p:cNvSpPr/>
              <p:nvPr/>
            </p:nvSpPr>
            <p:spPr bwMode="auto">
              <a:xfrm>
                <a:off x="2133600" y="1944350"/>
                <a:ext cx="304800" cy="304800"/>
              </a:xfrm>
              <a:prstGeom prst="flowChartConnector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Flowchart: Connector 13">
                <a:extLst>
                  <a:ext uri="{FF2B5EF4-FFF2-40B4-BE49-F238E27FC236}">
                    <a16:creationId xmlns:a16="http://schemas.microsoft.com/office/drawing/2014/main" id="{43CD8ED7-A3E2-43B6-ADEE-4D5CA6B27707}"/>
                  </a:ext>
                </a:extLst>
              </p:cNvPr>
              <p:cNvSpPr/>
              <p:nvPr/>
            </p:nvSpPr>
            <p:spPr bwMode="auto">
              <a:xfrm>
                <a:off x="2133600" y="4984424"/>
                <a:ext cx="304800" cy="304800"/>
              </a:xfrm>
              <a:prstGeom prst="flowChartConnector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D2C1447-85AF-45AA-AC2B-F8C75B1E4E13}"/>
                </a:ext>
              </a:extLst>
            </p:cNvPr>
            <p:cNvGrpSpPr/>
            <p:nvPr/>
          </p:nvGrpSpPr>
          <p:grpSpPr>
            <a:xfrm rot="2546839">
              <a:off x="2562853" y="3363767"/>
              <a:ext cx="1137356" cy="1455117"/>
              <a:chOff x="6331656" y="2931935"/>
              <a:chExt cx="1137356" cy="1455117"/>
            </a:xfrm>
          </p:grpSpPr>
          <p:cxnSp>
            <p:nvCxnSpPr>
              <p:cNvPr id="25" name="Connector: Elbow 24">
                <a:extLst>
                  <a:ext uri="{FF2B5EF4-FFF2-40B4-BE49-F238E27FC236}">
                    <a16:creationId xmlns:a16="http://schemas.microsoft.com/office/drawing/2014/main" id="{F62023E9-D405-40DA-993E-A6F9200F03CC}"/>
                  </a:ext>
                </a:extLst>
              </p:cNvPr>
              <p:cNvCxnSpPr/>
              <p:nvPr/>
            </p:nvCxnSpPr>
            <p:spPr bwMode="auto">
              <a:xfrm rot="16200000" flipH="1">
                <a:off x="6217356" y="3046235"/>
                <a:ext cx="457200" cy="228600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Connector: Elbow 25">
                <a:extLst>
                  <a:ext uri="{FF2B5EF4-FFF2-40B4-BE49-F238E27FC236}">
                    <a16:creationId xmlns:a16="http://schemas.microsoft.com/office/drawing/2014/main" id="{D8F291FF-63D3-43CE-9DDF-C5619CF008FF}"/>
                  </a:ext>
                </a:extLst>
              </p:cNvPr>
              <p:cNvCxnSpPr/>
              <p:nvPr/>
            </p:nvCxnSpPr>
            <p:spPr bwMode="auto">
              <a:xfrm rot="16200000" flipH="1">
                <a:off x="6445956" y="3291197"/>
                <a:ext cx="457200" cy="228600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Connector: Elbow 26">
                <a:extLst>
                  <a:ext uri="{FF2B5EF4-FFF2-40B4-BE49-F238E27FC236}">
                    <a16:creationId xmlns:a16="http://schemas.microsoft.com/office/drawing/2014/main" id="{024E5B7D-8865-44D8-9A9E-FD86E907404D}"/>
                  </a:ext>
                </a:extLst>
              </p:cNvPr>
              <p:cNvCxnSpPr/>
              <p:nvPr/>
            </p:nvCxnSpPr>
            <p:spPr bwMode="auto">
              <a:xfrm rot="16200000" flipH="1">
                <a:off x="6674556" y="3519797"/>
                <a:ext cx="457200" cy="228600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Connector: Elbow 27">
                <a:extLst>
                  <a:ext uri="{FF2B5EF4-FFF2-40B4-BE49-F238E27FC236}">
                    <a16:creationId xmlns:a16="http://schemas.microsoft.com/office/drawing/2014/main" id="{F6B51B90-B59F-4DC9-AAA9-28DD51E9124E}"/>
                  </a:ext>
                </a:extLst>
              </p:cNvPr>
              <p:cNvCxnSpPr/>
              <p:nvPr/>
            </p:nvCxnSpPr>
            <p:spPr bwMode="auto">
              <a:xfrm rot="16200000" flipH="1">
                <a:off x="6897512" y="3785000"/>
                <a:ext cx="457200" cy="228600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Connector: Elbow 28">
                <a:extLst>
                  <a:ext uri="{FF2B5EF4-FFF2-40B4-BE49-F238E27FC236}">
                    <a16:creationId xmlns:a16="http://schemas.microsoft.com/office/drawing/2014/main" id="{94179D8C-3B77-493B-8FFC-C0BE268472E7}"/>
                  </a:ext>
                </a:extLst>
              </p:cNvPr>
              <p:cNvCxnSpPr/>
              <p:nvPr/>
            </p:nvCxnSpPr>
            <p:spPr bwMode="auto">
              <a:xfrm rot="16200000" flipH="1">
                <a:off x="7126112" y="4044152"/>
                <a:ext cx="457200" cy="228600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2" name="Arrow: Notched Right 31">
            <a:extLst>
              <a:ext uri="{FF2B5EF4-FFF2-40B4-BE49-F238E27FC236}">
                <a16:creationId xmlns:a16="http://schemas.microsoft.com/office/drawing/2014/main" id="{BA869D0D-01DE-443D-B225-16A0A9457DB8}"/>
              </a:ext>
            </a:extLst>
          </p:cNvPr>
          <p:cNvSpPr/>
          <p:nvPr/>
        </p:nvSpPr>
        <p:spPr bwMode="auto">
          <a:xfrm>
            <a:off x="4419600" y="3902809"/>
            <a:ext cx="1219200" cy="745391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86D39F0C-144E-4A81-93DA-A2E05E0DE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39" y="2426839"/>
            <a:ext cx="2159705" cy="1040505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16404820-B003-42F9-9060-CCB0DDA36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40" y="3873836"/>
            <a:ext cx="2159705" cy="104050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888D062-2FA4-4A75-A4AA-747EEFF0BA69}"/>
              </a:ext>
            </a:extLst>
          </p:cNvPr>
          <p:cNvSpPr txBox="1"/>
          <p:nvPr/>
        </p:nvSpPr>
        <p:spPr>
          <a:xfrm>
            <a:off x="7202233" y="334148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F712BB-1897-4FE7-B195-A6B2F4112E88}"/>
              </a:ext>
            </a:extLst>
          </p:cNvPr>
          <p:cNvSpPr txBox="1"/>
          <p:nvPr/>
        </p:nvSpPr>
        <p:spPr>
          <a:xfrm>
            <a:off x="7010401" y="4840229"/>
            <a:ext cx="849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+</a:t>
            </a:r>
          </a:p>
          <a:p>
            <a:r>
              <a:rPr lang="en-US" sz="4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136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/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C5083-EF96-4058-8410-904D1630F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3600" dirty="0"/>
              <a:t>But not all loop diagrams are classical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8E12D-D552-4489-BE09-4EDCBE570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86241"/>
            <a:ext cx="8229600" cy="4525963"/>
          </a:xfrm>
        </p:spPr>
        <p:txBody>
          <a:bodyPr/>
          <a:lstStyle/>
          <a:p>
            <a:r>
              <a:rPr lang="en-US" dirty="0"/>
              <a:t>E.g. black holes don’t annihilate</a:t>
            </a:r>
          </a:p>
          <a:p>
            <a:pPr marL="0" indent="0">
              <a:buNone/>
            </a:pPr>
            <a:r>
              <a:rPr lang="en-US" dirty="0"/>
              <a:t>in this regime</a:t>
            </a:r>
          </a:p>
          <a:p>
            <a:endParaRPr lang="en-US" dirty="0"/>
          </a:p>
          <a:p>
            <a:r>
              <a:rPr lang="en-US" dirty="0"/>
              <a:t>graviton vacuum is pure quantum</a:t>
            </a:r>
          </a:p>
          <a:p>
            <a:endParaRPr lang="en-US" dirty="0"/>
          </a:p>
          <a:p>
            <a:r>
              <a:rPr lang="en-US" dirty="0"/>
              <a:t>Black holes never </a:t>
            </a:r>
          </a:p>
          <a:p>
            <a:pPr marL="0" indent="0">
              <a:buNone/>
            </a:pPr>
            <a:r>
              <a:rPr lang="en-US" dirty="0"/>
              <a:t>get very far off shell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68F07-24DD-4C2B-A7A6-AD59CEE2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B0BEB-EE87-4F83-BBB6-9E43F1065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A8F8C-299D-4C35-8161-7D1078FD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9F1ACD6-6214-40D2-A09C-000C60A56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550" y="2834370"/>
            <a:ext cx="1124850" cy="1663700"/>
          </a:xfrm>
          <a:prstGeom prst="rect">
            <a:avLst/>
          </a:prstGeom>
        </p:spPr>
      </p:pic>
      <p:sp>
        <p:nvSpPr>
          <p:cNvPr id="9" name="&quot;Not Allowed&quot; Symbol 8">
            <a:extLst>
              <a:ext uri="{FF2B5EF4-FFF2-40B4-BE49-F238E27FC236}">
                <a16:creationId xmlns:a16="http://schemas.microsoft.com/office/drawing/2014/main" id="{96925452-4396-4D39-BC9D-0EFF1BA8EBEE}"/>
              </a:ext>
            </a:extLst>
          </p:cNvPr>
          <p:cNvSpPr/>
          <p:nvPr/>
        </p:nvSpPr>
        <p:spPr bwMode="auto">
          <a:xfrm>
            <a:off x="7171875" y="2834370"/>
            <a:ext cx="1600200" cy="16764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59EE7DF-8954-43AB-B8E9-18AC36280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020" y="1483066"/>
            <a:ext cx="2115910" cy="823232"/>
          </a:xfrm>
          <a:prstGeom prst="rect">
            <a:avLst/>
          </a:prstGeom>
        </p:spPr>
      </p:pic>
      <p:sp>
        <p:nvSpPr>
          <p:cNvPr id="12" name="&quot;Not Allowed&quot; Symbol 11">
            <a:extLst>
              <a:ext uri="{FF2B5EF4-FFF2-40B4-BE49-F238E27FC236}">
                <a16:creationId xmlns:a16="http://schemas.microsoft.com/office/drawing/2014/main" id="{843EEFF9-B4B2-4E1A-BE63-2A48E9584FFB}"/>
              </a:ext>
            </a:extLst>
          </p:cNvPr>
          <p:cNvSpPr/>
          <p:nvPr/>
        </p:nvSpPr>
        <p:spPr bwMode="auto">
          <a:xfrm>
            <a:off x="7171875" y="1056482"/>
            <a:ext cx="1600200" cy="16764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C350ADAF-C92F-4FC8-A2BC-DE1D7D046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18" y="4484286"/>
            <a:ext cx="3097914" cy="149251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6F043A-CC50-4128-B4CF-6CE8A431B5D6}"/>
              </a:ext>
            </a:extLst>
          </p:cNvPr>
          <p:cNvCxnSpPr>
            <a:cxnSpLocks/>
          </p:cNvCxnSpPr>
          <p:nvPr/>
        </p:nvCxnSpPr>
        <p:spPr bwMode="auto">
          <a:xfrm>
            <a:off x="5638800" y="5486400"/>
            <a:ext cx="0" cy="52839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4377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A6CE-B377-4C8F-A64D-A30DDDE84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5908"/>
          </a:xfrm>
        </p:spPr>
        <p:txBody>
          <a:bodyPr/>
          <a:lstStyle/>
          <a:p>
            <a:r>
              <a:rPr lang="en-US" sz="3600" dirty="0"/>
              <a:t>Classical restrictions </a:t>
            </a:r>
            <a:br>
              <a:rPr lang="en-US" sz="3600" dirty="0"/>
            </a:br>
            <a:r>
              <a:rPr lang="en-US" sz="3600" dirty="0"/>
              <a:t>compatible with on-shell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DA115-B863-443E-A180-1546C690E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3PM</a:t>
            </a:r>
            <a:r>
              <a:rPr lang="en-US" dirty="0"/>
              <a:t> computation                                               </a:t>
            </a:r>
            <a:r>
              <a:rPr lang="en-US" sz="2000" dirty="0">
                <a:solidFill>
                  <a:srgbClr val="CC3399"/>
                </a:solidFill>
              </a:rPr>
              <a:t>Bern, Cheung, Roiban, Shen, Solon, 1901.04424, 1908.01493</a:t>
            </a:r>
            <a:endParaRPr lang="en-US" dirty="0">
              <a:solidFill>
                <a:srgbClr val="CC3399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198F8-CB20-4973-A3DC-08DD607B7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1D234-5D2E-49E6-8129-8BB36A4F8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30533-7FAE-426D-A4E9-32019DFCF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978F37-7642-4735-BE5C-567449DB4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7" y="2438400"/>
            <a:ext cx="889206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12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50E9F-A045-4086-A84A-4CA9CE697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1"/>
            <a:ext cx="9144000" cy="502882"/>
          </a:xfrm>
        </p:spPr>
        <p:txBody>
          <a:bodyPr/>
          <a:lstStyle/>
          <a:p>
            <a:r>
              <a:rPr lang="en-US" sz="2800" dirty="0"/>
              <a:t>One of first contributions of “amplitudes” to LIGO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439DF2-27D6-4B46-A914-5D37DB340C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4665"/>
                <a:ext cx="8229600" cy="411480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1+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sz="2000" b="0" dirty="0"/>
              </a:p>
              <a:p>
                <a:pPr marL="0" indent="0">
                  <a:buNone/>
                </a:pPr>
                <a:endParaRPr lang="en-US" sz="2000" b="0" dirty="0"/>
              </a:p>
              <a:p>
                <a:pPr marL="0" indent="0">
                  <a:buNone/>
                </a:pPr>
                <a:r>
                  <a:rPr lang="en-US" sz="2000" dirty="0"/>
                  <a:t>                        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+…)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 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8 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+…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        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 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 +…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                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 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                        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1  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 +…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439DF2-27D6-4B46-A914-5D37DB340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4665"/>
                <a:ext cx="8229600" cy="41148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D7F1A-DCA0-436C-823C-B0850795C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FD696-5E99-4EC4-8A2B-79052029E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6E380-E96D-408A-981F-38CDF10A1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24D661-F3E6-4587-A60F-977174FD3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127" y="3790081"/>
            <a:ext cx="1047873" cy="5048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021933-3580-466F-88B0-F392435FD42D}"/>
              </a:ext>
            </a:extLst>
          </p:cNvPr>
          <p:cNvSpPr txBox="1"/>
          <p:nvPr/>
        </p:nvSpPr>
        <p:spPr>
          <a:xfrm>
            <a:off x="282111" y="3795355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4PM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2990D2-6F90-4B4A-90BF-0C2D2A5973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501823"/>
            <a:ext cx="1351012" cy="5449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A4A535D-35D2-4081-B12A-94D059D77DF0}"/>
              </a:ext>
            </a:extLst>
          </p:cNvPr>
          <p:cNvSpPr txBox="1"/>
          <p:nvPr/>
        </p:nvSpPr>
        <p:spPr>
          <a:xfrm>
            <a:off x="307400" y="4576465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5PM</a:t>
            </a:r>
          </a:p>
        </p:txBody>
      </p:sp>
      <p:pic>
        <p:nvPicPr>
          <p:cNvPr id="18" name="Picture 17" descr="A picture containing silhouette, drawing&#10;&#10;Description automatically generated">
            <a:extLst>
              <a:ext uri="{FF2B5EF4-FFF2-40B4-BE49-F238E27FC236}">
                <a16:creationId xmlns:a16="http://schemas.microsoft.com/office/drawing/2014/main" id="{2BF54C82-906C-4CF6-8064-06C356C0D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411" y="5242728"/>
            <a:ext cx="1322789" cy="533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CE58C3A-0915-4721-852B-4D5395A8B5FD}"/>
              </a:ext>
            </a:extLst>
          </p:cNvPr>
          <p:cNvSpPr txBox="1"/>
          <p:nvPr/>
        </p:nvSpPr>
        <p:spPr>
          <a:xfrm>
            <a:off x="307400" y="5297056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6PM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1868D4E-3F19-418A-8F39-BE23F25A87E2}"/>
              </a:ext>
            </a:extLst>
          </p:cNvPr>
          <p:cNvSpPr txBox="1"/>
          <p:nvPr/>
        </p:nvSpPr>
        <p:spPr>
          <a:xfrm>
            <a:off x="4898724" y="1231577"/>
            <a:ext cx="641522" cy="400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5PN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84BE06-D45C-4DFE-BD05-83BD65A1B434}"/>
              </a:ext>
            </a:extLst>
          </p:cNvPr>
          <p:cNvSpPr txBox="1"/>
          <p:nvPr/>
        </p:nvSpPr>
        <p:spPr>
          <a:xfrm>
            <a:off x="1981200" y="1223665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0PN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D4DFEFB-7DAA-4818-90AE-C0912C19AC6A}"/>
              </a:ext>
            </a:extLst>
          </p:cNvPr>
          <p:cNvGrpSpPr/>
          <p:nvPr/>
        </p:nvGrpSpPr>
        <p:grpSpPr>
          <a:xfrm>
            <a:off x="1995765" y="848977"/>
            <a:ext cx="595035" cy="1365288"/>
            <a:chOff x="1995765" y="996912"/>
            <a:chExt cx="595035" cy="136528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BB3DEBD-D7FF-4731-AE0D-6EBE1554F8A8}"/>
                </a:ext>
              </a:extLst>
            </p:cNvPr>
            <p:cNvSpPr/>
            <p:nvPr/>
          </p:nvSpPr>
          <p:spPr bwMode="auto">
            <a:xfrm>
              <a:off x="2057400" y="1375082"/>
              <a:ext cx="457200" cy="987118"/>
            </a:xfrm>
            <a:prstGeom prst="rect">
              <a:avLst/>
            </a:prstGeom>
            <a:noFill/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BAA575A-98EB-458F-BF82-6A5B6C6B45AC}"/>
                </a:ext>
              </a:extLst>
            </p:cNvPr>
            <p:cNvSpPr txBox="1"/>
            <p:nvPr/>
          </p:nvSpPr>
          <p:spPr>
            <a:xfrm>
              <a:off x="1995765" y="99691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1687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D56697D-7E3A-44AD-995B-3AD2A357EB4D}"/>
              </a:ext>
            </a:extLst>
          </p:cNvPr>
          <p:cNvSpPr txBox="1"/>
          <p:nvPr/>
        </p:nvSpPr>
        <p:spPr>
          <a:xfrm>
            <a:off x="2581271" y="1223665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1PN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9E91FF9-D73F-4704-AD5C-43A1579EDD08}"/>
              </a:ext>
            </a:extLst>
          </p:cNvPr>
          <p:cNvGrpSpPr/>
          <p:nvPr/>
        </p:nvGrpSpPr>
        <p:grpSpPr>
          <a:xfrm>
            <a:off x="2585944" y="862161"/>
            <a:ext cx="595035" cy="1938075"/>
            <a:chOff x="2585944" y="1010096"/>
            <a:chExt cx="595035" cy="193807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3A3BCAB-7C67-46B2-B11B-9397D2A058B5}"/>
                </a:ext>
              </a:extLst>
            </p:cNvPr>
            <p:cNvSpPr/>
            <p:nvPr/>
          </p:nvSpPr>
          <p:spPr bwMode="auto">
            <a:xfrm>
              <a:off x="2652253" y="1375082"/>
              <a:ext cx="462418" cy="1573089"/>
            </a:xfrm>
            <a:prstGeom prst="rect">
              <a:avLst/>
            </a:prstGeom>
            <a:noFill/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3B7DEAF-97A7-43E6-BFD3-6FCEE93DCA2B}"/>
                </a:ext>
              </a:extLst>
            </p:cNvPr>
            <p:cNvSpPr txBox="1"/>
            <p:nvPr/>
          </p:nvSpPr>
          <p:spPr>
            <a:xfrm>
              <a:off x="2585944" y="1010096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1938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48010CB-6BAD-43E5-971E-39C46A4E7070}"/>
              </a:ext>
            </a:extLst>
          </p:cNvPr>
          <p:cNvSpPr txBox="1"/>
          <p:nvPr/>
        </p:nvSpPr>
        <p:spPr>
          <a:xfrm>
            <a:off x="4235278" y="1228041"/>
            <a:ext cx="641522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4PN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A8F60B8-4779-4A90-B651-D3D16D60425B}"/>
              </a:ext>
            </a:extLst>
          </p:cNvPr>
          <p:cNvGrpSpPr/>
          <p:nvPr/>
        </p:nvGrpSpPr>
        <p:grpSpPr>
          <a:xfrm>
            <a:off x="4267155" y="812182"/>
            <a:ext cx="595035" cy="4234624"/>
            <a:chOff x="4267155" y="960117"/>
            <a:chExt cx="595035" cy="423462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DD721EE-9B1B-4095-AE36-023EFFECA960}"/>
                </a:ext>
              </a:extLst>
            </p:cNvPr>
            <p:cNvSpPr/>
            <p:nvPr/>
          </p:nvSpPr>
          <p:spPr bwMode="auto">
            <a:xfrm>
              <a:off x="4311478" y="1384410"/>
              <a:ext cx="495989" cy="3810331"/>
            </a:xfrm>
            <a:prstGeom prst="rect">
              <a:avLst/>
            </a:prstGeom>
            <a:noFill/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F99D92F-A20D-4C9B-BF76-CD889F22FF1F}"/>
                </a:ext>
              </a:extLst>
            </p:cNvPr>
            <p:cNvSpPr txBox="1"/>
            <p:nvPr/>
          </p:nvSpPr>
          <p:spPr>
            <a:xfrm>
              <a:off x="4267155" y="960117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2014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04BA8EE-2644-4D21-BF60-13C4EC47EF27}"/>
              </a:ext>
            </a:extLst>
          </p:cNvPr>
          <p:cNvSpPr txBox="1"/>
          <p:nvPr/>
        </p:nvSpPr>
        <p:spPr>
          <a:xfrm>
            <a:off x="3657600" y="1224509"/>
            <a:ext cx="710266" cy="549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3PN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B746074-D644-4910-8EC6-8BB3C3AC7207}"/>
              </a:ext>
            </a:extLst>
          </p:cNvPr>
          <p:cNvGrpSpPr/>
          <p:nvPr/>
        </p:nvGrpSpPr>
        <p:grpSpPr>
          <a:xfrm>
            <a:off x="3700074" y="808911"/>
            <a:ext cx="595035" cy="3615154"/>
            <a:chOff x="3700074" y="956846"/>
            <a:chExt cx="595035" cy="361515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D237152-39C7-4082-9904-F1B2F623BF22}"/>
                </a:ext>
              </a:extLst>
            </p:cNvPr>
            <p:cNvSpPr/>
            <p:nvPr/>
          </p:nvSpPr>
          <p:spPr bwMode="auto">
            <a:xfrm>
              <a:off x="3731432" y="1379511"/>
              <a:ext cx="532320" cy="3192489"/>
            </a:xfrm>
            <a:prstGeom prst="rect">
              <a:avLst/>
            </a:prstGeom>
            <a:noFill/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45DC9A1-6204-4AD7-B77B-CB0A4BF0A282}"/>
                </a:ext>
              </a:extLst>
            </p:cNvPr>
            <p:cNvSpPr txBox="1"/>
            <p:nvPr/>
          </p:nvSpPr>
          <p:spPr>
            <a:xfrm>
              <a:off x="3700074" y="956846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2001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5B7556E-2060-4306-8BA2-2F4DB650480B}"/>
              </a:ext>
            </a:extLst>
          </p:cNvPr>
          <p:cNvSpPr txBox="1"/>
          <p:nvPr/>
        </p:nvSpPr>
        <p:spPr>
          <a:xfrm>
            <a:off x="3124200" y="1221938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2PN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E63AFB2-2380-4A28-B97E-4AE735042924}"/>
              </a:ext>
            </a:extLst>
          </p:cNvPr>
          <p:cNvGrpSpPr/>
          <p:nvPr/>
        </p:nvGrpSpPr>
        <p:grpSpPr>
          <a:xfrm>
            <a:off x="3125621" y="685800"/>
            <a:ext cx="663964" cy="2864964"/>
            <a:chOff x="3125621" y="833735"/>
            <a:chExt cx="663964" cy="286496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77315FD-621D-42C6-9DFC-7DC4460D0C4D}"/>
                </a:ext>
              </a:extLst>
            </p:cNvPr>
            <p:cNvSpPr/>
            <p:nvPr/>
          </p:nvSpPr>
          <p:spPr bwMode="auto">
            <a:xfrm>
              <a:off x="3190886" y="1375016"/>
              <a:ext cx="480798" cy="2323683"/>
            </a:xfrm>
            <a:prstGeom prst="rect">
              <a:avLst/>
            </a:prstGeom>
            <a:noFill/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961E5B4-7782-4E17-B03A-1642C60079E4}"/>
                </a:ext>
              </a:extLst>
            </p:cNvPr>
            <p:cNvSpPr txBox="1"/>
            <p:nvPr/>
          </p:nvSpPr>
          <p:spPr>
            <a:xfrm>
              <a:off x="3125621" y="833735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1972</a:t>
              </a:r>
            </a:p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-1985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F20807A-37E1-45EF-9297-ADD8272DD781}"/>
              </a:ext>
            </a:extLst>
          </p:cNvPr>
          <p:cNvGrpSpPr/>
          <p:nvPr/>
        </p:nvGrpSpPr>
        <p:grpSpPr>
          <a:xfrm>
            <a:off x="4891365" y="5208190"/>
            <a:ext cx="595035" cy="769357"/>
            <a:chOff x="4849967" y="5356125"/>
            <a:chExt cx="595035" cy="769357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EA82D71-B5E8-46DC-8E2F-403B2458C550}"/>
                </a:ext>
              </a:extLst>
            </p:cNvPr>
            <p:cNvSpPr/>
            <p:nvPr/>
          </p:nvSpPr>
          <p:spPr bwMode="auto">
            <a:xfrm>
              <a:off x="4914986" y="5356125"/>
              <a:ext cx="495989" cy="476250"/>
            </a:xfrm>
            <a:prstGeom prst="rect">
              <a:avLst/>
            </a:prstGeom>
            <a:noFill/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4703A5A-8272-423B-983B-E14B08B075A7}"/>
                </a:ext>
              </a:extLst>
            </p:cNvPr>
            <p:cNvSpPr txBox="1"/>
            <p:nvPr/>
          </p:nvSpPr>
          <p:spPr>
            <a:xfrm>
              <a:off x="4849967" y="5786928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CF5751-CC67-4497-9451-D90D14A5781C}"/>
              </a:ext>
            </a:extLst>
          </p:cNvPr>
          <p:cNvGrpSpPr/>
          <p:nvPr/>
        </p:nvGrpSpPr>
        <p:grpSpPr>
          <a:xfrm>
            <a:off x="319548" y="1378861"/>
            <a:ext cx="8367252" cy="631363"/>
            <a:chOff x="319548" y="1526796"/>
            <a:chExt cx="8367252" cy="631363"/>
          </a:xfrm>
        </p:grpSpPr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875A62D5-53F9-4758-8293-A98269E8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600" y="1526796"/>
              <a:ext cx="838200" cy="5972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515D7CA-BA6B-492C-87A7-A5F2F825876C}"/>
                </a:ext>
              </a:extLst>
            </p:cNvPr>
            <p:cNvSpPr txBox="1"/>
            <p:nvPr/>
          </p:nvSpPr>
          <p:spPr>
            <a:xfrm>
              <a:off x="319548" y="1758049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1PM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4ACDEA2-1768-4AF0-8BA8-2B6DD1D80A17}"/>
              </a:ext>
            </a:extLst>
          </p:cNvPr>
          <p:cNvGrpSpPr/>
          <p:nvPr/>
        </p:nvGrpSpPr>
        <p:grpSpPr>
          <a:xfrm>
            <a:off x="320142" y="1642277"/>
            <a:ext cx="7320446" cy="596699"/>
            <a:chOff x="320142" y="1790212"/>
            <a:chExt cx="7320446" cy="596699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C927FE4-3A28-47AC-8189-2BFB09FB0CF1}"/>
                </a:ext>
              </a:extLst>
            </p:cNvPr>
            <p:cNvSpPr txBox="1"/>
            <p:nvPr/>
          </p:nvSpPr>
          <p:spPr>
            <a:xfrm>
              <a:off x="320142" y="2048357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1956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C03CEE6-161C-4A66-AF68-C0EBADF70B73}"/>
                </a:ext>
              </a:extLst>
            </p:cNvPr>
            <p:cNvSpPr/>
            <p:nvPr/>
          </p:nvSpPr>
          <p:spPr bwMode="auto">
            <a:xfrm>
              <a:off x="393148" y="1790212"/>
              <a:ext cx="7247440" cy="539235"/>
            </a:xfrm>
            <a:prstGeom prst="rect">
              <a:avLst/>
            </a:prstGeom>
            <a:noFill/>
            <a:ln w="15875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92ED6E-D653-4215-BA4E-61DF872F1EF0}"/>
              </a:ext>
            </a:extLst>
          </p:cNvPr>
          <p:cNvGrpSpPr/>
          <p:nvPr/>
        </p:nvGrpSpPr>
        <p:grpSpPr>
          <a:xfrm>
            <a:off x="287867" y="2260837"/>
            <a:ext cx="8539629" cy="539399"/>
            <a:chOff x="287867" y="2408772"/>
            <a:chExt cx="8539629" cy="539399"/>
          </a:xfrm>
        </p:grpSpPr>
        <p:pic>
          <p:nvPicPr>
            <p:cNvPr id="20" name="Picture 19" descr="A close up of a logo&#10;&#10;Description automatically generated">
              <a:extLst>
                <a:ext uri="{FF2B5EF4-FFF2-40B4-BE49-F238E27FC236}">
                  <a16:creationId xmlns:a16="http://schemas.microsoft.com/office/drawing/2014/main" id="{95903F7C-ACFC-4526-9A42-1A3E536CA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7903" y="2408772"/>
              <a:ext cx="1119593" cy="5393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5B5CFD-087C-46E8-ADAB-4592F423B97E}"/>
                </a:ext>
              </a:extLst>
            </p:cNvPr>
            <p:cNvSpPr txBox="1"/>
            <p:nvPr/>
          </p:nvSpPr>
          <p:spPr>
            <a:xfrm>
              <a:off x="287867" y="2498570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2PM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63E5AAC-9F5E-4BD0-B490-E544D2C57AE2}"/>
              </a:ext>
            </a:extLst>
          </p:cNvPr>
          <p:cNvGrpSpPr/>
          <p:nvPr/>
        </p:nvGrpSpPr>
        <p:grpSpPr>
          <a:xfrm>
            <a:off x="285280" y="2383608"/>
            <a:ext cx="7295862" cy="558919"/>
            <a:chOff x="285280" y="2531543"/>
            <a:chExt cx="7295862" cy="55891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DC0D30F-570A-4A85-8BBE-2125C7F9BEC3}"/>
                </a:ext>
              </a:extLst>
            </p:cNvPr>
            <p:cNvSpPr txBox="1"/>
            <p:nvPr/>
          </p:nvSpPr>
          <p:spPr>
            <a:xfrm>
              <a:off x="285280" y="2751908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1960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6BB0281-4351-4BD9-BB04-5DC5218495E0}"/>
                </a:ext>
              </a:extLst>
            </p:cNvPr>
            <p:cNvSpPr/>
            <p:nvPr/>
          </p:nvSpPr>
          <p:spPr bwMode="auto">
            <a:xfrm>
              <a:off x="333702" y="2531543"/>
              <a:ext cx="7247440" cy="539235"/>
            </a:xfrm>
            <a:prstGeom prst="rect">
              <a:avLst/>
            </a:prstGeom>
            <a:noFill/>
            <a:ln w="15875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6A6C4E2-BE09-4671-930F-712CFEB556BA}"/>
              </a:ext>
            </a:extLst>
          </p:cNvPr>
          <p:cNvGrpSpPr/>
          <p:nvPr/>
        </p:nvGrpSpPr>
        <p:grpSpPr>
          <a:xfrm>
            <a:off x="304800" y="3011365"/>
            <a:ext cx="8534400" cy="539399"/>
            <a:chOff x="304800" y="3159300"/>
            <a:chExt cx="8534400" cy="539399"/>
          </a:xfrm>
        </p:grpSpPr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A6FA84BA-CEDB-4194-B961-F8EA007AD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9607" y="3159300"/>
              <a:ext cx="1119593" cy="53939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28E3CC-E3EE-40C5-9DBF-97842E19B25E}"/>
                </a:ext>
              </a:extLst>
            </p:cNvPr>
            <p:cNvSpPr txBox="1"/>
            <p:nvPr/>
          </p:nvSpPr>
          <p:spPr>
            <a:xfrm>
              <a:off x="304800" y="3231259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3PM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F641D2C-8A37-43A7-B5FB-D7FB1DFB241B}"/>
              </a:ext>
            </a:extLst>
          </p:cNvPr>
          <p:cNvGrpSpPr/>
          <p:nvPr/>
        </p:nvGrpSpPr>
        <p:grpSpPr>
          <a:xfrm>
            <a:off x="288449" y="3109399"/>
            <a:ext cx="7290462" cy="573054"/>
            <a:chOff x="288449" y="3257334"/>
            <a:chExt cx="7290462" cy="57305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89D59E4-7B61-488F-9C70-E7F990A67EDE}"/>
                </a:ext>
              </a:extLst>
            </p:cNvPr>
            <p:cNvSpPr txBox="1"/>
            <p:nvPr/>
          </p:nvSpPr>
          <p:spPr>
            <a:xfrm>
              <a:off x="288449" y="3491834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BA1E54-DA1B-424B-AC56-0A40E29D47B4}"/>
                </a:ext>
              </a:extLst>
            </p:cNvPr>
            <p:cNvSpPr/>
            <p:nvPr/>
          </p:nvSpPr>
          <p:spPr bwMode="auto">
            <a:xfrm>
              <a:off x="331471" y="3257334"/>
              <a:ext cx="7247440" cy="539235"/>
            </a:xfrm>
            <a:prstGeom prst="rect">
              <a:avLst/>
            </a:prstGeom>
            <a:solidFill>
              <a:srgbClr val="6600CC">
                <a:alpha val="23000"/>
              </a:srgbClr>
            </a:solidFill>
            <a:ln w="15875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E5A0B65-10DC-4A91-B548-7BE3DA065599}"/>
              </a:ext>
            </a:extLst>
          </p:cNvPr>
          <p:cNvGrpSpPr/>
          <p:nvPr/>
        </p:nvGrpSpPr>
        <p:grpSpPr>
          <a:xfrm>
            <a:off x="4724400" y="3804231"/>
            <a:ext cx="1074333" cy="780304"/>
            <a:chOff x="4640411" y="5356125"/>
            <a:chExt cx="1074333" cy="780304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1FEE0BD-DEB7-4D04-8C0F-ED673C49A0CE}"/>
                </a:ext>
              </a:extLst>
            </p:cNvPr>
            <p:cNvSpPr/>
            <p:nvPr/>
          </p:nvSpPr>
          <p:spPr bwMode="auto">
            <a:xfrm>
              <a:off x="4914986" y="5356125"/>
              <a:ext cx="495989" cy="476250"/>
            </a:xfrm>
            <a:prstGeom prst="rect">
              <a:avLst/>
            </a:prstGeom>
            <a:noFill/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AE69F6F-BE06-4B9F-B2BD-1434055DAA04}"/>
                </a:ext>
              </a:extLst>
            </p:cNvPr>
            <p:cNvSpPr txBox="1"/>
            <p:nvPr/>
          </p:nvSpPr>
          <p:spPr>
            <a:xfrm>
              <a:off x="4640411" y="5797875"/>
              <a:ext cx="10743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2019-2020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FEEBE571-7589-4199-AA44-99D8FF0657E5}"/>
              </a:ext>
            </a:extLst>
          </p:cNvPr>
          <p:cNvSpPr txBox="1"/>
          <p:nvPr/>
        </p:nvSpPr>
        <p:spPr>
          <a:xfrm>
            <a:off x="4828104" y="4771311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almost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A4D821D-7DE0-41B5-809A-B2BFDA52B246}"/>
              </a:ext>
            </a:extLst>
          </p:cNvPr>
          <p:cNvSpPr txBox="1"/>
          <p:nvPr/>
        </p:nvSpPr>
        <p:spPr>
          <a:xfrm>
            <a:off x="45006" y="5867400"/>
            <a:ext cx="7655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C3399"/>
                </a:solidFill>
              </a:rPr>
              <a:t>Many contributed to these advances, for PN notably T. </a:t>
            </a:r>
            <a:r>
              <a:rPr lang="en-US" sz="1600" dirty="0" err="1">
                <a:solidFill>
                  <a:srgbClr val="CC3399"/>
                </a:solidFill>
              </a:rPr>
              <a:t>Damour</a:t>
            </a:r>
            <a:r>
              <a:rPr lang="en-US" sz="1600" dirty="0">
                <a:solidFill>
                  <a:srgbClr val="CC3399"/>
                </a:solidFill>
              </a:rPr>
              <a:t> and collaborators</a:t>
            </a:r>
          </a:p>
        </p:txBody>
      </p:sp>
    </p:spTree>
    <p:extLst>
      <p:ext uri="{BB962C8B-B14F-4D97-AF65-F5344CB8AC3E}">
        <p14:creationId xmlns:p14="http://schemas.microsoft.com/office/powerpoint/2010/main" val="3827551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6809F-9FCC-4349-805E-77172F8A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Spin and tidal effects also computable</a:t>
            </a:r>
            <a:br>
              <a:rPr lang="en-US" sz="3200" dirty="0"/>
            </a:br>
            <a:r>
              <a:rPr lang="en-US" sz="3200" dirty="0"/>
              <a:t>within similar framework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75BCB-A911-40D8-A767-6B41B388F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A1FBD-0727-4CEC-8483-956B83486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2A32E-B5CF-4B91-B66E-6823AA103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ACFB7-6784-4FC6-9C56-870C2E5CC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89" y="3847999"/>
            <a:ext cx="4978400" cy="2371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A6297F-CE17-4884-A541-F2A3A34811B2}"/>
              </a:ext>
            </a:extLst>
          </p:cNvPr>
          <p:cNvSpPr txBox="1"/>
          <p:nvPr/>
        </p:nvSpPr>
        <p:spPr>
          <a:xfrm>
            <a:off x="329317" y="3040886"/>
            <a:ext cx="3377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3399"/>
                </a:solidFill>
              </a:rPr>
              <a:t>Cheung, Solon, 2006.06665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FCFB3-61FC-4486-9BCA-E99C19F74BAC}"/>
              </a:ext>
            </a:extLst>
          </p:cNvPr>
          <p:cNvSpPr txBox="1"/>
          <p:nvPr/>
        </p:nvSpPr>
        <p:spPr>
          <a:xfrm>
            <a:off x="5805311" y="3381223"/>
            <a:ext cx="2135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operator(s) encoding</a:t>
            </a:r>
          </a:p>
          <a:p>
            <a:r>
              <a:rPr lang="en-US" sz="1600" dirty="0">
                <a:solidFill>
                  <a:srgbClr val="0000FF"/>
                </a:solidFill>
              </a:rPr>
              <a:t>multipole moments of</a:t>
            </a:r>
          </a:p>
          <a:p>
            <a:r>
              <a:rPr lang="en-US" sz="1600" dirty="0">
                <a:solidFill>
                  <a:srgbClr val="0000FF"/>
                </a:solidFill>
              </a:rPr>
              <a:t>neutron star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115F6C-4A80-4A1B-BF9A-BFAA769D559A}"/>
              </a:ext>
            </a:extLst>
          </p:cNvPr>
          <p:cNvCxnSpPr>
            <a:cxnSpLocks/>
          </p:cNvCxnSpPr>
          <p:nvPr/>
        </p:nvCxnSpPr>
        <p:spPr bwMode="auto">
          <a:xfrm flipH="1">
            <a:off x="4986867" y="3739481"/>
            <a:ext cx="818444" cy="9346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6DEA62-77C9-4D59-8A61-158F5F3A905B}"/>
                  </a:ext>
                </a:extLst>
              </p:cNvPr>
              <p:cNvSpPr txBox="1"/>
              <p:nvPr/>
            </p:nvSpPr>
            <p:spPr>
              <a:xfrm>
                <a:off x="5791200" y="4267200"/>
                <a:ext cx="2586734" cy="10970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8000"/>
                    </a:solidFill>
                  </a:rPr>
                  <a:t>analogous to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sSup>
                      <m:sSupPr>
                        <m:ctrlPr>
                          <a:rPr lang="en-US" sz="16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US" sz="1600" b="0" dirty="0">
                  <a:solidFill>
                    <a:srgbClr val="008000"/>
                  </a:solidFill>
                </a:endParaRPr>
              </a:p>
              <a:p>
                <a:r>
                  <a:rPr lang="en-US" sz="1600" dirty="0">
                    <a:solidFill>
                      <a:srgbClr val="008000"/>
                    </a:solidFill>
                  </a:rPr>
                  <a:t>operator(s) encoding</a:t>
                </a:r>
              </a:p>
              <a:p>
                <a:r>
                  <a:rPr lang="en-US" sz="1600" dirty="0">
                    <a:solidFill>
                      <a:srgbClr val="008000"/>
                    </a:solidFill>
                  </a:rPr>
                  <a:t>couplings of gluons to </a:t>
                </a:r>
              </a:p>
              <a:p>
                <a:r>
                  <a:rPr lang="en-US" sz="1600" dirty="0">
                    <a:solidFill>
                      <a:srgbClr val="008000"/>
                    </a:solidFill>
                  </a:rPr>
                  <a:t>Higgs boson at LHC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6DEA62-77C9-4D59-8A61-158F5F3A9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4267200"/>
                <a:ext cx="2586734" cy="1097032"/>
              </a:xfrm>
              <a:prstGeom prst="rect">
                <a:avLst/>
              </a:prstGeom>
              <a:blipFill>
                <a:blip r:embed="rId3"/>
                <a:stretch>
                  <a:fillRect l="-1179" t="-1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Content Placeholder 1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2702DCA7-687B-4EB3-A242-6D6FB4101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8440" y="5412666"/>
            <a:ext cx="2762160" cy="74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EA2220-A8A3-4A1D-A61F-F8BC372206E1}"/>
              </a:ext>
            </a:extLst>
          </p:cNvPr>
          <p:cNvSpPr txBox="1"/>
          <p:nvPr/>
        </p:nvSpPr>
        <p:spPr>
          <a:xfrm>
            <a:off x="329317" y="1531144"/>
            <a:ext cx="5355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3399"/>
                </a:solidFill>
              </a:rPr>
              <a:t>Bern, Luna, Roiban, Shen, Zeng, 2005.03071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BBF5C8-FFD6-4E57-A2C2-7EC8734A8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78" y="2009379"/>
            <a:ext cx="6248400" cy="6106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60C507-7A8B-48EC-8709-BC60B6505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34" y="3518219"/>
            <a:ext cx="5444066" cy="25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1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7D57B-2F38-4BF3-8291-AE7C04A4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one-body approach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E247C-3DA9-487B-B006-3778D8387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1CAA4-397F-4888-9FE8-BAC542023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ACBB5-AD10-4A1C-8BFD-4B1891F34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A8104-4F84-4EEA-8E31-80F5DB42F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691439"/>
            <a:ext cx="5586608" cy="4183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CFF64C-7F92-4CD2-9EBB-43148BF34688}"/>
              </a:ext>
            </a:extLst>
          </p:cNvPr>
          <p:cNvSpPr txBox="1"/>
          <p:nvPr/>
        </p:nvSpPr>
        <p:spPr>
          <a:xfrm>
            <a:off x="5638800" y="1322107"/>
            <a:ext cx="318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C3399"/>
                </a:solidFill>
              </a:rPr>
              <a:t>Buonanno, </a:t>
            </a:r>
            <a:r>
              <a:rPr lang="en-US" sz="1800" dirty="0" err="1">
                <a:solidFill>
                  <a:srgbClr val="CC3399"/>
                </a:solidFill>
              </a:rPr>
              <a:t>Damour</a:t>
            </a:r>
            <a:r>
              <a:rPr lang="en-US" sz="1800" dirty="0">
                <a:solidFill>
                  <a:srgbClr val="CC3399"/>
                </a:solidFill>
              </a:rPr>
              <a:t>, 9811091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088609-D998-4885-BD0F-CE969B1AED5C}"/>
              </a:ext>
            </a:extLst>
          </p:cNvPr>
          <p:cNvSpPr txBox="1"/>
          <p:nvPr/>
        </p:nvSpPr>
        <p:spPr>
          <a:xfrm>
            <a:off x="5573792" y="5762396"/>
            <a:ext cx="3570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C3399"/>
                </a:solidFill>
              </a:rPr>
              <a:t>Buonanno, </a:t>
            </a:r>
            <a:r>
              <a:rPr lang="en-US" sz="1600" dirty="0" err="1">
                <a:solidFill>
                  <a:srgbClr val="CC3399"/>
                </a:solidFill>
              </a:rPr>
              <a:t>Satyaprakash</a:t>
            </a:r>
            <a:r>
              <a:rPr lang="en-US" sz="1600" dirty="0">
                <a:solidFill>
                  <a:srgbClr val="CC3399"/>
                </a:solidFill>
              </a:rPr>
              <a:t>, 1410.7832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8F5AAB-3307-4A16-A545-30730F71FA02}"/>
                  </a:ext>
                </a:extLst>
              </p:cNvPr>
              <p:cNvSpPr txBox="1"/>
              <p:nvPr/>
            </p:nvSpPr>
            <p:spPr>
              <a:xfrm>
                <a:off x="97784" y="1417322"/>
                <a:ext cx="3472425" cy="4708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Inspired by properties of</a:t>
                </a:r>
              </a:p>
              <a:p>
                <a:r>
                  <a:rPr lang="en-US" dirty="0"/>
                  <a:t>bound states in QFT.  </a:t>
                </a:r>
              </a:p>
              <a:p>
                <a:endParaRPr lang="en-US" dirty="0"/>
              </a:p>
              <a:p>
                <a:r>
                  <a:rPr lang="en-US" dirty="0"/>
                  <a:t>Interpolates information</a:t>
                </a:r>
              </a:p>
              <a:p>
                <a:r>
                  <a:rPr lang="en-US" dirty="0"/>
                  <a:t>from various sources,</a:t>
                </a:r>
              </a:p>
              <a:p>
                <a:r>
                  <a:rPr lang="en-US" dirty="0"/>
                  <a:t>including PN and PM</a:t>
                </a:r>
              </a:p>
              <a:p>
                <a:r>
                  <a:rPr lang="en-US" dirty="0"/>
                  <a:t>expansions, test particle</a:t>
                </a:r>
              </a:p>
              <a:p>
                <a:r>
                  <a:rPr lang="en-US" dirty="0"/>
                  <a:t>limit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 and </a:t>
                </a:r>
              </a:p>
              <a:p>
                <a:r>
                  <a:rPr lang="en-US" dirty="0"/>
                  <a:t>numerical relativity results.</a:t>
                </a:r>
              </a:p>
              <a:p>
                <a:endParaRPr lang="en-US" dirty="0"/>
              </a:p>
              <a:p>
                <a:r>
                  <a:rPr lang="en-US" dirty="0"/>
                  <a:t>Provides accurate</a:t>
                </a:r>
              </a:p>
              <a:p>
                <a:r>
                  <a:rPr lang="en-US" dirty="0"/>
                  <a:t>gravitational wave templates</a:t>
                </a:r>
              </a:p>
              <a:p>
                <a:r>
                  <a:rPr lang="en-US" dirty="0"/>
                  <a:t>very close in, faster than NR,</a:t>
                </a:r>
              </a:p>
              <a:p>
                <a:r>
                  <a:rPr lang="en-US" dirty="0"/>
                  <a:t>allowing many combinations </a:t>
                </a:r>
              </a:p>
              <a:p>
                <a:r>
                  <a:rPr lang="en-US" dirty="0"/>
                  <a:t>of initial masses and spins.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8F5AAB-3307-4A16-A545-30730F71F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4" y="1417322"/>
                <a:ext cx="3472425" cy="4708981"/>
              </a:xfrm>
              <a:prstGeom prst="rect">
                <a:avLst/>
              </a:prstGeom>
              <a:blipFill>
                <a:blip r:embed="rId3"/>
                <a:stretch>
                  <a:fillRect l="-1754" t="-648" r="-877" b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27029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FE27E-570A-4DD6-B94F-E6AEA4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457199"/>
          </a:xfrm>
        </p:spPr>
        <p:txBody>
          <a:bodyPr/>
          <a:lstStyle/>
          <a:p>
            <a:r>
              <a:rPr lang="en-US" sz="3600" dirty="0"/>
              <a:t>EOB matched to different PN/PM orders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6ED5-751E-41D8-B225-4858FD05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7AAFF-DA0C-4068-93A1-39C196ABE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B5CEB-8172-4EAB-8469-38B1F7418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81EAB-7BFD-4E25-AC15-61101FCF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06" y="1154111"/>
            <a:ext cx="4498406" cy="5092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562EE7-72BE-4521-8781-F16C48D38F7D}"/>
              </a:ext>
            </a:extLst>
          </p:cNvPr>
          <p:cNvSpPr txBox="1"/>
          <p:nvPr/>
        </p:nvSpPr>
        <p:spPr>
          <a:xfrm>
            <a:off x="2895600" y="944520"/>
            <a:ext cx="624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C3399"/>
                </a:solidFill>
              </a:rPr>
              <a:t>Antonelli, Buonanno, Steinhoff, van de </a:t>
            </a:r>
            <a:r>
              <a:rPr lang="en-US" sz="1600" dirty="0" err="1">
                <a:solidFill>
                  <a:srgbClr val="CC3399"/>
                </a:solidFill>
              </a:rPr>
              <a:t>Meent</a:t>
            </a:r>
            <a:r>
              <a:rPr lang="en-US" sz="1600" dirty="0">
                <a:solidFill>
                  <a:srgbClr val="CC3399"/>
                </a:solidFill>
              </a:rPr>
              <a:t>, Vines, 1901.07102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2C090E-DB9C-469A-956D-1709C92946CD}"/>
              </a:ext>
            </a:extLst>
          </p:cNvPr>
          <p:cNvSpPr txBox="1"/>
          <p:nvPr/>
        </p:nvSpPr>
        <p:spPr>
          <a:xfrm rot="16200000">
            <a:off x="-429149" y="3492837"/>
            <a:ext cx="1867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binding energy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3A0839-CD02-4731-9017-C1A995DAC7A5}"/>
              </a:ext>
            </a:extLst>
          </p:cNvPr>
          <p:cNvSpPr txBox="1"/>
          <p:nvPr/>
        </p:nvSpPr>
        <p:spPr>
          <a:xfrm>
            <a:off x="704816" y="5820208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angular frequency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19B21B-AC11-47F0-BED6-40ADD1D23EC1}"/>
              </a:ext>
            </a:extLst>
          </p:cNvPr>
          <p:cNvSpPr txBox="1"/>
          <p:nvPr/>
        </p:nvSpPr>
        <p:spPr>
          <a:xfrm>
            <a:off x="1501355" y="3732422"/>
            <a:ext cx="2308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FF"/>
                </a:solidFill>
              </a:rPr>
              <a:t>numerical relativity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620067-A094-4240-8A75-5899999680E7}"/>
              </a:ext>
            </a:extLst>
          </p:cNvPr>
          <p:cNvCxnSpPr>
            <a:cxnSpLocks/>
          </p:cNvCxnSpPr>
          <p:nvPr/>
        </p:nvCxnSpPr>
        <p:spPr bwMode="auto">
          <a:xfrm flipV="1">
            <a:off x="3733800" y="3916124"/>
            <a:ext cx="381000" cy="4627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FFFF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5D9F55-39C8-4C66-AC16-61C4A33E2081}"/>
                  </a:ext>
                </a:extLst>
              </p:cNvPr>
              <p:cNvSpPr txBox="1"/>
              <p:nvPr/>
            </p:nvSpPr>
            <p:spPr>
              <a:xfrm>
                <a:off x="5216783" y="1940840"/>
                <a:ext cx="3851017" cy="13347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Adding more PN and PM orders improves EOB performance, but</a:t>
                </a:r>
              </a:p>
              <a:p>
                <a:r>
                  <a:rPr lang="en-US" dirty="0"/>
                  <a:t>it also depends strongly on matching scheme,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 </m:t>
                    </m:r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PS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5D9F55-39C8-4C66-AC16-61C4A33E2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783" y="1940840"/>
                <a:ext cx="3851017" cy="1334789"/>
              </a:xfrm>
              <a:prstGeom prst="rect">
                <a:avLst/>
              </a:prstGeom>
              <a:blipFill>
                <a:blip r:embed="rId3"/>
                <a:stretch>
                  <a:fillRect l="-1741" t="-1826" r="-2215" b="-7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729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DA53-713A-4697-B6CB-BF3907E43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89660"/>
            <a:ext cx="8915400" cy="728727"/>
          </a:xfrm>
        </p:spPr>
        <p:txBody>
          <a:bodyPr/>
          <a:lstStyle/>
          <a:p>
            <a:r>
              <a:rPr lang="en-US" dirty="0"/>
              <a:t>Some events (many more on tape)</a:t>
            </a:r>
          </a:p>
        </p:txBody>
      </p:sp>
      <p:pic>
        <p:nvPicPr>
          <p:cNvPr id="10" name="Content Placeholder 9" descr="A picture containing indoor, sitting, monitor, different&#10;&#10;Description automatically generated">
            <a:extLst>
              <a:ext uri="{FF2B5EF4-FFF2-40B4-BE49-F238E27FC236}">
                <a16:creationId xmlns:a16="http://schemas.microsoft.com/office/drawing/2014/main" id="{89270640-8B95-4AB8-9BDC-A12214697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1" y="1006540"/>
            <a:ext cx="9169982" cy="52220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A9BF0-9B47-43C9-8CEE-A43D1E1F5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5B7ED-C3D1-4941-BF2C-91F13D6F3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A8956-7B34-4132-A4D4-5DEBF4962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9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E9FF-4DC8-421D-AAA1-AE2DE53CF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1BA88-D788-49F4-8A09-7E2A5CA12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5219"/>
            <a:ext cx="8382000" cy="4722181"/>
          </a:xfrm>
        </p:spPr>
        <p:txBody>
          <a:bodyPr/>
          <a:lstStyle/>
          <a:p>
            <a:r>
              <a:rPr lang="en-US" sz="2000" dirty="0"/>
              <a:t>At the heart of the LHC is the </a:t>
            </a:r>
            <a:r>
              <a:rPr lang="en-US" sz="2000" dirty="0">
                <a:solidFill>
                  <a:srgbClr val="008000"/>
                </a:solidFill>
              </a:rPr>
              <a:t>“square root”</a:t>
            </a:r>
            <a:r>
              <a:rPr lang="en-US" sz="2000" dirty="0"/>
              <a:t> of the fundamental nonlinearity of General Relativity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000" dirty="0"/>
              <a:t>One can combine this information with </a:t>
            </a:r>
            <a:r>
              <a:rPr lang="en-US" sz="2000" dirty="0">
                <a:solidFill>
                  <a:srgbClr val="0000FF"/>
                </a:solidFill>
              </a:rPr>
              <a:t>on-shell methods</a:t>
            </a:r>
            <a:r>
              <a:rPr lang="en-US" sz="2000" dirty="0"/>
              <a:t>, originally developed to improve QCD predictions for LHC, and study </a:t>
            </a:r>
            <a:r>
              <a:rPr lang="en-US" sz="2000" dirty="0">
                <a:solidFill>
                  <a:srgbClr val="FF0000"/>
                </a:solidFill>
              </a:rPr>
              <a:t>supergravities</a:t>
            </a:r>
            <a:r>
              <a:rPr lang="en-US" sz="2000" dirty="0"/>
              <a:t> to high </a:t>
            </a:r>
            <a:r>
              <a:rPr lang="en-US" sz="2000" dirty="0">
                <a:solidFill>
                  <a:srgbClr val="FF0000"/>
                </a:solidFill>
              </a:rPr>
              <a:t>quantum loop</a:t>
            </a:r>
            <a:r>
              <a:rPr lang="en-US" sz="2000" dirty="0"/>
              <a:t> order </a:t>
            </a:r>
          </a:p>
          <a:p>
            <a:r>
              <a:rPr lang="en-US" sz="2000" dirty="0"/>
              <a:t>Similar methods just now beginning to bear fruit for the </a:t>
            </a:r>
            <a:r>
              <a:rPr lang="en-US" sz="2000" dirty="0">
                <a:solidFill>
                  <a:srgbClr val="008000"/>
                </a:solidFill>
              </a:rPr>
              <a:t>classical problem of binary </a:t>
            </a:r>
            <a:r>
              <a:rPr lang="en-US" sz="2000" dirty="0" err="1">
                <a:solidFill>
                  <a:srgbClr val="008000"/>
                </a:solidFill>
              </a:rPr>
              <a:t>inspiral</a:t>
            </a:r>
            <a:r>
              <a:rPr lang="en-US" sz="2000" dirty="0"/>
              <a:t>, relevant for LIGO, VIRGO, and future gravitational wave detectors!</a:t>
            </a:r>
          </a:p>
          <a:p>
            <a:r>
              <a:rPr lang="en-US" sz="2000" dirty="0"/>
              <a:t>Bright future ahead for higher precision waveforms, thanks to modern understanding of particle scattering in gauge theory and gravity.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903CA-49DE-4697-98B0-BE8368CD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943B4-756E-42BD-A941-AD246010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4649D-CA16-4107-A222-A00F6EE9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84FCC60-F40C-43E0-9905-69DB84106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05000"/>
            <a:ext cx="2988733" cy="10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10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8E2F7-CE74-4887-973A-55C4BDCB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your attention!</a:t>
            </a:r>
          </a:p>
        </p:txBody>
      </p:sp>
      <p:pic>
        <p:nvPicPr>
          <p:cNvPr id="8" name="Content Placeholder 7" descr="A picture containing indoor, table, food, red&#10;&#10;Description automatically generated">
            <a:extLst>
              <a:ext uri="{FF2B5EF4-FFF2-40B4-BE49-F238E27FC236}">
                <a16:creationId xmlns:a16="http://schemas.microsoft.com/office/drawing/2014/main" id="{A49709AE-E543-4D3B-9FC9-498AF502D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620000" cy="42767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E4735-995E-46A6-9D85-E973A7CA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68AB8-9475-404C-92F9-8CD58AEA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462EE-E3DA-4E2B-B92B-263D415C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998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EC1E8-2427-482B-8E5C-B58D16C22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54AC5-8C9C-4892-B1DD-439762435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09242-B499-45F3-B95B-465CF97C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0452D-1B06-4BD0-81E7-32177435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8CACF-702E-4D9D-892E-A8DF96B98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118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36D01-128B-43C1-8FB0-AF40A66E2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25969"/>
          </a:xfrm>
        </p:spPr>
        <p:txBody>
          <a:bodyPr/>
          <a:lstStyle/>
          <a:p>
            <a:r>
              <a:rPr lang="en-US" sz="3600" dirty="0"/>
              <a:t>NNLO QCD revolution still in progress</a:t>
            </a:r>
          </a:p>
        </p:txBody>
      </p:sp>
      <p:pic>
        <p:nvPicPr>
          <p:cNvPr id="11" name="Content Placeholder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39BFBD1-31FA-4DAC-A912-2F78BE287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06678"/>
            <a:ext cx="8077200" cy="498932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7CF1F-3372-4302-BAE1-B76FAE78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42B03-4A98-441F-80DE-2ADECFF2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866BB-3182-4FF5-9136-60B12C773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838CFB-E1F3-4F7B-A3AC-4EC84D4E5BFC}"/>
              </a:ext>
            </a:extLst>
          </p:cNvPr>
          <p:cNvSpPr txBox="1"/>
          <p:nvPr/>
        </p:nvSpPr>
        <p:spPr>
          <a:xfrm>
            <a:off x="6096000" y="1308100"/>
            <a:ext cx="2716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3399"/>
                </a:solidFill>
              </a:rPr>
              <a:t>G. Salam, LHCP 2016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8AD0F2-8216-4812-B5E2-B8DDBF461C6A}"/>
                  </a:ext>
                </a:extLst>
              </p:cNvPr>
              <p:cNvSpPr txBox="1"/>
              <p:nvPr/>
            </p:nvSpPr>
            <p:spPr>
              <a:xfrm>
                <a:off x="304800" y="5029200"/>
                <a:ext cx="5506636" cy="984885"/>
              </a:xfrm>
              <a:prstGeom prst="rect">
                <a:avLst/>
              </a:prstGeom>
              <a:solidFill>
                <a:srgbClr val="FFFF00">
                  <a:alpha val="34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All 2 </a:t>
                </a:r>
                <a:r>
                  <a:rPr lang="en-US" b="1" dirty="0">
                    <a:sym typeface="Wingdings" panose="05000000000000000000" pitchFamily="2" charset="2"/>
                  </a:rPr>
                  <a:t> 1 or 2  2 processes (still, in 2020), </a:t>
                </a:r>
              </a:p>
              <a:p>
                <a:r>
                  <a:rPr lang="en-US" b="1" dirty="0">
                    <a:sym typeface="Wingdings" panose="05000000000000000000" pitchFamily="2" charset="2"/>
                  </a:rPr>
                  <a:t>except for one 2  3 process,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𝛾𝛾𝛾</m:t>
                    </m:r>
                  </m:oMath>
                </a14:m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sz="1800" dirty="0" err="1">
                    <a:solidFill>
                      <a:srgbClr val="CC3399"/>
                    </a:solidFill>
                    <a:sym typeface="Wingdings" panose="05000000000000000000" pitchFamily="2" charset="2"/>
                  </a:rPr>
                  <a:t>Chawdry</a:t>
                </a:r>
                <a:r>
                  <a:rPr lang="en-US" sz="1800" dirty="0">
                    <a:solidFill>
                      <a:srgbClr val="CC3399"/>
                    </a:solidFill>
                    <a:sym typeface="Wingdings" panose="05000000000000000000" pitchFamily="2" charset="2"/>
                  </a:rPr>
                  <a:t>, Czakon, </a:t>
                </a:r>
                <a:r>
                  <a:rPr lang="en-US" sz="1800" dirty="0" err="1">
                    <a:solidFill>
                      <a:srgbClr val="CC3399"/>
                    </a:solidFill>
                    <a:sym typeface="Wingdings" panose="05000000000000000000" pitchFamily="2" charset="2"/>
                  </a:rPr>
                  <a:t>Mitov</a:t>
                </a:r>
                <a:r>
                  <a:rPr lang="en-US" sz="1800" dirty="0">
                    <a:solidFill>
                      <a:srgbClr val="CC3399"/>
                    </a:solidFill>
                    <a:sym typeface="Wingdings" panose="05000000000000000000" pitchFamily="2" charset="2"/>
                  </a:rPr>
                  <a:t>, Poncelet, 1911.00479 </a:t>
                </a:r>
                <a:endParaRPr lang="en-US" sz="1800" dirty="0">
                  <a:solidFill>
                    <a:srgbClr val="CC3399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8AD0F2-8216-4812-B5E2-B8DDBF461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029200"/>
                <a:ext cx="5506636" cy="984885"/>
              </a:xfrm>
              <a:prstGeom prst="rect">
                <a:avLst/>
              </a:prstGeom>
              <a:blipFill>
                <a:blip r:embed="rId3"/>
                <a:stretch>
                  <a:fillRect l="-1107" t="-2469" r="-221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52957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4572000" cy="473075"/>
          </a:xfrm>
        </p:spPr>
        <p:txBody>
          <a:bodyPr/>
          <a:lstStyle/>
          <a:p>
            <a:r>
              <a:rPr lang="en-US"/>
              <a:t>L. Dixon   Amplitudes, LHC, LIGO &amp; Beyond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29200" y="6248400"/>
            <a:ext cx="2743200" cy="476250"/>
          </a:xfrm>
        </p:spPr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B8E566EA-5E55-45D3-BAF3-74AF6A8CCFBF}" type="slidenum">
              <a:rPr lang="en-US"/>
              <a:pPr/>
              <a:t>54</a:t>
            </a:fld>
            <a:endParaRPr lang="en-US"/>
          </a:p>
        </p:txBody>
      </p:sp>
      <p:sp>
        <p:nvSpPr>
          <p:cNvPr id="32870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dirty="0"/>
              <a:t>New Physics Example: Supersymmetry</a:t>
            </a:r>
            <a:endParaRPr lang="en-US" sz="4000" dirty="0"/>
          </a:p>
        </p:txBody>
      </p:sp>
      <p:pic>
        <p:nvPicPr>
          <p:cNvPr id="328707" name="Picture 3" descr="sus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2667000"/>
            <a:ext cx="8420100" cy="3048000"/>
          </a:xfrm>
          <a:prstGeom prst="rect">
            <a:avLst/>
          </a:prstGeom>
          <a:noFill/>
        </p:spPr>
      </p:pic>
      <p:sp>
        <p:nvSpPr>
          <p:cNvPr id="328708" name="Text Box 4"/>
          <p:cNvSpPr txBox="1">
            <a:spLocks noChangeArrowheads="1"/>
          </p:cNvSpPr>
          <p:nvPr/>
        </p:nvSpPr>
        <p:spPr bwMode="auto">
          <a:xfrm>
            <a:off x="609600" y="1295400"/>
            <a:ext cx="8001000" cy="132343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dirty="0"/>
              <a:t> Symmetry between </a:t>
            </a:r>
            <a:r>
              <a:rPr lang="en-US" dirty="0">
                <a:solidFill>
                  <a:srgbClr val="FF0000"/>
                </a:solidFill>
              </a:rPr>
              <a:t>fermions (matter)</a:t>
            </a:r>
            <a:r>
              <a:rPr lang="en-US" dirty="0"/>
              <a:t> and </a:t>
            </a:r>
            <a:r>
              <a:rPr lang="en-US" dirty="0">
                <a:solidFill>
                  <a:srgbClr val="0000FF"/>
                </a:solidFill>
              </a:rPr>
              <a:t>bosons (forces) </a:t>
            </a:r>
            <a:endParaRPr lang="en-US" dirty="0"/>
          </a:p>
          <a:p>
            <a:pPr eaLnBrk="1" hangingPunct="1">
              <a:buFontTx/>
              <a:buChar char="•"/>
            </a:pPr>
            <a:r>
              <a:rPr lang="en-US" dirty="0"/>
              <a:t> Very elegant, solves hierarchy problem</a:t>
            </a:r>
          </a:p>
          <a:p>
            <a:pPr eaLnBrk="1" hangingPunct="1">
              <a:buFontTx/>
              <a:buChar char="•"/>
            </a:pPr>
            <a:r>
              <a:rPr lang="en-US" dirty="0"/>
              <a:t> Lightest </a:t>
            </a:r>
            <a:r>
              <a:rPr lang="en-US" dirty="0" err="1"/>
              <a:t>supersymmetric</a:t>
            </a:r>
            <a:r>
              <a:rPr lang="en-US" dirty="0"/>
              <a:t> particle (LSP) can be </a:t>
            </a:r>
            <a:r>
              <a:rPr lang="en-US" b="1" dirty="0"/>
              <a:t>dark matter</a:t>
            </a:r>
          </a:p>
          <a:p>
            <a:pPr eaLnBrk="1" hangingPunct="1">
              <a:buFontTx/>
              <a:buChar char="•"/>
            </a:pPr>
            <a:r>
              <a:rPr lang="en-US" b="1" dirty="0"/>
              <a:t> Cornucopia </a:t>
            </a:r>
            <a:r>
              <a:rPr lang="en-US" dirty="0"/>
              <a:t>of </a:t>
            </a:r>
            <a:r>
              <a:rPr lang="en-US" dirty="0">
                <a:solidFill>
                  <a:srgbClr val="008000"/>
                </a:solidFill>
              </a:rPr>
              <a:t>new</a:t>
            </a:r>
            <a:r>
              <a:rPr lang="en-US" dirty="0"/>
              <a:t> elementary particles at LHC.</a:t>
            </a:r>
          </a:p>
        </p:txBody>
      </p:sp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328612" y="3544521"/>
            <a:ext cx="908050" cy="34925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spin 1/2</a:t>
            </a:r>
          </a:p>
        </p:txBody>
      </p:sp>
      <p:sp>
        <p:nvSpPr>
          <p:cNvPr id="328710" name="Line 6"/>
          <p:cNvSpPr>
            <a:spLocks noChangeShapeType="1"/>
          </p:cNvSpPr>
          <p:nvPr/>
        </p:nvSpPr>
        <p:spPr bwMode="auto">
          <a:xfrm>
            <a:off x="1243012" y="3901708"/>
            <a:ext cx="3048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8711" name="Text Box 7"/>
          <p:cNvSpPr txBox="1">
            <a:spLocks noChangeArrowheads="1"/>
          </p:cNvSpPr>
          <p:nvPr/>
        </p:nvSpPr>
        <p:spPr bwMode="auto">
          <a:xfrm>
            <a:off x="1981200" y="5578108"/>
            <a:ext cx="738188" cy="34925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spin 0</a:t>
            </a:r>
          </a:p>
        </p:txBody>
      </p:sp>
      <p:sp>
        <p:nvSpPr>
          <p:cNvPr id="328712" name="Text Box 8"/>
          <p:cNvSpPr txBox="1">
            <a:spLocks noChangeArrowheads="1"/>
          </p:cNvSpPr>
          <p:nvPr/>
        </p:nvSpPr>
        <p:spPr bwMode="auto">
          <a:xfrm>
            <a:off x="6026150" y="5654308"/>
            <a:ext cx="908050" cy="34925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spin 1/2</a:t>
            </a:r>
          </a:p>
        </p:txBody>
      </p:sp>
      <p:sp>
        <p:nvSpPr>
          <p:cNvPr id="328713" name="Text Box 9"/>
          <p:cNvSpPr txBox="1">
            <a:spLocks noChangeArrowheads="1"/>
          </p:cNvSpPr>
          <p:nvPr/>
        </p:nvSpPr>
        <p:spPr bwMode="auto">
          <a:xfrm>
            <a:off x="8024812" y="3139708"/>
            <a:ext cx="738188" cy="34925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spin 0</a:t>
            </a:r>
          </a:p>
        </p:txBody>
      </p:sp>
      <p:sp>
        <p:nvSpPr>
          <p:cNvPr id="328714" name="Line 10"/>
          <p:cNvSpPr>
            <a:spLocks noChangeShapeType="1"/>
          </p:cNvSpPr>
          <p:nvPr/>
        </p:nvSpPr>
        <p:spPr bwMode="auto">
          <a:xfrm>
            <a:off x="7339012" y="3139708"/>
            <a:ext cx="0" cy="3810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8715" name="Line 11"/>
          <p:cNvSpPr>
            <a:spLocks noChangeShapeType="1"/>
          </p:cNvSpPr>
          <p:nvPr/>
        </p:nvSpPr>
        <p:spPr bwMode="auto">
          <a:xfrm flipH="1">
            <a:off x="6500812" y="3139708"/>
            <a:ext cx="457200" cy="3810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8716" name="Text Box 12"/>
          <p:cNvSpPr txBox="1">
            <a:spLocks noChangeArrowheads="1"/>
          </p:cNvSpPr>
          <p:nvPr/>
        </p:nvSpPr>
        <p:spPr bwMode="auto">
          <a:xfrm>
            <a:off x="6805612" y="2834908"/>
            <a:ext cx="738188" cy="34925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spin 1</a:t>
            </a:r>
          </a:p>
        </p:txBody>
      </p:sp>
      <p:sp>
        <p:nvSpPr>
          <p:cNvPr id="328717" name="Line 13"/>
          <p:cNvSpPr>
            <a:spLocks noChangeShapeType="1"/>
          </p:cNvSpPr>
          <p:nvPr/>
        </p:nvSpPr>
        <p:spPr bwMode="auto">
          <a:xfrm flipH="1">
            <a:off x="5434012" y="3063508"/>
            <a:ext cx="1371600" cy="5334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8718" name="Line 14"/>
          <p:cNvSpPr>
            <a:spLocks noChangeShapeType="1"/>
          </p:cNvSpPr>
          <p:nvPr/>
        </p:nvSpPr>
        <p:spPr bwMode="auto">
          <a:xfrm>
            <a:off x="1243012" y="3825508"/>
            <a:ext cx="10668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939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3F37-6A4A-41AF-BAE8-46F9DF4AF9E7}" type="slidenum">
              <a:rPr lang="en-US"/>
              <a:pPr/>
              <a:t>55</a:t>
            </a:fld>
            <a:endParaRPr lang="en-US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228600" y="228600"/>
            <a:ext cx="891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latin typeface="+mj-lt"/>
                <a:ea typeface="+mj-ea"/>
                <a:cs typeface="+mj-cs"/>
              </a:rPr>
              <a:t>C</a:t>
            </a:r>
            <a:r>
              <a:rPr lang="en-US" sz="3600" kern="0" noProof="0" dirty="0" err="1">
                <a:latin typeface="+mj-lt"/>
                <a:ea typeface="+mj-ea"/>
                <a:cs typeface="+mj-cs"/>
              </a:rPr>
              <a:t>lassic</a:t>
            </a:r>
            <a:r>
              <a:rPr lang="en-US" sz="3600" kern="0" noProof="0" dirty="0">
                <a:latin typeface="+mj-lt"/>
                <a:ea typeface="+mj-ea"/>
                <a:cs typeface="+mj-cs"/>
              </a:rPr>
              <a:t> SUSY dark matter signature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90600" y="1447800"/>
            <a:ext cx="7177029" cy="120032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Heavy colored particles decay rapidly to stable</a:t>
            </a:r>
          </a:p>
          <a:p>
            <a:r>
              <a:rPr lang="en-US" sz="2400" dirty="0"/>
              <a:t>Weakly Interacting Massive Particle (WIMP = LSP) </a:t>
            </a:r>
          </a:p>
          <a:p>
            <a:r>
              <a:rPr lang="en-US" sz="2400" dirty="0"/>
              <a:t>plus jets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819400"/>
            <a:ext cx="5791200" cy="322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930115" y="2895600"/>
            <a:ext cx="4251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/>
              <a:t>Missing transverse energy </a:t>
            </a:r>
          </a:p>
          <a:p>
            <a:r>
              <a:rPr lang="en-US" sz="2400" dirty="0"/>
              <a:t>     MET + 4 jets</a:t>
            </a:r>
          </a:p>
        </p:txBody>
      </p:sp>
      <p:grpSp>
        <p:nvGrpSpPr>
          <p:cNvPr id="9" name="Group 64">
            <a:extLst>
              <a:ext uri="{FF2B5EF4-FFF2-40B4-BE49-F238E27FC236}">
                <a16:creationId xmlns:a16="http://schemas.microsoft.com/office/drawing/2014/main" id="{E02F99DD-2B2D-45E0-BAA5-69A7114D69AA}"/>
              </a:ext>
            </a:extLst>
          </p:cNvPr>
          <p:cNvGrpSpPr/>
          <p:nvPr/>
        </p:nvGrpSpPr>
        <p:grpSpPr>
          <a:xfrm>
            <a:off x="313946" y="3889766"/>
            <a:ext cx="1090842" cy="997078"/>
            <a:chOff x="4953000" y="2819400"/>
            <a:chExt cx="762000" cy="685800"/>
          </a:xfrm>
        </p:grpSpPr>
        <p:grpSp>
          <p:nvGrpSpPr>
            <p:cNvPr id="10" name="Group 19">
              <a:extLst>
                <a:ext uri="{FF2B5EF4-FFF2-40B4-BE49-F238E27FC236}">
                  <a16:creationId xmlns:a16="http://schemas.microsoft.com/office/drawing/2014/main" id="{21D1C080-CA49-4E3E-B5D7-F90D9856B149}"/>
                </a:ext>
              </a:extLst>
            </p:cNvPr>
            <p:cNvGrpSpPr/>
            <p:nvPr/>
          </p:nvGrpSpPr>
          <p:grpSpPr>
            <a:xfrm>
              <a:off x="5105400" y="2895600"/>
              <a:ext cx="381000" cy="533400"/>
              <a:chOff x="1676400" y="1219200"/>
              <a:chExt cx="381000" cy="533400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B72FED4-55E5-4794-BCDA-582BBB0C8416}"/>
                  </a:ext>
                </a:extLst>
              </p:cNvPr>
              <p:cNvCxnSpPr/>
              <p:nvPr/>
            </p:nvCxnSpPr>
            <p:spPr bwMode="auto">
              <a:xfrm rot="10800000">
                <a:off x="1676400" y="1219200"/>
                <a:ext cx="381000" cy="3048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35478A0-6CE4-4A53-8341-E41F5EDDDCF7}"/>
                  </a:ext>
                </a:extLst>
              </p:cNvPr>
              <p:cNvCxnSpPr/>
              <p:nvPr/>
            </p:nvCxnSpPr>
            <p:spPr bwMode="auto">
              <a:xfrm rot="16200000" flipV="1">
                <a:off x="1866900" y="1333500"/>
                <a:ext cx="228600" cy="1524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DE301CC-8CBB-45AB-99E9-338597256D45}"/>
                  </a:ext>
                </a:extLst>
              </p:cNvPr>
              <p:cNvCxnSpPr/>
              <p:nvPr/>
            </p:nvCxnSpPr>
            <p:spPr bwMode="auto">
              <a:xfrm rot="5400000">
                <a:off x="1905000" y="1524000"/>
                <a:ext cx="152400" cy="1524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609AF20-8A17-463C-A1D2-F976A0A901D6}"/>
                  </a:ext>
                </a:extLst>
              </p:cNvPr>
              <p:cNvCxnSpPr/>
              <p:nvPr/>
            </p:nvCxnSpPr>
            <p:spPr bwMode="auto">
              <a:xfrm rot="10800000" flipV="1">
                <a:off x="1676400" y="1525588"/>
                <a:ext cx="381000" cy="22701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650A3D-0A1E-4B3F-B36B-D765DFA3BD4D}"/>
                </a:ext>
              </a:extLst>
            </p:cNvPr>
            <p:cNvSpPr/>
            <p:nvPr/>
          </p:nvSpPr>
          <p:spPr bwMode="auto">
            <a:xfrm>
              <a:off x="4953000" y="2819400"/>
              <a:ext cx="762000" cy="6858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0103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3F37-6A4A-41AF-BAE8-46F9DF4AF9E7}" type="slidenum">
              <a:rPr lang="en-US"/>
              <a:pPr/>
              <a:t>56</a:t>
            </a:fld>
            <a:endParaRPr lang="en-US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228600" y="76200"/>
            <a:ext cx="838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latin typeface="+mj-lt"/>
                <a:ea typeface="+mj-ea"/>
                <a:cs typeface="+mj-cs"/>
              </a:rPr>
              <a:t>Not background free: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latin typeface="+mj-lt"/>
                <a:ea typeface="+mj-ea"/>
                <a:cs typeface="+mj-cs"/>
              </a:rPr>
              <a:t>happens in Standard Model too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1295400" y="3200400"/>
            <a:ext cx="6671734" cy="2308324"/>
          </a:xfrm>
          <a:prstGeom prst="rect">
            <a:avLst/>
          </a:prstGeom>
          <a:solidFill>
            <a:srgbClr val="CC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i="0" dirty="0"/>
              <a:t>MET + 4 jets from</a:t>
            </a:r>
            <a:r>
              <a:rPr lang="en-US" sz="2400" i="0" dirty="0"/>
              <a:t>  </a:t>
            </a:r>
            <a:r>
              <a:rPr lang="en-US" sz="2400" i="0" dirty="0">
                <a:solidFill>
                  <a:srgbClr val="0000FF"/>
                </a:solidFill>
              </a:rPr>
              <a:t>pp </a:t>
            </a:r>
            <a:r>
              <a:rPr lang="en-US" sz="2400" i="0" dirty="0">
                <a:solidFill>
                  <a:srgbClr val="0000FF"/>
                </a:solidFill>
                <a:sym typeface="Wingdings" pitchFamily="2" charset="2"/>
              </a:rPr>
              <a:t> </a:t>
            </a:r>
            <a:r>
              <a:rPr lang="en-US" sz="2400" i="1" dirty="0">
                <a:solidFill>
                  <a:srgbClr val="0000FF"/>
                </a:solidFill>
              </a:rPr>
              <a:t>Z</a:t>
            </a:r>
            <a:r>
              <a:rPr lang="en-US" sz="2400" i="0" dirty="0">
                <a:solidFill>
                  <a:srgbClr val="0000FF"/>
                </a:solidFill>
              </a:rPr>
              <a:t> + 4 jets</a:t>
            </a:r>
            <a:r>
              <a:rPr lang="en-US" sz="2400" i="0" dirty="0"/>
              <a:t>,</a:t>
            </a:r>
          </a:p>
          <a:p>
            <a:r>
              <a:rPr lang="en-US" sz="2400" i="0" dirty="0"/>
              <a:t>                                         </a:t>
            </a:r>
            <a:r>
              <a:rPr lang="en-US" sz="2400" i="1" dirty="0">
                <a:solidFill>
                  <a:srgbClr val="0000FF"/>
                </a:solidFill>
              </a:rPr>
              <a:t>Z</a:t>
            </a:r>
            <a:r>
              <a:rPr lang="en-US" sz="2400" i="0" dirty="0"/>
              <a:t> </a:t>
            </a:r>
            <a:r>
              <a:rPr lang="en-US" sz="2400" i="0" dirty="0">
                <a:sym typeface="Wingdings" pitchFamily="2" charset="2"/>
              </a:rPr>
              <a:t> neutrinos</a:t>
            </a:r>
          </a:p>
          <a:p>
            <a:r>
              <a:rPr lang="en-US" sz="2400" dirty="0">
                <a:sym typeface="Wingdings" pitchFamily="2" charset="2"/>
              </a:rPr>
              <a:t>Neutrinos escape </a:t>
            </a:r>
            <a:r>
              <a:rPr lang="en-US" sz="2400" i="0" dirty="0">
                <a:sym typeface="Wingdings" pitchFamily="2" charset="2"/>
              </a:rPr>
              <a:t>detector.</a:t>
            </a:r>
          </a:p>
          <a:p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Irreducible background.</a:t>
            </a:r>
          </a:p>
          <a:p>
            <a:r>
              <a:rPr lang="en-US" sz="2400" b="1" i="0" dirty="0">
                <a:solidFill>
                  <a:srgbClr val="FF0000"/>
                </a:solidFill>
                <a:sym typeface="Wingdings" pitchFamily="2" charset="2"/>
              </a:rPr>
              <a:t>Plus there are many reducible backgrounds</a:t>
            </a:r>
          </a:p>
          <a:p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from W + jets, </a:t>
            </a:r>
            <a:r>
              <a:rPr lang="en-US" sz="2400" b="1" dirty="0" err="1">
                <a:solidFill>
                  <a:srgbClr val="FF0000"/>
                </a:solidFill>
                <a:sym typeface="Wingdings" pitchFamily="2" charset="2"/>
              </a:rPr>
              <a:t>tt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 + jets, ..</a:t>
            </a:r>
            <a:r>
              <a:rPr lang="en-US" sz="2400" b="1" i="0" dirty="0">
                <a:solidFill>
                  <a:srgbClr val="FF0000"/>
                </a:solidFill>
                <a:sym typeface="Wingdings" pitchFamily="2" charset="2"/>
              </a:rPr>
              <a:t>.</a:t>
            </a:r>
            <a:endParaRPr lang="en-US" sz="2400" b="1" i="0" dirty="0">
              <a:solidFill>
                <a:srgbClr val="FF0000"/>
              </a:solidFill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404534" y="1680081"/>
            <a:ext cx="2824108" cy="1447800"/>
            <a:chOff x="3984" y="2145"/>
            <a:chExt cx="1800" cy="894"/>
          </a:xfrm>
        </p:grpSpPr>
        <p:grpSp>
          <p:nvGrpSpPr>
            <p:cNvPr id="4" name="Group 54"/>
            <p:cNvGrpSpPr>
              <a:grpSpLocks/>
            </p:cNvGrpSpPr>
            <p:nvPr/>
          </p:nvGrpSpPr>
          <p:grpSpPr bwMode="auto">
            <a:xfrm>
              <a:off x="3984" y="2145"/>
              <a:ext cx="1800" cy="894"/>
              <a:chOff x="3984" y="2145"/>
              <a:chExt cx="1800" cy="894"/>
            </a:xfrm>
          </p:grpSpPr>
          <p:pic>
            <p:nvPicPr>
              <p:cNvPr id="57" name="Picture 2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84" y="2145"/>
                <a:ext cx="1296" cy="8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8" name="Text Box 24"/>
              <p:cNvSpPr txBox="1">
                <a:spLocks noChangeArrowheads="1"/>
              </p:cNvSpPr>
              <p:nvPr/>
            </p:nvSpPr>
            <p:spPr bwMode="auto">
              <a:xfrm>
                <a:off x="5295" y="2474"/>
                <a:ext cx="489" cy="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i="0" dirty="0">
                    <a:latin typeface="Symbol" pitchFamily="18" charset="2"/>
                    <a:ea typeface="ＭＳ Ｐゴシック" charset="-128"/>
                    <a:sym typeface="Wingdings" pitchFamily="2" charset="2"/>
                  </a:rPr>
                  <a:t></a:t>
                </a:r>
                <a:r>
                  <a:rPr lang="en-US" sz="1800" dirty="0">
                    <a:latin typeface="Symbol" pitchFamily="18" charset="2"/>
                    <a:ea typeface="ＭＳ Ｐゴシック" charset="-128"/>
                    <a:sym typeface="Wingdings" pitchFamily="2" charset="2"/>
                  </a:rPr>
                  <a:t> </a:t>
                </a:r>
                <a:r>
                  <a:rPr lang="en-US" sz="1800" dirty="0">
                    <a:latin typeface="Symbol" pitchFamily="18" charset="2"/>
                    <a:ea typeface="ＭＳ Ｐゴシック" charset="-128"/>
                  </a:rPr>
                  <a:t>n</a:t>
                </a:r>
                <a:r>
                  <a:rPr lang="en-US" sz="1800" dirty="0">
                    <a:latin typeface="Symbol" pitchFamily="18" charset="2"/>
                    <a:ea typeface="ＭＳ Ｐゴシック" charset="-128"/>
                    <a:sym typeface="Wingdings" pitchFamily="2" charset="2"/>
                  </a:rPr>
                  <a:t> </a:t>
                </a:r>
                <a:r>
                  <a:rPr lang="en-US" sz="1800" dirty="0" err="1">
                    <a:latin typeface="Symbol" pitchFamily="18" charset="2"/>
                    <a:ea typeface="ＭＳ Ｐゴシック" charset="-128"/>
                  </a:rPr>
                  <a:t>n</a:t>
                </a:r>
                <a:endParaRPr lang="en-US" sz="1800" dirty="0">
                  <a:latin typeface="Symbol" pitchFamily="18" charset="2"/>
                  <a:ea typeface="ＭＳ Ｐゴシック" charset="-128"/>
                </a:endParaRPr>
              </a:p>
            </p:txBody>
          </p:sp>
        </p:grpSp>
        <p:sp>
          <p:nvSpPr>
            <p:cNvPr id="56" name="Oval 25"/>
            <p:cNvSpPr>
              <a:spLocks noChangeArrowheads="1"/>
            </p:cNvSpPr>
            <p:nvPr/>
          </p:nvSpPr>
          <p:spPr bwMode="auto">
            <a:xfrm>
              <a:off x="4320" y="2256"/>
              <a:ext cx="480" cy="672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64"/>
          <p:cNvGrpSpPr/>
          <p:nvPr/>
        </p:nvGrpSpPr>
        <p:grpSpPr>
          <a:xfrm>
            <a:off x="6266692" y="1902203"/>
            <a:ext cx="1090842" cy="997078"/>
            <a:chOff x="4953000" y="2819400"/>
            <a:chExt cx="762000" cy="685800"/>
          </a:xfrm>
        </p:grpSpPr>
        <p:grpSp>
          <p:nvGrpSpPr>
            <p:cNvPr id="10" name="Group 19"/>
            <p:cNvGrpSpPr/>
            <p:nvPr/>
          </p:nvGrpSpPr>
          <p:grpSpPr>
            <a:xfrm>
              <a:off x="5105400" y="2895600"/>
              <a:ext cx="381000" cy="533400"/>
              <a:chOff x="1676400" y="1219200"/>
              <a:chExt cx="381000" cy="533400"/>
            </a:xfrm>
          </p:grpSpPr>
          <p:cxnSp>
            <p:nvCxnSpPr>
              <p:cNvPr id="60" name="Straight Arrow Connector 59"/>
              <p:cNvCxnSpPr/>
              <p:nvPr/>
            </p:nvCxnSpPr>
            <p:spPr bwMode="auto">
              <a:xfrm rot="10800000">
                <a:off x="1676400" y="1219200"/>
                <a:ext cx="381000" cy="3048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1" name="Straight Arrow Connector 60"/>
              <p:cNvCxnSpPr/>
              <p:nvPr/>
            </p:nvCxnSpPr>
            <p:spPr bwMode="auto">
              <a:xfrm rot="16200000" flipV="1">
                <a:off x="1866900" y="1333500"/>
                <a:ext cx="228600" cy="1524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905000" y="1524000"/>
                <a:ext cx="152400" cy="1524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3" name="Straight Arrow Connector 62"/>
              <p:cNvCxnSpPr/>
              <p:nvPr/>
            </p:nvCxnSpPr>
            <p:spPr bwMode="auto">
              <a:xfrm rot="10800000" flipV="1">
                <a:off x="1676400" y="1525588"/>
                <a:ext cx="381000" cy="22701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64" name="Rectangle 63"/>
            <p:cNvSpPr/>
            <p:nvPr/>
          </p:nvSpPr>
          <p:spPr bwMode="auto">
            <a:xfrm>
              <a:off x="4953000" y="2819400"/>
              <a:ext cx="762000" cy="6858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5575691-34CB-4EA8-BC80-BEF13CE1E69D}"/>
              </a:ext>
            </a:extLst>
          </p:cNvPr>
          <p:cNvSpPr txBox="1"/>
          <p:nvPr/>
        </p:nvSpPr>
        <p:spPr>
          <a:xfrm>
            <a:off x="1285126" y="5562600"/>
            <a:ext cx="6978192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Precision theory (typically NLO) can help with this, </a:t>
            </a:r>
          </a:p>
          <a:p>
            <a:r>
              <a:rPr lang="en-US" b="1" dirty="0"/>
              <a:t>usually when embedded in </a:t>
            </a:r>
            <a:r>
              <a:rPr lang="en-US" b="1" dirty="0" err="1"/>
              <a:t>parton</a:t>
            </a:r>
            <a:r>
              <a:rPr lang="en-US" b="1" dirty="0"/>
              <a:t> shower Monte Carlos</a:t>
            </a:r>
          </a:p>
        </p:txBody>
      </p:sp>
    </p:spTree>
    <p:extLst>
      <p:ext uri="{BB962C8B-B14F-4D97-AF65-F5344CB8AC3E}">
        <p14:creationId xmlns:p14="http://schemas.microsoft.com/office/powerpoint/2010/main" val="31764264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EBC81-6E0C-4715-BC37-037B736F2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4000" dirty="0"/>
              <a:t>From searches to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AF3F2-09E7-4FA9-8BB1-D54E83E55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419600"/>
          </a:xfrm>
          <a:solidFill>
            <a:schemeClr val="accent1"/>
          </a:solidFill>
        </p:spPr>
        <p:txBody>
          <a:bodyPr/>
          <a:lstStyle/>
          <a:p>
            <a:r>
              <a:rPr lang="en-US" dirty="0"/>
              <a:t>No convincing evidence for SUSY, or any other direct production of new particles.</a:t>
            </a:r>
          </a:p>
          <a:p>
            <a:r>
              <a:rPr lang="en-US" dirty="0"/>
              <a:t>Also look for deviations in rates for Standard Model processes, especially involving the brand-new Higgs boson.</a:t>
            </a:r>
          </a:p>
          <a:p>
            <a:r>
              <a:rPr lang="en-US" dirty="0"/>
              <a:t>Measurements are hard, take a while to perform.</a:t>
            </a:r>
          </a:p>
          <a:p>
            <a:r>
              <a:rPr lang="en-US" dirty="0"/>
              <a:t>More precise theory typically needed.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D8090-9930-4F2A-8FB7-88C2AFEC9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3B09A-2A66-4628-BF24-199C165C8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91CCF-8F35-4FFC-BCCB-F5F31F48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screenshot of a map&#10;&#10;Description automatically generated">
            <a:extLst>
              <a:ext uri="{FF2B5EF4-FFF2-40B4-BE49-F238E27FC236}">
                <a16:creationId xmlns:a16="http://schemas.microsoft.com/office/drawing/2014/main" id="{D24D6749-168A-4629-B600-86A399709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6" y="70702"/>
            <a:ext cx="8228253" cy="617769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16BDC-AA6C-4563-9F42-6BF3E42AF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6D1EF-70A6-40C2-B726-0880C50D8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0A6BB-9CCC-4238-9C2E-5D7104DF8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5BA65E-5A5B-4E4F-9A0F-FE6824FC5934}"/>
              </a:ext>
            </a:extLst>
          </p:cNvPr>
          <p:cNvSpPr txBox="1"/>
          <p:nvPr/>
        </p:nvSpPr>
        <p:spPr>
          <a:xfrm>
            <a:off x="8189904" y="9188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0EB40-AF0C-4374-A6F0-02061273A237}"/>
              </a:ext>
            </a:extLst>
          </p:cNvPr>
          <p:cNvSpPr txBox="1"/>
          <p:nvPr/>
        </p:nvSpPr>
        <p:spPr>
          <a:xfrm>
            <a:off x="1447800" y="4191974"/>
            <a:ext cx="2476960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Precision theory,</a:t>
            </a:r>
          </a:p>
          <a:p>
            <a:r>
              <a:rPr lang="en-US" b="1" dirty="0"/>
              <a:t>from NLO to NNLO</a:t>
            </a:r>
          </a:p>
          <a:p>
            <a:r>
              <a:rPr lang="en-US" b="1" dirty="0"/>
              <a:t>and even NNNLO</a:t>
            </a:r>
          </a:p>
          <a:p>
            <a:r>
              <a:rPr lang="en-US" b="1" dirty="0"/>
              <a:t>required here!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800A5B-2973-4A3A-8167-A423F1D11D02}"/>
              </a:ext>
            </a:extLst>
          </p:cNvPr>
          <p:cNvSpPr txBox="1"/>
          <p:nvPr/>
        </p:nvSpPr>
        <p:spPr>
          <a:xfrm>
            <a:off x="6949695" y="4114800"/>
            <a:ext cx="186301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even 3 electroweak</a:t>
            </a:r>
          </a:p>
          <a:p>
            <a:r>
              <a:rPr lang="en-US" sz="1400" b="1" dirty="0"/>
              <a:t>vector bosons seen</a:t>
            </a:r>
          </a:p>
        </p:txBody>
      </p:sp>
    </p:spTree>
    <p:extLst>
      <p:ext uri="{BB962C8B-B14F-4D97-AF65-F5344CB8AC3E}">
        <p14:creationId xmlns:p14="http://schemas.microsoft.com/office/powerpoint/2010/main" val="17025162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400"/>
              <a:t>L. Dixon   Amplitudes, LHC, LIGO &amp; Beyond</a:t>
            </a:r>
            <a:endParaRPr lang="en-US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DESY &amp; U. Hamburg  23.6.2020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1FA31-42DD-4F72-A751-E75F15F996F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85800" y="838200"/>
            <a:ext cx="8077200" cy="1046440"/>
          </a:xfrm>
          <a:prstGeom prst="rect">
            <a:avLst/>
          </a:prstGeom>
          <a:solidFill>
            <a:srgbClr val="CCFFCC"/>
          </a:solidFill>
          <a:ln w="25400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0" dirty="0" err="1"/>
              <a:t>Blackhat</a:t>
            </a:r>
            <a:r>
              <a:rPr lang="en-US" sz="2000" b="1" i="0" dirty="0"/>
              <a:t>:</a:t>
            </a:r>
            <a:r>
              <a:rPr lang="en-US" b="1" i="0" dirty="0"/>
              <a:t> </a:t>
            </a:r>
            <a:r>
              <a:rPr lang="en-US" sz="1600" i="0" dirty="0">
                <a:solidFill>
                  <a:srgbClr val="CC3399"/>
                </a:solidFill>
              </a:rPr>
              <a:t>Berger, Bern, LD, Diana, Febres Cordero, Forde, Gleisberg, </a:t>
            </a:r>
            <a:r>
              <a:rPr lang="en-US" sz="1600" i="0" dirty="0" err="1">
                <a:solidFill>
                  <a:srgbClr val="CC3399"/>
                </a:solidFill>
              </a:rPr>
              <a:t>Höche</a:t>
            </a:r>
            <a:r>
              <a:rPr lang="en-US" sz="1600" i="0" dirty="0">
                <a:solidFill>
                  <a:srgbClr val="CC3399"/>
                </a:solidFill>
              </a:rPr>
              <a:t>, Ita,             Kosower, Maître, Ozeren, 0803.4180, 0808.0941, 0907.1984, 1004.1659, 1009.2338… </a:t>
            </a:r>
            <a:r>
              <a:rPr lang="en-US" sz="1800" dirty="0"/>
              <a:t> </a:t>
            </a:r>
            <a:endParaRPr lang="en-US" sz="1600" i="0" dirty="0">
              <a:solidFill>
                <a:srgbClr val="CC3399"/>
              </a:solidFill>
            </a:endParaRPr>
          </a:p>
          <a:p>
            <a:r>
              <a:rPr lang="en-US" sz="2000" i="0" dirty="0"/>
              <a:t>+ </a:t>
            </a:r>
            <a:r>
              <a:rPr lang="en-US" sz="2000" b="1" i="0" dirty="0"/>
              <a:t>Sherpa</a:t>
            </a:r>
            <a:r>
              <a:rPr lang="en-US" sz="2000" i="0" dirty="0"/>
              <a:t>   </a:t>
            </a:r>
            <a:r>
              <a:rPr lang="en-US" sz="2000" i="0" dirty="0">
                <a:sym typeface="Wingdings" pitchFamily="2" charset="2"/>
              </a:rPr>
              <a:t>   </a:t>
            </a:r>
            <a:r>
              <a:rPr lang="en-US" sz="2000" i="0" dirty="0"/>
              <a:t>NLO  </a:t>
            </a:r>
            <a:r>
              <a:rPr lang="en-US" sz="2000" i="1" dirty="0">
                <a:solidFill>
                  <a:srgbClr val="0000FF"/>
                </a:solidFill>
              </a:rPr>
              <a:t>W,Z</a:t>
            </a:r>
            <a:r>
              <a:rPr lang="en-US" sz="2000" i="0" dirty="0">
                <a:solidFill>
                  <a:srgbClr val="0000FF"/>
                </a:solidFill>
              </a:rPr>
              <a:t> + 3,4,</a:t>
            </a:r>
            <a:r>
              <a:rPr lang="en-US" sz="2000" i="0" dirty="0">
                <a:solidFill>
                  <a:srgbClr val="FF0000"/>
                </a:solidFill>
              </a:rPr>
              <a:t>5</a:t>
            </a:r>
            <a:r>
              <a:rPr lang="en-US" sz="2000" i="0" dirty="0">
                <a:solidFill>
                  <a:srgbClr val="0000FF"/>
                </a:solidFill>
              </a:rPr>
              <a:t> jets</a:t>
            </a:r>
            <a:r>
              <a:rPr lang="en-US" sz="2000" i="0" dirty="0"/>
              <a:t>       pure QCD </a:t>
            </a:r>
            <a:r>
              <a:rPr lang="en-US" sz="2000" i="0" dirty="0">
                <a:solidFill>
                  <a:srgbClr val="0000FF"/>
                </a:solidFill>
              </a:rPr>
              <a:t>4 jets</a:t>
            </a:r>
            <a:endParaRPr lang="en-US" sz="1800" i="0" dirty="0">
              <a:solidFill>
                <a:srgbClr val="0000FF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62000" y="1905000"/>
            <a:ext cx="7772400" cy="1846659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0" dirty="0" err="1"/>
              <a:t>CutTools</a:t>
            </a:r>
            <a:r>
              <a:rPr lang="en-US" sz="2000" b="1" i="0" dirty="0"/>
              <a:t>:                                     </a:t>
            </a:r>
            <a:r>
              <a:rPr lang="en-US" sz="1600" i="0" dirty="0" err="1">
                <a:solidFill>
                  <a:srgbClr val="CC3399"/>
                </a:solidFill>
              </a:rPr>
              <a:t>Ossola</a:t>
            </a:r>
            <a:r>
              <a:rPr lang="en-US" sz="1600" i="0" dirty="0">
                <a:solidFill>
                  <a:srgbClr val="CC3399"/>
                </a:solidFill>
              </a:rPr>
              <a:t>, </a:t>
            </a:r>
            <a:r>
              <a:rPr lang="en-US" sz="1600" i="0" dirty="0" err="1">
                <a:solidFill>
                  <a:srgbClr val="CC3399"/>
                </a:solidFill>
              </a:rPr>
              <a:t>Papadopolous</a:t>
            </a:r>
            <a:r>
              <a:rPr lang="en-US" sz="1600" i="0" dirty="0">
                <a:solidFill>
                  <a:srgbClr val="CC3399"/>
                </a:solidFill>
              </a:rPr>
              <a:t>, </a:t>
            </a:r>
            <a:r>
              <a:rPr lang="en-US" sz="1600" i="0" dirty="0" err="1">
                <a:solidFill>
                  <a:srgbClr val="CC3399"/>
                </a:solidFill>
              </a:rPr>
              <a:t>Pittau</a:t>
            </a:r>
            <a:r>
              <a:rPr lang="en-US" sz="1600" i="0" dirty="0">
                <a:solidFill>
                  <a:srgbClr val="CC3399"/>
                </a:solidFill>
              </a:rPr>
              <a:t>, 0711.3596</a:t>
            </a:r>
            <a:endParaRPr lang="en-US" sz="1800" i="0" dirty="0">
              <a:solidFill>
                <a:srgbClr val="CC3399"/>
              </a:solidFill>
            </a:endParaRPr>
          </a:p>
          <a:p>
            <a:r>
              <a:rPr lang="en-US" sz="2000" i="0" dirty="0"/>
              <a:t>NLO </a:t>
            </a:r>
            <a:r>
              <a:rPr lang="en-US" sz="2000" i="1" dirty="0">
                <a:solidFill>
                  <a:srgbClr val="0000FF"/>
                </a:solidFill>
              </a:rPr>
              <a:t>WWW, WWZ</a:t>
            </a:r>
            <a:r>
              <a:rPr lang="en-US" sz="2000" dirty="0">
                <a:solidFill>
                  <a:srgbClr val="0000FF"/>
                </a:solidFill>
              </a:rPr>
              <a:t>, ...  </a:t>
            </a:r>
            <a:r>
              <a:rPr lang="en-US" sz="1600" dirty="0">
                <a:solidFill>
                  <a:srgbClr val="0000FF"/>
                </a:solidFill>
              </a:rPr>
              <a:t>                                           </a:t>
            </a:r>
            <a:r>
              <a:rPr lang="en-US" sz="1600" i="0" dirty="0" err="1">
                <a:solidFill>
                  <a:srgbClr val="CC3399"/>
                </a:solidFill>
              </a:rPr>
              <a:t>Binoth+OPP</a:t>
            </a:r>
            <a:r>
              <a:rPr lang="en-US" sz="1600" i="0" dirty="0">
                <a:solidFill>
                  <a:srgbClr val="CC3399"/>
                </a:solidFill>
              </a:rPr>
              <a:t>, 0804.0350</a:t>
            </a:r>
            <a:endParaRPr lang="en-US" sz="1800" i="0" dirty="0">
              <a:solidFill>
                <a:srgbClr val="CC3399"/>
              </a:solidFill>
            </a:endParaRPr>
          </a:p>
          <a:p>
            <a:r>
              <a:rPr lang="en-US" sz="2000" i="0" dirty="0"/>
              <a:t>NLO </a:t>
            </a:r>
            <a:r>
              <a:rPr lang="en-US" sz="2000" i="1" dirty="0" err="1">
                <a:solidFill>
                  <a:srgbClr val="0000FF"/>
                </a:solidFill>
              </a:rPr>
              <a:t>ttbb</a:t>
            </a:r>
            <a:r>
              <a:rPr lang="en-US" sz="2000" i="1" dirty="0">
                <a:solidFill>
                  <a:srgbClr val="0000FF"/>
                </a:solidFill>
              </a:rPr>
              <a:t>, tt + </a:t>
            </a:r>
            <a:r>
              <a:rPr lang="en-US" sz="2000" dirty="0">
                <a:solidFill>
                  <a:srgbClr val="0000FF"/>
                </a:solidFill>
              </a:rPr>
              <a:t>2 jets,…             </a:t>
            </a:r>
          </a:p>
          <a:p>
            <a:r>
              <a:rPr lang="en-US" sz="1600" i="0" dirty="0">
                <a:solidFill>
                  <a:srgbClr val="CC3399"/>
                </a:solidFill>
              </a:rPr>
              <a:t>              </a:t>
            </a:r>
            <a:r>
              <a:rPr lang="en-US" sz="1600" i="0" dirty="0" err="1">
                <a:solidFill>
                  <a:srgbClr val="CC3399"/>
                </a:solidFill>
              </a:rPr>
              <a:t>Bevilacqua</a:t>
            </a:r>
            <a:r>
              <a:rPr lang="en-US" sz="1600" i="0" dirty="0">
                <a:solidFill>
                  <a:srgbClr val="CC3399"/>
                </a:solidFill>
              </a:rPr>
              <a:t>, Czakon, Papadopoulos, </a:t>
            </a:r>
            <a:r>
              <a:rPr lang="en-US" sz="1600" i="0" dirty="0" err="1">
                <a:solidFill>
                  <a:srgbClr val="CC3399"/>
                </a:solidFill>
              </a:rPr>
              <a:t>Pittau</a:t>
            </a:r>
            <a:r>
              <a:rPr lang="en-US" sz="1600" i="0" dirty="0">
                <a:solidFill>
                  <a:srgbClr val="CC3399"/>
                </a:solidFill>
              </a:rPr>
              <a:t>, </a:t>
            </a:r>
            <a:r>
              <a:rPr lang="en-US" sz="1600" i="0" dirty="0" err="1">
                <a:solidFill>
                  <a:srgbClr val="CC3399"/>
                </a:solidFill>
              </a:rPr>
              <a:t>Worek</a:t>
            </a:r>
            <a:r>
              <a:rPr lang="en-US" sz="1600" i="0" dirty="0">
                <a:solidFill>
                  <a:srgbClr val="CC3399"/>
                </a:solidFill>
              </a:rPr>
              <a:t>, 0907.4723; 1002.4009</a:t>
            </a:r>
          </a:p>
          <a:p>
            <a:r>
              <a:rPr lang="en-US" sz="2000" b="1" i="0" dirty="0" err="1"/>
              <a:t>MadLoop</a:t>
            </a:r>
            <a:r>
              <a:rPr lang="en-US" sz="2000" b="1" i="0" dirty="0"/>
              <a:t>:           </a:t>
            </a:r>
            <a:r>
              <a:rPr lang="en-US" sz="1600" i="0" dirty="0" err="1">
                <a:solidFill>
                  <a:srgbClr val="CC3399"/>
                </a:solidFill>
              </a:rPr>
              <a:t>Hirschi</a:t>
            </a:r>
            <a:r>
              <a:rPr lang="en-US" sz="1600" i="0" dirty="0">
                <a:solidFill>
                  <a:srgbClr val="CC3399"/>
                </a:solidFill>
              </a:rPr>
              <a:t>, Frederix, Frixione, </a:t>
            </a:r>
            <a:r>
              <a:rPr lang="en-US" sz="1600" i="0" dirty="0" err="1">
                <a:solidFill>
                  <a:srgbClr val="CC3399"/>
                </a:solidFill>
              </a:rPr>
              <a:t>Garzelli</a:t>
            </a:r>
            <a:r>
              <a:rPr lang="en-US" sz="1600" i="0" dirty="0">
                <a:solidFill>
                  <a:srgbClr val="CC3399"/>
                </a:solidFill>
              </a:rPr>
              <a:t>, Maltoni, </a:t>
            </a:r>
            <a:r>
              <a:rPr lang="en-US" sz="1600" i="0" dirty="0" err="1">
                <a:solidFill>
                  <a:srgbClr val="CC3399"/>
                </a:solidFill>
              </a:rPr>
              <a:t>Pittau</a:t>
            </a:r>
            <a:r>
              <a:rPr lang="en-US" sz="1600" i="0" dirty="0">
                <a:solidFill>
                  <a:srgbClr val="CC3399"/>
                </a:solidFill>
              </a:rPr>
              <a:t> 1103.0621</a:t>
            </a:r>
          </a:p>
          <a:p>
            <a:r>
              <a:rPr lang="en-US" sz="1800" b="1" i="0" dirty="0"/>
              <a:t>HELAC-NLO: </a:t>
            </a:r>
            <a:r>
              <a:rPr lang="en-US" sz="1600" i="0" dirty="0">
                <a:solidFill>
                  <a:srgbClr val="CC3399"/>
                </a:solidFill>
              </a:rPr>
              <a:t>                                                              </a:t>
            </a:r>
            <a:r>
              <a:rPr lang="en-US" sz="1600" i="0" dirty="0" err="1">
                <a:solidFill>
                  <a:srgbClr val="CC3399"/>
                </a:solidFill>
              </a:rPr>
              <a:t>Bevilacqua</a:t>
            </a:r>
            <a:r>
              <a:rPr lang="en-US" sz="1600" i="0" dirty="0">
                <a:solidFill>
                  <a:srgbClr val="CC3399"/>
                </a:solidFill>
              </a:rPr>
              <a:t> et al, 1110.1499</a:t>
            </a:r>
            <a:endParaRPr lang="en-US" sz="1800" b="1" i="0" dirty="0"/>
          </a:p>
        </p:txBody>
      </p:sp>
      <p:sp>
        <p:nvSpPr>
          <p:cNvPr id="29" name="TextBox 28"/>
          <p:cNvSpPr txBox="1"/>
          <p:nvPr/>
        </p:nvSpPr>
        <p:spPr>
          <a:xfrm>
            <a:off x="1447800" y="2362200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</a:rPr>
              <a:t>_   _    _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762000" y="5029200"/>
            <a:ext cx="7772400" cy="400110"/>
          </a:xfrm>
          <a:prstGeom prst="rect">
            <a:avLst/>
          </a:prstGeom>
          <a:solidFill>
            <a:srgbClr val="00B0F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0" dirty="0"/>
              <a:t>SAMURAI </a:t>
            </a:r>
            <a:r>
              <a:rPr lang="en-US" sz="2000" b="1" i="0" dirty="0">
                <a:sym typeface="Wingdings" panose="05000000000000000000" pitchFamily="2" charset="2"/>
              </a:rPr>
              <a:t> </a:t>
            </a:r>
            <a:r>
              <a:rPr lang="en-US" sz="2000" b="1" i="0" dirty="0" err="1">
                <a:sym typeface="Wingdings" panose="05000000000000000000" pitchFamily="2" charset="2"/>
              </a:rPr>
              <a:t>GoSAM</a:t>
            </a:r>
            <a:r>
              <a:rPr lang="en-US" sz="2000" b="1" i="0" dirty="0"/>
              <a:t>:   </a:t>
            </a:r>
            <a:r>
              <a:rPr lang="en-US" sz="1600" i="0" dirty="0" err="1">
                <a:solidFill>
                  <a:srgbClr val="CC3399"/>
                </a:solidFill>
              </a:rPr>
              <a:t>Mastrolia</a:t>
            </a:r>
            <a:r>
              <a:rPr lang="en-US" sz="1600" i="0" dirty="0">
                <a:solidFill>
                  <a:srgbClr val="CC3399"/>
                </a:solidFill>
              </a:rPr>
              <a:t>, </a:t>
            </a:r>
            <a:r>
              <a:rPr lang="en-US" sz="1600" i="0" dirty="0" err="1">
                <a:solidFill>
                  <a:srgbClr val="CC3399"/>
                </a:solidFill>
              </a:rPr>
              <a:t>Ossola</a:t>
            </a:r>
            <a:r>
              <a:rPr lang="en-US" sz="1600" i="0" dirty="0">
                <a:solidFill>
                  <a:srgbClr val="CC3399"/>
                </a:solidFill>
              </a:rPr>
              <a:t>, Reiter, Tramontano, 1006.0710,…</a:t>
            </a:r>
          </a:p>
        </p:txBody>
      </p:sp>
      <p:sp>
        <p:nvSpPr>
          <p:cNvPr id="3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9388"/>
            <a:ext cx="8686800" cy="563502"/>
          </a:xfrm>
        </p:spPr>
        <p:txBody>
          <a:bodyPr/>
          <a:lstStyle/>
          <a:p>
            <a:pPr eaLnBrk="1" hangingPunct="1"/>
            <a:r>
              <a:rPr lang="en-US" sz="2800" dirty="0"/>
              <a:t>Many Automated </a:t>
            </a:r>
            <a:r>
              <a:rPr lang="en-US" sz="2800" dirty="0">
                <a:solidFill>
                  <a:schemeClr val="tx1"/>
                </a:solidFill>
              </a:rPr>
              <a:t>Programs for One-Loop QCD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762000" y="5410200"/>
            <a:ext cx="7772400" cy="400110"/>
          </a:xfrm>
          <a:prstGeom prst="rect">
            <a:avLst/>
          </a:prstGeom>
          <a:solidFill>
            <a:srgbClr val="0080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0" dirty="0" err="1"/>
              <a:t>NGluon</a:t>
            </a:r>
            <a:r>
              <a:rPr lang="en-US" sz="2000" b="1" i="0" dirty="0"/>
              <a:t>:                                        </a:t>
            </a:r>
            <a:r>
              <a:rPr lang="en-US" sz="1600" i="0" dirty="0">
                <a:solidFill>
                  <a:srgbClr val="CC3399"/>
                </a:solidFill>
              </a:rPr>
              <a:t>Badger, </a:t>
            </a:r>
            <a:r>
              <a:rPr lang="en-US" sz="1600" i="0" dirty="0" err="1">
                <a:solidFill>
                  <a:srgbClr val="CC3399"/>
                </a:solidFill>
              </a:rPr>
              <a:t>Biedermann</a:t>
            </a:r>
            <a:r>
              <a:rPr lang="en-US" sz="1600" i="0" dirty="0">
                <a:solidFill>
                  <a:srgbClr val="CC3399"/>
                </a:solidFill>
              </a:rPr>
              <a:t>, </a:t>
            </a:r>
            <a:r>
              <a:rPr lang="en-US" sz="1600" i="0" dirty="0" err="1">
                <a:solidFill>
                  <a:srgbClr val="CC3399"/>
                </a:solidFill>
              </a:rPr>
              <a:t>Uwer</a:t>
            </a:r>
            <a:r>
              <a:rPr lang="en-US" sz="1600" i="0" dirty="0">
                <a:solidFill>
                  <a:srgbClr val="CC3399"/>
                </a:solidFill>
              </a:rPr>
              <a:t>, 1011.2900,…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62000" y="3733800"/>
            <a:ext cx="7772400" cy="12926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0" dirty="0"/>
              <a:t>Rocket</a:t>
            </a:r>
            <a:r>
              <a:rPr lang="en-US" sz="1600" b="1" i="0" dirty="0"/>
              <a:t>:</a:t>
            </a:r>
            <a:r>
              <a:rPr lang="en-US" sz="1800" b="1" i="0" dirty="0"/>
              <a:t>                                                               </a:t>
            </a:r>
            <a:r>
              <a:rPr lang="en-US" sz="1600" i="0" dirty="0" err="1">
                <a:solidFill>
                  <a:srgbClr val="CC3399"/>
                </a:solidFill>
              </a:rPr>
              <a:t>Giele</a:t>
            </a:r>
            <a:r>
              <a:rPr lang="en-US" sz="1600" i="0" dirty="0">
                <a:solidFill>
                  <a:srgbClr val="CC3399"/>
                </a:solidFill>
              </a:rPr>
              <a:t>, </a:t>
            </a:r>
            <a:r>
              <a:rPr lang="en-US" sz="1600" i="0" dirty="0" err="1">
                <a:solidFill>
                  <a:srgbClr val="CC3399"/>
                </a:solidFill>
              </a:rPr>
              <a:t>Zanderighi</a:t>
            </a:r>
            <a:r>
              <a:rPr lang="en-US" sz="1600" i="0" dirty="0">
                <a:solidFill>
                  <a:srgbClr val="CC3399"/>
                </a:solidFill>
              </a:rPr>
              <a:t>, 0805.2152</a:t>
            </a:r>
            <a:endParaRPr lang="en-US" sz="1800" i="0" dirty="0"/>
          </a:p>
          <a:p>
            <a:r>
              <a:rPr lang="en-US" sz="1800" i="0" dirty="0"/>
              <a:t>                                            </a:t>
            </a:r>
            <a:r>
              <a:rPr lang="en-US" sz="1600" i="0" dirty="0">
                <a:solidFill>
                  <a:srgbClr val="CC3399"/>
                </a:solidFill>
              </a:rPr>
              <a:t>Ellis, </a:t>
            </a:r>
            <a:r>
              <a:rPr lang="en-US" sz="1600" i="0" dirty="0" err="1">
                <a:solidFill>
                  <a:srgbClr val="CC3399"/>
                </a:solidFill>
              </a:rPr>
              <a:t>Giele</a:t>
            </a:r>
            <a:r>
              <a:rPr lang="en-US" sz="1600" i="0" dirty="0">
                <a:solidFill>
                  <a:srgbClr val="CC3399"/>
                </a:solidFill>
              </a:rPr>
              <a:t>, Kunszt, </a:t>
            </a:r>
            <a:r>
              <a:rPr lang="en-US" sz="1600" i="0" dirty="0" err="1">
                <a:solidFill>
                  <a:srgbClr val="CC3399"/>
                </a:solidFill>
              </a:rPr>
              <a:t>Melnikov</a:t>
            </a:r>
            <a:r>
              <a:rPr lang="en-US" sz="1600" i="0" dirty="0">
                <a:solidFill>
                  <a:srgbClr val="CC3399"/>
                </a:solidFill>
              </a:rPr>
              <a:t>, </a:t>
            </a:r>
            <a:r>
              <a:rPr lang="en-US" sz="1600" i="0" dirty="0" err="1">
                <a:solidFill>
                  <a:srgbClr val="CC3399"/>
                </a:solidFill>
              </a:rPr>
              <a:t>Zanderighi</a:t>
            </a:r>
            <a:r>
              <a:rPr lang="en-US" sz="1600" i="0" dirty="0">
                <a:solidFill>
                  <a:srgbClr val="CC3399"/>
                </a:solidFill>
              </a:rPr>
              <a:t>, 0810.2762</a:t>
            </a:r>
          </a:p>
          <a:p>
            <a:r>
              <a:rPr lang="en-US" sz="2000" i="0" dirty="0"/>
              <a:t>NLO </a:t>
            </a:r>
            <a:r>
              <a:rPr lang="en-US" sz="2000" i="1" dirty="0">
                <a:solidFill>
                  <a:srgbClr val="000099"/>
                </a:solidFill>
              </a:rPr>
              <a:t>W</a:t>
            </a:r>
            <a:r>
              <a:rPr lang="en-US" sz="2000" i="0" dirty="0">
                <a:solidFill>
                  <a:srgbClr val="000099"/>
                </a:solidFill>
              </a:rPr>
              <a:t> + 3 jets </a:t>
            </a:r>
            <a:r>
              <a:rPr lang="en-US" sz="2000" dirty="0"/>
              <a:t>                  </a:t>
            </a:r>
            <a:r>
              <a:rPr lang="en-US" sz="1600" i="0" dirty="0">
                <a:solidFill>
                  <a:srgbClr val="CC3399"/>
                </a:solidFill>
              </a:rPr>
              <a:t>Ellis, </a:t>
            </a:r>
            <a:r>
              <a:rPr lang="en-US" sz="1600" i="0" dirty="0" err="1">
                <a:solidFill>
                  <a:srgbClr val="CC3399"/>
                </a:solidFill>
              </a:rPr>
              <a:t>Melnikov</a:t>
            </a:r>
            <a:r>
              <a:rPr lang="en-US" sz="1600" i="0" dirty="0">
                <a:solidFill>
                  <a:srgbClr val="CC3399"/>
                </a:solidFill>
              </a:rPr>
              <a:t>, Zanderighi, 0901.4101, 0906.1445</a:t>
            </a:r>
          </a:p>
          <a:p>
            <a:r>
              <a:rPr lang="en-US" sz="2000" i="1" dirty="0">
                <a:solidFill>
                  <a:srgbClr val="000099"/>
                </a:solidFill>
              </a:rPr>
              <a:t>W</a:t>
            </a:r>
            <a:r>
              <a:rPr lang="en-US" sz="2000" i="1" baseline="30000" dirty="0">
                <a:solidFill>
                  <a:srgbClr val="000099"/>
                </a:solidFill>
              </a:rPr>
              <a:t>+</a:t>
            </a:r>
            <a:r>
              <a:rPr lang="en-US" sz="2000" i="1" dirty="0">
                <a:solidFill>
                  <a:srgbClr val="000099"/>
                </a:solidFill>
              </a:rPr>
              <a:t>W</a:t>
            </a:r>
            <a:r>
              <a:rPr lang="en-US" sz="2000" i="1" baseline="30000" dirty="0">
                <a:solidFill>
                  <a:srgbClr val="000099"/>
                </a:solidFill>
              </a:rPr>
              <a:t>±</a:t>
            </a:r>
            <a:r>
              <a:rPr lang="en-US" sz="2000" dirty="0">
                <a:solidFill>
                  <a:srgbClr val="000099"/>
                </a:solidFill>
              </a:rPr>
              <a:t> + 2 jets</a:t>
            </a:r>
            <a:r>
              <a:rPr lang="en-US" sz="1400" i="0" dirty="0">
                <a:solidFill>
                  <a:srgbClr val="CC3399"/>
                </a:solidFill>
              </a:rPr>
              <a:t>         </a:t>
            </a:r>
            <a:r>
              <a:rPr lang="en-US" sz="1600" i="0" dirty="0" err="1">
                <a:solidFill>
                  <a:srgbClr val="CC3399"/>
                </a:solidFill>
              </a:rPr>
              <a:t>Melia</a:t>
            </a:r>
            <a:r>
              <a:rPr lang="en-US" sz="1600" i="0" dirty="0">
                <a:solidFill>
                  <a:srgbClr val="CC3399"/>
                </a:solidFill>
              </a:rPr>
              <a:t>, </a:t>
            </a:r>
            <a:r>
              <a:rPr lang="en-US" sz="1600" i="0" dirty="0" err="1">
                <a:solidFill>
                  <a:srgbClr val="CC3399"/>
                </a:solidFill>
              </a:rPr>
              <a:t>Melnikov</a:t>
            </a:r>
            <a:r>
              <a:rPr lang="en-US" sz="1600" i="0" dirty="0">
                <a:solidFill>
                  <a:srgbClr val="CC3399"/>
                </a:solidFill>
              </a:rPr>
              <a:t>, </a:t>
            </a:r>
            <a:r>
              <a:rPr lang="en-US" sz="1600" i="0" dirty="0" err="1">
                <a:solidFill>
                  <a:srgbClr val="CC3399"/>
                </a:solidFill>
              </a:rPr>
              <a:t>Rontsch</a:t>
            </a:r>
            <a:r>
              <a:rPr lang="en-US" sz="1600" i="0" dirty="0">
                <a:solidFill>
                  <a:srgbClr val="CC3399"/>
                </a:solidFill>
              </a:rPr>
              <a:t>, Zanderighi, 1007.5313, 1104.2327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4193D4FD-CB25-4139-9655-6C4D12A9C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819745"/>
            <a:ext cx="7772400" cy="400110"/>
          </a:xfrm>
          <a:prstGeom prst="rect">
            <a:avLst/>
          </a:prstGeom>
          <a:solidFill>
            <a:srgbClr val="FFFF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/>
              <a:t>Open</a:t>
            </a:r>
            <a:r>
              <a:rPr lang="en-US" sz="2000" b="1" i="0" dirty="0" err="1"/>
              <a:t>Loops</a:t>
            </a:r>
            <a:r>
              <a:rPr lang="en-US" sz="2000" b="1" i="0" dirty="0"/>
              <a:t>:                             </a:t>
            </a:r>
            <a:r>
              <a:rPr lang="en-US" sz="1600" i="0" dirty="0" err="1">
                <a:solidFill>
                  <a:srgbClr val="CC3399"/>
                </a:solidFill>
              </a:rPr>
              <a:t>Cascioli</a:t>
            </a:r>
            <a:r>
              <a:rPr lang="en-US" sz="1600" i="0" dirty="0">
                <a:solidFill>
                  <a:srgbClr val="CC3399"/>
                </a:solidFill>
              </a:rPr>
              <a:t>, </a:t>
            </a:r>
            <a:r>
              <a:rPr lang="en-US" sz="1600" i="0" dirty="0" err="1">
                <a:solidFill>
                  <a:srgbClr val="CC3399"/>
                </a:solidFill>
              </a:rPr>
              <a:t>Maierhofer</a:t>
            </a:r>
            <a:r>
              <a:rPr lang="en-US" sz="1600" i="0" dirty="0">
                <a:solidFill>
                  <a:srgbClr val="CC3399"/>
                </a:solidFill>
              </a:rPr>
              <a:t>, Pozzorini, 1111.5206,...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FA0C-7FD7-49DF-B4EE-481003F6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screen shot of a computer&#10;&#10;Description automatically generated">
            <a:extLst>
              <a:ext uri="{FF2B5EF4-FFF2-40B4-BE49-F238E27FC236}">
                <a16:creationId xmlns:a16="http://schemas.microsoft.com/office/drawing/2014/main" id="{B1DAF49B-4405-4CF5-995C-764154803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7" y="16233"/>
            <a:ext cx="7081283" cy="618727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74136-F923-4FA5-A8F0-4980A504D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00236-274B-4AF8-9E74-AC165EAC5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13E4C-4F18-42ED-B16B-D13E0465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548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19880-DD29-4C5A-B83D-2BD69072E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3"/>
          </a:xfrm>
        </p:spPr>
        <p:txBody>
          <a:bodyPr/>
          <a:lstStyle/>
          <a:p>
            <a:r>
              <a:rPr lang="en-US" dirty="0"/>
              <a:t>On to two loops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3B0D4-EDE1-45F8-AA92-96E347997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4876800"/>
          </a:xfrm>
          <a:solidFill>
            <a:schemeClr val="accent1"/>
          </a:solidFill>
        </p:spPr>
        <p:txBody>
          <a:bodyPr/>
          <a:lstStyle/>
          <a:p>
            <a:r>
              <a:rPr lang="en-US" sz="2800" dirty="0"/>
              <a:t>State-of-art currently stuck at 2 </a:t>
            </a:r>
            <a:r>
              <a:rPr lang="en-US" sz="2800" dirty="0">
                <a:sym typeface="Wingdings" panose="05000000000000000000" pitchFamily="2" charset="2"/>
              </a:rPr>
              <a:t> 2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– with a couple of 2  3 exceptions</a:t>
            </a:r>
          </a:p>
          <a:p>
            <a:r>
              <a:rPr lang="en-US" sz="2800" dirty="0">
                <a:sym typeface="Wingdings" panose="05000000000000000000" pitchFamily="2" charset="2"/>
              </a:rPr>
              <a:t>Why? In part because 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2 loop multiscale integrals are typically very hard</a:t>
            </a:r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>
                <a:sym typeface="Wingdings" panose="05000000000000000000" pitchFamily="2" charset="2"/>
              </a:rPr>
              <a:t>All </a:t>
            </a:r>
            <a:r>
              <a:rPr lang="en-US" sz="2800" dirty="0">
                <a:solidFill>
                  <a:srgbClr val="008000"/>
                </a:solidFill>
                <a:sym typeface="Wingdings" panose="05000000000000000000" pitchFamily="2" charset="2"/>
              </a:rPr>
              <a:t>1 loop</a:t>
            </a:r>
            <a:r>
              <a:rPr lang="en-US" sz="2800" dirty="0">
                <a:sym typeface="Wingdings" panose="05000000000000000000" pitchFamily="2" charset="2"/>
              </a:rPr>
              <a:t> integrals with external legs in D=4 are reducible to scalar box integrals + simpler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800" dirty="0">
                <a:sym typeface="Wingdings" panose="05000000000000000000" pitchFamily="2" charset="2"/>
              </a:rPr>
              <a:t> combinations of </a:t>
            </a:r>
          </a:p>
          <a:p>
            <a:pPr marL="0" indent="0">
              <a:buNone/>
            </a:pPr>
            <a:r>
              <a:rPr lang="en-US" sz="2800" dirty="0">
                <a:sym typeface="Wingdings" panose="05000000000000000000" pitchFamily="2" charset="2"/>
              </a:rPr>
              <a:t>    + simpler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FF"/>
                </a:solidFill>
                <a:sym typeface="Wingdings" panose="05000000000000000000" pitchFamily="2" charset="2"/>
              </a:rPr>
              <a:t>Brown-Feynman (1952), Melrose (1965), </a:t>
            </a:r>
            <a:r>
              <a:rPr lang="en-US" sz="2000" dirty="0" err="1">
                <a:solidFill>
                  <a:srgbClr val="FF00FF"/>
                </a:solidFill>
                <a:sym typeface="Wingdings" panose="05000000000000000000" pitchFamily="2" charset="2"/>
              </a:rPr>
              <a:t>Passarino-Veltman</a:t>
            </a:r>
            <a:r>
              <a:rPr lang="en-US" sz="2000" dirty="0">
                <a:solidFill>
                  <a:srgbClr val="FF00FF"/>
                </a:solidFill>
                <a:sym typeface="Wingdings" panose="05000000000000000000" pitchFamily="2" charset="2"/>
              </a:rPr>
              <a:t> (1979),    van </a:t>
            </a:r>
            <a:r>
              <a:rPr lang="en-US" sz="2000" dirty="0" err="1">
                <a:solidFill>
                  <a:srgbClr val="FF00FF"/>
                </a:solidFill>
                <a:sym typeface="Wingdings" panose="05000000000000000000" pitchFamily="2" charset="2"/>
              </a:rPr>
              <a:t>Neerven-Vermaseren</a:t>
            </a:r>
            <a:r>
              <a:rPr lang="en-US" sz="2000" dirty="0">
                <a:solidFill>
                  <a:srgbClr val="FF00FF"/>
                </a:solidFill>
                <a:sym typeface="Wingdings" panose="05000000000000000000" pitchFamily="2" charset="2"/>
              </a:rPr>
              <a:t> (1984), Bern, LD, </a:t>
            </a:r>
            <a:r>
              <a:rPr lang="en-US" sz="2000" dirty="0" err="1">
                <a:solidFill>
                  <a:srgbClr val="FF00FF"/>
                </a:solidFill>
                <a:sym typeface="Wingdings" panose="05000000000000000000" pitchFamily="2" charset="2"/>
              </a:rPr>
              <a:t>Kosower</a:t>
            </a:r>
            <a:r>
              <a:rPr lang="en-US" sz="2000" dirty="0">
                <a:solidFill>
                  <a:srgbClr val="FF00FF"/>
                </a:solidFill>
                <a:sym typeface="Wingdings" panose="05000000000000000000" pitchFamily="2" charset="2"/>
              </a:rPr>
              <a:t> (1992)</a:t>
            </a:r>
            <a:endParaRPr lang="en-US" sz="2400" dirty="0">
              <a:solidFill>
                <a:srgbClr val="FF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51C51-235F-49E3-AF42-663FDE4F7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00429-1C72-4383-87F1-AF261422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0C772-3151-4AA6-B42B-109FB9DC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06D0D7-2935-420D-8186-2AB6AB1A73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275891"/>
            <a:ext cx="4125468" cy="67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2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232D8-5B5E-4CD5-AE9A-471CC4812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533400"/>
          </a:xfrm>
        </p:spPr>
        <p:txBody>
          <a:bodyPr/>
          <a:lstStyle/>
          <a:p>
            <a:r>
              <a:rPr lang="en-US" sz="4000" dirty="0"/>
              <a:t>First 2 loop 2 </a:t>
            </a:r>
            <a:r>
              <a:rPr lang="en-US" sz="4000" dirty="0">
                <a:sym typeface="Wingdings" panose="05000000000000000000" pitchFamily="2" charset="2"/>
              </a:rPr>
              <a:t> 3 amplitudes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796F22-6406-44A0-B50C-F2009E76CF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1143000"/>
                <a:ext cx="8534400" cy="3048000"/>
              </a:xfrm>
              <a:solidFill>
                <a:schemeClr val="accent1"/>
              </a:solidFill>
            </p:spPr>
            <p:txBody>
              <a:bodyPr/>
              <a:lstStyle/>
              <a:p>
                <a:r>
                  <a:rPr lang="en-US" sz="2400" dirty="0">
                    <a:solidFill>
                      <a:srgbClr val="FF0000"/>
                    </a:solidFill>
                    <a:cs typeface="Times New Roman" panose="02020603050405020304" pitchFamily="18" charset="0"/>
                    <a:sym typeface="Wingdings" panose="05000000000000000000" pitchFamily="2" charset="2"/>
                  </a:rPr>
                  <a:t>All massless </a:t>
                </a:r>
                <a:r>
                  <a:rPr lang="en-US" sz="2400" dirty="0" err="1">
                    <a:solidFill>
                      <a:srgbClr val="FF0000"/>
                    </a:solidFill>
                    <a:cs typeface="Times New Roman" panose="02020603050405020304" pitchFamily="18" charset="0"/>
                    <a:sym typeface="Wingdings" panose="05000000000000000000" pitchFamily="2" charset="2"/>
                  </a:rPr>
                  <a:t>partons</a:t>
                </a:r>
                <a:r>
                  <a:rPr lang="en-US" sz="2400" dirty="0">
                    <a:solidFill>
                      <a:srgbClr val="FF0000"/>
                    </a:solidFill>
                    <a:cs typeface="Times New Roman" panose="02020603050405020304" pitchFamily="18" charset="0"/>
                    <a:sym typeface="Wingdings" panose="05000000000000000000" pitchFamily="2" charset="2"/>
                  </a:rPr>
                  <a:t> (or </a:t>
                </a:r>
                <a:r>
                  <a:rPr lang="en-US" sz="2400" dirty="0">
                    <a:solidFill>
                      <a:srgbClr val="0000FF"/>
                    </a:solidFill>
                    <a:cs typeface="Times New Roman" panose="02020603050405020304" pitchFamily="18" charset="0"/>
                    <a:sym typeface="Wingdings" panose="05000000000000000000" pitchFamily="2" charset="2"/>
                  </a:rPr>
                  <a:t>photons</a:t>
                </a:r>
                <a:r>
                  <a:rPr lang="en-US" sz="2400" dirty="0">
                    <a:solidFill>
                      <a:srgbClr val="FF0000"/>
                    </a:solidFill>
                    <a:cs typeface="Times New Roman" panose="02020603050405020304" pitchFamily="18" charset="0"/>
                    <a:sym typeface="Wingdings" panose="05000000000000000000" pitchFamily="2" charset="2"/>
                  </a:rPr>
                  <a:t>)</a:t>
                </a:r>
                <a:r>
                  <a:rPr lang="en-US" sz="2400" dirty="0">
                    <a:cs typeface="Times New Roman" panose="02020603050405020304" pitchFamily="18" charset="0"/>
                    <a:sym typeface="Wingdings" panose="05000000000000000000" pitchFamily="2" charset="2"/>
                  </a:rPr>
                  <a:t> in large 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N</a:t>
                </a:r>
                <a:r>
                  <a:rPr lang="en-US" sz="2400" i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c</a:t>
                </a:r>
                <a:r>
                  <a:rPr lang="en-US" sz="2400" dirty="0">
                    <a:cs typeface="Times New Roman" panose="02020603050405020304" pitchFamily="18" charset="0"/>
                    <a:sym typeface="Wingdings" panose="05000000000000000000" pitchFamily="2" charset="2"/>
                  </a:rPr>
                  <a:t> (planar) limit for QCD gauge group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SU(3)  SU(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N</a:t>
                </a:r>
                <a:r>
                  <a:rPr lang="en-US" sz="2400" i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):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𝑔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𝑔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→</m:t>
                    </m:r>
                    <m:r>
                      <a:rPr lang="en-US" sz="2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𝑔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𝑔𝑔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,  </m:t>
                    </m:r>
                    <m:r>
                      <a:rPr lang="en-US" sz="240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𝑞</m:t>
                    </m:r>
                    <m:r>
                      <a:rPr lang="en-US" sz="2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𝑔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→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𝑞</m:t>
                    </m:r>
                    <m:r>
                      <a:rPr lang="en-US" sz="2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𝑔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𝑔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,  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𝑞</m:t>
                        </m:r>
                      </m:e>
                    </m:acc>
                    <m:r>
                      <a:rPr lang="en-US" sz="240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→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𝑞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𝑔</m:t>
                    </m:r>
                    <m:r>
                      <a:rPr lang="en-US" sz="2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, …</m:t>
                    </m:r>
                  </m:oMath>
                </a14:m>
                <a:r>
                  <a:rPr lang="en-US" sz="2400" dirty="0"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</a:p>
              <a:p>
                <a:pPr marL="0" lvl="0" indent="0" eaLnBrk="0" hangingPunct="0">
                  <a:spcBef>
                    <a:spcPct val="0"/>
                  </a:spcBef>
                  <a:buNone/>
                </a:pPr>
                <a:endParaRPr lang="en-US" sz="2400" i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0" lvl="0" indent="0" eaLnBrk="0" hangingPunct="0">
                  <a:spcBef>
                    <a:spcPct val="0"/>
                  </a:spcBef>
                  <a:buNone/>
                </a:pPr>
                <a:r>
                  <a:rPr lang="en-US" sz="1400" kern="1200" dirty="0">
                    <a:solidFill>
                      <a:srgbClr val="CC00CC"/>
                    </a:solidFill>
                    <a:latin typeface="Arial" charset="0"/>
                  </a:rPr>
                  <a:t>Gehrmann, Henn, Lo </a:t>
                </a:r>
                <a:r>
                  <a:rPr lang="en-US" sz="1400" kern="1200" dirty="0" err="1">
                    <a:solidFill>
                      <a:srgbClr val="CC00CC"/>
                    </a:solidFill>
                    <a:latin typeface="Arial" charset="0"/>
                  </a:rPr>
                  <a:t>Presti</a:t>
                </a:r>
                <a:r>
                  <a:rPr lang="en-US" sz="1400" kern="1200" dirty="0">
                    <a:solidFill>
                      <a:srgbClr val="CC00CC"/>
                    </a:solidFill>
                    <a:latin typeface="Arial" charset="0"/>
                  </a:rPr>
                  <a:t>, 1511.05409;</a:t>
                </a:r>
              </a:p>
              <a:p>
                <a:pPr marL="0" lvl="0" indent="0" eaLnBrk="0" hangingPunct="0">
                  <a:spcBef>
                    <a:spcPct val="0"/>
                  </a:spcBef>
                  <a:buNone/>
                </a:pPr>
                <a:r>
                  <a:rPr lang="en-US" sz="1400" kern="1200" dirty="0">
                    <a:solidFill>
                      <a:srgbClr val="CC00CC"/>
                    </a:solidFill>
                    <a:latin typeface="Arial" charset="0"/>
                  </a:rPr>
                  <a:t>Badger, </a:t>
                </a:r>
                <a:r>
                  <a:rPr lang="en-US" sz="1400" kern="1200" dirty="0" err="1">
                    <a:solidFill>
                      <a:srgbClr val="CC00CC"/>
                    </a:solidFill>
                    <a:latin typeface="Arial" charset="0"/>
                  </a:rPr>
                  <a:t>Brønnum</a:t>
                </a:r>
                <a:r>
                  <a:rPr lang="en-US" sz="1400" kern="1200" dirty="0">
                    <a:solidFill>
                      <a:srgbClr val="CC00CC"/>
                    </a:solidFill>
                    <a:latin typeface="Arial" charset="0"/>
                  </a:rPr>
                  <a:t>-Hansen, Hartanto, </a:t>
                </a:r>
                <a:r>
                  <a:rPr lang="en-US" sz="1400" kern="1200" dirty="0" err="1">
                    <a:solidFill>
                      <a:srgbClr val="CC00CC"/>
                    </a:solidFill>
                    <a:latin typeface="Arial" charset="0"/>
                  </a:rPr>
                  <a:t>Peraro</a:t>
                </a:r>
                <a:r>
                  <a:rPr lang="en-US" sz="1400" kern="1200" dirty="0">
                    <a:solidFill>
                      <a:srgbClr val="CC00CC"/>
                    </a:solidFill>
                    <a:latin typeface="Arial" charset="0"/>
                  </a:rPr>
                  <a:t>, 1712.02229, 1811.11699;  </a:t>
                </a:r>
              </a:p>
              <a:p>
                <a:pPr marL="0" lvl="0" indent="0" eaLnBrk="0" hangingPunct="0">
                  <a:spcBef>
                    <a:spcPct val="0"/>
                  </a:spcBef>
                  <a:buNone/>
                </a:pPr>
                <a:r>
                  <a:rPr lang="en-US" sz="1400" kern="1200" dirty="0">
                    <a:solidFill>
                      <a:srgbClr val="CC00CC"/>
                    </a:solidFill>
                    <a:latin typeface="Arial" charset="0"/>
                  </a:rPr>
                  <a:t>Abreu, </a:t>
                </a:r>
                <a:r>
                  <a:rPr lang="en-US" sz="1400" kern="1200" dirty="0" err="1">
                    <a:solidFill>
                      <a:srgbClr val="CC00CC"/>
                    </a:solidFill>
                    <a:latin typeface="Arial" charset="0"/>
                  </a:rPr>
                  <a:t>Dormans</a:t>
                </a:r>
                <a:r>
                  <a:rPr lang="en-US" sz="1400" kern="1200" dirty="0">
                    <a:solidFill>
                      <a:srgbClr val="CC00CC"/>
                    </a:solidFill>
                    <a:latin typeface="Arial" charset="0"/>
                  </a:rPr>
                  <a:t>, Febres Cordero, Ita, Page, Zeng, </a:t>
                </a:r>
                <a:r>
                  <a:rPr lang="en-US" sz="1400" kern="1200" dirty="0" err="1">
                    <a:solidFill>
                      <a:srgbClr val="CC00CC"/>
                    </a:solidFill>
                    <a:latin typeface="Arial" charset="0"/>
                  </a:rPr>
                  <a:t>Sotnikov</a:t>
                </a:r>
                <a:r>
                  <a:rPr lang="en-US" sz="1400" kern="1200" dirty="0">
                    <a:solidFill>
                      <a:srgbClr val="CC00CC"/>
                    </a:solidFill>
                    <a:latin typeface="Arial" charset="0"/>
                  </a:rPr>
                  <a:t>, </a:t>
                </a:r>
              </a:p>
              <a:p>
                <a:pPr marL="0" lvl="0" indent="0" eaLnBrk="0" hangingPunct="0">
                  <a:spcBef>
                    <a:spcPct val="0"/>
                  </a:spcBef>
                  <a:buNone/>
                </a:pPr>
                <a:r>
                  <a:rPr lang="en-US" sz="1400" kern="1200" dirty="0">
                    <a:solidFill>
                      <a:srgbClr val="CC00CC"/>
                    </a:solidFill>
                    <a:latin typeface="Arial" charset="0"/>
                  </a:rPr>
                  <a:t>1712.03946, </a:t>
                </a:r>
                <a:r>
                  <a:rPr lang="en-US" sz="1400" kern="1200" dirty="0">
                    <a:solidFill>
                      <a:srgbClr val="FF0000"/>
                    </a:solidFill>
                    <a:latin typeface="Arial" charset="0"/>
                  </a:rPr>
                  <a:t>1812.04586, 1904.00945 </a:t>
                </a:r>
              </a:p>
              <a:p>
                <a:pPr marL="0" lvl="0" indent="0" eaLnBrk="0" hangingPunct="0">
                  <a:spcBef>
                    <a:spcPct val="0"/>
                  </a:spcBef>
                  <a:buNone/>
                </a:pPr>
                <a:endParaRPr lang="en-US" sz="1400" kern="1200" dirty="0">
                  <a:solidFill>
                    <a:srgbClr val="FF0000"/>
                  </a:solidFill>
                  <a:latin typeface="Arial" charset="0"/>
                </a:endParaRPr>
              </a:p>
              <a:p>
                <a:pPr eaLnBrk="0" hangingPunct="0">
                  <a:spcBef>
                    <a:spcPct val="0"/>
                  </a:spcBef>
                </a:pPr>
                <a:r>
                  <a:rPr lang="en-US" sz="2000" kern="1200" dirty="0">
                    <a:solidFill>
                      <a:srgbClr val="FF0000"/>
                    </a:solidFill>
                    <a:latin typeface="Arial" charset="0"/>
                  </a:rPr>
                  <a:t>More work needed to compute NNLO </a:t>
                </a:r>
                <a:r>
                  <a:rPr lang="en-US" sz="2000" kern="1200" dirty="0">
                    <a:solidFill>
                      <a:srgbClr val="FF0000"/>
                    </a:solidFill>
                    <a:latin typeface="Arial" charset="0"/>
                    <a:sym typeface="Wingdings" panose="05000000000000000000" pitchFamily="2" charset="2"/>
                  </a:rPr>
                  <a:t>cross section for </a:t>
                </a:r>
                <a:r>
                  <a:rPr lang="en-US" sz="2000" kern="12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 </a:t>
                </a:r>
                <a:r>
                  <a:rPr lang="en-US" sz="2000" kern="120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3 jets </a:t>
                </a:r>
                <a:endParaRPr lang="en-US" sz="2000" kern="1200" dirty="0">
                  <a:solidFill>
                    <a:srgbClr val="FF0000"/>
                  </a:solidFill>
                  <a:latin typeface="Arial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796F22-6406-44A0-B50C-F2009E76C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143000"/>
                <a:ext cx="8534400" cy="3048000"/>
              </a:xfrm>
              <a:blipFill>
                <a:blip r:embed="rId2"/>
                <a:stretch>
                  <a:fillRect l="-929" t="-1600" b="-1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B9B86-4759-42D0-A873-2867DEC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D3FF0-26B0-468C-A1F1-F145EF970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DESY &amp; U. Hamburg  23.6.2020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AFC5D-3D48-44E7-B319-475F742B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1A4B4-E5FE-4751-BB2E-402E3D07F0D6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48F39E-EB7B-4B0E-BD21-24E0CF314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832" y="1726529"/>
            <a:ext cx="2160368" cy="1752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16A740-BEDD-42C1-9623-5F6342CB8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329" y="4279549"/>
            <a:ext cx="3919810" cy="19625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68DFAF-E2AA-460B-BAC8-975716571C7C}"/>
                  </a:ext>
                </a:extLst>
              </p:cNvPr>
              <p:cNvSpPr txBox="1"/>
              <p:nvPr/>
            </p:nvSpPr>
            <p:spPr>
              <a:xfrm>
                <a:off x="304800" y="4327673"/>
                <a:ext cx="4267200" cy="1858970"/>
              </a:xfrm>
              <a:prstGeom prst="rect">
                <a:avLst/>
              </a:prstGeom>
              <a:solidFill>
                <a:srgbClr val="FFFF00">
                  <a:alpha val="44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342900" lvl="0" indent="-342900" eaLnBrk="1" hangingPunct="1">
                  <a:spcBef>
                    <a:spcPct val="20000"/>
                  </a:spcBef>
                  <a:buFontTx/>
                  <a:buChar char="•"/>
                </a:pPr>
                <a:r>
                  <a:rPr lang="en-US" sz="2400" dirty="0"/>
                  <a:t>And</a:t>
                </a:r>
                <a:r>
                  <a:rPr lang="en-US" sz="2400" kern="0" dirty="0">
                    <a:solidFill>
                      <a:srgbClr val="008000"/>
                    </a:solidFill>
                    <a:latin typeface="Arial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400" i="1" ker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en-US" sz="2400" i="1" ker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𝑞</m:t>
                        </m:r>
                      </m:e>
                    </m:acc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→</m:t>
                    </m:r>
                    <m:r>
                      <a:rPr lang="en-US" sz="2400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𝛾𝛾𝛾</m:t>
                    </m:r>
                  </m:oMath>
                </a14:m>
                <a:r>
                  <a:rPr lang="en-US" sz="2400" kern="0" dirty="0">
                    <a:solidFill>
                      <a:srgbClr val="0000FF"/>
                    </a:solidFill>
                    <a:latin typeface="Arial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2400" i="1" kern="0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  </a:t>
                </a:r>
                <a:r>
                  <a:rPr lang="en-US" sz="2400" kern="0" dirty="0">
                    <a:solidFill>
                      <a:srgbClr val="000000"/>
                    </a:solidFill>
                    <a:latin typeface="Arial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</a:p>
              <a:p>
                <a:pPr lvl="0" eaLnBrk="1" hangingPunct="1">
                  <a:spcBef>
                    <a:spcPct val="20000"/>
                  </a:spcBef>
                </a:pPr>
                <a:r>
                  <a:rPr lang="en-US" sz="2400" kern="0" dirty="0">
                    <a:solidFill>
                      <a:srgbClr val="000000"/>
                    </a:solidFill>
                    <a:latin typeface="Arial"/>
                    <a:cs typeface="Times New Roman" panose="02020603050405020304" pitchFamily="18" charset="0"/>
                    <a:sym typeface="Wingdings" panose="05000000000000000000" pitchFamily="2" charset="2"/>
                  </a:rPr>
                  <a:t>– </a:t>
                </a: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Times New Roman" panose="02020603050405020304" pitchFamily="18" charset="0"/>
                    <a:sym typeface="Wingdings" panose="05000000000000000000" pitchFamily="2" charset="2"/>
                  </a:rPr>
                  <a:t>already with NNLO cross section</a:t>
                </a:r>
              </a:p>
              <a:p>
                <a:pPr lvl="0" eaLnBrk="1" hangingPunct="1">
                  <a:spcBef>
                    <a:spcPct val="20000"/>
                  </a:spcBef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Times New Roman" panose="02020603050405020304" pitchFamily="18" charset="0"/>
                    <a:sym typeface="Wingdings" panose="05000000000000000000" pitchFamily="2" charset="2"/>
                  </a:rPr>
                  <a:t>for </a:t>
                </a:r>
                <a:r>
                  <a:rPr lang="en-US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 </a:t>
                </a:r>
                <a:r>
                  <a:rPr lang="en-US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𝛾𝛾𝛾</m:t>
                    </m:r>
                    <m:r>
                      <a:rPr lang="en-US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Times New Roman" panose="02020603050405020304" pitchFamily="18" charset="0"/>
                    <a:sym typeface="Wingdings" panose="05000000000000000000" pitchFamily="2" charset="2"/>
                  </a:rPr>
                  <a:t> !</a:t>
                </a:r>
              </a:p>
              <a:p>
                <a:pPr lvl="0" eaLnBrk="1" hangingPunct="1">
                  <a:spcBef>
                    <a:spcPct val="20000"/>
                  </a:spcBef>
                </a:pPr>
                <a:endParaRPr lang="en-US" kern="0" dirty="0">
                  <a:solidFill>
                    <a:srgbClr val="000000"/>
                  </a:solidFill>
                  <a:latin typeface="Arial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lvl="0"/>
                <a:r>
                  <a:rPr lang="en-US" sz="1400" dirty="0">
                    <a:solidFill>
                      <a:srgbClr val="FF0000"/>
                    </a:solidFill>
                  </a:rPr>
                  <a:t>Chawdhry, Czakon, </a:t>
                </a:r>
                <a:r>
                  <a:rPr lang="en-US" sz="1400" dirty="0" err="1">
                    <a:solidFill>
                      <a:srgbClr val="FF0000"/>
                    </a:solidFill>
                  </a:rPr>
                  <a:t>Mitov</a:t>
                </a:r>
                <a:r>
                  <a:rPr lang="en-US" sz="1400" dirty="0">
                    <a:solidFill>
                      <a:srgbClr val="FF0000"/>
                    </a:solidFill>
                  </a:rPr>
                  <a:t>, Poncelet, 1911.00479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68DFAF-E2AA-460B-BAC8-975716571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327673"/>
                <a:ext cx="4267200" cy="1858970"/>
              </a:xfrm>
              <a:prstGeom prst="rect">
                <a:avLst/>
              </a:prstGeom>
              <a:blipFill>
                <a:blip r:embed="rId5"/>
                <a:stretch>
                  <a:fillRect l="-2143" t="-2623" b="-2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978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62000"/>
          </a:xfrm>
        </p:spPr>
        <p:txBody>
          <a:bodyPr/>
          <a:lstStyle/>
          <a:p>
            <a:r>
              <a:rPr lang="en-US" sz="4000" dirty="0"/>
              <a:t>The “QCD for LHC” revolution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13235"/>
            <a:ext cx="8686800" cy="5105400"/>
          </a:xfrm>
          <a:solidFill>
            <a:schemeClr val="accent1">
              <a:alpha val="83000"/>
            </a:schemeClr>
          </a:solidFill>
        </p:spPr>
        <p:txBody>
          <a:bodyPr/>
          <a:lstStyle/>
          <a:p>
            <a:r>
              <a:rPr lang="en-US" sz="2800" dirty="0"/>
              <a:t>Many important hadron collider processes have been computed at NLO and NNLO in the past decade (even 2 </a:t>
            </a:r>
            <a:r>
              <a:rPr lang="en-US" sz="2800" dirty="0">
                <a:sym typeface="Wingdings" panose="05000000000000000000" pitchFamily="2" charset="2"/>
              </a:rPr>
              <a:t> 1</a:t>
            </a:r>
            <a:r>
              <a:rPr lang="en-US" sz="2800" dirty="0"/>
              <a:t> at NNNLO), well beyond what was previously thought possible</a:t>
            </a:r>
          </a:p>
          <a:p>
            <a:r>
              <a:rPr lang="en-US" sz="2800" dirty="0"/>
              <a:t>Required a new understanding of scattering amplitudes, at a formal level, as well as efficient, stable implementation</a:t>
            </a:r>
          </a:p>
          <a:p>
            <a:r>
              <a:rPr lang="en-US" sz="2800" dirty="0"/>
              <a:t>Many people contributed to this progress</a:t>
            </a:r>
          </a:p>
          <a:p>
            <a:r>
              <a:rPr lang="en-US" sz="2800" dirty="0"/>
              <a:t>Parallel progress in understanding supersymmetric gauge &amp; gravity theories</a:t>
            </a:r>
          </a:p>
          <a:p>
            <a:r>
              <a:rPr lang="en-US" sz="2800" dirty="0"/>
              <a:t>Revolution far from over; e.g. NNLO 2 </a:t>
            </a:r>
            <a:r>
              <a:rPr lang="en-US" sz="2800" dirty="0">
                <a:sym typeface="Wingdings" panose="05000000000000000000" pitchFamily="2" charset="2"/>
              </a:rPr>
              <a:t> 3+</a:t>
            </a:r>
            <a:r>
              <a:rPr lang="en-US" sz="2800" dirty="0"/>
              <a:t> awaits!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1A4B4-E5FE-4751-BB2E-402E3D07F0D6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6E80B-8C95-486D-9240-FFC2D48DE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F7B67-D57D-40ED-ADB4-0FD6E85FA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2EF0C-ECC3-4E1E-B64A-5C0D20E7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61F1F-AD20-4611-A0E7-C924B3F2F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9A9D9-00DF-40CC-9520-C89A1E4B8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B04893-899E-4527-B73B-C978C3070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2055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489F7F-1A9A-4A1B-9CD6-A8C1D0E404F0}"/>
              </a:ext>
            </a:extLst>
          </p:cNvPr>
          <p:cNvSpPr txBox="1"/>
          <p:nvPr/>
        </p:nvSpPr>
        <p:spPr>
          <a:xfrm>
            <a:off x="162780" y="122859"/>
            <a:ext cx="8917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LHC, Geneva: Probing matter at the shortest distances</a:t>
            </a:r>
          </a:p>
        </p:txBody>
      </p:sp>
    </p:spTree>
    <p:extLst>
      <p:ext uri="{BB962C8B-B14F-4D97-AF65-F5344CB8AC3E}">
        <p14:creationId xmlns:p14="http://schemas.microsoft.com/office/powerpoint/2010/main" val="603948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38A01-F5DF-4CCC-9D98-042AB6CE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9984"/>
            <a:ext cx="8229600" cy="1143000"/>
          </a:xfrm>
        </p:spPr>
        <p:txBody>
          <a:bodyPr/>
          <a:lstStyle/>
          <a:p>
            <a:r>
              <a:rPr lang="en-US" dirty="0"/>
              <a:t>A few events, out of trillions</a:t>
            </a:r>
          </a:p>
        </p:txBody>
      </p:sp>
      <p:pic>
        <p:nvPicPr>
          <p:cNvPr id="8" name="Content Placeholder 7" descr="A picture containing table, sitting, monitor, computer&#10;&#10;Description automatically generated">
            <a:extLst>
              <a:ext uri="{FF2B5EF4-FFF2-40B4-BE49-F238E27FC236}">
                <a16:creationId xmlns:a16="http://schemas.microsoft.com/office/drawing/2014/main" id="{6091A8F3-38F2-4EED-8D9F-C34D46BA0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10913"/>
            <a:ext cx="3076961" cy="212609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67EFA-B96B-4961-8C41-D28BDF281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DBC06-CB79-439D-BA3F-EB4E1357C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626BC-C792-433A-A770-2E8FC5635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 descr="A picture containing clock, bicycle, black, large&#10;&#10;Description automatically generated">
            <a:extLst>
              <a:ext uri="{FF2B5EF4-FFF2-40B4-BE49-F238E27FC236}">
                <a16:creationId xmlns:a16="http://schemas.microsoft.com/office/drawing/2014/main" id="{2969232B-1058-4875-B5A1-414200BD6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53269"/>
            <a:ext cx="2844720" cy="2311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3E82DA-0854-4E52-A16F-82310F8E7873}"/>
                  </a:ext>
                </a:extLst>
              </p:cNvPr>
              <p:cNvSpPr txBox="1"/>
              <p:nvPr/>
            </p:nvSpPr>
            <p:spPr>
              <a:xfrm>
                <a:off x="3864509" y="3176934"/>
                <a:ext cx="19852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3E82DA-0854-4E52-A16F-82310F8E7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509" y="3176934"/>
                <a:ext cx="1985222" cy="400110"/>
              </a:xfrm>
              <a:prstGeom prst="rect">
                <a:avLst/>
              </a:prstGeom>
              <a:blipFill>
                <a:blip r:embed="rId4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AA8C2C-76E3-4044-8C19-F9CC3564A552}"/>
                  </a:ext>
                </a:extLst>
              </p:cNvPr>
              <p:cNvSpPr txBox="1"/>
              <p:nvPr/>
            </p:nvSpPr>
            <p:spPr>
              <a:xfrm>
                <a:off x="144472" y="3124200"/>
                <a:ext cx="29790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solidFill>
                      <a:schemeClr val="bg1"/>
                    </a:solidFill>
                  </a:rPr>
                  <a:t>CMS      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       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AA8C2C-76E3-4044-8C19-F9CC3564A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72" y="3124200"/>
                <a:ext cx="2979090" cy="400110"/>
              </a:xfrm>
              <a:prstGeom prst="rect">
                <a:avLst/>
              </a:prstGeom>
              <a:blipFill>
                <a:blip r:embed="rId5"/>
                <a:stretch>
                  <a:fillRect l="-2254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picture containing bicycle, red, colorful, sitting&#10;&#10;Description automatically generated">
            <a:extLst>
              <a:ext uri="{FF2B5EF4-FFF2-40B4-BE49-F238E27FC236}">
                <a16:creationId xmlns:a16="http://schemas.microsoft.com/office/drawing/2014/main" id="{77366BCA-D25E-4DB1-8532-110519D4E5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72" y="3882683"/>
            <a:ext cx="3741728" cy="17561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8AEB9E-9B4F-41B9-B869-165DACC93477}"/>
                  </a:ext>
                </a:extLst>
              </p:cNvPr>
              <p:cNvSpPr txBox="1"/>
              <p:nvPr/>
            </p:nvSpPr>
            <p:spPr>
              <a:xfrm>
                <a:off x="4518608" y="5236704"/>
                <a:ext cx="3177592" cy="402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solidFill>
                      <a:schemeClr val="bg1"/>
                    </a:solidFill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8AEB9E-9B4F-41B9-B869-165DACC93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608" y="5236704"/>
                <a:ext cx="3177592" cy="4020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C45B407E-1D37-41B0-8A6D-4126E8386D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07" y="3771729"/>
            <a:ext cx="3281062" cy="19230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EE7557-2E6C-45D8-9A5F-9EE2D48C4BB9}"/>
              </a:ext>
            </a:extLst>
          </p:cNvPr>
          <p:cNvSpPr txBox="1"/>
          <p:nvPr/>
        </p:nvSpPr>
        <p:spPr>
          <a:xfrm>
            <a:off x="3411070" y="4722376"/>
            <a:ext cx="896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 jets</a:t>
            </a:r>
          </a:p>
        </p:txBody>
      </p:sp>
      <p:pic>
        <p:nvPicPr>
          <p:cNvPr id="19" name="Picture 18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6DD8459D-10E6-4D3A-8C6B-327E9B15C2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14" y="1757032"/>
            <a:ext cx="3008015" cy="1779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F78411-0B71-4B25-8112-BE1FF5EAEAEE}"/>
                  </a:ext>
                </a:extLst>
              </p:cNvPr>
              <p:cNvSpPr txBox="1"/>
              <p:nvPr/>
            </p:nvSpPr>
            <p:spPr>
              <a:xfrm>
                <a:off x="6709229" y="2857559"/>
                <a:ext cx="2434771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solidFill>
                      <a:schemeClr val="bg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𝑝𝑝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jets</m:t>
                        </m:r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  <m:sup/>
                    </m:sSup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 </a:t>
                </a:r>
                <a:r>
                  <a:rPr lang="en-US" sz="1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TeV</a:t>
                </a:r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=8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F78411-0B71-4B25-8112-BE1FF5EAE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229" y="2857559"/>
                <a:ext cx="2434771" cy="692497"/>
              </a:xfrm>
              <a:prstGeom prst="rect">
                <a:avLst/>
              </a:prstGeom>
              <a:blipFill>
                <a:blip r:embed="rId10"/>
                <a:stretch>
                  <a:fillRect l="-1504" b="-7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9142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C27E1-0BD5-46FE-AFC2-BADC26C6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heart of the LHC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EC7678-592B-4114-87B3-0A817BFA10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566863"/>
                <a:ext cx="8229600" cy="4525963"/>
              </a:xfrm>
            </p:spPr>
            <p:txBody>
              <a:bodyPr/>
              <a:lstStyle/>
              <a:p>
                <a:r>
                  <a:rPr lang="en-US" sz="2800" dirty="0"/>
                  <a:t>The most copious events at short distances        (large momentum transfer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800" dirty="0"/>
                  <a:t>) are from quantum chromodynamics (QCD), also known as the strong interactions.</a:t>
                </a:r>
              </a:p>
              <a:p>
                <a:r>
                  <a:rPr lang="en-US" sz="2800" dirty="0"/>
                  <a:t>Force carried by </a:t>
                </a:r>
                <a:r>
                  <a:rPr lang="en-US" sz="2800" dirty="0">
                    <a:solidFill>
                      <a:srgbClr val="008000"/>
                    </a:solidFill>
                  </a:rPr>
                  <a:t>gluons (</a:t>
                </a:r>
                <a:r>
                  <a:rPr lang="en-US" sz="2800" i="1" dirty="0">
                    <a:solidFill>
                      <a:srgbClr val="008000"/>
                    </a:solidFill>
                  </a:rPr>
                  <a:t>g</a:t>
                </a:r>
                <a:r>
                  <a:rPr lang="en-US" sz="2800" dirty="0">
                    <a:solidFill>
                      <a:srgbClr val="008000"/>
                    </a:solidFill>
                  </a:rPr>
                  <a:t>)</a:t>
                </a:r>
                <a:r>
                  <a:rPr lang="en-US" sz="2800" dirty="0"/>
                  <a:t>, a nonlinear cousin of the </a:t>
                </a:r>
                <a:r>
                  <a:rPr lang="en-US" sz="2800" dirty="0">
                    <a:solidFill>
                      <a:srgbClr val="0000FF"/>
                    </a:solidFill>
                  </a:rPr>
                  <a:t>photon (</a:t>
                </a:r>
                <a:r>
                  <a:rPr lang="en-US" sz="2800" i="1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2800" dirty="0">
                    <a:solidFill>
                      <a:srgbClr val="0000FF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EC7678-592B-4114-87B3-0A817BFA10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566863"/>
                <a:ext cx="8229600" cy="4525963"/>
              </a:xfrm>
              <a:blipFill>
                <a:blip r:embed="rId2"/>
                <a:stretch>
                  <a:fillRect l="-1333" t="-1348" r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1A1-1F21-446D-AA51-8EB395428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L. Dixon   Amplitudes, LHC, LIGO &amp; Beyond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5ADA2-5FE6-4282-A23F-39ABD186D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DESY &amp; U. Hamburg  23.6.2020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50125-0EB9-43A5-8888-7804730F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315-D3CC-4238-A678-0F1DC84349C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63C766A3-7EE4-403A-B21A-3309E36345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495800"/>
            <a:ext cx="4800600" cy="13029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D3140A-C4DF-4866-8801-429C25A3B04A}"/>
              </a:ext>
            </a:extLst>
          </p:cNvPr>
          <p:cNvSpPr/>
          <p:nvPr/>
        </p:nvSpPr>
        <p:spPr>
          <a:xfrm>
            <a:off x="1643002" y="5401916"/>
            <a:ext cx="311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  <a:latin typeface="Symbol" panose="05050102010706020507" pitchFamily="18" charset="2"/>
              </a:rPr>
              <a:t>g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7FB186-C417-4A91-9C37-F65A5C531F33}"/>
              </a:ext>
            </a:extLst>
          </p:cNvPr>
          <p:cNvSpPr/>
          <p:nvPr/>
        </p:nvSpPr>
        <p:spPr>
          <a:xfrm>
            <a:off x="4354765" y="547272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008000"/>
                </a:solidFill>
              </a:rPr>
              <a:t>g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C766FA-9070-490C-ADD4-EC90C4CBEEED}"/>
                  </a:ext>
                </a:extLst>
              </p:cNvPr>
              <p:cNvSpPr txBox="1"/>
              <p:nvPr/>
            </p:nvSpPr>
            <p:spPr>
              <a:xfrm>
                <a:off x="6853298" y="5023371"/>
                <a:ext cx="1295400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C766FA-9070-490C-ADD4-EC90C4CBE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298" y="5023371"/>
                <a:ext cx="1295400" cy="5355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05064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begin{document}&#10;\begin{eqnarray}&#10;\blue{\hat\sigma^{(0)}}&#10;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36.96008"/>
  <p:tag name="PICTUREFILESIZE" val="45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begin{document}&#10;$\blue{ h = +1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73"/>
  <p:tag name="PICTUREFILESIZE" val="43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begin{document}&#10;$\red{ h = -1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70"/>
  <p:tag name="PICTUREFILESIZE" val="35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begin{document}&#10;\blue{right-handed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25"/>
  <p:tag name="PICTUREFILESIZE" val="106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begin{document}&#10;\red{left-handed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928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newcommand{\ksl}{\not{\hbox{\kern-2.3pt $k$}}}&#10;\newcommand{\Ksl}{\not{\hbox{\kern-2.3pt $K$}}}&#10;\newcommand{\psl}{\not{\hbox{\kern-2.3pt $p$}}}&#10;\newcommand{\spa}[3]{\left\langle{#1}\,{#3}\right\rangle}&#10;%&#10;\begin{document}&#10;$\blue{ {\spa{\magenta{i}}.{\magenta{j}}}^4 \over \spa1.2 \spa{2}.{3} \cdots \spa{n}.1 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28"/>
  <p:tag name="PICTUREFILESIZE" val="1579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newcommand{\ksl}{\not{\hbox{\kern-2.3pt $k$}}}&#10;\newcommand{\Ksl}{\not{\hbox{\kern-2.3pt $K$}}}&#10;\newcommand{\psl}{\not{\hbox{\kern-2.3pt $p$}}}&#10;%&#10;\begin{document}&#10;\begin{eqnarray}&#10;\blue{\langle 1\,2 \rangle^4\over\langle1\,2\rangle&#10;\langle2\,3\rangle\langle3\,1\rangle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35"/>
  <p:tag name="PICTUREFILESIZE" val="198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Olive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newcommand{\e}{\epsilon}&#10;\newcommand{\me}{\magenta{\e}}&#10;\newcommand{\gm}{\green{\mu}}&#10;\newcommand{\pa}{\purple{a}}&#10;\newcommand\del\partial&#10;\begin{document}&#10;\begin{eqnarray}&#10;{\rm Li}_2(x)\ =\ - \int_0^x \frac{dt}{t} \, \ln(1-t)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267.9605"/>
  <p:tag name="PICTUREFILESIZE" val="331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Olive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begin{document}&#10;\begin{eqnarray}&#10;\blue{\hat\sigma}(\green{\alpha_s},\magenta{\mu_F},\red{\mu_R})&#10;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23.9602"/>
  <p:tag name="PICTUREFILESIZE" val="107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Olive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begin{document}&#10;$\green{\alpha_s}(\red{\mu})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52"/>
  <p:tag name="PICTUREFILESIZE" val="65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Olive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begin{document}&#10;$\red{\mu_R = \mu_F = \mu}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27"/>
  <p:tag name="PICTUREFILESIZE" val="75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Olive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begin{document}&#10;$\sigma$[pb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48.96008"/>
  <p:tag name="PICTUREFILESIZE" val="768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Olive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begin{document}&#10;$\sqrt{s}$[Tev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75.96016"/>
  <p:tag name="PICTUREFILESIZE" val="1066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Olive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begin{document}&#10;$\sqrt{s}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27.00008"/>
  <p:tag name="PICTUREFILESIZE" val="492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Olive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begin{document}&#10;\begin{eqnarray}&#10;\blue{\hat\sigma}(\green{\alpha_s},\magenta{\mu_F},\red{\mu_R})&#10;&amp;=&amp; [\green{\alpha_s}(\red{\mu_R})]^{\purple{n_\alpha}} \left[ \blue{\hat\sigma^{(0)}}&#10;+ { \green{\alpha_s} \over 2\pi} \blue{\hat\sigma^{(1)}}(\magenta{\mu_F},\red{\mu_R})&#10;+ \left({ \green{\alpha_s} \over 2\pi}\right)^2 &#10;  \blue{\hat\sigma^{(2)}}(\magenta{\mu_F},\red{\mu_R})&#10;+ \cdots \right]&#10;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787"/>
  <p:tag name="PICTUREFILESIZE" val="7800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dvips]{color}&#10;\definecolor{mygreen}{named}{OliveGreen}&#10;\definecolor{myblue}{named}{Blue}&#10;\definecolor{mycyan}{named}{Cyan}&#10;\definecolor{myred}{named}{Red}&#10;\definecolor{mypurple}{named}{Purple}&#10;\newcommand{\green}[1]{{\color{mygreen}#1}}&#10;\newcommand{\blue}[1]{{\color{myblue}#1}}&#10;\newcommand{\red}[1]{{\color{myred}#1}}&#10;\newcommand{\cyan}[1]{{\color{mycyan}#1}}&#10;\newcommand{\purple}[1]{{\color{mypurple}#1}}&#10;\newcommand{\yellow}[1]{{\color{yellow}#1}}&#10;\newcommand{\magenta}[1]{{\color{magenta}#1}}&#10;\begin{document}&#10;$\sigma\ =\ f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72.00016"/>
  <p:tag name="PICTUREFILESIZE" val="537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28173</TotalTime>
  <Words>4053</Words>
  <Application>Microsoft Office PowerPoint</Application>
  <PresentationFormat>On-screen Show (4:3)</PresentationFormat>
  <Paragraphs>700</Paragraphs>
  <Slides>62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Cambria Math</vt:lpstr>
      <vt:lpstr>Symbol</vt:lpstr>
      <vt:lpstr>Times New Roman</vt:lpstr>
      <vt:lpstr>Wingdings</vt:lpstr>
      <vt:lpstr>Default Design</vt:lpstr>
      <vt:lpstr> Scattering Amplitudes from LHC to LIGO and Beyond</vt:lpstr>
      <vt:lpstr>PowerPoint Presentation</vt:lpstr>
      <vt:lpstr>Where most black holes have been “seen”</vt:lpstr>
      <vt:lpstr>Binary inspiral</vt:lpstr>
      <vt:lpstr>Some events (many more on tape)</vt:lpstr>
      <vt:lpstr>PowerPoint Presentation</vt:lpstr>
      <vt:lpstr>PowerPoint Presentation</vt:lpstr>
      <vt:lpstr>A few events, out of trillions</vt:lpstr>
      <vt:lpstr>At the heart of the LHC</vt:lpstr>
      <vt:lpstr>Typical LHC event</vt:lpstr>
      <vt:lpstr>Typical LIGO Event</vt:lpstr>
      <vt:lpstr>Scattering amplitudes</vt:lpstr>
      <vt:lpstr>Both shrouded in mystery</vt:lpstr>
      <vt:lpstr>QCD Factorization &amp; Parton Model</vt:lpstr>
      <vt:lpstr>Perturbative Short-Distance Cross Section </vt:lpstr>
      <vt:lpstr>Short-distance cross sections built out of scattering amplitudes,  S-matrix elements</vt:lpstr>
      <vt:lpstr>Black hole scattering vs. inspiral</vt:lpstr>
      <vt:lpstr>Spinless black hole example</vt:lpstr>
      <vt:lpstr>Double expansion of spinless conservative Hamiltonian</vt:lpstr>
      <vt:lpstr>QCD at LHC: LO = Trees</vt:lpstr>
      <vt:lpstr>NLO needs 1 loop first quantum corrections Challenging in QCD if many legs    – depends on many variables </vt:lpstr>
      <vt:lpstr>“NLO QCD revolution”</vt:lpstr>
      <vt:lpstr>PowerPoint Presentation</vt:lpstr>
      <vt:lpstr>Revolution made possible by new perspective on particle scattering: “On-shell” Methods, or Granularity vs. Fluidity</vt:lpstr>
      <vt:lpstr>QCD Tree Amplitudes </vt:lpstr>
      <vt:lpstr> Recycling “Fluid” Amplitudes</vt:lpstr>
      <vt:lpstr>All Gluon Tree Amplitudes Built From:</vt:lpstr>
      <vt:lpstr>Branch cut information    Generalized Unitarity (One-loop Fluidity)  </vt:lpstr>
      <vt:lpstr>What does all this have to do with black holes?</vt:lpstr>
      <vt:lpstr>Both theories contain massless particles</vt:lpstr>
      <vt:lpstr>Gedanken calculation</vt:lpstr>
      <vt:lpstr>“On-shell” methods</vt:lpstr>
      <vt:lpstr>3-point amplitudes (cont.)</vt:lpstr>
      <vt:lpstr>3-point graviton amplitude</vt:lpstr>
      <vt:lpstr>Beyond 3-point tree</vt:lpstr>
      <vt:lpstr>Other theories lurking in background</vt:lpstr>
      <vt:lpstr>KLT relations</vt:lpstr>
      <vt:lpstr>KLT relations (cont.)</vt:lpstr>
      <vt:lpstr>Quantum supergravity</vt:lpstr>
      <vt:lpstr>Another approach – the double copy</vt:lpstr>
      <vt:lpstr>Double copy (cont.)</vt:lpstr>
      <vt:lpstr>Double copy (cont.)</vt:lpstr>
      <vt:lpstr>Loops contain classical pieces</vt:lpstr>
      <vt:lpstr>But not all loop diagrams are classical </vt:lpstr>
      <vt:lpstr>Classical restrictions  compatible with on-shell methods</vt:lpstr>
      <vt:lpstr>One of first contributions of “amplitudes” to LIGO physics</vt:lpstr>
      <vt:lpstr>Spin and tidal effects also computable within similar framework</vt:lpstr>
      <vt:lpstr>Effective one-body approach</vt:lpstr>
      <vt:lpstr>EOB matched to different PN/PM orders</vt:lpstr>
      <vt:lpstr>Conclusions</vt:lpstr>
      <vt:lpstr>Thanks for your attention!</vt:lpstr>
      <vt:lpstr>Extra slides</vt:lpstr>
      <vt:lpstr>NNLO QCD revolution still in progress</vt:lpstr>
      <vt:lpstr>PowerPoint Presentation</vt:lpstr>
      <vt:lpstr>PowerPoint Presentation</vt:lpstr>
      <vt:lpstr>PowerPoint Presentation</vt:lpstr>
      <vt:lpstr>From searches to measurements</vt:lpstr>
      <vt:lpstr>PowerPoint Presentation</vt:lpstr>
      <vt:lpstr>Many Automated Programs for One-Loop QCD</vt:lpstr>
      <vt:lpstr>On to two loops</vt:lpstr>
      <vt:lpstr>First 2 loop 2  3 amplitudes</vt:lpstr>
      <vt:lpstr>The “QCD for LHC” revolution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lance</dc:creator>
  <cp:lastModifiedBy>Lance Dixon</cp:lastModifiedBy>
  <cp:revision>473</cp:revision>
  <cp:lastPrinted>1601-01-01T00:00:00Z</cp:lastPrinted>
  <dcterms:created xsi:type="dcterms:W3CDTF">1601-01-01T00:00:00Z</dcterms:created>
  <dcterms:modified xsi:type="dcterms:W3CDTF">2020-06-23T02:28:36Z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