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7" r:id="rId6"/>
    <p:sldId id="256" r:id="rId7"/>
  </p:sldIdLst>
  <p:sldSz cx="9144000" cy="51435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Basic Sans" pitchFamily="1" charset="0"/>
        <a:ea typeface="Basic Roman" pitchFamily="1" charset="0"/>
        <a:cs typeface="Basic Roman" pitchFamily="1" charset="0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7975031" val="976" rev64="64" revOS="3"/>
      <pr:smFileRevision xmlns:pr="smNativeData" dt="1587975031" val="101"/>
      <pr:guideOptions xmlns:pr="smNativeData" dt="1587975031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126" d="100"/>
          <a:sy n="126" d="100"/>
        </p:scale>
        <p:origin x="286" y="248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6" d="100"/>
        <a:sy n="26" d="100"/>
      </p:scale>
      <p:origin x="0" y="0"/>
    </p:cViewPr>
  </p:sorterViewPr>
  <p:notesViewPr>
    <p:cSldViewPr snapToObjects="1" showGuides="1">
      <p:cViewPr>
        <p:scale>
          <a:sx n="126" d="100"/>
          <a:sy n="126" d="100"/>
        </p:scale>
        <p:origin x="286" y="248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0wkAAAg0AACcEAAAAAAAACYAAAAIAAAAAYAAAAAAAAA="/>
              </a:ext>
            </a:extLst>
          </p:cNvSpPr>
          <p:nvPr>
            <p:ph type="ctrTitle"/>
          </p:nvPr>
        </p:nvSpPr>
        <p:spPr>
          <a:xfrm>
            <a:off x="685800" y="1597025"/>
            <a:ext cx="7772400" cy="1102995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juc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7hEAANAvAAAEGgAAAAAAACYAAAAIAAAAAYAAAAAAAAA="/>
              </a:ext>
            </a:extLst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AB98860-2EB7-EC7E-F901-D82BC64F0F8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AC8AD8-968A-F97C-C414-6029C45A3235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KBgAAA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k6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gcAAHA1AABEHAAAAAAAACYAAAAIAAAAAgAAAAAAAAA="/>
              </a:ext>
            </a:extLst>
          </p:cNvSpPr>
          <p:nvPr>
            <p:ph idx="1"/>
          </p:nvPr>
        </p:nvSpPr>
        <p:spPr/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4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D0A443F-71A0-5FB2-EEB2-87E70AFC18D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H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BB15508-46F6-E4A3-B809-B0F61B474EE5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RAEAAHA1AABEHAAAAAAAACYAAAAIAAAAgwAAAAAAAAA="/>
              </a:ext>
            </a:extLst>
          </p:cNvSpPr>
          <p:nvPr>
            <p:ph type="title"/>
          </p:nvPr>
        </p:nvSpPr>
        <p:spPr>
          <a:xfrm>
            <a:off x="6629400" y="205740"/>
            <a:ext cx="2057400" cy="438912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NgnAABEHAAAAAAAACYAAAAIAAAAAwAAAAAAAAA="/>
              </a:ext>
            </a:extLst>
          </p:cNvSpPr>
          <p:nvPr>
            <p:ph idx="1"/>
          </p:nvPr>
        </p:nvSpPr>
        <p:spPr>
          <a:xfrm>
            <a:off x="457200" y="205740"/>
            <a:ext cx="6019800" cy="438912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3BE3973-3DDE-EBCF-9006-CB9A7748669E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6862FDB-958B-D3D9-C53E-638C61703336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KBgAAA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gcAAHA1AABEHAAAA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A2E21DC-92D7-7BD7-9996-64826FD86F3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M0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CB2A56F-21E1-E753-AF0A-D706EB445982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VRQAAEI0AACdGgAAAAAAACYAAAAIAAAAgYAAAAAAAAA="/>
              </a:ext>
            </a:extLst>
          </p:cNvSpPr>
          <p:nvPr>
            <p:ph type="title"/>
          </p:nvPr>
        </p:nvSpPr>
        <p:spPr>
          <a:xfrm>
            <a:off x="722630" y="3305175"/>
            <a:ext cx="7772400" cy="1021080"/>
          </a:xfrm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aA0AAEI0AABVFAAAAAAAACYAAAAIAAAAgYAAAAAAAAA="/>
              </a:ext>
            </a:extLst>
          </p:cNvSpPr>
          <p:nvPr>
            <p:ph idx="1"/>
          </p:nvPr>
        </p:nvSpPr>
        <p:spPr>
          <a:xfrm>
            <a:off x="722630" y="2179320"/>
            <a:ext cx="7772400" cy="112585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1F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571441D-53F8-24B2-B6C9-A5E70A8740F0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c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10BC059-17AC-5E36-E2B3-E1638EFD14B4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KBgAAA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gcAAKgbAABEHAAAAAAAACYAAAAIAAAAAYAAAAAAAAA="/>
              </a:ext>
            </a:extLst>
          </p:cNvSpPr>
          <p:nvPr>
            <p:ph sz="half" idx="1"/>
          </p:nvPr>
        </p:nvSpPr>
        <p:spPr>
          <a:xfrm>
            <a:off x="457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YgcAAHA1AABEHAAAAAAAACYAAAAIAAAAAYAAAAAAAAA="/>
              </a:ext>
            </a:extLst>
          </p:cNvSpPr>
          <p:nvPr>
            <p:ph sz="half" idx="2"/>
          </p:nvPr>
        </p:nvSpPr>
        <p:spPr>
          <a:xfrm>
            <a:off x="4648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D2794F5-BBB0-7262-FE9F-4D37DAD10818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9/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20F73CA-84DF-5A85-91B7-72D03DF9672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KBgAAA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d5OmX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FAcAAKobAAAICgAAAAAAACYAAAAIAAAAgYAAAAAAAAA="/>
              </a:ext>
            </a:extLst>
          </p:cNvSpPr>
          <p:nvPr>
            <p:ph idx="1"/>
          </p:nvPr>
        </p:nvSpPr>
        <p:spPr>
          <a:xfrm>
            <a:off x="457200" y="1150620"/>
            <a:ext cx="4039870" cy="48006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AoAAKobAABEHAAAAAAAACYAAAAIAAAAAYAAAAAAAAA="/>
              </a:ext>
            </a:extLst>
          </p:cNvSpPr>
          <p:nvPr>
            <p:ph sz="half" idx="2"/>
          </p:nvPr>
        </p:nvSpPr>
        <p:spPr>
          <a:xfrm>
            <a:off x="457200" y="1630680"/>
            <a:ext cx="4039870" cy="29641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d5OmX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FAcAAHA1AAAICgAAAAAAACYAAAAIAAAAgYAAAAAAAAA="/>
              </a:ext>
            </a:extLst>
          </p:cNvSpPr>
          <p:nvPr>
            <p:ph idx="3"/>
          </p:nvPr>
        </p:nvSpPr>
        <p:spPr>
          <a:xfrm>
            <a:off x="4646930" y="1150620"/>
            <a:ext cx="4039870" cy="48006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AoAAHA1AABEHAAAAAAAACYAAAAIAAAAAYAAAAAAAAA="/>
              </a:ext>
            </a:extLst>
          </p:cNvSpPr>
          <p:nvPr>
            <p:ph sz="half" idx="4"/>
          </p:nvPr>
        </p:nvSpPr>
        <p:spPr>
          <a:xfrm>
            <a:off x="4646930" y="1630680"/>
            <a:ext cx="4039870" cy="29641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Bnyv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D053A3D-73E0-50CC-AEBD-859974F358D0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Bnyv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Bnyv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1883E3F-71FC-DDC8-B230-879D707E44D2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KBgAAA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kk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190C5D5-9BCC-C533-8228-6D668B667438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ppm2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J4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AFFE80-CED6-FA08-9817-385DB0596E6D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99E5F17-5984-CBA9-CA26-AFFC11683CFA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mc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12DE591-DFEC-7813-A295-2946ABDB547C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QgEAAFIVAACfBgAAAAAAACYAAAAIAAAAgYAAAAAAAAA="/>
              </a:ext>
            </a:extLst>
          </p:cNvSpPr>
          <p:nvPr>
            <p:ph type="title"/>
          </p:nvPr>
        </p:nvSpPr>
        <p:spPr>
          <a:xfrm>
            <a:off x="457200" y="204470"/>
            <a:ext cx="3008630" cy="87185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QgEAAHA1AABEHAAAAAAAACYAAAAIAAAAAYAAAAAAAAA="/>
              </a:ext>
            </a:extLst>
          </p:cNvSpPr>
          <p:nvPr>
            <p:ph idx="1"/>
          </p:nvPr>
        </p:nvSpPr>
        <p:spPr>
          <a:xfrm>
            <a:off x="3575050" y="204470"/>
            <a:ext cx="5111750" cy="43903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nwYAAFIVAABEHAAAAAAAACYAAAAIAAAAAYAAAAAAAAA="/>
              </a:ext>
            </a:extLst>
          </p:cNvSpPr>
          <p:nvPr>
            <p:ph sz="half" idx="2"/>
          </p:nvPr>
        </p:nvSpPr>
        <p:spPr>
          <a:xfrm>
            <a:off x="457200" y="1076325"/>
            <a:ext cx="3008630" cy="35185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995A8F3-BDA4-C05E-EA2D-4B0BE6631C1E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2F6BECF-81DF-A348-914E-771DF0006722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JhYAAMYsAADDGAAAAAAAACYAAAAIAAAAgYAAAAAAAAA="/>
              </a:ext>
            </a:extLst>
          </p:cNvSpPr>
          <p:nvPr>
            <p:ph type="title"/>
          </p:nvPr>
        </p:nvSpPr>
        <p:spPr>
          <a:xfrm>
            <a:off x="1791970" y="3600450"/>
            <a:ext cx="5486400" cy="42481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1AIAAMYsAADQFQAAAAAAACYAAAAIAAAAAYAAAAAAAAA="/>
              </a:ext>
            </a:extLst>
          </p:cNvSpPr>
          <p:nvPr>
            <p:ph idx="1"/>
          </p:nvPr>
        </p:nvSpPr>
        <p:spPr>
          <a:xfrm>
            <a:off x="1791970" y="459740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wxgAAMYsAAB6HAAAAAAAACYAAAAIAAAAAYAAAAAAAAA="/>
              </a:ext>
            </a:extLst>
          </p:cNvSpPr>
          <p:nvPr>
            <p:ph sz="half" idx="2"/>
          </p:nvPr>
        </p:nvSpPr>
        <p:spPr>
          <a:xfrm>
            <a:off x="1791970" y="4025265"/>
            <a:ext cx="5486400" cy="6038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725775B-15AA-7081-E49D-E3D439D312B6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17E635C-12AC-2B95-E2C6-E4C02D8814B1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BC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KBgAAAAAAACYAAAAIAAAA//////////8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7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gcAAHA1AABEHAAAAAAAACYAAAAIAAAA//////////8="/>
              </a:ext>
            </a:extLst>
          </p:cNvSpPr>
          <p:nvPr>
            <p:ph type="body" idx="1"/>
          </p:nvPr>
        </p:nvSpPr>
        <p:spPr>
          <a:xfrm>
            <a:off x="457200" y="1200150"/>
            <a:ext cx="8229600" cy="33947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B0AAPAPAAACHwAAAAAAACYAAAAIAAAA//////////8="/>
              </a:ext>
            </a:extLst>
          </p:cNvSpPr>
          <p:nvPr>
            <p:ph type="dt" sz="quarter" idx="2"/>
          </p:nvPr>
        </p:nvSpPr>
        <p:spPr>
          <a:xfrm>
            <a:off x="457200" y="4767580"/>
            <a:ext cx="2133600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/>
            <a:fld id="{5B6CAD41-0FB6-395B-F8D4-F90EE39A0EAC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VB0AAAglAAACHwAAA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4767580"/>
            <a:ext cx="2895600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VB0AAHA1AAACHwAAA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4767580"/>
            <a:ext cx="2133600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/>
            <a:fld id="{25F8558E-C0C8-ADA3-8640-36F61B0E706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1pPr>
    </p:titleStyle>
    <p:bodyStyle>
      <a:lvl1pPr marL="342900" marR="0" indent="-3429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1pPr>
      <a:lvl2pPr marL="742950" marR="0" indent="-28575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2pPr>
      <a:lvl3pPr marL="1143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3pPr>
      <a:lvl4pPr marL="1600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4pPr>
      <a:lvl5pPr marL="20574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5pPr>
      <a:lvl6pPr marL="25146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6pPr>
      <a:lvl7pPr marL="29718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7pPr>
      <a:lvl8pPr marL="3429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8pPr>
      <a:lvl9pPr marL="3886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Basic Sans" pitchFamily="1" charset="0"/>
          <a:ea typeface="Basic Roman" pitchFamily="1" charset="0"/>
          <a:cs typeface="Basic Roman" pitchFamily="1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AC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RAEAAHA1AACKBgAAA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HZDR Activities related to ST2	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9BXf8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YgcAAHA1AABEHAAAA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sz="2000"/>
            </a:pPr>
            <a:r>
              <a:t>Next generation computing for simulation &amp; analysis</a:t>
            </a:r>
          </a:p>
          <a:p>
            <a:pPr marL="742950" indent="-285750">
              <a:buChar char="–"/>
              <a:defRPr sz="2000"/>
            </a:pPr>
            <a:r>
              <a:t>Single-source Heterogeneous Computing for Simulation &amp; Data Analysis </a:t>
            </a:r>
          </a:p>
          <a:p>
            <a:pPr marL="742950" indent="-285750">
              <a:buChar char="–"/>
              <a:defRPr sz="2000"/>
            </a:pPr>
            <a:r>
              <a:t>Tools: Alpaka, MallocMC,llama</a:t>
            </a:r>
          </a:p>
          <a:p>
            <a:pPr marL="742950" indent="-285750">
              <a:buChar char="–"/>
              <a:defRPr sz="2000"/>
            </a:pPr>
            <a:r>
              <a:t>Experiments: DRACO, Penelope, HIBEF</a:t>
            </a:r>
          </a:p>
          <a:p>
            <a:pPr>
              <a:defRPr sz="2000"/>
            </a:pPr>
            <a:r>
              <a:t>Complex data analysis &amp; data fusion</a:t>
            </a:r>
          </a:p>
          <a:p>
            <a:pPr marL="742950" indent="-285750">
              <a:buChar char="–"/>
              <a:defRPr sz="2000"/>
            </a:pPr>
            <a:r>
              <a:t>In-situ scattering &amp; radiation transport for plasma simulations</a:t>
            </a:r>
          </a:p>
          <a:p>
            <a:pPr marL="742950" indent="-285750">
              <a:buChar char="–"/>
              <a:defRPr sz="2000"/>
            </a:pPr>
            <a:r>
              <a:t>Tools: PIConGPU</a:t>
            </a:r>
          </a:p>
          <a:p>
            <a:pPr marL="742950" indent="-285750">
              <a:buChar char="–"/>
              <a:defRPr sz="2000"/>
            </a:pPr>
            <a:r>
              <a:t>Experiments: DRACO, Penelope, HIBEF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5OmX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RAEAAHA1AACKBgAAA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HZDR Activities related to ST2	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5OmX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YgcAAHA1AABEHAAAA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sz="2000"/>
            </a:pPr>
            <a:r>
              <a:t>Applications of Machine Learning</a:t>
            </a:r>
          </a:p>
          <a:p>
            <a:pPr marL="742950" indent="-285750">
              <a:buChar char="–"/>
              <a:defRPr sz="2000"/>
            </a:pPr>
            <a:r>
              <a:t>Surrogate Models for WDM, HED, Lab-Astro &amp; Plasma-driven accelerators from multi-source, multi-modal experimental setups</a:t>
            </a:r>
          </a:p>
          <a:p>
            <a:pPr marL="742950" indent="-285750">
              <a:buChar char="–"/>
              <a:defRPr sz="2000"/>
            </a:pPr>
            <a:r>
              <a:t>Helmholtz AI (Matter) Young Investigator Group</a:t>
            </a:r>
          </a:p>
          <a:p>
            <a:pPr>
              <a:defRPr sz="2000"/>
            </a:pPr>
            <a:r>
              <a:t>Knowledge Extraction &amp; Data Reduction</a:t>
            </a:r>
          </a:p>
          <a:p>
            <a:pPr marL="742950" indent="-285750">
              <a:buChar char="–"/>
              <a:defRPr sz="2000"/>
            </a:pPr>
            <a:r>
              <a:t>Knowledge Extraction from X-ray Scattering Images via Forward &amp; Inverse Methods, Reduced Image Representations</a:t>
            </a:r>
          </a:p>
          <a:p>
            <a:pPr lvl="1">
              <a:defRPr sz="2000"/>
            </a:pPr>
            <a:r>
              <a:t>Experiments: HIBEF</a:t>
            </a:r>
          </a:p>
          <a:p>
            <a:pPr>
              <a:defRPr sz="2000"/>
            </a:pPr>
            <a:r>
              <a:t>High Throughput Transport</a:t>
            </a:r>
          </a:p>
          <a:p>
            <a:pPr marL="742950" indent="-285750">
              <a:buChar char="–"/>
              <a:defRPr sz="2000"/>
            </a:pPr>
            <a:r>
              <a:t>Data packing, I/O staging</a:t>
            </a:r>
          </a:p>
          <a:p>
            <a:pPr marL="742950" indent="-285750">
              <a:buChar char="–"/>
              <a:defRPr sz="2000"/>
            </a:pPr>
            <a:r>
              <a:t>Tools: OpenPMD</a:t>
            </a:r>
          </a:p>
          <a:p>
            <a:pPr>
              <a:defRPr sz="20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Basic Sans"/>
        <a:ea typeface="Basic Roman"/>
        <a:cs typeface="Basic Roman"/>
      </a:majorFont>
      <a:minorFont>
        <a:latin typeface="Basic Sans"/>
        <a:ea typeface="Basic Roman"/>
        <a:cs typeface="Basic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jucke</cp:lastModifiedBy>
  <cp:revision>0</cp:revision>
  <dcterms:created xsi:type="dcterms:W3CDTF">2020-04-27T07:35:17Z</dcterms:created>
  <dcterms:modified xsi:type="dcterms:W3CDTF">2020-04-27T08:10:31Z</dcterms:modified>
</cp:coreProperties>
</file>