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76" r:id="rId2"/>
    <p:sldId id="712" r:id="rId3"/>
    <p:sldId id="713" r:id="rId4"/>
    <p:sldId id="716" r:id="rId5"/>
    <p:sldId id="714" r:id="rId6"/>
    <p:sldId id="727" r:id="rId7"/>
    <p:sldId id="725" r:id="rId8"/>
    <p:sldId id="718" r:id="rId9"/>
    <p:sldId id="729" r:id="rId10"/>
    <p:sldId id="722" r:id="rId11"/>
    <p:sldId id="728" r:id="rId12"/>
    <p:sldId id="721" r:id="rId13"/>
    <p:sldId id="723" r:id="rId14"/>
    <p:sldId id="724" r:id="rId15"/>
    <p:sldId id="726" r:id="rId16"/>
    <p:sldId id="730" r:id="rId17"/>
    <p:sldId id="711" r:id="rId18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B15"/>
    <a:srgbClr val="00ED02"/>
    <a:srgbClr val="FF00FF"/>
    <a:srgbClr val="FFCC00"/>
    <a:srgbClr val="9C9E9F"/>
    <a:srgbClr val="FFFFFF"/>
    <a:srgbClr val="DDDDDD"/>
    <a:srgbClr val="00A5EB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4118" autoAdjust="0"/>
  </p:normalViewPr>
  <p:slideViewPr>
    <p:cSldViewPr snapToGrid="0">
      <p:cViewPr>
        <p:scale>
          <a:sx n="75" d="100"/>
          <a:sy n="75" d="100"/>
        </p:scale>
        <p:origin x="-2488" y="-34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EE7DEA0-A2D8-4937-99F8-C64A958B6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18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5031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21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98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40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8038" y="977900"/>
            <a:ext cx="4184650" cy="2319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8038" y="3449638"/>
            <a:ext cx="4184650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03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2575" y="977900"/>
            <a:ext cx="8520113" cy="47926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133089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52930" cy="905273"/>
          </a:xfrm>
          <a:prstGeom prst="rect">
            <a:avLst/>
          </a:prstGeom>
          <a:solidFill>
            <a:srgbClr val="00ACF5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 algn="l" defTabSz="910796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3" name="DESY-rever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4768" y="-17860"/>
            <a:ext cx="921378" cy="86618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8447512" y="6495653"/>
            <a:ext cx="239288" cy="227498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80708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46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11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03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19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12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75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3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"/>
            <a:ext cx="9144000" cy="108373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Alke Meents </a:t>
            </a:r>
            <a:r>
              <a:rPr lang="en-GB" sz="900" dirty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FS-BMX |  DESY</a:t>
            </a:r>
            <a:r>
              <a:rPr lang="en-GB" sz="900" baseline="0" dirty="0" smtClean="0">
                <a:solidFill>
                  <a:schemeClr val="bg2"/>
                </a:solidFill>
              </a:rPr>
              <a:t> – WA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12.05.2020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err="1">
                <a:solidFill>
                  <a:schemeClr val="bg2"/>
                </a:solidFill>
              </a:rPr>
              <a:t>Seite</a:t>
            </a:r>
            <a:r>
              <a:rPr lang="en-GB" sz="900" b="1" dirty="0">
                <a:solidFill>
                  <a:schemeClr val="bg2"/>
                </a:solidFill>
              </a:rPr>
              <a:t> </a:t>
            </a:r>
            <a:fld id="{39A64960-AEEC-44D2-83E6-DED11061CFB3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367712" y="6009219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175" y="5875866"/>
            <a:ext cx="485968" cy="812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6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294217" y="575735"/>
            <a:ext cx="8520113" cy="39581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400" dirty="0" smtClean="0"/>
              <a:t> High-</a:t>
            </a:r>
            <a:r>
              <a:rPr lang="de-DE" sz="2400" dirty="0" err="1" smtClean="0"/>
              <a:t>throughput</a:t>
            </a:r>
            <a:r>
              <a:rPr lang="de-DE" sz="2400" dirty="0" smtClean="0"/>
              <a:t> X-</a:t>
            </a:r>
            <a:r>
              <a:rPr lang="de-DE" sz="2400" dirty="0" err="1" smtClean="0"/>
              <a:t>ray</a:t>
            </a:r>
            <a:r>
              <a:rPr lang="de-DE" sz="2400" dirty="0"/>
              <a:t> </a:t>
            </a:r>
            <a:r>
              <a:rPr lang="de-DE" sz="2400" dirty="0" err="1" smtClean="0"/>
              <a:t>compound</a:t>
            </a:r>
            <a:r>
              <a:rPr lang="de-DE" sz="2400" dirty="0" smtClean="0"/>
              <a:t> </a:t>
            </a:r>
            <a:r>
              <a:rPr lang="de-DE" sz="2400" dirty="0" err="1" smtClean="0"/>
              <a:t>screening</a:t>
            </a:r>
            <a:r>
              <a:rPr lang="de-DE" sz="2400" dirty="0" smtClean="0"/>
              <a:t> </a:t>
            </a:r>
            <a:r>
              <a:rPr lang="de-DE" sz="2400" dirty="0" err="1" smtClean="0"/>
              <a:t>against</a:t>
            </a:r>
            <a:r>
              <a:rPr lang="de-DE" sz="2400" dirty="0" smtClean="0"/>
              <a:t> SARS-CoV2 </a:t>
            </a:r>
            <a:r>
              <a:rPr lang="de-DE" sz="2400" dirty="0" err="1" smtClean="0"/>
              <a:t>at</a:t>
            </a:r>
            <a:r>
              <a:rPr lang="de-DE" sz="2400" dirty="0" smtClean="0"/>
              <a:t> DESY </a:t>
            </a:r>
            <a:endParaRPr lang="de-D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016" y="5889625"/>
            <a:ext cx="1729684" cy="85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7300" y="5981700"/>
            <a:ext cx="1313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Alke Meents</a:t>
            </a:r>
          </a:p>
          <a:p>
            <a:r>
              <a:rPr lang="en-US" dirty="0" smtClean="0"/>
              <a:t>CFEL-BMX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33" y="5388822"/>
            <a:ext cx="807543" cy="135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3" y="3687233"/>
            <a:ext cx="36576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2044700"/>
            <a:ext cx="4595646" cy="306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35" y="1756834"/>
            <a:ext cx="1744132" cy="17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34" y="272521"/>
            <a:ext cx="8520113" cy="544512"/>
          </a:xfrm>
        </p:spPr>
        <p:txBody>
          <a:bodyPr/>
          <a:lstStyle/>
          <a:p>
            <a:r>
              <a:rPr lang="en-US" dirty="0" smtClean="0"/>
              <a:t>Results data collection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0266" y="13787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Number of </a:t>
            </a:r>
            <a:r>
              <a:rPr lang="en-US" b="1" dirty="0"/>
              <a:t>crystals</a:t>
            </a:r>
            <a:r>
              <a:rPr lang="en-US" dirty="0"/>
              <a:t>: 7697</a:t>
            </a:r>
          </a:p>
          <a:p>
            <a:r>
              <a:rPr lang="en-US" dirty="0"/>
              <a:t>Number of unique </a:t>
            </a:r>
            <a:r>
              <a:rPr lang="en-US" b="1" dirty="0"/>
              <a:t>compounds</a:t>
            </a:r>
            <a:r>
              <a:rPr lang="en-US" dirty="0"/>
              <a:t>: 4035</a:t>
            </a:r>
          </a:p>
          <a:p>
            <a:r>
              <a:rPr lang="en-US" dirty="0"/>
              <a:t>Unique </a:t>
            </a:r>
            <a:r>
              <a:rPr lang="en-US" b="1" dirty="0"/>
              <a:t>targets</a:t>
            </a:r>
            <a:r>
              <a:rPr lang="en-US" dirty="0"/>
              <a:t>: SARS-CoV-2 Main Protease</a:t>
            </a:r>
          </a:p>
          <a:p>
            <a:r>
              <a:rPr lang="en-US" dirty="0"/>
              <a:t>Number of </a:t>
            </a:r>
            <a:r>
              <a:rPr lang="en-US" b="1" dirty="0"/>
              <a:t>diffraction</a:t>
            </a:r>
            <a:r>
              <a:rPr lang="en-US" dirty="0"/>
              <a:t> data sets marked as </a:t>
            </a:r>
            <a:r>
              <a:rPr lang="en-US" i="1" dirty="0"/>
              <a:t>success</a:t>
            </a:r>
            <a:r>
              <a:rPr lang="en-US" dirty="0"/>
              <a:t>: 6506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77067"/>
            <a:ext cx="3149600" cy="314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34" y="2438400"/>
            <a:ext cx="3403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2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0-05-12 at 09.0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60500"/>
            <a:ext cx="7934447" cy="43053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5300" y="276754"/>
            <a:ext cx="8520113" cy="544512"/>
          </a:xfrm>
        </p:spPr>
        <p:txBody>
          <a:bodyPr/>
          <a:lstStyle/>
          <a:p>
            <a:r>
              <a:rPr lang="en-US" dirty="0" smtClean="0"/>
              <a:t>Data processing pipeline of DESY’s Maxwell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33" y="289455"/>
            <a:ext cx="8520113" cy="544512"/>
          </a:xfrm>
        </p:spPr>
        <p:txBody>
          <a:bodyPr/>
          <a:lstStyle/>
          <a:p>
            <a:r>
              <a:rPr lang="en-US" dirty="0" smtClean="0"/>
              <a:t>So far: 18 compounds binding to </a:t>
            </a:r>
            <a:r>
              <a:rPr lang="en-US" dirty="0" err="1" smtClean="0"/>
              <a:t>MPro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9005" y="1393268"/>
            <a:ext cx="8284795" cy="4629709"/>
            <a:chOff x="33704" y="1266268"/>
            <a:chExt cx="9074801" cy="5140476"/>
          </a:xfrm>
        </p:grpSpPr>
        <p:grpSp>
          <p:nvGrpSpPr>
            <p:cNvPr id="6" name="Group 5"/>
            <p:cNvGrpSpPr/>
            <p:nvPr/>
          </p:nvGrpSpPr>
          <p:grpSpPr>
            <a:xfrm>
              <a:off x="4715468" y="1266268"/>
              <a:ext cx="1440000" cy="1796734"/>
              <a:chOff x="4715467" y="1266269"/>
              <a:chExt cx="1440000" cy="1796733"/>
            </a:xfrm>
          </p:grpSpPr>
          <p:pic>
            <p:nvPicPr>
              <p:cNvPr id="58" name="Picture 20" descr="D:\manuscripts\Mpro\hits_overview\files\AZS6482CID_44137675_5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467" y="1266269"/>
                <a:ext cx="1440000" cy="1440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4917537" y="2704247"/>
                <a:ext cx="1059046" cy="35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AZD6482</a:t>
                </a:r>
                <a:endParaRPr lang="de-DE" sz="14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542" y="1266268"/>
              <a:ext cx="1440000" cy="1807312"/>
              <a:chOff x="34543" y="1266266"/>
              <a:chExt cx="1440000" cy="1807314"/>
            </a:xfrm>
          </p:grpSpPr>
          <p:pic>
            <p:nvPicPr>
              <p:cNvPr id="56" name="Picture 3" descr="D:\manuscripts\Mpro\hits_overview\files\Cinepazide_5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43" y="1266266"/>
                <a:ext cx="1440000" cy="1439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148448" y="2704249"/>
                <a:ext cx="121219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Cinepazide</a:t>
                </a:r>
                <a:endParaRPr lang="de-DE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86068" y="1266268"/>
              <a:ext cx="1440000" cy="1807312"/>
              <a:chOff x="1586069" y="1266266"/>
              <a:chExt cx="1440000" cy="1807314"/>
            </a:xfrm>
          </p:grpSpPr>
          <p:pic>
            <p:nvPicPr>
              <p:cNvPr id="54" name="Picture 12" descr="D:\manuscripts\Mpro\hits_overview\files\MUT056399_CID_44208849_50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069" y="1266266"/>
                <a:ext cx="1440000" cy="1439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1634250" y="2704249"/>
                <a:ext cx="1343638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MUT056399</a:t>
                </a:r>
                <a:endParaRPr lang="de-DE" sz="14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132000" y="1266268"/>
              <a:ext cx="1440000" cy="1796734"/>
              <a:chOff x="3131999" y="1266269"/>
              <a:chExt cx="1440000" cy="1796733"/>
            </a:xfrm>
          </p:grpSpPr>
          <p:pic>
            <p:nvPicPr>
              <p:cNvPr id="52" name="Picture 17" descr="D:\manuscripts\Mpro\hits_overview\files\UNC2327_CID_71583615_50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999" y="1266269"/>
                <a:ext cx="1440000" cy="1440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315635" y="2704247"/>
                <a:ext cx="1092613" cy="35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UNC2327</a:t>
                </a:r>
                <a:endParaRPr lang="de-DE" sz="1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28344" y="1266268"/>
              <a:ext cx="1440000" cy="1796734"/>
              <a:chOff x="6228346" y="1266269"/>
              <a:chExt cx="1440001" cy="1796733"/>
            </a:xfrm>
          </p:grpSpPr>
          <p:pic>
            <p:nvPicPr>
              <p:cNvPr id="50" name="Picture 8" descr="D:\manuscripts\Mpro\hits_overview\files\HEATimagefly.cgi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346" y="1266269"/>
                <a:ext cx="1440001" cy="1440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6615400" y="2704247"/>
                <a:ext cx="726424" cy="35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HEAT</a:t>
                </a:r>
                <a:endParaRPr lang="de-DE" sz="14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668505" y="1266268"/>
              <a:ext cx="1440000" cy="1796734"/>
              <a:chOff x="7668499" y="1266269"/>
              <a:chExt cx="1439999" cy="1796733"/>
            </a:xfrm>
          </p:grpSpPr>
          <p:pic>
            <p:nvPicPr>
              <p:cNvPr id="48" name="Picture 9" descr="D:\manuscripts\Mpro\hits_overview\files\Htmt_500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499" y="1266269"/>
                <a:ext cx="1439999" cy="1440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8013241" y="2704247"/>
                <a:ext cx="763535" cy="35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HTMT</a:t>
                </a:r>
                <a:endParaRPr lang="de-DE" sz="14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15468" y="2996952"/>
              <a:ext cx="1440000" cy="1650839"/>
              <a:chOff x="4715467" y="2996952"/>
              <a:chExt cx="1440000" cy="1650840"/>
            </a:xfrm>
          </p:grpSpPr>
          <p:pic>
            <p:nvPicPr>
              <p:cNvPr id="46" name="Picture 18" descr="D:\manuscripts\Mpro\hits_overview\files\Vicriviroc_500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467" y="2996952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4908977" y="4278460"/>
                <a:ext cx="1052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Vicriviroc</a:t>
                </a:r>
                <a:endParaRPr lang="de-DE" sz="14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4542" y="2996952"/>
              <a:ext cx="1440000" cy="1650839"/>
              <a:chOff x="34543" y="2996952"/>
              <a:chExt cx="1440000" cy="1650840"/>
            </a:xfrm>
          </p:grpSpPr>
          <p:pic>
            <p:nvPicPr>
              <p:cNvPr id="44" name="Picture 4" descr="D:\manuscripts\Mpro\hits_overview\files\Clonidine_500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43" y="2996952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219781" y="4278460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Clonidine</a:t>
                </a:r>
                <a:endParaRPr lang="de-DE" sz="1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480297" y="2996952"/>
              <a:ext cx="1574466" cy="1640261"/>
              <a:chOff x="1480298" y="2996952"/>
              <a:chExt cx="1574466" cy="1640262"/>
            </a:xfrm>
          </p:grpSpPr>
          <p:pic>
            <p:nvPicPr>
              <p:cNvPr id="42" name="Picture 11" descr="D:\manuscripts\Mpro\hits_overview\files\Methazolamide_500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069" y="2996952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480298" y="4278460"/>
                <a:ext cx="1574466" cy="358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Methazolamide</a:t>
                </a:r>
                <a:endParaRPr lang="de-DE" sz="14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132000" y="2996952"/>
              <a:ext cx="1440000" cy="1650839"/>
              <a:chOff x="3132000" y="2996952"/>
              <a:chExt cx="1440000" cy="1650840"/>
            </a:xfrm>
          </p:grpSpPr>
          <p:pic>
            <p:nvPicPr>
              <p:cNvPr id="40" name="Picture 16" descr="D:\manuscripts\Mpro\hits_overview\files\Tofogliflozin_50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000" y="2996952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3197590" y="4278460"/>
                <a:ext cx="1308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Tofogliflozin</a:t>
                </a:r>
                <a:endParaRPr lang="de-DE" sz="14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228344" y="2996952"/>
              <a:ext cx="1440000" cy="1640261"/>
              <a:chOff x="6228344" y="2996952"/>
              <a:chExt cx="1440000" cy="1640262"/>
            </a:xfrm>
          </p:grpSpPr>
          <p:pic>
            <p:nvPicPr>
              <p:cNvPr id="38" name="Picture 19" descr="D:\manuscripts\Mpro\hits_overview\files\AL8697imgsrv.fcgi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344" y="2996952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6506558" y="4278460"/>
                <a:ext cx="902431" cy="358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AL8697</a:t>
                </a:r>
                <a:endParaRPr lang="de-DE" sz="14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668505" y="2996952"/>
              <a:ext cx="1440000" cy="1650839"/>
              <a:chOff x="7668504" y="2996952"/>
              <a:chExt cx="1440000" cy="1650840"/>
            </a:xfrm>
          </p:grpSpPr>
          <p:pic>
            <p:nvPicPr>
              <p:cNvPr id="36" name="Picture 7" descr="D:\manuscripts\Mpro\hits_overview\files\Glycitein_500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504" y="2996952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7888527" y="4278460"/>
                <a:ext cx="999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Glycitein</a:t>
                </a:r>
                <a:endParaRPr lang="de-DE" sz="14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642750" y="4625990"/>
              <a:ext cx="1585435" cy="1692621"/>
              <a:chOff x="4642750" y="4625991"/>
              <a:chExt cx="1585434" cy="1692621"/>
            </a:xfrm>
          </p:grpSpPr>
          <p:pic>
            <p:nvPicPr>
              <p:cNvPr id="34" name="Picture 14" descr="D:\manuscripts\Mpro\hits_overview\files\Pyrithione_zinc_500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467" y="4625991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642750" y="5949280"/>
                <a:ext cx="1585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Zinc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Pyrithione</a:t>
                </a:r>
                <a:endParaRPr lang="de-DE" sz="1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3704" y="4625990"/>
              <a:ext cx="1441677" cy="1692621"/>
              <a:chOff x="33705" y="4625991"/>
              <a:chExt cx="1441677" cy="1692621"/>
            </a:xfrm>
          </p:grpSpPr>
          <p:pic>
            <p:nvPicPr>
              <p:cNvPr id="32" name="Picture 5" descr="D:\manuscripts\Mpro\hits_overview\files\Evofosfamide_500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43" y="4625991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3705" y="5949280"/>
                <a:ext cx="1441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Evofosfamide</a:t>
                </a:r>
                <a:endParaRPr lang="de-DE" sz="1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586068" y="4625991"/>
              <a:ext cx="1440000" cy="1780753"/>
              <a:chOff x="1586069" y="4625991"/>
              <a:chExt cx="1440000" cy="1780753"/>
            </a:xfrm>
          </p:grpSpPr>
          <p:pic>
            <p:nvPicPr>
              <p:cNvPr id="30" name="Picture 10" descr="D:\manuscripts\Mpro\hits_overview\files\Ifenprodil_500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069" y="4625991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760021" y="6047991"/>
                <a:ext cx="1036700" cy="358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Ifenprodil</a:t>
                </a:r>
                <a:endParaRPr lang="de-DE" sz="14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32000" y="4625990"/>
              <a:ext cx="1440000" cy="1780752"/>
              <a:chOff x="3132000" y="4625991"/>
              <a:chExt cx="1440000" cy="1780752"/>
            </a:xfrm>
          </p:grpSpPr>
          <p:pic>
            <p:nvPicPr>
              <p:cNvPr id="28" name="Picture 13" descr="D:\manuscripts\Mpro\hits_overview\files\PD_168568_Dihydrochloride_500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000" y="4625991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3277965" y="6047988"/>
                <a:ext cx="1160141" cy="35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PD168568</a:t>
                </a:r>
                <a:endParaRPr lang="de-DE" sz="1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228344" y="4625990"/>
              <a:ext cx="1440000" cy="1692621"/>
              <a:chOff x="6228344" y="4625991"/>
              <a:chExt cx="1440000" cy="1692621"/>
            </a:xfrm>
          </p:grpSpPr>
          <p:pic>
            <p:nvPicPr>
              <p:cNvPr id="26" name="Picture 15" descr="D:\manuscripts\Mpro\hits_overview\files\Quipazine_500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344" y="4625991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6383927" y="5949280"/>
                <a:ext cx="1128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Quipazine</a:t>
                </a:r>
                <a:endParaRPr lang="de-DE" sz="14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668504" y="4625991"/>
              <a:ext cx="1440000" cy="1692621"/>
              <a:chOff x="7668504" y="4625991"/>
              <a:chExt cx="1440000" cy="1692621"/>
            </a:xfrm>
          </p:grpSpPr>
          <p:pic>
            <p:nvPicPr>
              <p:cNvPr id="24" name="Picture 6" descr="D:\manuscripts\Mpro\hits_overview\files\FusidicAcidCID_3001077_500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504" y="4625991"/>
                <a:ext cx="144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745540" y="5949280"/>
                <a:ext cx="1285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Fusidic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Acid</a:t>
                </a:r>
                <a:endParaRPr lang="de-DE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47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3" y="306388"/>
            <a:ext cx="8520113" cy="544512"/>
          </a:xfrm>
        </p:spPr>
        <p:txBody>
          <a:bodyPr/>
          <a:lstStyle/>
          <a:p>
            <a:r>
              <a:rPr lang="en-US" dirty="0" smtClean="0"/>
              <a:t>Currently most promising hit: HEAT (BE-2254)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6" y="1371601"/>
            <a:ext cx="5655734" cy="46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0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67" y="306388"/>
            <a:ext cx="8520113" cy="544512"/>
          </a:xfrm>
        </p:spPr>
        <p:txBody>
          <a:bodyPr/>
          <a:lstStyle/>
          <a:p>
            <a:r>
              <a:rPr lang="en-US" dirty="0" smtClean="0"/>
              <a:t>Proposed HEAT reaction </a:t>
            </a:r>
            <a:r>
              <a:rPr lang="en-US" dirty="0" err="1" smtClean="0"/>
              <a:t>mechaism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6" y="1308101"/>
            <a:ext cx="7542363" cy="4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92100" y="179388"/>
            <a:ext cx="8520113" cy="5445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800" dirty="0" smtClean="0"/>
              <a:t>Hamburg Corona-project time </a:t>
            </a:r>
            <a:r>
              <a:rPr lang="de-DE" sz="2800" dirty="0" err="1" smtClean="0"/>
              <a:t>line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51426"/>
              </p:ext>
            </p:extLst>
          </p:nvPr>
        </p:nvGraphicFramePr>
        <p:xfrm>
          <a:off x="787400" y="1437640"/>
          <a:ext cx="7340600" cy="46024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90463"/>
                <a:gridCol w="575013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17.3.2020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Initial idea, selection of 3 target proteins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20.3.2020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 partners agree on project plan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24.3.2020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MPro</a:t>
                      </a:r>
                      <a:r>
                        <a:rPr lang="en-US" sz="1400" dirty="0" smtClean="0"/>
                        <a:t> protein and Plasmid received from UL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27.3.2020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MPro</a:t>
                      </a:r>
                      <a:r>
                        <a:rPr lang="en-US" sz="1400" dirty="0" smtClean="0"/>
                        <a:t> Protein production and co-crystallization with compounds established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31.3.2020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Start of X-ray screening experiments at PETRA III </a:t>
                      </a:r>
                      <a:r>
                        <a:rPr lang="en-US" sz="1400" dirty="0" err="1" smtClean="0"/>
                        <a:t>beamline</a:t>
                      </a:r>
                      <a:r>
                        <a:rPr lang="en-US" sz="1400" dirty="0" smtClean="0"/>
                        <a:t> P11: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about 450 dataset collected per day / remote operation.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Setup of data processing and data evaluation pipeline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9.4.2020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 3000 datasets collected from ~2100 compounds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15.4.2020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First hits identified (Easter egg’s)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17.4.2020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Supporting experiments: </a:t>
                      </a:r>
                      <a:r>
                        <a:rPr lang="en-US" sz="1400" dirty="0" err="1" smtClean="0"/>
                        <a:t>MassSpec</a:t>
                      </a:r>
                      <a:r>
                        <a:rPr lang="en-US" sz="1400" dirty="0" smtClean="0"/>
                        <a:t> and activity measurements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23.4.2020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Screening campaign on </a:t>
                      </a:r>
                      <a:r>
                        <a:rPr lang="en-US" sz="1400" b="1" dirty="0" err="1" smtClean="0"/>
                        <a:t>Mpro</a:t>
                      </a:r>
                      <a:r>
                        <a:rPr lang="en-US" sz="1400" b="1" dirty="0" smtClean="0"/>
                        <a:t> finished: ~ 6000 </a:t>
                      </a:r>
                      <a:r>
                        <a:rPr lang="en-US" sz="1400" b="1" dirty="0" err="1" smtClean="0"/>
                        <a:t>datsets</a:t>
                      </a:r>
                      <a:r>
                        <a:rPr lang="en-US" sz="1400" b="1" dirty="0" smtClean="0"/>
                        <a:t> from ~ 4000 different compounds, 18 hits identified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28.4.2020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Release of first </a:t>
                      </a:r>
                      <a:r>
                        <a:rPr lang="en-US" sz="1400" dirty="0" err="1" smtClean="0"/>
                        <a:t>pdb</a:t>
                      </a:r>
                      <a:r>
                        <a:rPr lang="en-US" sz="1400" dirty="0" smtClean="0"/>
                        <a:t> entry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4.5.2020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Preprint</a:t>
                      </a:r>
                      <a:r>
                        <a:rPr lang="en-US" sz="1400" baseline="0" dirty="0" smtClean="0"/>
                        <a:t> of first hit</a:t>
                      </a:r>
                      <a:r>
                        <a:rPr lang="en-US" sz="1400" dirty="0" smtClean="0"/>
                        <a:t>  available</a:t>
                      </a:r>
                      <a:r>
                        <a:rPr lang="en-US" sz="1400" baseline="0" dirty="0" smtClean="0"/>
                        <a:t> on </a:t>
                      </a:r>
                      <a:r>
                        <a:rPr lang="en-US" sz="1400" baseline="0" dirty="0" err="1" smtClean="0"/>
                        <a:t>bioRxiv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79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358900"/>
            <a:ext cx="8520113" cy="4792663"/>
          </a:xfrm>
        </p:spPr>
        <p:txBody>
          <a:bodyPr/>
          <a:lstStyle/>
          <a:p>
            <a:r>
              <a:rPr lang="en-US" dirty="0" smtClean="0"/>
              <a:t>Main Protease:</a:t>
            </a:r>
          </a:p>
          <a:p>
            <a:pPr lvl="1"/>
            <a:r>
              <a:rPr lang="en-US" dirty="0"/>
              <a:t>Testing of biological activity of the hits from X-ray screening</a:t>
            </a:r>
          </a:p>
          <a:p>
            <a:pPr lvl="1"/>
            <a:r>
              <a:rPr lang="en-US" dirty="0"/>
              <a:t>Further characterization with additional X-ray, </a:t>
            </a:r>
            <a:r>
              <a:rPr lang="en-US" dirty="0" err="1"/>
              <a:t>MasSpec</a:t>
            </a:r>
            <a:r>
              <a:rPr lang="en-US" dirty="0"/>
              <a:t>, NMR, 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en-US" dirty="0"/>
              <a:t>Chemical modification of very promising hits, entering the optimization cycle </a:t>
            </a:r>
          </a:p>
          <a:p>
            <a:pPr lvl="1"/>
            <a:r>
              <a:rPr lang="en-US" dirty="0"/>
              <a:t> 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Papain-like Protease / TMPRSS2</a:t>
            </a:r>
          </a:p>
          <a:p>
            <a:pPr lvl="1"/>
            <a:r>
              <a:rPr lang="en-US" dirty="0" smtClean="0"/>
              <a:t>R</a:t>
            </a:r>
            <a:r>
              <a:rPr lang="is-IS" dirty="0" smtClean="0"/>
              <a:t>eliable protein production </a:t>
            </a:r>
          </a:p>
          <a:p>
            <a:pPr lvl="1"/>
            <a:r>
              <a:rPr lang="en-US" dirty="0" smtClean="0"/>
              <a:t>O</a:t>
            </a:r>
            <a:r>
              <a:rPr lang="is-IS" dirty="0" smtClean="0"/>
              <a:t>ptimization of crystallization conditions</a:t>
            </a:r>
          </a:p>
          <a:p>
            <a:pPr lvl="1"/>
            <a:r>
              <a:rPr lang="is-IS" dirty="0" smtClean="0"/>
              <a:t> X-ray comound screeening ...</a:t>
            </a:r>
          </a:p>
          <a:p>
            <a:pPr lvl="1"/>
            <a:r>
              <a:rPr lang="is-IS" dirty="0" smtClean="0"/>
              <a:t>....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7041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involved &amp; Thanks to </a:t>
            </a:r>
            <a:r>
              <a:rPr lang="is-IS" dirty="0" smtClean="0"/>
              <a:t>….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838696" y="3636431"/>
            <a:ext cx="3771900" cy="297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515151"/>
              </a:solidFill>
              <a:effectLst/>
              <a:latin typeface="Arial" pitchFamily="-10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00" y="5892799"/>
            <a:ext cx="831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Special Thanks to DESY machine group for PETRA III operation and all other DESY groups supporting the project.</a:t>
            </a:r>
            <a:endParaRPr lang="en-US" sz="1800" dirty="0"/>
          </a:p>
        </p:txBody>
      </p:sp>
      <p:pic>
        <p:nvPicPr>
          <p:cNvPr id="3" name="Picture 2" descr="Screen Shot 2020-05-12 at 10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971" y="1049879"/>
            <a:ext cx="5325128" cy="46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02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6" y="221719"/>
            <a:ext cx="8520113" cy="544512"/>
          </a:xfrm>
        </p:spPr>
        <p:txBody>
          <a:bodyPr/>
          <a:lstStyle/>
          <a:p>
            <a:r>
              <a:rPr lang="en-US" dirty="0" smtClean="0"/>
              <a:t>SARS-CoV2 infection process </a:t>
            </a:r>
            <a:endParaRPr lang="en-US" dirty="0"/>
          </a:p>
        </p:txBody>
      </p:sp>
      <p:pic>
        <p:nvPicPr>
          <p:cNvPr id="4" name="Picture 3" descr="Screen Shot 2020-05-11 at 08.50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99" y="1253066"/>
            <a:ext cx="6445568" cy="4842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37067" y="5820833"/>
            <a:ext cx="4652433" cy="6053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/>
              <a:t>Profile </a:t>
            </a:r>
            <a:r>
              <a:rPr lang="en-US" sz="1200" b="1" dirty="0"/>
              <a:t>of a killer: the complex biology powering the coronavirus </a:t>
            </a:r>
            <a:r>
              <a:rPr lang="en-US" sz="1200" b="1" dirty="0" smtClean="0"/>
              <a:t>pandemic. Nature, May 2020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43300" y="2501900"/>
            <a:ext cx="5245100" cy="771386"/>
            <a:chOff x="3543300" y="2501900"/>
            <a:chExt cx="5245100" cy="771386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543300" y="2501900"/>
              <a:ext cx="3048000" cy="431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6692901" y="2565400"/>
              <a:ext cx="20954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</a:t>
              </a:r>
              <a:r>
                <a:rPr lang="en-US" sz="2000" dirty="0" smtClean="0">
                  <a:solidFill>
                    <a:srgbClr val="FF0000"/>
                  </a:solidFill>
                </a:rPr>
                <a:t>nhibition of ‘virus entry”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5600" y="3695700"/>
            <a:ext cx="4762500" cy="707886"/>
            <a:chOff x="4165600" y="3695700"/>
            <a:chExt cx="4762500" cy="707886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4165600" y="3835400"/>
              <a:ext cx="2298700" cy="215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6502401" y="3695700"/>
              <a:ext cx="2425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</a:t>
              </a:r>
              <a:r>
                <a:rPr lang="en-US" sz="2000" dirty="0" smtClean="0">
                  <a:solidFill>
                    <a:srgbClr val="FF0000"/>
                  </a:solidFill>
                </a:rPr>
                <a:t>nhibition of ‘virus replication’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83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67" y="289455"/>
            <a:ext cx="8520113" cy="544512"/>
          </a:xfrm>
        </p:spPr>
        <p:txBody>
          <a:bodyPr/>
          <a:lstStyle/>
          <a:p>
            <a:r>
              <a:rPr lang="en-US" dirty="0" smtClean="0"/>
              <a:t>SARS-CoV2 replication in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2334" y="1524000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Viral-RNA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702300" y="1917700"/>
            <a:ext cx="10287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Screen Shot 2020-05-11 at 10.1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70" y="1337734"/>
            <a:ext cx="4461883" cy="4792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1700" y="5041900"/>
            <a:ext cx="2197100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Structural proteins (4)</a:t>
            </a:r>
          </a:p>
          <a:p>
            <a:r>
              <a:rPr lang="en-US" sz="1200" dirty="0" smtClean="0">
                <a:solidFill>
                  <a:srgbClr val="3366FF"/>
                </a:solidFill>
              </a:rPr>
              <a:t> Spike, Membrane, Envelop, </a:t>
            </a:r>
            <a:r>
              <a:rPr lang="en-US" sz="1200" dirty="0" err="1" smtClean="0">
                <a:solidFill>
                  <a:srgbClr val="3366FF"/>
                </a:solidFill>
              </a:rPr>
              <a:t>Nucleocapsid</a:t>
            </a:r>
            <a:endParaRPr lang="en-US" sz="1200" dirty="0" smtClean="0">
              <a:solidFill>
                <a:srgbClr val="3366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086600" y="1917700"/>
            <a:ext cx="1079500" cy="1739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207000" y="2108200"/>
            <a:ext cx="120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Ribosome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4686300" y="3253771"/>
            <a:ext cx="2209800" cy="1569660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Non-structural proteins </a:t>
            </a:r>
            <a:r>
              <a:rPr lang="en-US" sz="1200" dirty="0" smtClean="0">
                <a:solidFill>
                  <a:srgbClr val="FF0000"/>
                </a:solidFill>
              </a:rPr>
              <a:t>(30)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err="1">
                <a:solidFill>
                  <a:srgbClr val="FF0000"/>
                </a:solidFill>
              </a:rPr>
              <a:t>Polyprotein</a:t>
            </a:r>
            <a:r>
              <a:rPr lang="en-US" sz="1200" dirty="0">
                <a:solidFill>
                  <a:srgbClr val="FF0000"/>
                </a:solidFill>
              </a:rPr>
              <a:t> rep1a</a:t>
            </a:r>
          </a:p>
          <a:p>
            <a:pPr marL="285750" indent="-285750">
              <a:buFontTx/>
              <a:buChar char="-"/>
            </a:pPr>
            <a:r>
              <a:rPr lang="en-US" sz="1200" dirty="0" err="1">
                <a:solidFill>
                  <a:srgbClr val="FF0000"/>
                </a:solidFill>
              </a:rPr>
              <a:t>Polyprotein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rep1b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-&gt; cut into 16 proteins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(important for </a:t>
            </a:r>
            <a:r>
              <a:rPr lang="en-US" sz="1200" dirty="0" smtClean="0">
                <a:solidFill>
                  <a:srgbClr val="FF0000"/>
                </a:solidFill>
              </a:rPr>
              <a:t>replication: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Including: </a:t>
            </a:r>
            <a:r>
              <a:rPr lang="en-US" sz="1200" dirty="0" err="1">
                <a:solidFill>
                  <a:srgbClr val="FF0000"/>
                </a:solidFill>
              </a:rPr>
              <a:t>Mpro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PLPro,RNA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Polymerase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73600" y="2895600"/>
            <a:ext cx="1849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production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45185" y="3771900"/>
            <a:ext cx="159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replication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 bwMode="auto">
          <a:xfrm>
            <a:off x="6997700" y="3352800"/>
            <a:ext cx="444500" cy="1206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7067" y="6074833"/>
            <a:ext cx="4652433" cy="6053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/>
              <a:t>Profile </a:t>
            </a:r>
            <a:r>
              <a:rPr lang="en-US" sz="1200" b="1" dirty="0"/>
              <a:t>of a killer: the complex biology powering the coronavirus </a:t>
            </a:r>
            <a:r>
              <a:rPr lang="en-US" sz="1200" b="1" dirty="0" smtClean="0"/>
              <a:t>pandemic. Nature, May 2020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255588"/>
            <a:ext cx="8520113" cy="544512"/>
          </a:xfrm>
        </p:spPr>
        <p:txBody>
          <a:bodyPr/>
          <a:lstStyle/>
          <a:p>
            <a:r>
              <a:rPr lang="en-US" dirty="0" smtClean="0"/>
              <a:t>3 target proteins</a:t>
            </a:r>
            <a:r>
              <a:rPr lang="en-US" dirty="0"/>
              <a:t> </a:t>
            </a:r>
            <a:r>
              <a:rPr lang="en-US" dirty="0" smtClean="0"/>
              <a:t>selected for screening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300" y="1308100"/>
            <a:ext cx="31470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SARS-CoV2 Main protease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viral </a:t>
            </a:r>
            <a:r>
              <a:rPr lang="en-US" sz="1400" dirty="0" err="1" smtClean="0"/>
              <a:t>cystein</a:t>
            </a:r>
            <a:r>
              <a:rPr lang="en-US" sz="1400" dirty="0" smtClean="0"/>
              <a:t> protease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34 </a:t>
            </a:r>
            <a:r>
              <a:rPr lang="en-US" sz="1400" dirty="0" err="1" smtClean="0"/>
              <a:t>kDa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11 x cleavage of rep1A and rep1B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0100" y="1346200"/>
            <a:ext cx="42498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SARS-CoV2 Papain-like protease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viral </a:t>
            </a:r>
            <a:r>
              <a:rPr lang="en-US" sz="1400" dirty="0" err="1"/>
              <a:t>cystein</a:t>
            </a:r>
            <a:r>
              <a:rPr lang="en-US" sz="1400" dirty="0"/>
              <a:t> protease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36 </a:t>
            </a:r>
            <a:r>
              <a:rPr lang="en-US" sz="1400" dirty="0" err="1" smtClean="0"/>
              <a:t>kDa</a:t>
            </a:r>
            <a:r>
              <a:rPr lang="en-US" sz="1400" dirty="0" smtClean="0"/>
              <a:t> (protease domain)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3</a:t>
            </a:r>
            <a:r>
              <a:rPr lang="en-US" sz="1400" dirty="0" smtClean="0"/>
              <a:t> </a:t>
            </a:r>
            <a:r>
              <a:rPr lang="en-US" sz="1400" dirty="0"/>
              <a:t>x cleavage of rep1A and </a:t>
            </a:r>
            <a:r>
              <a:rPr lang="en-US" sz="1400" dirty="0" smtClean="0"/>
              <a:t>rep1B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Blocks host immune response (de-</a:t>
            </a:r>
            <a:r>
              <a:rPr lang="en-US" sz="1400" dirty="0" err="1" smtClean="0"/>
              <a:t>ubiquitinase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900" y="4845784"/>
            <a:ext cx="37753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TMPRSS2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human serine protease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located on cell surface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54 </a:t>
            </a:r>
            <a:r>
              <a:rPr lang="en-US" sz="1200" dirty="0" err="1" smtClean="0"/>
              <a:t>Kda</a:t>
            </a: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Important for virus activation during entry / release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</a:t>
            </a:r>
            <a:r>
              <a:rPr lang="en-US" sz="1200" dirty="0" smtClean="0"/>
              <a:t>leavage of Spike protein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r>
              <a:rPr lang="en-US" sz="1200" b="1" dirty="0" smtClean="0"/>
              <a:t>Structure not known yet </a:t>
            </a:r>
            <a:r>
              <a:rPr lang="is-IS" sz="1200" b="1" dirty="0" smtClean="0"/>
              <a:t>….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499" y="2743200"/>
            <a:ext cx="3513573" cy="1714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5300" y="4614209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Y. </a:t>
            </a:r>
            <a:r>
              <a:rPr lang="en-US" sz="1000" dirty="0"/>
              <a:t>M. </a:t>
            </a:r>
            <a:r>
              <a:rPr lang="en-US" sz="1000" dirty="0" err="1"/>
              <a:t>Báez</a:t>
            </a:r>
            <a:r>
              <a:rPr lang="en-US" sz="1000" dirty="0"/>
              <a:t>-</a:t>
            </a:r>
            <a:r>
              <a:rPr lang="en-US" sz="1000" dirty="0" smtClean="0"/>
              <a:t>Santos et al.,  Antiviral </a:t>
            </a:r>
            <a:r>
              <a:rPr lang="en-US" sz="1000" dirty="0"/>
              <a:t>Research</a:t>
            </a:r>
            <a:r>
              <a:rPr lang="en-US" sz="1000" dirty="0" smtClean="0"/>
              <a:t>, Volume 115, 2015, </a:t>
            </a:r>
            <a:r>
              <a:rPr lang="en-US" sz="1000" dirty="0"/>
              <a:t>21-38,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1" r="4167" b="7500"/>
          <a:stretch/>
        </p:blipFill>
        <p:spPr>
          <a:xfrm>
            <a:off x="419100" y="2552700"/>
            <a:ext cx="397293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4" y="221724"/>
            <a:ext cx="8520113" cy="544512"/>
          </a:xfrm>
        </p:spPr>
        <p:txBody>
          <a:bodyPr/>
          <a:lstStyle/>
          <a:p>
            <a:r>
              <a:rPr lang="en-US" dirty="0" smtClean="0"/>
              <a:t>Conventional process of ‘structure based drug design’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300" y="3762802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i="1" dirty="0" smtClean="0"/>
              <a:t>L. Zhang et al. Science</a:t>
            </a:r>
            <a:r>
              <a:rPr lang="de-DE" sz="800" i="1" dirty="0"/>
              <a:t> </a:t>
            </a:r>
            <a:r>
              <a:rPr lang="de-DE" sz="800" dirty="0"/>
              <a:t> 24 Apr 2020:</a:t>
            </a:r>
          </a:p>
          <a:p>
            <a:r>
              <a:rPr lang="en-US" sz="800" dirty="0"/>
              <a:t>Vol. 368, Issue 6489, pp. 409-</a:t>
            </a:r>
            <a:r>
              <a:rPr lang="en-US" sz="800" dirty="0" smtClean="0"/>
              <a:t>412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00" y="1160763"/>
            <a:ext cx="2959100" cy="2489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4700" y="1219200"/>
            <a:ext cx="4176243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Determination of the protein (</a:t>
            </a:r>
            <a:r>
              <a:rPr lang="en-US" dirty="0" err="1"/>
              <a:t>apo</a:t>
            </a:r>
            <a:r>
              <a:rPr lang="en-US" dirty="0"/>
              <a:t>-) structure </a:t>
            </a:r>
          </a:p>
          <a:p>
            <a:pPr lvl="1"/>
            <a:r>
              <a:rPr lang="en-US" dirty="0"/>
              <a:t>with X-ray </a:t>
            </a:r>
            <a:r>
              <a:rPr lang="en-US" dirty="0" smtClean="0"/>
              <a:t>crystallography </a:t>
            </a:r>
            <a:r>
              <a:rPr lang="en-US" dirty="0"/>
              <a:t>or </a:t>
            </a:r>
            <a:r>
              <a:rPr lang="en-US" dirty="0" err="1" smtClean="0"/>
              <a:t>cryo</a:t>
            </a:r>
            <a:r>
              <a:rPr lang="en-US" dirty="0" smtClean="0"/>
              <a:t>-EM</a:t>
            </a:r>
            <a:r>
              <a:rPr lang="en-US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7401" y="1943100"/>
            <a:ext cx="417830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Identification </a:t>
            </a:r>
            <a:r>
              <a:rPr lang="en-US" dirty="0"/>
              <a:t>of binding sites / pockets with X-ray fragment screening or computational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4165600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Postulation of ‘lead structure’ binding to the </a:t>
            </a:r>
            <a:r>
              <a:rPr lang="en-US" dirty="0" smtClean="0"/>
              <a:t>protein by computational methods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78200" y="4356100"/>
            <a:ext cx="4140200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Improvement of lead compounds by chemical modification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5500" y="3606800"/>
            <a:ext cx="4165600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Chemical Synthesis and binding assays to test  biological </a:t>
            </a:r>
            <a:r>
              <a:rPr lang="en-US" dirty="0" smtClean="0"/>
              <a:t>activity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8051800" y="3149600"/>
            <a:ext cx="0" cy="15113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7556500" y="3175000"/>
            <a:ext cx="495300" cy="1447800"/>
            <a:chOff x="7620000" y="3200400"/>
            <a:chExt cx="495300" cy="1447800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7620000" y="4648200"/>
              <a:ext cx="457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A5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7683500" y="3200400"/>
              <a:ext cx="431800" cy="127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A5E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Down Arrow 24"/>
          <p:cNvSpPr/>
          <p:nvPr/>
        </p:nvSpPr>
        <p:spPr bwMode="auto">
          <a:xfrm>
            <a:off x="4800600" y="5041900"/>
            <a:ext cx="10541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8200" y="5511800"/>
            <a:ext cx="414020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Biologically active drug target for clinical studies – binding confirmed by X-ray or EM structure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42764" y="3390900"/>
            <a:ext cx="430887" cy="177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1" y="4508500"/>
            <a:ext cx="2768600" cy="12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7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4" y="221724"/>
            <a:ext cx="8520113" cy="544512"/>
          </a:xfrm>
        </p:spPr>
        <p:txBody>
          <a:bodyPr/>
          <a:lstStyle/>
          <a:p>
            <a:r>
              <a:rPr lang="en-US" dirty="0" smtClean="0"/>
              <a:t>X-ray centered ‘structure based drug design’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300" y="3762802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i="1" dirty="0" smtClean="0"/>
              <a:t>L. Zhang et al. Science</a:t>
            </a:r>
            <a:r>
              <a:rPr lang="de-DE" sz="800" i="1" dirty="0"/>
              <a:t> </a:t>
            </a:r>
            <a:r>
              <a:rPr lang="de-DE" sz="800" dirty="0"/>
              <a:t> 24 Apr 2020:</a:t>
            </a:r>
          </a:p>
          <a:p>
            <a:r>
              <a:rPr lang="en-US" sz="800" dirty="0"/>
              <a:t>Vol. 368, Issue 6489, pp. 409-</a:t>
            </a:r>
            <a:r>
              <a:rPr lang="en-US" sz="800" dirty="0" smtClean="0"/>
              <a:t>412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00" y="1160763"/>
            <a:ext cx="2959100" cy="2489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7400" y="1219200"/>
            <a:ext cx="4176243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Determination of the protein (</a:t>
            </a:r>
            <a:r>
              <a:rPr lang="en-US" dirty="0" err="1"/>
              <a:t>apo</a:t>
            </a:r>
            <a:r>
              <a:rPr lang="en-US" dirty="0"/>
              <a:t>-) structure </a:t>
            </a:r>
          </a:p>
          <a:p>
            <a:pPr lvl="1"/>
            <a:r>
              <a:rPr lang="en-US" dirty="0"/>
              <a:t>with X-ray </a:t>
            </a:r>
            <a:r>
              <a:rPr lang="en-US" dirty="0" smtClean="0"/>
              <a:t>crystallography </a:t>
            </a:r>
            <a:r>
              <a:rPr lang="en-US" dirty="0"/>
              <a:t>or </a:t>
            </a:r>
            <a:r>
              <a:rPr lang="en-US" dirty="0" err="1" smtClean="0"/>
              <a:t>cryo</a:t>
            </a:r>
            <a:r>
              <a:rPr lang="en-US" dirty="0" smtClean="0"/>
              <a:t>-EM</a:t>
            </a:r>
            <a:r>
              <a:rPr lang="en-US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7401" y="1943100"/>
            <a:ext cx="4178300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High throughput X-ray screening of large compound libraries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0100" y="3263900"/>
            <a:ext cx="4140200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Improvement of lead compounds by chemical modification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7400" y="2705100"/>
            <a:ext cx="4165600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inding </a:t>
            </a:r>
            <a:r>
              <a:rPr lang="en-US" dirty="0"/>
              <a:t>assays to test </a:t>
            </a:r>
            <a:r>
              <a:rPr lang="en-US" dirty="0" smtClean="0"/>
              <a:t>biological activity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7988300" y="2794000"/>
            <a:ext cx="0" cy="15113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7518400" y="2832100"/>
            <a:ext cx="495300" cy="1447800"/>
            <a:chOff x="7620000" y="3200400"/>
            <a:chExt cx="495300" cy="1447800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7620000" y="4648200"/>
              <a:ext cx="457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A5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7683500" y="3200400"/>
              <a:ext cx="431800" cy="127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A5E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Down Arrow 24"/>
          <p:cNvSpPr/>
          <p:nvPr/>
        </p:nvSpPr>
        <p:spPr bwMode="auto">
          <a:xfrm>
            <a:off x="4800600" y="4648200"/>
            <a:ext cx="1054100" cy="736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8200" y="5511800"/>
            <a:ext cx="4140200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Biologically active drug target for clinical studies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04664" y="3035300"/>
            <a:ext cx="430887" cy="177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1" y="4508500"/>
            <a:ext cx="2768600" cy="12561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4700" y="4064000"/>
            <a:ext cx="416560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X-ray confirmation of binding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2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357716" y="287869"/>
            <a:ext cx="8520113" cy="6159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3200" dirty="0" smtClean="0"/>
              <a:t>Hamburg SARS-CoV2 </a:t>
            </a:r>
            <a:r>
              <a:rPr lang="de-DE" sz="3200" dirty="0" err="1" smtClean="0"/>
              <a:t>screening</a:t>
            </a:r>
            <a:r>
              <a:rPr lang="de-DE" sz="3200" dirty="0" smtClean="0"/>
              <a:t> </a:t>
            </a:r>
            <a:r>
              <a:rPr lang="de-DE" sz="3200" dirty="0" err="1" smtClean="0"/>
              <a:t>project</a:t>
            </a:r>
            <a:endParaRPr lang="de-D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616" y="6092825"/>
            <a:ext cx="1175117" cy="579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733" y="5829088"/>
            <a:ext cx="524061" cy="87651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1300" y="2146300"/>
            <a:ext cx="5740400" cy="3757513"/>
            <a:chOff x="104774" y="266700"/>
            <a:chExt cx="8636001" cy="6312339"/>
          </a:xfrm>
        </p:grpSpPr>
        <p:sp>
          <p:nvSpPr>
            <p:cNvPr id="11" name="Oval 10"/>
            <p:cNvSpPr/>
            <p:nvPr/>
          </p:nvSpPr>
          <p:spPr>
            <a:xfrm>
              <a:off x="2359025" y="2774950"/>
              <a:ext cx="3000374" cy="1676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WP3 DESY High-throughput X-ray crystal screening</a:t>
              </a:r>
              <a:endParaRPr lang="en-US" sz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4774" y="1457325"/>
              <a:ext cx="2794001" cy="1301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WP2 UHH</a:t>
              </a:r>
            </a:p>
            <a:p>
              <a:pPr algn="ctr"/>
              <a:r>
                <a:rPr lang="en-US" sz="1000" dirty="0" smtClean="0"/>
                <a:t>Protein production and co- crystallization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946774" y="1447800"/>
              <a:ext cx="2794001" cy="1301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WP1 UHH In-</a:t>
              </a:r>
              <a:r>
                <a:rPr lang="en-US" sz="1000" dirty="0" err="1" smtClean="0"/>
                <a:t>silico</a:t>
              </a:r>
              <a:r>
                <a:rPr lang="en-US" sz="1000" dirty="0" smtClean="0"/>
                <a:t> pre-selection of compounds and </a:t>
              </a:r>
              <a:r>
                <a:rPr lang="en-US" sz="1000" dirty="0" err="1" smtClean="0"/>
                <a:t>priorization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908299" y="266700"/>
              <a:ext cx="2794001" cy="1301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Fraunhofer</a:t>
              </a:r>
              <a:r>
                <a:rPr lang="en-US" sz="1200" dirty="0" smtClean="0"/>
                <a:t> IME </a:t>
              </a:r>
            </a:p>
            <a:p>
              <a:pPr algn="ctr"/>
              <a:r>
                <a:rPr lang="en-US" sz="1200" dirty="0" smtClean="0"/>
                <a:t>Compound library  </a:t>
              </a:r>
              <a:endParaRPr lang="en-US" sz="1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37148" y="4127500"/>
              <a:ext cx="2794001" cy="1301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WP4 UL Protein activity assays of hits</a:t>
              </a:r>
              <a:endParaRPr lang="en-US" sz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078994" y="5216524"/>
              <a:ext cx="2794001" cy="1301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WP5 BNITM</a:t>
              </a:r>
            </a:p>
            <a:p>
              <a:pPr algn="ctr"/>
              <a:r>
                <a:rPr lang="en-US" sz="1200" dirty="0" smtClean="0"/>
                <a:t>Virus cell culture experiments</a:t>
              </a:r>
              <a:endParaRPr lang="en-US" sz="1200" dirty="0"/>
            </a:p>
          </p:txBody>
        </p:sp>
        <p:cxnSp>
          <p:nvCxnSpPr>
            <p:cNvPr id="17" name="Straight Arrow Connector 16"/>
            <p:cNvCxnSpPr>
              <a:endCxn id="13" idx="1"/>
            </p:cNvCxnSpPr>
            <p:nvPr/>
          </p:nvCxnSpPr>
          <p:spPr>
            <a:xfrm>
              <a:off x="5626098" y="1028700"/>
              <a:ext cx="729848" cy="609737"/>
            </a:xfrm>
            <a:prstGeom prst="straightConnector1">
              <a:avLst/>
            </a:prstGeom>
            <a:ln w="50800">
              <a:solidFill>
                <a:srgbClr val="66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2" idx="7"/>
            </p:cNvCxnSpPr>
            <p:nvPr/>
          </p:nvCxnSpPr>
          <p:spPr>
            <a:xfrm flipH="1">
              <a:off x="2489603" y="1263581"/>
              <a:ext cx="621895" cy="384381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2"/>
              <a:endCxn id="12" idx="6"/>
            </p:cNvCxnSpPr>
            <p:nvPr/>
          </p:nvCxnSpPr>
          <p:spPr>
            <a:xfrm flipH="1">
              <a:off x="2898775" y="2098675"/>
              <a:ext cx="3047999" cy="9525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5"/>
              <a:endCxn id="11" idx="1"/>
            </p:cNvCxnSpPr>
            <p:nvPr/>
          </p:nvCxnSpPr>
          <p:spPr>
            <a:xfrm>
              <a:off x="2489603" y="2568438"/>
              <a:ext cx="308817" cy="452015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25693" y="4019413"/>
              <a:ext cx="308817" cy="431937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770343" y="2749550"/>
              <a:ext cx="308817" cy="1377950"/>
            </a:xfrm>
            <a:prstGeom prst="straightConnector1">
              <a:avLst/>
            </a:prstGeom>
            <a:ln w="50800">
              <a:solidFill>
                <a:srgbClr val="66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317281" y="2428875"/>
              <a:ext cx="921594" cy="1009650"/>
            </a:xfrm>
            <a:prstGeom prst="straightConnector1">
              <a:avLst/>
            </a:prstGeom>
            <a:ln w="50800">
              <a:solidFill>
                <a:srgbClr val="66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4746625" y="5137150"/>
              <a:ext cx="570656" cy="482600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346715" y="6462188"/>
              <a:ext cx="774242" cy="0"/>
            </a:xfrm>
            <a:prstGeom prst="straightConnector1">
              <a:avLst/>
            </a:prstGeom>
            <a:ln w="50800">
              <a:solidFill>
                <a:srgbClr val="66FFFF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75783" y="6271262"/>
              <a:ext cx="2156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Feedback from experiment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346715" y="6106602"/>
              <a:ext cx="774242" cy="0"/>
            </a:xfrm>
            <a:prstGeom prst="straightConnector1">
              <a:avLst/>
            </a:prstGeom>
            <a:ln w="50800">
              <a:solidFill>
                <a:srgbClr val="FF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264735" y="5858100"/>
              <a:ext cx="17071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Experimental workflow</a:t>
              </a:r>
              <a:endParaRPr lang="en-US" sz="1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1900" y="2438400"/>
            <a:ext cx="2616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80 contributors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 partners: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EuXFEL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Heinrich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Inst.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HZB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University of Hannover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SLAC / Caltech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500" y="1371600"/>
            <a:ext cx="810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Idea:  High-throughput screening of a 5700 compound re-purposing library against three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SARS-Cov2 relevant target proteins in &lt; 6 months  with X-ray crystallography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5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7" y="306389"/>
            <a:ext cx="8520113" cy="544512"/>
          </a:xfrm>
        </p:spPr>
        <p:txBody>
          <a:bodyPr/>
          <a:lstStyle/>
          <a:p>
            <a:r>
              <a:rPr lang="en-US" dirty="0" smtClean="0"/>
              <a:t>Co-crystallization experiments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092200"/>
            <a:ext cx="2349500" cy="1878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048000"/>
            <a:ext cx="3060700" cy="1642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2500" y="1435100"/>
            <a:ext cx="53142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Sitting drop vapor diffusion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Seeding for reproducible crystallization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96 well plates (with 96 different compounds)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Automatic pipetting with ORYX (~8 minutes per plate)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Manual crystal harvesting (most time consuming)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100" y="3124200"/>
            <a:ext cx="3924300" cy="261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3" y="4961467"/>
            <a:ext cx="2878667" cy="15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93688"/>
            <a:ext cx="8520113" cy="544512"/>
          </a:xfrm>
        </p:spPr>
        <p:txBody>
          <a:bodyPr/>
          <a:lstStyle/>
          <a:p>
            <a:r>
              <a:rPr lang="en-US" dirty="0" smtClean="0"/>
              <a:t>X-ray data collection at P11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00" y="4533900"/>
            <a:ext cx="374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Exclusive use for ~3 weeks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Fully remote operation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Robotic sample exchange (20 sec.)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~450 samples measured per day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(~3 minutes per dataset)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1" y="1485900"/>
            <a:ext cx="3695699" cy="3677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447800"/>
            <a:ext cx="4292600" cy="2858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7900" y="535940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Diffraction pattern from SARS-CoV2 main protease crystal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3355242"/>
      </p:ext>
    </p:extLst>
  </p:cSld>
  <p:clrMapOvr>
    <a:masterClrMapping/>
  </p:clrMapOvr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14127</TotalTime>
  <Words>896</Words>
  <Application>Microsoft Macintosh PowerPoint</Application>
  <PresentationFormat>On-screen Show (4:3)</PresentationFormat>
  <Paragraphs>165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2_DESY_Vortrag_3-1</vt:lpstr>
      <vt:lpstr> High-throughput X-ray compound screening against SARS-CoV2 at DESY </vt:lpstr>
      <vt:lpstr>SARS-CoV2 infection process </vt:lpstr>
      <vt:lpstr>SARS-CoV2 replication in cells</vt:lpstr>
      <vt:lpstr>3 target proteins selected for screening</vt:lpstr>
      <vt:lpstr>Conventional process of ‘structure based drug design’</vt:lpstr>
      <vt:lpstr>X-ray centered ‘structure based drug design’</vt:lpstr>
      <vt:lpstr>Hamburg SARS-CoV2 screening project</vt:lpstr>
      <vt:lpstr>Co-crystallization experiments</vt:lpstr>
      <vt:lpstr>X-ray data collection at P11</vt:lpstr>
      <vt:lpstr>Results data collection</vt:lpstr>
      <vt:lpstr>Data processing pipeline of DESY’s Maxwell cluster</vt:lpstr>
      <vt:lpstr>So far: 18 compounds binding to MPro </vt:lpstr>
      <vt:lpstr>Currently most promising hit: HEAT (BE-2254)</vt:lpstr>
      <vt:lpstr>Proposed HEAT reaction mechaism</vt:lpstr>
      <vt:lpstr>Hamburg Corona-project time line </vt:lpstr>
      <vt:lpstr>Next steps</vt:lpstr>
      <vt:lpstr>People involved &amp; Thanks to ….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Alke Meents</cp:lastModifiedBy>
  <cp:revision>824</cp:revision>
  <dcterms:created xsi:type="dcterms:W3CDTF">2008-04-14T12:45:38Z</dcterms:created>
  <dcterms:modified xsi:type="dcterms:W3CDTF">2020-05-12T08:46:51Z</dcterms:modified>
</cp:coreProperties>
</file>