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7" r:id="rId2"/>
    <p:sldId id="266" r:id="rId3"/>
    <p:sldId id="326" r:id="rId4"/>
    <p:sldId id="333" r:id="rId5"/>
    <p:sldId id="327" r:id="rId6"/>
    <p:sldId id="336" r:id="rId7"/>
    <p:sldId id="334" r:id="rId8"/>
    <p:sldId id="322" r:id="rId9"/>
    <p:sldId id="335" r:id="rId10"/>
    <p:sldId id="323" r:id="rId11"/>
    <p:sldId id="324" r:id="rId12"/>
    <p:sldId id="325" r:id="rId13"/>
    <p:sldId id="337" r:id="rId14"/>
    <p:sldId id="328" r:id="rId15"/>
    <p:sldId id="329" r:id="rId16"/>
    <p:sldId id="332" r:id="rId17"/>
    <p:sldId id="330" r:id="rId18"/>
    <p:sldId id="331" r:id="rId19"/>
    <p:sldId id="338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howGuides="1">
      <p:cViewPr>
        <p:scale>
          <a:sx n="75" d="100"/>
          <a:sy n="75" d="100"/>
        </p:scale>
        <p:origin x="-768" y="-306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4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90" y="349611"/>
            <a:ext cx="8353425" cy="1855255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9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5" y="4096780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A66228A-40CC-4875-B5B2-E0DA77FB35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5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9" y="817501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E704B3C6-C432-42C5-94A1-832129851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1" y="4587297"/>
            <a:ext cx="598825" cy="18511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E82049A-6019-4056-8638-0E7938261DF0}"/>
              </a:ext>
            </a:extLst>
          </p:cNvPr>
          <p:cNvSpPr/>
          <p:nvPr userDrawn="1"/>
        </p:nvSpPr>
        <p:spPr>
          <a:xfrm>
            <a:off x="395288" y="3980132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8E7668B4-E772-45DD-8F6B-23E9883B6073}"/>
              </a:ext>
            </a:extLst>
          </p:cNvPr>
          <p:cNvSpPr/>
          <p:nvPr userDrawn="1"/>
        </p:nvSpPr>
        <p:spPr>
          <a:xfrm>
            <a:off x="395288" y="4516741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3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90" y="349613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9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5" y="4096780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C059C8A-4E30-4CF7-8596-8085B43DF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5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D71804E-76B6-4901-BC63-91145FE900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4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90" y="349610"/>
            <a:ext cx="8353425" cy="3511191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90" y="349610"/>
            <a:ext cx="8353425" cy="3511191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9" y="817501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8"/>
            <a:ext cx="4105276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9" y="817501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8"/>
            <a:ext cx="4116548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9" y="817501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4"/>
            <a:ext cx="4105276" cy="24543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90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9" y="817501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4"/>
            <a:ext cx="4105276" cy="24543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=""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=""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9" y="817501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90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9" y="349611"/>
            <a:ext cx="8353425" cy="451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9" y="1406428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1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Machine Learning for PETRA IV | Andrei Ivanov, 03.12.2019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21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290" y="349611"/>
            <a:ext cx="8748710" cy="1855255"/>
          </a:xfrm>
        </p:spPr>
        <p:txBody>
          <a:bodyPr/>
          <a:lstStyle/>
          <a:p>
            <a:r>
              <a:rPr lang="en-US" dirty="0"/>
              <a:t>ML Enhanced </a:t>
            </a:r>
            <a:r>
              <a:rPr lang="en-US" dirty="0" smtClean="0"/>
              <a:t>Control of Particle </a:t>
            </a:r>
            <a:r>
              <a:rPr lang="en-US" dirty="0" smtClean="0"/>
              <a:t>Accelerators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Andrei Ivanov</a:t>
            </a:r>
          </a:p>
          <a:p>
            <a:r>
              <a:rPr lang="en-US" dirty="0" smtClean="0"/>
              <a:t>Hamburg, </a:t>
            </a:r>
            <a:r>
              <a:rPr lang="en-US" dirty="0" smtClean="0"/>
              <a:t>11.05.2020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10</a:t>
            </a:r>
          </a:p>
        </p:txBody>
      </p:sp>
      <p:pic>
        <p:nvPicPr>
          <p:cNvPr id="2052" name="Picture 4" descr="D:\Development\petra3_march_2020\f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289" y="349611"/>
            <a:ext cx="8353425" cy="451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Second run </a:t>
            </a:r>
            <a:endParaRPr lang="en-US" sz="3000" dirty="0"/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395289" y="817501"/>
            <a:ext cx="8364699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because of lots of imperfection in the real magnets, the beam initially is not accumulated in the ring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11</a:t>
            </a:r>
          </a:p>
        </p:txBody>
      </p:sp>
      <p:pic>
        <p:nvPicPr>
          <p:cNvPr id="3075" name="Picture 3" descr="D:\Development\petra3_march_2020\f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95289" y="349611"/>
            <a:ext cx="8353425" cy="451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Beam accumulation</a:t>
            </a:r>
            <a:endParaRPr lang="en-US" sz="3000" dirty="0"/>
          </a:p>
        </p:txBody>
      </p:sp>
      <p:sp>
        <p:nvSpPr>
          <p:cNvPr id="9" name="Textplatzhalter 3"/>
          <p:cNvSpPr txBox="1">
            <a:spLocks/>
          </p:cNvSpPr>
          <p:nvPr/>
        </p:nvSpPr>
        <p:spPr>
          <a:xfrm>
            <a:off x="395289" y="817501"/>
            <a:ext cx="8364699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because of lots of imperfection in the real magnets, the beam initially is not accumulated in the ring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12</a:t>
            </a:r>
            <a:endParaRPr lang="en-US" sz="1000" b="1" noProof="0" dirty="0"/>
          </a:p>
        </p:txBody>
      </p:sp>
      <p:pic>
        <p:nvPicPr>
          <p:cNvPr id="4098" name="Picture 2" descr="D:\Development\petra3_march_2020\f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95289" y="349611"/>
            <a:ext cx="8353425" cy="451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Orbit correction</a:t>
            </a:r>
            <a:endParaRPr lang="en-US" sz="3000" dirty="0"/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395289" y="817501"/>
            <a:ext cx="8364699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predictive model results strengths of the corrector magnets that results decreasing of the orbit displacement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07.05.2020</a:t>
            </a:r>
            <a:endParaRPr lang="en-US" dirty="0"/>
          </a:p>
        </p:txBody>
      </p:sp>
      <p:sp>
        <p:nvSpPr>
          <p:cNvPr id="10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427E4B2-AC28-443E-BE04-5CD55098A90B}" type="slidenum">
              <a:rPr lang="en-US" sz="1000" b="1" noProof="0" smtClean="0"/>
              <a:pPr algn="r"/>
              <a:t>13</a:t>
            </a:fld>
            <a:endParaRPr lang="en-US" sz="1000" b="1" noProof="0" dirty="0"/>
          </a:p>
        </p:txBody>
      </p:sp>
      <p:sp>
        <p:nvSpPr>
          <p:cNvPr id="1039" name="AutoShape 7" descr="https://image.flaticon.com/icons/svg/2906/290620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9" descr="https://image.flaticon.com/icons/svg/2906/2906206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838200" y="2895600"/>
            <a:ext cx="8280400" cy="451099"/>
          </a:xfrm>
        </p:spPr>
        <p:txBody>
          <a:bodyPr/>
          <a:lstStyle/>
          <a:p>
            <a:r>
              <a:rPr lang="en-US" dirty="0" smtClean="0"/>
              <a:t>ML-based </a:t>
            </a:r>
            <a:r>
              <a:rPr lang="en-US" dirty="0"/>
              <a:t>physics recovering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</a:pPr>
            <a:r>
              <a:rPr lang="en-US" dirty="0"/>
              <a:t>TM-PNN for one-short learning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physics recovering from limited data</a:t>
            </a:r>
            <a:endParaRPr lang="en-US" dirty="0"/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14</a:t>
            </a:r>
            <a:endParaRPr lang="en-US" sz="1000" b="1" noProof="0" dirty="0"/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1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07.02.2020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90754" y="1295400"/>
            <a:ext cx="8229600" cy="2226148"/>
            <a:chOff x="381000" y="1600200"/>
            <a:chExt cx="8229600" cy="2226148"/>
          </a:xfrm>
        </p:grpSpPr>
        <p:pic>
          <p:nvPicPr>
            <p:cNvPr id="2050" name="Picture 2" descr="C:\Users\andiva\Downloads\Fig08 (4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8153400" cy="1845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81000" y="1600200"/>
              <a:ext cx="8001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Theoretical one-turn beam trajectory (orange line) and measured trajectory (blue line</a:t>
              </a:r>
              <a:r>
                <a:rPr lang="en-US" sz="1600" dirty="0" smtClean="0"/>
                <a:t>):</a:t>
              </a:r>
              <a:endParaRPr lang="en-US" sz="16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4023360"/>
            <a:ext cx="34480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3764204"/>
            <a:ext cx="464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Optics </a:t>
            </a:r>
            <a:r>
              <a:rPr lang="en-US" dirty="0"/>
              <a:t>imperfections were introduced in a </a:t>
            </a:r>
            <a:r>
              <a:rPr lang="en-US" dirty="0" smtClean="0"/>
              <a:t>controlled </a:t>
            </a:r>
            <a:r>
              <a:rPr lang="en-US" dirty="0"/>
              <a:t>way by detuning the strength of one </a:t>
            </a:r>
            <a:r>
              <a:rPr lang="en-US" dirty="0" smtClean="0"/>
              <a:t>quadrupole magnet </a:t>
            </a:r>
            <a:r>
              <a:rPr lang="en-US" dirty="0"/>
              <a:t>by 20</a:t>
            </a:r>
            <a:r>
              <a:rPr lang="en-US" dirty="0" smtClean="0"/>
              <a:t>%.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beam in the storage ring was injected and kicked out after one turn, and the one-turn </a:t>
            </a:r>
            <a:r>
              <a:rPr lang="en-US" dirty="0" smtClean="0"/>
              <a:t>trajectory measured</a:t>
            </a:r>
            <a:r>
              <a:rPr lang="en-US" dirty="0"/>
              <a:t>. The TM-PNN </a:t>
            </a:r>
            <a:r>
              <a:rPr lang="en-US" dirty="0" smtClean="0"/>
              <a:t>initialized </a:t>
            </a:r>
            <a:r>
              <a:rPr lang="en-US" dirty="0"/>
              <a:t>on </a:t>
            </a:r>
            <a:r>
              <a:rPr lang="en-US" dirty="0" smtClean="0"/>
              <a:t>the PETRA </a:t>
            </a:r>
            <a:r>
              <a:rPr lang="en-US" dirty="0"/>
              <a:t>III lattice, </a:t>
            </a:r>
            <a:r>
              <a:rPr lang="en-US" dirty="0" smtClean="0"/>
              <a:t>fine-tuned with one turn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</a:pPr>
            <a:r>
              <a:rPr lang="en-US" dirty="0"/>
              <a:t>TM-PNN for one-short learning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physics recovering from limited data</a:t>
            </a:r>
            <a:endParaRPr lang="en-US" dirty="0"/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15</a:t>
            </a:r>
            <a:endParaRPr lang="en-US" sz="1000" b="1" noProof="0" dirty="0"/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1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07.02.2020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90754" y="1295400"/>
            <a:ext cx="8229600" cy="2226148"/>
            <a:chOff x="381000" y="1600200"/>
            <a:chExt cx="8229600" cy="2226148"/>
          </a:xfrm>
        </p:grpSpPr>
        <p:pic>
          <p:nvPicPr>
            <p:cNvPr id="2050" name="Picture 2" descr="C:\Users\andiva\Downloads\Fig08 (4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8153400" cy="1845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81000" y="1600200"/>
              <a:ext cx="8001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Theoretical one-turn beam trajectory (orange line) and measured trajectory (blue line</a:t>
              </a:r>
              <a:r>
                <a:rPr lang="en-US" sz="1600" dirty="0" smtClean="0"/>
                <a:t>):</a:t>
              </a:r>
              <a:endParaRPr lang="en-US" sz="1600" dirty="0"/>
            </a:p>
          </p:txBody>
        </p:sp>
      </p:grpSp>
      <p:pic>
        <p:nvPicPr>
          <p:cNvPr id="2051" name="Picture 3" descr="C:\Users\andiva\Downloads\Picture1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9" y="3836632"/>
            <a:ext cx="4210050" cy="24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diva\Downloads\Fig07 (9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4023360"/>
            <a:ext cx="3451943" cy="23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</a:pPr>
            <a:r>
              <a:rPr lang="en-US" dirty="0"/>
              <a:t>TM-PNN for one-short learning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physics recovering from limited data</a:t>
            </a:r>
            <a:endParaRPr lang="en-US" dirty="0"/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16</a:t>
            </a:r>
            <a:endParaRPr lang="en-US" sz="1000" b="1" noProof="0" dirty="0"/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1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07.02.2020</a:t>
            </a:r>
            <a:endParaRPr lang="en-US" dirty="0"/>
          </a:p>
        </p:txBody>
      </p:sp>
      <p:pic>
        <p:nvPicPr>
          <p:cNvPr id="2050" name="Picture 2" descr="C:\Users\andiva\Downloads\Fig08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3" y="1676400"/>
            <a:ext cx="3916047" cy="184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ndiva\Downloads\Fig08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11" y="1676400"/>
            <a:ext cx="3916047" cy="184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1752600"/>
            <a:ext cx="3581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prediction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0400" y="1447800"/>
            <a:ext cx="101600" cy="9525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292600" y="2209800"/>
            <a:ext cx="812800" cy="5969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29600" y="2209800"/>
            <a:ext cx="764716" cy="4032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2000" y="121920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105400" y="222674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688158" y="272835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1" y="4261287"/>
            <a:ext cx="3038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60400" y="5191562"/>
            <a:ext cx="792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frequencies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predict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n-US" dirty="0" smtClean="0"/>
              <a:t>~500 turns with unseen initial conditions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28794" y="3521548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first</a:t>
            </a:r>
            <a:r>
              <a:rPr lang="de-DE" dirty="0" smtClean="0"/>
              <a:t> turn (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248400" y="3649888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second</a:t>
            </a:r>
            <a:r>
              <a:rPr lang="de-DE" dirty="0" smtClean="0"/>
              <a:t> 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8924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1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07.02.2020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5176"/>
            <a:ext cx="4876800" cy="94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57249" y="475354"/>
            <a:ext cx="1981200" cy="523220"/>
          </a:xfrm>
          <a:prstGeom prst="rect">
            <a:avLst/>
          </a:prstGeom>
          <a:ln w="158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Input data (one-turn beam </a:t>
            </a:r>
            <a:r>
              <a:rPr lang="en-US" sz="1400" dirty="0" smtClean="0"/>
              <a:t>trajectory):</a:t>
            </a:r>
            <a:endParaRPr lang="en-US" sz="1400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62049" y="1524000"/>
            <a:ext cx="1371600" cy="304800"/>
          </a:xfrm>
        </p:spPr>
        <p:txBody>
          <a:bodyPr/>
          <a:lstStyle/>
          <a:p>
            <a:r>
              <a:rPr lang="en-US" dirty="0" smtClean="0"/>
              <a:t>Ideal Lattice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57249" y="1447800"/>
            <a:ext cx="1981200" cy="463267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71600" y="2362200"/>
            <a:ext cx="1905000" cy="52322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(2) tuned NN based on Taylor maps</a:t>
            </a:r>
            <a:endParaRPr lang="en-US" sz="1400" dirty="0"/>
          </a:p>
        </p:txBody>
      </p:sp>
      <p:cxnSp>
        <p:nvCxnSpPr>
          <p:cNvPr id="31" name="Elbow Connector 30"/>
          <p:cNvCxnSpPr>
            <a:endCxn id="36" idx="1"/>
          </p:cNvCxnSpPr>
          <p:nvPr/>
        </p:nvCxnSpPr>
        <p:spPr>
          <a:xfrm rot="16200000" flipH="1">
            <a:off x="-67124" y="1185086"/>
            <a:ext cx="1886846" cy="990601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>
            <a:stCxn id="10" idx="1"/>
          </p:cNvCxnSpPr>
          <p:nvPr/>
        </p:nvCxnSpPr>
        <p:spPr>
          <a:xfrm flipH="1" flipV="1">
            <a:off x="380999" y="1676400"/>
            <a:ext cx="476250" cy="3034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1"/>
          </p:cNvCxnSpPr>
          <p:nvPr/>
        </p:nvCxnSpPr>
        <p:spPr>
          <a:xfrm flipH="1" flipV="1">
            <a:off x="380999" y="736961"/>
            <a:ext cx="476250" cy="3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platzhalter 3"/>
          <p:cNvSpPr txBox="1">
            <a:spLocks/>
          </p:cNvSpPr>
          <p:nvPr/>
        </p:nvSpPr>
        <p:spPr>
          <a:xfrm>
            <a:off x="5063728" y="1447800"/>
            <a:ext cx="2819400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True </a:t>
            </a:r>
            <a:r>
              <a:rPr lang="en-US" dirty="0" err="1" smtClean="0">
                <a:solidFill>
                  <a:schemeClr val="accent1"/>
                </a:solidFill>
              </a:rPr>
              <a:t>Imperfected</a:t>
            </a:r>
            <a:r>
              <a:rPr lang="en-US" dirty="0" smtClean="0">
                <a:solidFill>
                  <a:schemeClr val="accent1"/>
                </a:solidFill>
              </a:rPr>
              <a:t> Lattice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400800" y="1752600"/>
            <a:ext cx="0" cy="16764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570" y="5093443"/>
            <a:ext cx="9082430" cy="1752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17</a:t>
            </a:r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8112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8924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1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07.02.2020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5176"/>
            <a:ext cx="4876800" cy="94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57249" y="475354"/>
            <a:ext cx="1981200" cy="523220"/>
          </a:xfrm>
          <a:prstGeom prst="rect">
            <a:avLst/>
          </a:prstGeom>
          <a:ln w="158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Input data (one-turn beam </a:t>
            </a:r>
            <a:r>
              <a:rPr lang="en-US" sz="1400" dirty="0" smtClean="0"/>
              <a:t>trajectory):</a:t>
            </a:r>
            <a:endParaRPr lang="en-US" sz="1400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62049" y="1524000"/>
            <a:ext cx="1371600" cy="304800"/>
          </a:xfrm>
        </p:spPr>
        <p:txBody>
          <a:bodyPr/>
          <a:lstStyle/>
          <a:p>
            <a:r>
              <a:rPr lang="en-US" dirty="0" smtClean="0"/>
              <a:t>Ideal Lattice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57249" y="1447800"/>
            <a:ext cx="1981200" cy="463267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71600" y="2362200"/>
            <a:ext cx="1905000" cy="52322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(2) tuned NN based on Taylor maps</a:t>
            </a:r>
            <a:endParaRPr lang="en-US" sz="1400" dirty="0"/>
          </a:p>
        </p:txBody>
      </p:sp>
      <p:cxnSp>
        <p:nvCxnSpPr>
          <p:cNvPr id="31" name="Elbow Connector 30"/>
          <p:cNvCxnSpPr>
            <a:endCxn id="36" idx="1"/>
          </p:cNvCxnSpPr>
          <p:nvPr/>
        </p:nvCxnSpPr>
        <p:spPr>
          <a:xfrm rot="16200000" flipH="1">
            <a:off x="-67125" y="1185084"/>
            <a:ext cx="1886849" cy="990601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>
            <a:stCxn id="10" idx="1"/>
          </p:cNvCxnSpPr>
          <p:nvPr/>
        </p:nvCxnSpPr>
        <p:spPr>
          <a:xfrm flipH="1" flipV="1">
            <a:off x="380999" y="1676400"/>
            <a:ext cx="476250" cy="3034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1"/>
          </p:cNvCxnSpPr>
          <p:nvPr/>
        </p:nvCxnSpPr>
        <p:spPr>
          <a:xfrm flipH="1" flipV="1">
            <a:off x="380999" y="736961"/>
            <a:ext cx="476250" cy="3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platzhalter 3"/>
          <p:cNvSpPr txBox="1">
            <a:spLocks/>
          </p:cNvSpPr>
          <p:nvPr/>
        </p:nvSpPr>
        <p:spPr>
          <a:xfrm>
            <a:off x="5063728" y="1447800"/>
            <a:ext cx="2819400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True </a:t>
            </a:r>
            <a:r>
              <a:rPr lang="en-US" dirty="0" err="1" smtClean="0">
                <a:solidFill>
                  <a:schemeClr val="accent1"/>
                </a:solidFill>
              </a:rPr>
              <a:t>Imperfected</a:t>
            </a:r>
            <a:r>
              <a:rPr lang="en-US" dirty="0" smtClean="0">
                <a:solidFill>
                  <a:schemeClr val="accent1"/>
                </a:solidFill>
              </a:rPr>
              <a:t> Lattice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5" name="Straight Arrow Connector 24"/>
          <p:cNvCxnSpPr>
            <a:stCxn id="36" idx="2"/>
          </p:cNvCxnSpPr>
          <p:nvPr/>
        </p:nvCxnSpPr>
        <p:spPr>
          <a:xfrm>
            <a:off x="2324100" y="2885420"/>
            <a:ext cx="0" cy="229618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00800" y="1752600"/>
            <a:ext cx="0" cy="16764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18</a:t>
            </a:r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42563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8" y="1847751"/>
            <a:ext cx="8292870" cy="40196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It is demonstrated in practice that the proposed NN architecture works for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/>
              <a:t>Orbit correction</a:t>
            </a:r>
          </a:p>
          <a:p>
            <a:pPr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/>
              <a:t>Physics recovering from limited observations:</a:t>
            </a:r>
            <a:endParaRPr lang="en-US" dirty="0"/>
          </a:p>
          <a:p>
            <a:pPr marL="704850" lvl="1" indent="-342900">
              <a:spcAft>
                <a:spcPts val="0"/>
              </a:spcAft>
              <a:buFont typeface="+mj-lt"/>
              <a:buAutoNum type="alphaLcParenR"/>
            </a:pPr>
            <a:r>
              <a:rPr lang="en-US" b="1" dirty="0"/>
              <a:t>t</a:t>
            </a:r>
            <a:r>
              <a:rPr lang="en-US" b="1" dirty="0" smtClean="0"/>
              <a:t>unes (main frequencies)</a:t>
            </a:r>
          </a:p>
          <a:p>
            <a:pPr marL="704850" lvl="1" indent="-342900">
              <a:spcAft>
                <a:spcPts val="0"/>
              </a:spcAft>
              <a:buFont typeface="+mj-lt"/>
              <a:buAutoNum type="alphaLcParenR"/>
            </a:pPr>
            <a:r>
              <a:rPr lang="en-US" b="1" dirty="0" smtClean="0"/>
              <a:t>beta-functions</a:t>
            </a:r>
            <a:endParaRPr lang="en-US" b="1" dirty="0"/>
          </a:p>
          <a:p>
            <a:pPr marL="704850" lvl="1" indent="-342900">
              <a:spcAft>
                <a:spcPts val="0"/>
              </a:spcAft>
              <a:buFont typeface="+mj-lt"/>
              <a:buAutoNum type="alphaLcParenR"/>
            </a:pPr>
            <a:endParaRPr lang="en-US" b="1" dirty="0" smtClean="0"/>
          </a:p>
          <a:p>
            <a:pPr marL="704850" lvl="1" indent="-342900">
              <a:spcAft>
                <a:spcPts val="0"/>
              </a:spcAft>
              <a:buFont typeface="+mj-lt"/>
              <a:buAutoNum type="alphaLcParenR"/>
            </a:pPr>
            <a:endParaRPr lang="en-US" b="1" dirty="0" smtClean="0"/>
          </a:p>
          <a:p>
            <a:pPr marL="361950" lvl="1" indent="0">
              <a:spcAft>
                <a:spcPts val="0"/>
              </a:spcAft>
              <a:buNone/>
            </a:pPr>
            <a:endParaRPr lang="en-US" b="1" dirty="0"/>
          </a:p>
          <a:p>
            <a:pPr marL="95250" indent="0">
              <a:spcAft>
                <a:spcPts val="0"/>
              </a:spcAft>
              <a:buNone/>
            </a:pPr>
            <a:r>
              <a:rPr lang="en-US" b="1" dirty="0" smtClean="0"/>
              <a:t>Open question: Accuracy vs Data Amount</a:t>
            </a:r>
          </a:p>
          <a:p>
            <a:pPr marL="95250" indent="0">
              <a:spcAft>
                <a:spcPts val="0"/>
              </a:spcAft>
              <a:buNone/>
            </a:pPr>
            <a:endParaRPr lang="en-US" b="1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03.02.2020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427E4B2-AC28-443E-BE04-5CD55098A90B}" type="slidenum">
              <a:rPr lang="en-US" sz="1000" b="1" noProof="0" smtClean="0"/>
              <a:pPr algn="r"/>
              <a:t>19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3670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Overwiew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8" y="1847751"/>
            <a:ext cx="7605712" cy="40196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01	</a:t>
            </a:r>
            <a:r>
              <a:rPr lang="en-US" b="1" dirty="0" smtClean="0"/>
              <a:t>ML in Particle Accelerators Control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02</a:t>
            </a:r>
            <a:r>
              <a:rPr lang="en-US" b="1" dirty="0"/>
              <a:t>	</a:t>
            </a:r>
            <a:r>
              <a:rPr lang="en-US" b="1" dirty="0" smtClean="0"/>
              <a:t>ML-based orbit </a:t>
            </a:r>
            <a:r>
              <a:rPr lang="en-US" b="1" dirty="0" smtClean="0"/>
              <a:t>correction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03	</a:t>
            </a:r>
            <a:r>
              <a:rPr lang="en-US" b="1" dirty="0" smtClean="0"/>
              <a:t>ML-based physics recovering 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03.02.2020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427E4B2-AC28-443E-BE04-5CD55098A90B}" type="slidenum">
              <a:rPr lang="en-US" sz="1000" b="1" noProof="0" smtClean="0"/>
              <a:pPr algn="r"/>
              <a:t>2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Andrei Ivanov</a:t>
            </a:r>
            <a:endParaRPr lang="de-DE" dirty="0"/>
          </a:p>
          <a:p>
            <a:r>
              <a:rPr lang="de-DE" dirty="0" smtClean="0"/>
              <a:t>MPY</a:t>
            </a:r>
            <a:endParaRPr lang="de-DE" dirty="0"/>
          </a:p>
          <a:p>
            <a:r>
              <a:rPr lang="de-DE" dirty="0" smtClean="0"/>
              <a:t>andrei.ivanov@desy.de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5290" y="349610"/>
            <a:ext cx="8353425" cy="35111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dirty="0" err="1" smtClean="0"/>
              <a:t>Thank</a:t>
            </a:r>
            <a:r>
              <a:rPr lang="de-DE" sz="6000" dirty="0" smtClean="0"/>
              <a:t> </a:t>
            </a:r>
            <a:r>
              <a:rPr lang="de-DE" sz="6000" dirty="0" err="1" smtClean="0"/>
              <a:t>you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07.05.2020</a:t>
            </a:r>
            <a:endParaRPr lang="en-US" dirty="0"/>
          </a:p>
        </p:txBody>
      </p:sp>
      <p:sp>
        <p:nvSpPr>
          <p:cNvPr id="10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427E4B2-AC28-443E-BE04-5CD55098A90B}" type="slidenum">
              <a:rPr lang="en-US" sz="1000" b="1" noProof="0" smtClean="0"/>
              <a:pPr algn="r"/>
              <a:t>3</a:t>
            </a:fld>
            <a:endParaRPr lang="en-US" sz="1000" b="1" noProof="0" dirty="0"/>
          </a:p>
        </p:txBody>
      </p:sp>
      <p:sp>
        <p:nvSpPr>
          <p:cNvPr id="1039" name="AutoShape 7" descr="https://image.flaticon.com/icons/svg/2906/290620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9" descr="https://image.flaticon.com/icons/svg/2906/2906206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C:\Users\andiva\Downloads\fig_01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8" y="1905000"/>
            <a:ext cx="8172450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130301" y="41148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forecasting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733800" y="41148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surrogate models</a:t>
            </a:r>
            <a:endParaRPr lang="en-US" dirty="0"/>
          </a:p>
        </p:txBody>
      </p:sp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95289" y="349611"/>
            <a:ext cx="8353425" cy="451099"/>
          </a:xfrm>
        </p:spPr>
        <p:txBody>
          <a:bodyPr/>
          <a:lstStyle/>
          <a:p>
            <a:r>
              <a:rPr lang="en-US" dirty="0" smtClean="0"/>
              <a:t>ML related problems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491058" y="41148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one-short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07.05.2020</a:t>
            </a:r>
            <a:endParaRPr lang="en-US" dirty="0"/>
          </a:p>
        </p:txBody>
      </p:sp>
      <p:sp>
        <p:nvSpPr>
          <p:cNvPr id="10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427E4B2-AC28-443E-BE04-5CD55098A90B}" type="slidenum">
              <a:rPr lang="en-US" sz="1000" b="1" noProof="0" smtClean="0"/>
              <a:pPr algn="r"/>
              <a:t>4</a:t>
            </a:fld>
            <a:endParaRPr lang="en-US" sz="1000" b="1" noProof="0" dirty="0"/>
          </a:p>
        </p:txBody>
      </p:sp>
      <p:sp>
        <p:nvSpPr>
          <p:cNvPr id="1039" name="AutoShape 7" descr="https://image.flaticon.com/icons/svg/2906/290620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9" descr="https://image.flaticon.com/icons/svg/2906/2906206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C:\Users\andiva\Downloads\fig_01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8" y="1905000"/>
            <a:ext cx="8172450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130301" y="41148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forecasting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733800" y="41148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surrogate models</a:t>
            </a:r>
            <a:endParaRPr lang="en-US" dirty="0"/>
          </a:p>
        </p:txBody>
      </p:sp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95289" y="349611"/>
            <a:ext cx="8353425" cy="451099"/>
          </a:xfrm>
        </p:spPr>
        <p:txBody>
          <a:bodyPr/>
          <a:lstStyle/>
          <a:p>
            <a:r>
              <a:rPr lang="en-US" dirty="0" smtClean="0"/>
              <a:t>We focus on one-short learning of dynamical systems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491058" y="41148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one-short learning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2775" y="1701800"/>
            <a:ext cx="5495926" cy="2246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2775" y="1701800"/>
            <a:ext cx="5495926" cy="224631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6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Taylor maps to Neural Networks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Taylor map as a polynomial neuron</a:t>
            </a:r>
            <a:endParaRPr lang="en-US" dirty="0"/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5</a:t>
            </a:r>
            <a:endParaRPr lang="en-US" sz="1000" b="1" noProof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46" y="914400"/>
            <a:ext cx="1985292" cy="155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74315" y="2974929"/>
            <a:ext cx="7468958" cy="3121071"/>
            <a:chOff x="1219200" y="2593930"/>
            <a:chExt cx="7468958" cy="3121071"/>
          </a:xfrm>
        </p:grpSpPr>
        <p:pic>
          <p:nvPicPr>
            <p:cNvPr id="7172" name="Picture 4" descr="C:\Users\andiva\Downloads\fig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593930"/>
              <a:ext cx="7468958" cy="80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 descr="C:\Users\andiva\Downloads\fig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962401"/>
              <a:ext cx="3583039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andiva\Downloads\fig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161" y="3962401"/>
              <a:ext cx="3583039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1752600" y="3519460"/>
            <a:ext cx="0" cy="65935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40347" y="3531641"/>
            <a:ext cx="1676400" cy="71832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67600" y="3379241"/>
            <a:ext cx="0" cy="96415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57276" y="38806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096000" y="3531641"/>
            <a:ext cx="1066801" cy="71832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00" y="2042508"/>
            <a:ext cx="5883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Instead of tuning ODEs one can fit weights directly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65446"/>
            <a:ext cx="5252242" cy="4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1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07.02.2020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>
            <a:endCxn id="69" idx="2"/>
          </p:cNvCxnSpPr>
          <p:nvPr/>
        </p:nvCxnSpPr>
        <p:spPr>
          <a:xfrm flipV="1">
            <a:off x="5562599" y="5181600"/>
            <a:ext cx="1" cy="6096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4" idx="0"/>
          </p:cNvCxnSpPr>
          <p:nvPr/>
        </p:nvCxnSpPr>
        <p:spPr>
          <a:xfrm>
            <a:off x="5562599" y="1190625"/>
            <a:ext cx="1" cy="106680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91000" y="2257425"/>
            <a:ext cx="2743199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ML Model: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TensorFlow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07.05.2020</a:t>
            </a:r>
            <a:endParaRPr lang="en-US" dirty="0"/>
          </a:p>
        </p:txBody>
      </p:sp>
      <p:sp>
        <p:nvSpPr>
          <p:cNvPr id="10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427E4B2-AC28-443E-BE04-5CD55098A90B}" type="slidenum">
              <a:rPr lang="en-US" sz="1000" b="1" noProof="0" smtClean="0"/>
              <a:pPr algn="r"/>
              <a:t>6</a:t>
            </a:fld>
            <a:endParaRPr lang="en-US" sz="1000" b="1" noProof="0" dirty="0"/>
          </a:p>
        </p:txBody>
      </p:sp>
      <p:pic>
        <p:nvPicPr>
          <p:cNvPr id="9" name="Picture 4" descr="C:\Users\andiva\Downloads\fig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8"/>
          <a:stretch/>
        </p:blipFill>
        <p:spPr bwMode="auto">
          <a:xfrm>
            <a:off x="822209" y="5486400"/>
            <a:ext cx="7468958" cy="6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6169223"/>
            <a:ext cx="2057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Real accelerator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952659" y="533400"/>
            <a:ext cx="5981539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4609" y="763488"/>
            <a:ext cx="4130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Theoretical Model</a:t>
            </a:r>
            <a:r>
              <a:rPr lang="en-US" sz="1400" dirty="0" smtClean="0"/>
              <a:t>: MAD file, OCELOT…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42" y="1423987"/>
            <a:ext cx="571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92" y="2273271"/>
            <a:ext cx="730307" cy="73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89" y="2266950"/>
            <a:ext cx="708554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14" y="1403349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>
            <a:stCxn id="14" idx="3"/>
            <a:endCxn id="1026" idx="1"/>
          </p:cNvCxnSpPr>
          <p:nvPr/>
        </p:nvCxnSpPr>
        <p:spPr>
          <a:xfrm flipV="1">
            <a:off x="6934199" y="1709737"/>
            <a:ext cx="380943" cy="9286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3"/>
            <a:endCxn id="1027" idx="1"/>
          </p:cNvCxnSpPr>
          <p:nvPr/>
        </p:nvCxnSpPr>
        <p:spPr>
          <a:xfrm>
            <a:off x="6934199" y="2638425"/>
            <a:ext cx="336493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26" idx="3"/>
            <a:endCxn id="1029" idx="1"/>
          </p:cNvCxnSpPr>
          <p:nvPr/>
        </p:nvCxnSpPr>
        <p:spPr>
          <a:xfrm>
            <a:off x="7886642" y="1709737"/>
            <a:ext cx="479172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27" idx="3"/>
            <a:endCxn id="1028" idx="1"/>
          </p:cNvCxnSpPr>
          <p:nvPr/>
        </p:nvCxnSpPr>
        <p:spPr>
          <a:xfrm>
            <a:off x="8000999" y="2638425"/>
            <a:ext cx="31949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191000" y="4800600"/>
            <a:ext cx="2743199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BPMs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588000" y="5178623"/>
            <a:ext cx="1190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Raw data</a:t>
            </a:r>
            <a:endParaRPr lang="en-US" sz="1400" dirty="0"/>
          </a:p>
        </p:txBody>
      </p:sp>
      <p:cxnSp>
        <p:nvCxnSpPr>
          <p:cNvPr id="76" name="Straight Arrow Connector 75"/>
          <p:cNvCxnSpPr>
            <a:stCxn id="78" idx="0"/>
            <a:endCxn id="14" idx="2"/>
          </p:cNvCxnSpPr>
          <p:nvPr/>
        </p:nvCxnSpPr>
        <p:spPr>
          <a:xfrm flipV="1">
            <a:off x="5562598" y="3019425"/>
            <a:ext cx="2" cy="89366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4190998" y="3913088"/>
            <a:ext cx="2743199" cy="63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 processing: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calibration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1" name="Straight Arrow Connector 80"/>
          <p:cNvCxnSpPr>
            <a:stCxn id="69" idx="0"/>
            <a:endCxn id="78" idx="2"/>
          </p:cNvCxnSpPr>
          <p:nvPr/>
        </p:nvCxnSpPr>
        <p:spPr>
          <a:xfrm flipH="1" flipV="1">
            <a:off x="5562598" y="4547344"/>
            <a:ext cx="2" cy="253256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600700" y="3204646"/>
            <a:ext cx="965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Beam trajectory</a:t>
            </a:r>
            <a:endParaRPr lang="en-US" sz="1400" dirty="0"/>
          </a:p>
        </p:txBody>
      </p:sp>
      <p:sp>
        <p:nvSpPr>
          <p:cNvPr id="1039" name="AutoShape 7" descr="https://image.flaticon.com/icons/svg/2906/290620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9" descr="https://image.flaticon.com/icons/svg/2906/2906206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961909" y="4331732"/>
            <a:ext cx="2743199" cy="849868"/>
          </a:xfrm>
          <a:prstGeom prst="rect">
            <a:avLst/>
          </a:prstGeom>
          <a:solidFill>
            <a:srgbClr val="E35D50">
              <a:alpha val="50000"/>
            </a:srgb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Magnets currents: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get(), set()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5" name="Straight Arrow Connector 94"/>
          <p:cNvCxnSpPr>
            <a:stCxn id="94" idx="2"/>
          </p:cNvCxnSpPr>
          <p:nvPr/>
        </p:nvCxnSpPr>
        <p:spPr>
          <a:xfrm>
            <a:off x="2333509" y="5181600"/>
            <a:ext cx="0" cy="3048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1295400" y="5178623"/>
            <a:ext cx="917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Currents</a:t>
            </a:r>
            <a:endParaRPr lang="en-US" sz="1400" dirty="0"/>
          </a:p>
        </p:txBody>
      </p:sp>
      <p:sp>
        <p:nvSpPr>
          <p:cNvPr id="100" name="Rectangle 99"/>
          <p:cNvSpPr/>
          <p:nvPr/>
        </p:nvSpPr>
        <p:spPr>
          <a:xfrm>
            <a:off x="1600200" y="2273271"/>
            <a:ext cx="1963563" cy="1269156"/>
          </a:xfrm>
          <a:prstGeom prst="rect">
            <a:avLst/>
          </a:prstGeom>
          <a:solidFill>
            <a:srgbClr val="E35D50">
              <a:alpha val="18000"/>
            </a:srgb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Converter</a:t>
            </a:r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current,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current limits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1" name="Straight Arrow Connector 100"/>
          <p:cNvCxnSpPr>
            <a:stCxn id="100" idx="2"/>
          </p:cNvCxnSpPr>
          <p:nvPr/>
        </p:nvCxnSpPr>
        <p:spPr>
          <a:xfrm flipH="1">
            <a:off x="2581981" y="3542427"/>
            <a:ext cx="1" cy="78930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3563763" y="2362200"/>
            <a:ext cx="627237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Rectangle 1050"/>
          <p:cNvSpPr/>
          <p:nvPr/>
        </p:nvSpPr>
        <p:spPr>
          <a:xfrm>
            <a:off x="3057608" y="1857752"/>
            <a:ext cx="1771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Magnet strengths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09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07.05.2020</a:t>
            </a:r>
            <a:endParaRPr lang="en-US" dirty="0"/>
          </a:p>
        </p:txBody>
      </p:sp>
      <p:sp>
        <p:nvSpPr>
          <p:cNvPr id="10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427E4B2-AC28-443E-BE04-5CD55098A90B}" type="slidenum">
              <a:rPr lang="en-US" sz="1000" b="1" noProof="0" smtClean="0"/>
              <a:pPr algn="r"/>
              <a:t>7</a:t>
            </a:fld>
            <a:endParaRPr lang="en-US" sz="1000" b="1" noProof="0" dirty="0"/>
          </a:p>
        </p:txBody>
      </p:sp>
      <p:sp>
        <p:nvSpPr>
          <p:cNvPr id="1039" name="AutoShape 7" descr="https://image.flaticon.com/icons/svg/2906/290620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9" descr="https://image.flaticon.com/icons/svg/2906/2906206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838200" y="2895600"/>
            <a:ext cx="8280400" cy="451099"/>
          </a:xfrm>
        </p:spPr>
        <p:txBody>
          <a:bodyPr/>
          <a:lstStyle/>
          <a:p>
            <a:r>
              <a:rPr lang="en-US" dirty="0"/>
              <a:t>ML-based orbit </a:t>
            </a:r>
            <a:r>
              <a:rPr lang="en-US" dirty="0" smtClean="0"/>
              <a:t>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8</a:t>
            </a:r>
            <a:endParaRPr lang="en-US" sz="1000" b="1" noProof="0" dirty="0"/>
          </a:p>
        </p:txBody>
      </p:sp>
      <p:pic>
        <p:nvPicPr>
          <p:cNvPr id="1028" name="Picture 4" descr="D:\Development\petra3_march_2020\f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95289" y="349611"/>
            <a:ext cx="8353425" cy="451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First run </a:t>
            </a:r>
            <a:endParaRPr lang="en-US" sz="3000" dirty="0"/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395289" y="817501"/>
            <a:ext cx="8364699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because of lots of imperfection in the real magnets, the beam initially is not accumulated in the ring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3" name="Picture 4" descr="C:\Users\andiva\Downloads\fig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/>
        </p:blipFill>
        <p:spPr bwMode="auto">
          <a:xfrm>
            <a:off x="609600" y="5772177"/>
            <a:ext cx="7468958" cy="6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 txBox="1"/>
          <p:nvPr/>
        </p:nvSpPr>
        <p:spPr>
          <a:xfrm>
            <a:off x="8382000" y="6580801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9</a:t>
            </a:r>
            <a:endParaRPr lang="en-US" sz="1000" b="1" noProof="0" dirty="0"/>
          </a:p>
        </p:txBody>
      </p:sp>
      <p:pic>
        <p:nvPicPr>
          <p:cNvPr id="1028" name="Picture 4" descr="D:\Development\petra3_march_2020\f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95289" y="349611"/>
            <a:ext cx="8353425" cy="451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First run </a:t>
            </a:r>
            <a:endParaRPr lang="en-US" sz="3000" dirty="0"/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395289" y="817501"/>
            <a:ext cx="8364699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because of lots of imperfection in the real magnets, the beam initially is not accumulated in the ring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3" name="Picture 4" descr="C:\Users\andiva\Downloads\fig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/>
        </p:blipFill>
        <p:spPr bwMode="auto">
          <a:xfrm>
            <a:off x="609600" y="5772177"/>
            <a:ext cx="7468958" cy="6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524000" y="5613400"/>
            <a:ext cx="0" cy="3048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52600" y="5613400"/>
            <a:ext cx="0" cy="3048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5613400"/>
            <a:ext cx="0" cy="3048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5613400"/>
            <a:ext cx="0" cy="3048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38400" y="5613400"/>
            <a:ext cx="0" cy="3048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7000" y="5613400"/>
            <a:ext cx="0" cy="3048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62077" y="5225534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control (actuators)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4x3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</Template>
  <TotalTime>0</TotalTime>
  <Words>590</Words>
  <Application>Microsoft Office PowerPoint</Application>
  <PresentationFormat>On-screen Show (4:3)</PresentationFormat>
  <Paragraphs>120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DESY_PowerPoint_4x3_en</vt:lpstr>
      <vt:lpstr>ML Enhanced Control of Particle Accelerators</vt:lpstr>
      <vt:lpstr>Overwiew</vt:lpstr>
      <vt:lpstr>ML related problems</vt:lpstr>
      <vt:lpstr>We focus on one-short learning of dynamical systems</vt:lpstr>
      <vt:lpstr>From Taylor maps to Neural Networks</vt:lpstr>
      <vt:lpstr>PowerPoint Presentation</vt:lpstr>
      <vt:lpstr>ML-based orbit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ML-based physics recovering </vt:lpstr>
      <vt:lpstr>TM-PNN for one-short learning</vt:lpstr>
      <vt:lpstr>TM-PNN for one-short learning</vt:lpstr>
      <vt:lpstr>TM-PNN for one-short learning</vt:lpstr>
      <vt:lpstr>PowerPoint Presentation</vt:lpstr>
      <vt:lpstr>PowerPoint Presentation</vt:lpstr>
      <vt:lpstr>Result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Ivanov, Andrei</dc:creator>
  <cp:lastModifiedBy>Ivanov, Andrei</cp:lastModifiedBy>
  <cp:revision>50</cp:revision>
  <dcterms:created xsi:type="dcterms:W3CDTF">2019-12-01T09:36:44Z</dcterms:created>
  <dcterms:modified xsi:type="dcterms:W3CDTF">2020-05-08T11:56:59Z</dcterms:modified>
</cp:coreProperties>
</file>