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559" r:id="rId2"/>
    <p:sldId id="1013" r:id="rId3"/>
    <p:sldId id="838" r:id="rId4"/>
    <p:sldId id="647" r:id="rId5"/>
    <p:sldId id="611" r:id="rId6"/>
    <p:sldId id="993" r:id="rId7"/>
    <p:sldId id="1063" r:id="rId8"/>
    <p:sldId id="1021" r:id="rId9"/>
    <p:sldId id="1029" r:id="rId10"/>
    <p:sldId id="745" r:id="rId11"/>
    <p:sldId id="1026" r:id="rId12"/>
    <p:sldId id="1040" r:id="rId13"/>
    <p:sldId id="1035" r:id="rId14"/>
    <p:sldId id="256" r:id="rId15"/>
    <p:sldId id="1032" r:id="rId16"/>
    <p:sldId id="1033" r:id="rId17"/>
    <p:sldId id="103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001D"/>
    <a:srgbClr val="3333FF"/>
    <a:srgbClr val="0099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47" autoAdjust="0"/>
    <p:restoredTop sz="96181" autoAdjust="0"/>
  </p:normalViewPr>
  <p:slideViewPr>
    <p:cSldViewPr snapToGrid="0">
      <p:cViewPr varScale="1">
        <p:scale>
          <a:sx n="157" d="100"/>
          <a:sy n="157" d="100"/>
        </p:scale>
        <p:origin x="2408" y="1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89B7A-3459-4C05-9C5C-B866C5E69A22}" type="datetimeFigureOut">
              <a:rPr lang="en-US" smtClean="0"/>
              <a:pPr/>
              <a:t>6/23/20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996580-07C6-4856-8FCF-38865A9B36F7}" type="slidenum">
              <a:rPr lang="en-US" smtClean="0"/>
              <a:pPr/>
              <a:t>‹#›</a:t>
            </a:fld>
            <a:endParaRPr lang="en-US"/>
          </a:p>
        </p:txBody>
      </p:sp>
    </p:spTree>
    <p:extLst>
      <p:ext uri="{BB962C8B-B14F-4D97-AF65-F5344CB8AC3E}">
        <p14:creationId xmlns:p14="http://schemas.microsoft.com/office/powerpoint/2010/main" val="2486510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ACF5982-00CB-9746-858F-21FC4EDFB4A4}" type="slidenum">
              <a:rPr lang="en-US"/>
              <a:pPr/>
              <a:t>2</a:t>
            </a:fld>
            <a:endParaRPr lang="en-US"/>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baseline="0" dirty="0"/>
          </a:p>
        </p:txBody>
      </p:sp>
    </p:spTree>
    <p:extLst>
      <p:ext uri="{BB962C8B-B14F-4D97-AF65-F5344CB8AC3E}">
        <p14:creationId xmlns:p14="http://schemas.microsoft.com/office/powerpoint/2010/main" val="1138234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Moore Foundation,</a:t>
            </a:r>
            <a:r>
              <a:rPr lang="en-US" baseline="0" dirty="0"/>
              <a:t> created by Gordon Moore of Intel and the namesake of Moore’s Law, is a philanthropic organization that funds high-risk high-payoff scientific research. </a:t>
            </a:r>
            <a:r>
              <a:rPr lang="en-US" dirty="0"/>
              <a:t>After the recommendation in 2015 by</a:t>
            </a:r>
            <a:r>
              <a:rPr lang="en-US" baseline="0" dirty="0"/>
              <a:t> the DOE Accelerator R&amp;D Subpanel that DLA funding in the US be reduced, the Moore Foundation approached us with the idea of starting an international collaboration in this area, and funded a program for $13.5M over 5 years, led by Stanford University. The goals of this program are to develop a compact DLA accelerator on a tabletop in 5 years, and also to study the transverse dynamics for applications such as radiation generation. </a:t>
            </a:r>
          </a:p>
          <a:p>
            <a:endParaRPr lang="en-US" baseline="0" dirty="0"/>
          </a:p>
          <a:p>
            <a:r>
              <a:rPr lang="en-US" baseline="0" dirty="0"/>
              <a:t>Explain what the Moore Foundation is!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9996580-07C6-4856-8FCF-38865A9B36F7}" type="slidenum">
              <a:rPr lang="en-US" smtClean="0"/>
              <a:pPr/>
              <a:t>3</a:t>
            </a:fld>
            <a:endParaRPr lang="en-US"/>
          </a:p>
        </p:txBody>
      </p:sp>
    </p:spTree>
    <p:extLst>
      <p:ext uri="{BB962C8B-B14F-4D97-AF65-F5344CB8AC3E}">
        <p14:creationId xmlns:p14="http://schemas.microsoft.com/office/powerpoint/2010/main" val="3781440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288C9D-06C0-4DE8-B5CB-340B60EC523F}" type="slidenum">
              <a:rPr lang="en-US"/>
              <a:pPr/>
              <a:t>5</a:t>
            </a:fld>
            <a:endParaRPr lang="en-US"/>
          </a:p>
        </p:txBody>
      </p:sp>
      <p:sp>
        <p:nvSpPr>
          <p:cNvPr id="106498" name="Rectangle 2"/>
          <p:cNvSpPr>
            <a:spLocks noGrp="1" noRot="1" noChangeAspect="1" noChangeArrowheads="1" noTextEdit="1"/>
          </p:cNvSpPr>
          <p:nvPr>
            <p:ph type="sldImg"/>
          </p:nvPr>
        </p:nvSpPr>
        <p:spPr>
          <a:xfrm>
            <a:off x="1147763" y="687388"/>
            <a:ext cx="4568825" cy="3427412"/>
          </a:xfrm>
          <a:ln/>
        </p:spPr>
      </p:sp>
      <p:sp>
        <p:nvSpPr>
          <p:cNvPr id="106499" name="Rectangle 3"/>
          <p:cNvSpPr>
            <a:spLocks noGrp="1" noChangeArrowheads="1"/>
          </p:cNvSpPr>
          <p:nvPr>
            <p:ph type="body" idx="1"/>
          </p:nvPr>
        </p:nvSpPr>
        <p:spPr>
          <a:xfrm>
            <a:off x="914400" y="4341813"/>
            <a:ext cx="5029200" cy="4114800"/>
          </a:xfrm>
        </p:spPr>
        <p:txBody>
          <a:bodyPr/>
          <a:lstStyle/>
          <a:p>
            <a:endParaRPr lang="en-US"/>
          </a:p>
        </p:txBody>
      </p:sp>
    </p:spTree>
    <p:extLst>
      <p:ext uri="{BB962C8B-B14F-4D97-AF65-F5344CB8AC3E}">
        <p14:creationId xmlns:p14="http://schemas.microsoft.com/office/powerpoint/2010/main" val="3442978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ad33d6c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ad33d6c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37457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0" name="Picture 2" descr="C:\Users\bronwynb\Desktop\Branding\divider_template_backg#5330.jpg"/>
          <p:cNvPicPr>
            <a:picLocks noChangeAspect="1" noChangeArrowheads="1"/>
          </p:cNvPicPr>
          <p:nvPr userDrawn="1"/>
        </p:nvPicPr>
        <p:blipFill>
          <a:blip r:embed="rId2"/>
          <a:srcRect/>
          <a:stretch>
            <a:fillRect/>
          </a:stretch>
        </p:blipFill>
        <p:spPr bwMode="auto">
          <a:xfrm>
            <a:off x="2" y="0"/>
            <a:ext cx="9144001" cy="6858000"/>
          </a:xfrm>
          <a:prstGeom prst="rect">
            <a:avLst/>
          </a:prstGeom>
          <a:noFill/>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68434" y="6196868"/>
            <a:ext cx="2275566" cy="661133"/>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40196"/>
            <a:ext cx="1973584" cy="717805"/>
          </a:xfrm>
          <a:prstGeom prst="rect">
            <a:avLst/>
          </a:prstGeom>
        </p:spPr>
      </p:pic>
      <p:sp>
        <p:nvSpPr>
          <p:cNvPr id="2" name="Title 1"/>
          <p:cNvSpPr>
            <a:spLocks noGrp="1"/>
          </p:cNvSpPr>
          <p:nvPr>
            <p:ph type="ctrTitle"/>
          </p:nvPr>
        </p:nvSpPr>
        <p:spPr>
          <a:xfrm>
            <a:off x="557215" y="536577"/>
            <a:ext cx="8008937" cy="2246313"/>
          </a:xfrm>
        </p:spPr>
        <p:txBody>
          <a:bodyPr anchor="b" anchorCtr="0">
            <a:noAutofit/>
          </a:bodyPr>
          <a:lstStyle>
            <a:lvl1pPr>
              <a:defRPr sz="4300" b="1">
                <a:solidFill>
                  <a:schemeClr val="tx1"/>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557215" y="3646170"/>
            <a:ext cx="7989887" cy="2187703"/>
          </a:xfrm>
        </p:spPr>
        <p:txBody>
          <a:bodyPr>
            <a:noAutofit/>
          </a:bodyPr>
          <a:lstStyle>
            <a:lvl1pPr marL="0" indent="0" algn="l">
              <a:lnSpc>
                <a:spcPct val="110000"/>
              </a:lnSpc>
              <a:buNone/>
              <a:defRPr sz="1600" b="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15" name="Text Placeholder 14"/>
          <p:cNvSpPr>
            <a:spLocks noGrp="1"/>
          </p:cNvSpPr>
          <p:nvPr>
            <p:ph type="body" sz="quarter" idx="11" hasCustomPrompt="1"/>
          </p:nvPr>
        </p:nvSpPr>
        <p:spPr>
          <a:xfrm>
            <a:off x="557215" y="2755013"/>
            <a:ext cx="8008937" cy="635889"/>
          </a:xfrm>
        </p:spPr>
        <p:txBody>
          <a:bodyPr>
            <a:noAutofit/>
          </a:bodyPr>
          <a:lstStyle>
            <a:lvl1pPr>
              <a:lnSpc>
                <a:spcPct val="100000"/>
              </a:lnSpc>
              <a:defRPr sz="4200" b="0">
                <a:solidFill>
                  <a:schemeClr val="tx1"/>
                </a:solidFill>
                <a:latin typeface="Arial" pitchFamily="34" charset="0"/>
                <a:cs typeface="Arial" pitchFamily="34" charset="0"/>
              </a:defRPr>
            </a:lvl1pPr>
          </a:lstStyle>
          <a:p>
            <a:pPr lvl="0"/>
            <a:r>
              <a:rPr lang="en-CA" dirty="0"/>
              <a:t>Click to edit Master subtitle style</a:t>
            </a:r>
          </a:p>
        </p:txBody>
      </p:sp>
    </p:spTree>
    <p:extLst>
      <p:ext uri="{BB962C8B-B14F-4D97-AF65-F5344CB8AC3E}">
        <p14:creationId xmlns:p14="http://schemas.microsoft.com/office/powerpoint/2010/main" val="3241956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a:t>Click to edit Master title style</a:t>
            </a:r>
            <a:endParaRPr lang="en-CA" dirty="0"/>
          </a:p>
        </p:txBody>
      </p:sp>
      <p:sp>
        <p:nvSpPr>
          <p:cNvPr id="16" name="Content Placeholder 15"/>
          <p:cNvSpPr>
            <a:spLocks noGrp="1"/>
          </p:cNvSpPr>
          <p:nvPr>
            <p:ph sz="quarter" idx="14"/>
          </p:nvPr>
        </p:nvSpPr>
        <p:spPr>
          <a:xfrm>
            <a:off x="457200" y="1243584"/>
            <a:ext cx="8108950" cy="5065523"/>
          </a:xfrm>
        </p:spPr>
        <p:txBody>
          <a:bodyPr/>
          <a:lstStyle>
            <a:lvl1pPr>
              <a:buClr>
                <a:srgbClr val="981E32"/>
              </a:buClr>
              <a:defRPr/>
            </a:lvl1pPr>
            <a:lvl2pPr>
              <a:buClr>
                <a:srgbClr val="981E32"/>
              </a:buClr>
              <a:defRPr/>
            </a:lvl2pPr>
            <a:lvl3pPr>
              <a:buClr>
                <a:srgbClr val="981E32"/>
              </a:buClr>
              <a:defRPr b="0"/>
            </a:lvl3pPr>
            <a:lvl4pPr>
              <a:buClr>
                <a:srgbClr val="981E32"/>
              </a:buClr>
              <a:defRPr/>
            </a:lvl4pPr>
            <a:lvl5pPr>
              <a:buClr>
                <a:srgbClr val="981E3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991533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a:t>Click to edit Master title style</a:t>
            </a:r>
            <a:endParaRPr lang="en-CA" dirty="0"/>
          </a:p>
        </p:txBody>
      </p:sp>
      <p:sp>
        <p:nvSpPr>
          <p:cNvPr id="16" name="Content Placeholder 15"/>
          <p:cNvSpPr>
            <a:spLocks noGrp="1"/>
          </p:cNvSpPr>
          <p:nvPr>
            <p:ph sz="quarter" idx="14"/>
          </p:nvPr>
        </p:nvSpPr>
        <p:spPr>
          <a:xfrm>
            <a:off x="457200" y="1243584"/>
            <a:ext cx="3886200" cy="5065523"/>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1" name="Content Placeholder 15"/>
          <p:cNvSpPr>
            <a:spLocks noGrp="1"/>
          </p:cNvSpPr>
          <p:nvPr>
            <p:ph sz="quarter" idx="15"/>
          </p:nvPr>
        </p:nvSpPr>
        <p:spPr>
          <a:xfrm>
            <a:off x="4648200" y="1252729"/>
            <a:ext cx="3886200" cy="5065523"/>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980515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a:t>Click to edit Master title style</a:t>
            </a:r>
            <a:endParaRPr lang="en-CA" dirty="0"/>
          </a:p>
        </p:txBody>
      </p:sp>
      <p:sp>
        <p:nvSpPr>
          <p:cNvPr id="5" name="Picture Placeholder 4"/>
          <p:cNvSpPr>
            <a:spLocks noGrp="1"/>
          </p:cNvSpPr>
          <p:nvPr>
            <p:ph type="pic" sz="quarter" idx="15"/>
          </p:nvPr>
        </p:nvSpPr>
        <p:spPr>
          <a:xfrm>
            <a:off x="3646488" y="1252728"/>
            <a:ext cx="2442340" cy="2481072"/>
          </a:xfrm>
        </p:spPr>
        <p:txBody>
          <a:bodyPr/>
          <a:lstStyle/>
          <a:p>
            <a:r>
              <a:rPr lang="en-US" dirty="0"/>
              <a:t>Click icon to add picture</a:t>
            </a:r>
            <a:endParaRPr lang="en-CA" dirty="0"/>
          </a:p>
        </p:txBody>
      </p:sp>
      <p:sp>
        <p:nvSpPr>
          <p:cNvPr id="11" name="Picture Placeholder 4"/>
          <p:cNvSpPr>
            <a:spLocks noGrp="1"/>
          </p:cNvSpPr>
          <p:nvPr>
            <p:ph type="pic" sz="quarter" idx="16"/>
          </p:nvPr>
        </p:nvSpPr>
        <p:spPr>
          <a:xfrm>
            <a:off x="3646488" y="3886200"/>
            <a:ext cx="2442340" cy="2432051"/>
          </a:xfrm>
        </p:spPr>
        <p:txBody>
          <a:bodyPr/>
          <a:lstStyle/>
          <a:p>
            <a:r>
              <a:rPr lang="en-US" dirty="0"/>
              <a:t>Click icon to add picture</a:t>
            </a:r>
            <a:endParaRPr lang="en-CA" dirty="0"/>
          </a:p>
        </p:txBody>
      </p:sp>
      <p:sp>
        <p:nvSpPr>
          <p:cNvPr id="13" name="Picture Placeholder 4"/>
          <p:cNvSpPr>
            <a:spLocks noGrp="1"/>
          </p:cNvSpPr>
          <p:nvPr>
            <p:ph type="pic" sz="quarter" idx="17"/>
          </p:nvPr>
        </p:nvSpPr>
        <p:spPr>
          <a:xfrm>
            <a:off x="6242954" y="1243584"/>
            <a:ext cx="2442340" cy="5065523"/>
          </a:xfrm>
        </p:spPr>
        <p:txBody>
          <a:bodyPr/>
          <a:lstStyle/>
          <a:p>
            <a:r>
              <a:rPr lang="en-US" dirty="0"/>
              <a:t>Click icon to add picture</a:t>
            </a:r>
            <a:endParaRPr lang="en-CA" dirty="0"/>
          </a:p>
        </p:txBody>
      </p:sp>
      <p:sp>
        <p:nvSpPr>
          <p:cNvPr id="3" name="Content Placeholder 2"/>
          <p:cNvSpPr>
            <a:spLocks noGrp="1"/>
          </p:cNvSpPr>
          <p:nvPr>
            <p:ph sz="quarter" idx="18"/>
          </p:nvPr>
        </p:nvSpPr>
        <p:spPr>
          <a:xfrm>
            <a:off x="457202" y="1243584"/>
            <a:ext cx="3013075" cy="50655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4186823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a:t>Click to edit Master title style</a:t>
            </a:r>
            <a:endParaRPr lang="en-CA" dirty="0"/>
          </a:p>
        </p:txBody>
      </p:sp>
      <p:sp>
        <p:nvSpPr>
          <p:cNvPr id="3" name="Chart Placeholder 2"/>
          <p:cNvSpPr>
            <a:spLocks noGrp="1"/>
          </p:cNvSpPr>
          <p:nvPr>
            <p:ph type="chart" sz="quarter" idx="15"/>
          </p:nvPr>
        </p:nvSpPr>
        <p:spPr>
          <a:xfrm>
            <a:off x="6007100" y="1243584"/>
            <a:ext cx="2667000" cy="5065523"/>
          </a:xfrm>
        </p:spPr>
        <p:txBody>
          <a:bodyPr/>
          <a:lstStyle/>
          <a:p>
            <a:r>
              <a:rPr lang="en-US"/>
              <a:t>Click icon to add chart</a:t>
            </a:r>
            <a:endParaRPr lang="en-CA" dirty="0"/>
          </a:p>
        </p:txBody>
      </p:sp>
      <p:sp>
        <p:nvSpPr>
          <p:cNvPr id="5" name="Content Placeholder 4"/>
          <p:cNvSpPr>
            <a:spLocks noGrp="1"/>
          </p:cNvSpPr>
          <p:nvPr>
            <p:ph sz="quarter" idx="16"/>
          </p:nvPr>
        </p:nvSpPr>
        <p:spPr>
          <a:xfrm>
            <a:off x="457200" y="1243584"/>
            <a:ext cx="5484812" cy="50655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215627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9144000" cy="6858000"/>
          </a:xfrm>
        </p:spPr>
        <p:txBody>
          <a:bodyPr lIns="432000"/>
          <a:lstStyle>
            <a:lvl1pPr>
              <a:defRPr b="1" baseline="0">
                <a:solidFill>
                  <a:srgbClr val="FF0000"/>
                </a:solidFill>
              </a:defRPr>
            </a:lvl1pPr>
          </a:lstStyle>
          <a:p>
            <a:br>
              <a:rPr lang="en-CA" dirty="0"/>
            </a:br>
            <a:br>
              <a:rPr lang="en-CA" dirty="0"/>
            </a:br>
            <a:br>
              <a:rPr lang="en-CA" dirty="0"/>
            </a:br>
            <a:br>
              <a:rPr lang="en-CA" dirty="0"/>
            </a:br>
            <a:br>
              <a:rPr lang="en-CA" dirty="0"/>
            </a:br>
            <a:br>
              <a:rPr lang="en-CA" dirty="0"/>
            </a:br>
            <a:r>
              <a:rPr lang="en-CA" dirty="0"/>
              <a:t>***INSTRUCTIONS ON HOW TO APPLY IMAGE MASKING TO SLIDE LAYOUT***</a:t>
            </a:r>
            <a:br>
              <a:rPr lang="en-CA" dirty="0"/>
            </a:br>
            <a:r>
              <a:rPr lang="en-CA" dirty="0"/>
              <a:t>STEP 1: Click icon to insert image</a:t>
            </a:r>
            <a:br>
              <a:rPr lang="en-CA" dirty="0"/>
            </a:br>
            <a:r>
              <a:rPr lang="en-CA" dirty="0"/>
              <a:t>STEP 2: Once image is inserted, right-click image, and choose ‘Send to Back’</a:t>
            </a:r>
          </a:p>
        </p:txBody>
      </p:sp>
      <p:sp>
        <p:nvSpPr>
          <p:cNvPr id="4" name="Title 3"/>
          <p:cNvSpPr>
            <a:spLocks noGrp="1"/>
          </p:cNvSpPr>
          <p:nvPr>
            <p:ph type="title"/>
          </p:nvPr>
        </p:nvSpPr>
        <p:spPr/>
        <p:txBody>
          <a:bodyPr/>
          <a:lstStyle/>
          <a:p>
            <a:r>
              <a:rPr lang="en-US"/>
              <a:t>Click to edit Master title style</a:t>
            </a:r>
            <a:endParaRPr lang="en-CA" dirty="0"/>
          </a:p>
        </p:txBody>
      </p:sp>
    </p:spTree>
    <p:extLst>
      <p:ext uri="{BB962C8B-B14F-4D97-AF65-F5344CB8AC3E}">
        <p14:creationId xmlns:p14="http://schemas.microsoft.com/office/powerpoint/2010/main" val="3834584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extLst>
      <p:ext uri="{BB962C8B-B14F-4D97-AF65-F5344CB8AC3E}">
        <p14:creationId xmlns:p14="http://schemas.microsoft.com/office/powerpoint/2010/main" val="3745718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2BE80F8-E772-4B3A-9CCE-603FBE85D63F}" type="datetimeFigureOut">
              <a:rPr lang="en-US" smtClean="0"/>
              <a:t>6/23/20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5A2420D-0482-4C77-9DD9-D901C62034D0}" type="slidenum">
              <a:rPr lang="en-US" smtClean="0"/>
              <a:t>‹#›</a:t>
            </a:fld>
            <a:endParaRPr lang="en-US"/>
          </a:p>
        </p:txBody>
      </p:sp>
    </p:spTree>
    <p:extLst>
      <p:ext uri="{BB962C8B-B14F-4D97-AF65-F5344CB8AC3E}">
        <p14:creationId xmlns:p14="http://schemas.microsoft.com/office/powerpoint/2010/main" val="3152318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129091"/>
            <a:ext cx="8103570" cy="753033"/>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2" y="1243584"/>
            <a:ext cx="8109919" cy="50292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566150" y="6318251"/>
            <a:ext cx="318932" cy="539751"/>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75617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Lst>
  <p:hf hdr="0" dt="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0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jpg"/><Relationship Id="rId4" Type="http://schemas.openxmlformats.org/officeDocument/2006/relationships/image" Target="../media/image46.png"/><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2" Type="http://schemas.openxmlformats.org/officeDocument/2006/relationships/hyperlink" Target="https://docs.google.com/document/d/1pq4UM53rHdNySY4I0W1OLuavIJPqctJIrq5sWg3ZVX4/edit?usp=shari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tiff"/><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tiff"/><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tags" Target="../tags/tag3.xml"/><Relationship Id="rId7" Type="http://schemas.openxmlformats.org/officeDocument/2006/relationships/slideLayout" Target="../slideLayouts/slideLayout2.xml"/><Relationship Id="rId12" Type="http://schemas.openxmlformats.org/officeDocument/2006/relationships/image" Target="../media/image2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5.png"/><Relationship Id="rId5" Type="http://schemas.openxmlformats.org/officeDocument/2006/relationships/tags" Target="../tags/tag5.xml"/><Relationship Id="rId10" Type="http://schemas.openxmlformats.org/officeDocument/2006/relationships/image" Target="../media/image24.png"/><Relationship Id="rId4" Type="http://schemas.openxmlformats.org/officeDocument/2006/relationships/tags" Target="../tags/tag4.xml"/><Relationship Id="rId9" Type="http://schemas.openxmlformats.org/officeDocument/2006/relationships/image" Target="../media/image23.emf"/></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8.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jpg"/><Relationship Id="rId1" Type="http://schemas.openxmlformats.org/officeDocument/2006/relationships/slideLayout" Target="../slideLayouts/slideLayout8.xml"/><Relationship Id="rId6" Type="http://schemas.openxmlformats.org/officeDocument/2006/relationships/image" Target="../media/image35.jp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090" y="2380673"/>
            <a:ext cx="8253811" cy="924790"/>
          </a:xfrm>
        </p:spPr>
        <p:txBody>
          <a:bodyPr/>
          <a:lstStyle/>
          <a:p>
            <a:r>
              <a:rPr lang="en-US" sz="3000" dirty="0"/>
              <a:t>Applications of Dielectric Laser Accelerators</a:t>
            </a:r>
            <a:br>
              <a:rPr lang="en-US" sz="3000" dirty="0"/>
            </a:br>
            <a:r>
              <a:rPr lang="en-US" sz="2400" dirty="0"/>
              <a:t>Overview and Meeting Agenda</a:t>
            </a:r>
            <a:br>
              <a:rPr lang="en-US" sz="2400" dirty="0"/>
            </a:br>
            <a:br>
              <a:rPr lang="en-US" sz="2400" dirty="0"/>
            </a:br>
            <a:br>
              <a:rPr lang="en-US" sz="2400" dirty="0"/>
            </a:br>
            <a:r>
              <a:rPr lang="en-US" sz="1800" dirty="0"/>
              <a:t>R. J. England (SLAC)</a:t>
            </a:r>
            <a:br>
              <a:rPr lang="en-US" sz="1800" dirty="0"/>
            </a:br>
            <a:br>
              <a:rPr lang="en-US" sz="1800" dirty="0"/>
            </a:br>
            <a:r>
              <a:rPr lang="en-US" sz="1800" dirty="0"/>
              <a:t>Zoom Teleconference</a:t>
            </a:r>
            <a:br>
              <a:rPr lang="en-US" sz="1800" dirty="0"/>
            </a:br>
            <a:r>
              <a:rPr lang="en-US" sz="1800" dirty="0"/>
              <a:t>June 23, 2020</a:t>
            </a:r>
            <a:br>
              <a:rPr lang="en-US" sz="1800" dirty="0"/>
            </a:br>
            <a:r>
              <a:rPr lang="en-US" sz="1800" dirty="0"/>
              <a:t>8am – 11am US Pacific Time</a:t>
            </a:r>
          </a:p>
        </p:txBody>
      </p:sp>
      <p:pic>
        <p:nvPicPr>
          <p:cNvPr id="5" name="Picture 4" descr="moore-logo-color-copy.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943600"/>
            <a:ext cx="1821469" cy="707376"/>
          </a:xfrm>
          <a:prstGeom prst="rect">
            <a:avLst/>
          </a:prstGeom>
        </p:spPr>
      </p:pic>
      <p:pic>
        <p:nvPicPr>
          <p:cNvPr id="4" name="Picture 3"/>
          <p:cNvPicPr>
            <a:picLocks noChangeAspect="1"/>
          </p:cNvPicPr>
          <p:nvPr/>
        </p:nvPicPr>
        <p:blipFill>
          <a:blip r:embed="rId3"/>
          <a:stretch>
            <a:fillRect/>
          </a:stretch>
        </p:blipFill>
        <p:spPr>
          <a:xfrm>
            <a:off x="6850463" y="5532019"/>
            <a:ext cx="953418" cy="454707"/>
          </a:xfrm>
          <a:prstGeom prst="rect">
            <a:avLst/>
          </a:prstGeom>
        </p:spPr>
      </p:pic>
      <p:sp>
        <p:nvSpPr>
          <p:cNvPr id="3" name="Rectangle 2"/>
          <p:cNvSpPr/>
          <p:nvPr/>
        </p:nvSpPr>
        <p:spPr>
          <a:xfrm>
            <a:off x="6629400" y="5410200"/>
            <a:ext cx="2209800" cy="12954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achip_logo_full_color_screen.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2699" y="5360457"/>
            <a:ext cx="1563202" cy="1394886"/>
          </a:xfrm>
          <a:prstGeom prst="rect">
            <a:avLst/>
          </a:prstGeom>
        </p:spPr>
      </p:pic>
      <p:pic>
        <p:nvPicPr>
          <p:cNvPr id="8" name="Picture 7" descr="2015-1030-9642-accel_on_a_chip.jpg">
            <a:extLst>
              <a:ext uri="{FF2B5EF4-FFF2-40B4-BE49-F238E27FC236}">
                <a16:creationId xmlns:a16="http://schemas.microsoft.com/office/drawing/2014/main" id="{C3B4E6F9-0590-674B-AAB5-C74EE731D1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4882" y="1628919"/>
            <a:ext cx="3628999" cy="2903199"/>
          </a:xfrm>
          <a:prstGeom prst="rect">
            <a:avLst/>
          </a:prstGeom>
        </p:spPr>
      </p:pic>
    </p:spTree>
    <p:extLst>
      <p:ext uri="{BB962C8B-B14F-4D97-AF65-F5344CB8AC3E}">
        <p14:creationId xmlns:p14="http://schemas.microsoft.com/office/powerpoint/2010/main" val="1737523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solidFill>
                  <a:srgbClr val="000000"/>
                </a:solidFill>
              </a:rPr>
              <a:pPr/>
              <a:t>10</a:t>
            </a:fld>
            <a:endParaRPr lang="en-US" dirty="0">
              <a:solidFill>
                <a:srgbClr val="000000"/>
              </a:solidFill>
            </a:endParaRPr>
          </a:p>
        </p:txBody>
      </p:sp>
      <p:sp>
        <p:nvSpPr>
          <p:cNvPr id="3" name="Title 2"/>
          <p:cNvSpPr>
            <a:spLocks noGrp="1"/>
          </p:cNvSpPr>
          <p:nvPr>
            <p:ph type="title"/>
          </p:nvPr>
        </p:nvSpPr>
        <p:spPr/>
        <p:txBody>
          <a:bodyPr/>
          <a:lstStyle/>
          <a:p>
            <a:r>
              <a:rPr lang="en-US" dirty="0"/>
              <a:t>What are DLA’s Unique Capabilities?</a:t>
            </a:r>
          </a:p>
        </p:txBody>
      </p:sp>
      <p:pic>
        <p:nvPicPr>
          <p:cNvPr id="6" name="Picture 5" descr="tf-hammer-in-hand-nai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29" y="3049291"/>
            <a:ext cx="2832100" cy="3568700"/>
          </a:xfrm>
          <a:prstGeom prst="rect">
            <a:avLst/>
          </a:prstGeom>
        </p:spPr>
      </p:pic>
      <p:sp>
        <p:nvSpPr>
          <p:cNvPr id="7" name="TextBox 6"/>
          <p:cNvSpPr txBox="1"/>
          <p:nvPr/>
        </p:nvSpPr>
        <p:spPr>
          <a:xfrm>
            <a:off x="3374799" y="3715607"/>
            <a:ext cx="5389216" cy="2585323"/>
          </a:xfrm>
          <a:prstGeom prst="rect">
            <a:avLst/>
          </a:prstGeom>
          <a:noFill/>
        </p:spPr>
        <p:txBody>
          <a:bodyPr wrap="none" rtlCol="0">
            <a:spAutoFit/>
          </a:bodyPr>
          <a:lstStyle/>
          <a:p>
            <a:r>
              <a:rPr lang="en-US" dirty="0"/>
              <a:t>• </a:t>
            </a:r>
            <a:r>
              <a:rPr lang="en-US" b="1" u="sng" dirty="0"/>
              <a:t>C</a:t>
            </a:r>
            <a:r>
              <a:rPr lang="en-US" dirty="0"/>
              <a:t>ompactness: x10</a:t>
            </a:r>
            <a:r>
              <a:rPr lang="en-US" baseline="30000" dirty="0"/>
              <a:t>-2</a:t>
            </a:r>
            <a:r>
              <a:rPr lang="en-US" dirty="0"/>
              <a:t> longitudinal, x10</a:t>
            </a:r>
            <a:r>
              <a:rPr lang="en-US" baseline="30000" dirty="0"/>
              <a:t>-4</a:t>
            </a:r>
            <a:r>
              <a:rPr lang="en-US" dirty="0"/>
              <a:t> transverse</a:t>
            </a:r>
          </a:p>
          <a:p>
            <a:endParaRPr lang="en-US" dirty="0"/>
          </a:p>
          <a:p>
            <a:r>
              <a:rPr lang="en-US" dirty="0"/>
              <a:t>• </a:t>
            </a:r>
            <a:r>
              <a:rPr lang="en-US" b="1" u="sng" dirty="0"/>
              <a:t>E</a:t>
            </a:r>
            <a:r>
              <a:rPr lang="en-US" dirty="0"/>
              <a:t>fficiency: solid state lasers (&gt; 30% wall-plug)</a:t>
            </a:r>
          </a:p>
          <a:p>
            <a:endParaRPr lang="en-US" dirty="0"/>
          </a:p>
          <a:p>
            <a:r>
              <a:rPr lang="en-US" dirty="0"/>
              <a:t>• </a:t>
            </a:r>
            <a:r>
              <a:rPr lang="en-US" b="1" u="sng" dirty="0"/>
              <a:t>B</a:t>
            </a:r>
            <a:r>
              <a:rPr lang="en-US" dirty="0"/>
              <a:t>unch Format: </a:t>
            </a:r>
            <a:r>
              <a:rPr lang="en-US" dirty="0" err="1"/>
              <a:t>fC</a:t>
            </a:r>
            <a:r>
              <a:rPr lang="en-US" dirty="0"/>
              <a:t> charge at MHz rep rates</a:t>
            </a:r>
          </a:p>
          <a:p>
            <a:endParaRPr lang="en-US" dirty="0"/>
          </a:p>
          <a:p>
            <a:r>
              <a:rPr lang="en-US" dirty="0"/>
              <a:t>• </a:t>
            </a:r>
            <a:r>
              <a:rPr lang="en-US" b="1" u="sng" dirty="0"/>
              <a:t>A</a:t>
            </a:r>
            <a:r>
              <a:rPr lang="en-US" dirty="0"/>
              <a:t>ttosecond Time Scale: intrinsic optical bunching</a:t>
            </a:r>
          </a:p>
          <a:p>
            <a:endParaRPr lang="en-US" dirty="0"/>
          </a:p>
          <a:p>
            <a:r>
              <a:rPr lang="en-US" dirty="0"/>
              <a:t>• </a:t>
            </a:r>
            <a:r>
              <a:rPr lang="en-US" b="1" u="sng" dirty="0"/>
              <a:t>U</a:t>
            </a:r>
            <a:r>
              <a:rPr lang="en-US" dirty="0"/>
              <a:t>niquely enabled by DLA?</a:t>
            </a:r>
          </a:p>
        </p:txBody>
      </p:sp>
      <p:sp>
        <p:nvSpPr>
          <p:cNvPr id="8" name="TextBox 7"/>
          <p:cNvSpPr txBox="1"/>
          <p:nvPr/>
        </p:nvSpPr>
        <p:spPr>
          <a:xfrm>
            <a:off x="4197920" y="3198244"/>
            <a:ext cx="3554053" cy="369332"/>
          </a:xfrm>
          <a:prstGeom prst="rect">
            <a:avLst/>
          </a:prstGeom>
          <a:noFill/>
        </p:spPr>
        <p:txBody>
          <a:bodyPr wrap="none" rtlCol="0">
            <a:spAutoFit/>
          </a:bodyPr>
          <a:lstStyle/>
          <a:p>
            <a:r>
              <a:rPr lang="en-US" b="1" dirty="0"/>
              <a:t>Features of a DLA Accelerator:</a:t>
            </a:r>
          </a:p>
        </p:txBody>
      </p:sp>
      <p:sp>
        <p:nvSpPr>
          <p:cNvPr id="10" name="Rectangle 9"/>
          <p:cNvSpPr/>
          <p:nvPr/>
        </p:nvSpPr>
        <p:spPr>
          <a:xfrm>
            <a:off x="232900" y="1115273"/>
            <a:ext cx="8555688" cy="1754327"/>
          </a:xfrm>
          <a:prstGeom prst="rect">
            <a:avLst/>
          </a:prstGeom>
        </p:spPr>
        <p:txBody>
          <a:bodyPr wrap="square">
            <a:spAutoFit/>
          </a:bodyPr>
          <a:lstStyle/>
          <a:p>
            <a:r>
              <a:rPr lang="en-US" i="1" dirty="0"/>
              <a:t>“Create a </a:t>
            </a:r>
            <a:r>
              <a:rPr lang="en-US" i="1" dirty="0" err="1"/>
              <a:t>matrixed</a:t>
            </a:r>
            <a:r>
              <a:rPr lang="en-US" i="1" dirty="0"/>
              <a:t> list or table of all DLA related applications that have been proposed or discussed so far, both near and long-term, including industrial, scientific, and medical. Please evaluate each application in terms of area of interest (light source, HEP, industry, medicine, security, etc.), feasibility (is DLA a good match?), time scale (near-term vs. long-term), and </a:t>
            </a:r>
            <a:r>
              <a:rPr lang="en-US" b="1" i="1" dirty="0"/>
              <a:t>degree to which it leverages DLA's unique capabilities</a:t>
            </a:r>
            <a:r>
              <a:rPr lang="en-US" i="1" dirty="0"/>
              <a:t>.”</a:t>
            </a:r>
          </a:p>
        </p:txBody>
      </p:sp>
    </p:spTree>
    <p:extLst>
      <p:ext uri="{BB962C8B-B14F-4D97-AF65-F5344CB8AC3E}">
        <p14:creationId xmlns:p14="http://schemas.microsoft.com/office/powerpoint/2010/main" val="3598995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CBCA39-324A-3448-AE01-848198C19312}"/>
              </a:ext>
            </a:extLst>
          </p:cNvPr>
          <p:cNvSpPr>
            <a:spLocks noGrp="1"/>
          </p:cNvSpPr>
          <p:nvPr>
            <p:ph type="sldNum" sz="quarter" idx="11"/>
          </p:nvPr>
        </p:nvSpPr>
        <p:spPr/>
        <p:txBody>
          <a:bodyPr/>
          <a:lstStyle/>
          <a:p>
            <a:fld id="{5BD36294-2849-48A8-8531-5354CF3095D2}" type="slidenum">
              <a:rPr lang="en-US" smtClean="0">
                <a:solidFill>
                  <a:srgbClr val="000000"/>
                </a:solidFill>
              </a:rPr>
              <a:pPr/>
              <a:t>11</a:t>
            </a:fld>
            <a:endParaRPr lang="en-US" dirty="0">
              <a:solidFill>
                <a:srgbClr val="000000"/>
              </a:solidFill>
            </a:endParaRPr>
          </a:p>
        </p:txBody>
      </p:sp>
      <p:sp>
        <p:nvSpPr>
          <p:cNvPr id="3" name="Title 2">
            <a:extLst>
              <a:ext uri="{FF2B5EF4-FFF2-40B4-BE49-F238E27FC236}">
                <a16:creationId xmlns:a16="http://schemas.microsoft.com/office/drawing/2014/main" id="{A4372A20-8177-0B4A-BFBA-BCE288A15E04}"/>
              </a:ext>
            </a:extLst>
          </p:cNvPr>
          <p:cNvSpPr>
            <a:spLocks noGrp="1"/>
          </p:cNvSpPr>
          <p:nvPr>
            <p:ph type="title"/>
          </p:nvPr>
        </p:nvSpPr>
        <p:spPr/>
        <p:txBody>
          <a:bodyPr/>
          <a:lstStyle/>
          <a:p>
            <a:r>
              <a:rPr lang="en-US">
                <a:solidFill>
                  <a:schemeClr val="tx1"/>
                </a:solidFill>
              </a:rPr>
              <a:t>Various Potential Applications Under Consideration</a:t>
            </a:r>
            <a:endParaRPr lang="en-US"/>
          </a:p>
        </p:txBody>
      </p:sp>
      <p:graphicFrame>
        <p:nvGraphicFramePr>
          <p:cNvPr id="5" name="Table 4">
            <a:extLst>
              <a:ext uri="{FF2B5EF4-FFF2-40B4-BE49-F238E27FC236}">
                <a16:creationId xmlns:a16="http://schemas.microsoft.com/office/drawing/2014/main" id="{A708E610-25FB-1A44-A9BC-7BA6E70C8CD3}"/>
              </a:ext>
            </a:extLst>
          </p:cNvPr>
          <p:cNvGraphicFramePr>
            <a:graphicFrameLocks noGrp="1"/>
          </p:cNvGraphicFramePr>
          <p:nvPr>
            <p:extLst/>
          </p:nvPr>
        </p:nvGraphicFramePr>
        <p:xfrm>
          <a:off x="351828" y="1886007"/>
          <a:ext cx="8303558" cy="4697139"/>
        </p:xfrm>
        <a:graphic>
          <a:graphicData uri="http://schemas.openxmlformats.org/drawingml/2006/table">
            <a:tbl>
              <a:tblPr firstRow="1" firstCol="1" bandRow="1">
                <a:tableStyleId>{5C22544A-7EE6-4342-B048-85BDC9FD1C3A}</a:tableStyleId>
              </a:tblPr>
              <a:tblGrid>
                <a:gridCol w="2005218">
                  <a:extLst>
                    <a:ext uri="{9D8B030D-6E8A-4147-A177-3AD203B41FA5}">
                      <a16:colId xmlns:a16="http://schemas.microsoft.com/office/drawing/2014/main" val="3895106967"/>
                    </a:ext>
                  </a:extLst>
                </a:gridCol>
                <a:gridCol w="874455">
                  <a:extLst>
                    <a:ext uri="{9D8B030D-6E8A-4147-A177-3AD203B41FA5}">
                      <a16:colId xmlns:a16="http://schemas.microsoft.com/office/drawing/2014/main" val="1645251693"/>
                    </a:ext>
                  </a:extLst>
                </a:gridCol>
                <a:gridCol w="1634892">
                  <a:extLst>
                    <a:ext uri="{9D8B030D-6E8A-4147-A177-3AD203B41FA5}">
                      <a16:colId xmlns:a16="http://schemas.microsoft.com/office/drawing/2014/main" val="2053325148"/>
                    </a:ext>
                  </a:extLst>
                </a:gridCol>
                <a:gridCol w="1751738">
                  <a:extLst>
                    <a:ext uri="{9D8B030D-6E8A-4147-A177-3AD203B41FA5}">
                      <a16:colId xmlns:a16="http://schemas.microsoft.com/office/drawing/2014/main" val="4066176635"/>
                    </a:ext>
                  </a:extLst>
                </a:gridCol>
                <a:gridCol w="834878">
                  <a:extLst>
                    <a:ext uri="{9D8B030D-6E8A-4147-A177-3AD203B41FA5}">
                      <a16:colId xmlns:a16="http://schemas.microsoft.com/office/drawing/2014/main" val="3148959930"/>
                    </a:ext>
                  </a:extLst>
                </a:gridCol>
                <a:gridCol w="1202377">
                  <a:extLst>
                    <a:ext uri="{9D8B030D-6E8A-4147-A177-3AD203B41FA5}">
                      <a16:colId xmlns:a16="http://schemas.microsoft.com/office/drawing/2014/main" val="2994285102"/>
                    </a:ext>
                  </a:extLst>
                </a:gridCol>
              </a:tblGrid>
              <a:tr h="442624">
                <a:tc>
                  <a:txBody>
                    <a:bodyPr/>
                    <a:lstStyle/>
                    <a:p>
                      <a:pPr marL="0" marR="0" algn="ctr">
                        <a:lnSpc>
                          <a:spcPct val="105000"/>
                        </a:lnSpc>
                        <a:spcBef>
                          <a:spcPts val="0"/>
                        </a:spcBef>
                        <a:spcAft>
                          <a:spcPts val="0"/>
                        </a:spcAft>
                      </a:pPr>
                      <a:r>
                        <a:rPr lang="en-US" sz="1400">
                          <a:effectLst/>
                        </a:rPr>
                        <a:t>Application</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nSpc>
                          <a:spcPct val="105000"/>
                        </a:lnSpc>
                        <a:spcBef>
                          <a:spcPts val="0"/>
                        </a:spcBef>
                        <a:spcAft>
                          <a:spcPts val="0"/>
                        </a:spcAft>
                      </a:pPr>
                      <a:r>
                        <a:rPr lang="en-US" sz="1400">
                          <a:effectLst/>
                        </a:rPr>
                        <a:t>Field</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ctr">
                        <a:lnSpc>
                          <a:spcPct val="105000"/>
                        </a:lnSpc>
                        <a:spcBef>
                          <a:spcPts val="0"/>
                        </a:spcBef>
                        <a:spcAft>
                          <a:spcPts val="0"/>
                        </a:spcAft>
                      </a:pPr>
                      <a:r>
                        <a:rPr lang="en-US" sz="1400">
                          <a:effectLst/>
                        </a:rPr>
                        <a:t>Time-Scale</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ctr">
                        <a:lnSpc>
                          <a:spcPct val="105000"/>
                        </a:lnSpc>
                        <a:spcBef>
                          <a:spcPts val="0"/>
                        </a:spcBef>
                        <a:spcAft>
                          <a:spcPts val="0"/>
                        </a:spcAft>
                      </a:pPr>
                      <a:r>
                        <a:rPr lang="en-US" sz="1400">
                          <a:effectLst/>
                        </a:rPr>
                        <a:t>Kinetic Energy</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ctr">
                        <a:lnSpc>
                          <a:spcPct val="105000"/>
                        </a:lnSpc>
                        <a:spcBef>
                          <a:spcPts val="0"/>
                        </a:spcBef>
                        <a:spcAft>
                          <a:spcPts val="0"/>
                        </a:spcAft>
                      </a:pPr>
                      <a:r>
                        <a:rPr lang="en-US" sz="1400">
                          <a:effectLst/>
                        </a:rPr>
                        <a:t>Species</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ctr">
                        <a:lnSpc>
                          <a:spcPct val="105000"/>
                        </a:lnSpc>
                        <a:spcBef>
                          <a:spcPts val="0"/>
                        </a:spcBef>
                        <a:spcAft>
                          <a:spcPts val="0"/>
                        </a:spcAft>
                      </a:pPr>
                      <a:r>
                        <a:rPr lang="en-US" sz="1400">
                          <a:effectLst/>
                        </a:rPr>
                        <a:t>Beam Power</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2107138259"/>
                  </a:ext>
                </a:extLst>
              </a:tr>
              <a:tr h="400954">
                <a:tc>
                  <a:txBody>
                    <a:bodyPr/>
                    <a:lstStyle/>
                    <a:p>
                      <a:pPr marL="0" marR="0">
                        <a:lnSpc>
                          <a:spcPct val="105000"/>
                        </a:lnSpc>
                        <a:spcBef>
                          <a:spcPts val="0"/>
                        </a:spcBef>
                        <a:spcAft>
                          <a:spcPts val="0"/>
                        </a:spcAft>
                      </a:pPr>
                      <a:r>
                        <a:rPr lang="en-US" sz="1400">
                          <a:effectLst/>
                        </a:rPr>
                        <a:t>Radiobiology</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nSpc>
                          <a:spcPct val="105000"/>
                        </a:lnSpc>
                        <a:spcBef>
                          <a:spcPts val="0"/>
                        </a:spcBef>
                        <a:spcAft>
                          <a:spcPts val="0"/>
                        </a:spcAft>
                      </a:pPr>
                      <a:r>
                        <a:rPr lang="en-US" sz="1400">
                          <a:effectLst/>
                        </a:rPr>
                        <a:t>Science</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ctr">
                        <a:lnSpc>
                          <a:spcPct val="105000"/>
                        </a:lnSpc>
                        <a:spcBef>
                          <a:spcPts val="0"/>
                        </a:spcBef>
                        <a:spcAft>
                          <a:spcPts val="0"/>
                        </a:spcAft>
                      </a:pPr>
                      <a:r>
                        <a:rPr lang="en-US" sz="1400">
                          <a:effectLst/>
                        </a:rPr>
                        <a:t>5 yrs</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nSpc>
                          <a:spcPct val="105000"/>
                        </a:lnSpc>
                        <a:spcBef>
                          <a:spcPts val="0"/>
                        </a:spcBef>
                        <a:spcAft>
                          <a:spcPts val="0"/>
                        </a:spcAft>
                      </a:pPr>
                      <a:r>
                        <a:rPr lang="en-US" sz="1400">
                          <a:effectLst/>
                        </a:rPr>
                        <a:t>100 keV to 5 MeV</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ctr">
                        <a:lnSpc>
                          <a:spcPct val="105000"/>
                        </a:lnSpc>
                        <a:spcBef>
                          <a:spcPts val="0"/>
                        </a:spcBef>
                        <a:spcAft>
                          <a:spcPts val="0"/>
                        </a:spcAft>
                      </a:pPr>
                      <a:r>
                        <a:rPr lang="en-US" sz="1400">
                          <a:effectLst/>
                        </a:rPr>
                        <a:t>e-</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ctr">
                        <a:lnSpc>
                          <a:spcPct val="105000"/>
                        </a:lnSpc>
                        <a:spcBef>
                          <a:spcPts val="0"/>
                        </a:spcBef>
                        <a:spcAft>
                          <a:spcPts val="0"/>
                        </a:spcAft>
                      </a:pPr>
                      <a:r>
                        <a:rPr lang="en-US" sz="1400">
                          <a:effectLst/>
                        </a:rPr>
                        <a:t>5 mW</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181842873"/>
                  </a:ext>
                </a:extLst>
              </a:tr>
              <a:tr h="400954">
                <a:tc>
                  <a:txBody>
                    <a:bodyPr/>
                    <a:lstStyle/>
                    <a:p>
                      <a:pPr marL="0" marR="0">
                        <a:lnSpc>
                          <a:spcPct val="105000"/>
                        </a:lnSpc>
                        <a:spcBef>
                          <a:spcPts val="0"/>
                        </a:spcBef>
                        <a:spcAft>
                          <a:spcPts val="0"/>
                        </a:spcAft>
                      </a:pPr>
                      <a:r>
                        <a:rPr lang="en-US" sz="1400">
                          <a:effectLst/>
                        </a:rPr>
                        <a:t>UED/UEM Source</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nSpc>
                          <a:spcPct val="105000"/>
                        </a:lnSpc>
                        <a:spcBef>
                          <a:spcPts val="0"/>
                        </a:spcBef>
                        <a:spcAft>
                          <a:spcPts val="0"/>
                        </a:spcAft>
                      </a:pPr>
                      <a:r>
                        <a:rPr lang="en-US" sz="1400">
                          <a:effectLst/>
                        </a:rPr>
                        <a:t>Science</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ctr">
                        <a:lnSpc>
                          <a:spcPct val="105000"/>
                        </a:lnSpc>
                        <a:spcBef>
                          <a:spcPts val="0"/>
                        </a:spcBef>
                        <a:spcAft>
                          <a:spcPts val="0"/>
                        </a:spcAft>
                      </a:pPr>
                      <a:r>
                        <a:rPr lang="en-US" sz="1400">
                          <a:effectLst/>
                        </a:rPr>
                        <a:t>5 yrs</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nSpc>
                          <a:spcPct val="105000"/>
                        </a:lnSpc>
                        <a:spcBef>
                          <a:spcPts val="0"/>
                        </a:spcBef>
                        <a:spcAft>
                          <a:spcPts val="0"/>
                        </a:spcAft>
                      </a:pPr>
                      <a:r>
                        <a:rPr lang="en-US" sz="1400">
                          <a:effectLst/>
                        </a:rPr>
                        <a:t>1-5 MeV</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ctr">
                        <a:lnSpc>
                          <a:spcPct val="105000"/>
                        </a:lnSpc>
                        <a:spcBef>
                          <a:spcPts val="0"/>
                        </a:spcBef>
                        <a:spcAft>
                          <a:spcPts val="0"/>
                        </a:spcAft>
                      </a:pPr>
                      <a:r>
                        <a:rPr lang="en-US" sz="1400">
                          <a:effectLst/>
                        </a:rPr>
                        <a:t>e-</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ctr">
                        <a:lnSpc>
                          <a:spcPct val="105000"/>
                        </a:lnSpc>
                        <a:spcBef>
                          <a:spcPts val="0"/>
                        </a:spcBef>
                        <a:spcAft>
                          <a:spcPts val="0"/>
                        </a:spcAft>
                      </a:pPr>
                      <a:r>
                        <a:rPr lang="en-US" sz="1400">
                          <a:effectLst/>
                        </a:rPr>
                        <a:t>10 to 50 µW</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877449909"/>
                  </a:ext>
                </a:extLst>
              </a:tr>
              <a:tr h="400954">
                <a:tc>
                  <a:txBody>
                    <a:bodyPr/>
                    <a:lstStyle/>
                    <a:p>
                      <a:pPr marL="0" marR="0">
                        <a:lnSpc>
                          <a:spcPct val="105000"/>
                        </a:lnSpc>
                        <a:spcBef>
                          <a:spcPts val="0"/>
                        </a:spcBef>
                        <a:spcAft>
                          <a:spcPts val="0"/>
                        </a:spcAft>
                      </a:pPr>
                      <a:r>
                        <a:rPr lang="en-US" sz="1400">
                          <a:effectLst/>
                        </a:rPr>
                        <a:t>Catheterized Electron Source</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nSpc>
                          <a:spcPct val="105000"/>
                        </a:lnSpc>
                        <a:spcBef>
                          <a:spcPts val="0"/>
                        </a:spcBef>
                        <a:spcAft>
                          <a:spcPts val="0"/>
                        </a:spcAft>
                      </a:pPr>
                      <a:r>
                        <a:rPr lang="en-US" sz="1400">
                          <a:effectLst/>
                        </a:rPr>
                        <a:t>Medical</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ctr">
                        <a:lnSpc>
                          <a:spcPct val="105000"/>
                        </a:lnSpc>
                        <a:spcBef>
                          <a:spcPts val="0"/>
                        </a:spcBef>
                        <a:spcAft>
                          <a:spcPts val="0"/>
                        </a:spcAft>
                      </a:pPr>
                      <a:r>
                        <a:rPr lang="en-US" sz="1400">
                          <a:effectLst/>
                        </a:rPr>
                        <a:t>5 yrs</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nSpc>
                          <a:spcPct val="105000"/>
                        </a:lnSpc>
                        <a:spcBef>
                          <a:spcPts val="0"/>
                        </a:spcBef>
                        <a:spcAft>
                          <a:spcPts val="0"/>
                        </a:spcAft>
                      </a:pPr>
                      <a:r>
                        <a:rPr lang="en-US" sz="1400">
                          <a:effectLst/>
                        </a:rPr>
                        <a:t>1 to 10 MeV</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ctr">
                        <a:lnSpc>
                          <a:spcPct val="105000"/>
                        </a:lnSpc>
                        <a:spcBef>
                          <a:spcPts val="0"/>
                        </a:spcBef>
                        <a:spcAft>
                          <a:spcPts val="0"/>
                        </a:spcAft>
                      </a:pPr>
                      <a:r>
                        <a:rPr lang="en-US" sz="1400">
                          <a:effectLst/>
                        </a:rPr>
                        <a:t>e-</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ctr">
                        <a:lnSpc>
                          <a:spcPct val="105000"/>
                        </a:lnSpc>
                        <a:spcBef>
                          <a:spcPts val="0"/>
                        </a:spcBef>
                        <a:spcAft>
                          <a:spcPts val="0"/>
                        </a:spcAft>
                      </a:pPr>
                      <a:r>
                        <a:rPr lang="en-US" sz="1400">
                          <a:effectLst/>
                        </a:rPr>
                        <a:t>1-3 mW</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2382069595"/>
                  </a:ext>
                </a:extLst>
              </a:tr>
              <a:tr h="442624">
                <a:tc>
                  <a:txBody>
                    <a:bodyPr/>
                    <a:lstStyle/>
                    <a:p>
                      <a:pPr marL="0" marR="0">
                        <a:lnSpc>
                          <a:spcPct val="105000"/>
                        </a:lnSpc>
                        <a:spcBef>
                          <a:spcPts val="0"/>
                        </a:spcBef>
                        <a:spcAft>
                          <a:spcPts val="0"/>
                        </a:spcAft>
                      </a:pPr>
                      <a:r>
                        <a:rPr lang="en-US" sz="1400">
                          <a:effectLst/>
                        </a:rPr>
                        <a:t>Compton X-ray Source</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nSpc>
                          <a:spcPct val="105000"/>
                        </a:lnSpc>
                        <a:spcBef>
                          <a:spcPts val="0"/>
                        </a:spcBef>
                        <a:spcAft>
                          <a:spcPts val="0"/>
                        </a:spcAft>
                      </a:pPr>
                      <a:r>
                        <a:rPr lang="en-US" sz="1400">
                          <a:effectLst/>
                        </a:rPr>
                        <a:t>Medical</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ctr">
                        <a:lnSpc>
                          <a:spcPct val="105000"/>
                        </a:lnSpc>
                        <a:spcBef>
                          <a:spcPts val="0"/>
                        </a:spcBef>
                        <a:spcAft>
                          <a:spcPts val="0"/>
                        </a:spcAft>
                      </a:pPr>
                      <a:r>
                        <a:rPr lang="en-US" sz="1400">
                          <a:effectLst/>
                        </a:rPr>
                        <a:t>5-10 yrs</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nSpc>
                          <a:spcPct val="105000"/>
                        </a:lnSpc>
                        <a:spcBef>
                          <a:spcPts val="0"/>
                        </a:spcBef>
                        <a:spcAft>
                          <a:spcPts val="0"/>
                        </a:spcAft>
                      </a:pPr>
                      <a:r>
                        <a:rPr lang="en-US" sz="1400">
                          <a:effectLst/>
                        </a:rPr>
                        <a:t>10 to 60 MeV</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ctr">
                        <a:lnSpc>
                          <a:spcPct val="105000"/>
                        </a:lnSpc>
                        <a:spcBef>
                          <a:spcPts val="0"/>
                        </a:spcBef>
                        <a:spcAft>
                          <a:spcPts val="0"/>
                        </a:spcAft>
                      </a:pPr>
                      <a:r>
                        <a:rPr lang="en-US" sz="1400">
                          <a:effectLst/>
                        </a:rPr>
                        <a:t>e-</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ctr">
                        <a:lnSpc>
                          <a:spcPct val="105000"/>
                        </a:lnSpc>
                        <a:spcBef>
                          <a:spcPts val="0"/>
                        </a:spcBef>
                        <a:spcAft>
                          <a:spcPts val="0"/>
                        </a:spcAft>
                      </a:pPr>
                      <a:r>
                        <a:rPr lang="en-US" sz="1400">
                          <a:effectLst/>
                        </a:rPr>
                        <a:t>20 to 60 mW</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1024609652"/>
                  </a:ext>
                </a:extLst>
              </a:tr>
              <a:tr h="400954">
                <a:tc>
                  <a:txBody>
                    <a:bodyPr/>
                    <a:lstStyle/>
                    <a:p>
                      <a:pPr marL="0" marR="0">
                        <a:lnSpc>
                          <a:spcPct val="105000"/>
                        </a:lnSpc>
                        <a:spcBef>
                          <a:spcPts val="0"/>
                        </a:spcBef>
                        <a:spcAft>
                          <a:spcPts val="0"/>
                        </a:spcAft>
                      </a:pPr>
                      <a:r>
                        <a:rPr lang="en-US" sz="1400">
                          <a:effectLst/>
                        </a:rPr>
                        <a:t>Low-power EUV</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nSpc>
                          <a:spcPct val="105000"/>
                        </a:lnSpc>
                        <a:spcBef>
                          <a:spcPts val="0"/>
                        </a:spcBef>
                        <a:spcAft>
                          <a:spcPts val="0"/>
                        </a:spcAft>
                      </a:pPr>
                      <a:r>
                        <a:rPr lang="en-US" sz="1400">
                          <a:effectLst/>
                        </a:rPr>
                        <a:t>Industry</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ctr">
                        <a:lnSpc>
                          <a:spcPct val="105000"/>
                        </a:lnSpc>
                        <a:spcBef>
                          <a:spcPts val="0"/>
                        </a:spcBef>
                        <a:spcAft>
                          <a:spcPts val="0"/>
                        </a:spcAft>
                      </a:pPr>
                      <a:r>
                        <a:rPr lang="en-US" sz="1400">
                          <a:effectLst/>
                        </a:rPr>
                        <a:t>5-10 yrs</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nSpc>
                          <a:spcPct val="105000"/>
                        </a:lnSpc>
                        <a:spcBef>
                          <a:spcPts val="0"/>
                        </a:spcBef>
                        <a:spcAft>
                          <a:spcPts val="0"/>
                        </a:spcAft>
                      </a:pPr>
                      <a:r>
                        <a:rPr lang="en-US" sz="1400">
                          <a:effectLst/>
                        </a:rPr>
                        <a:t>10 to 100 MeV</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ctr">
                        <a:lnSpc>
                          <a:spcPct val="105000"/>
                        </a:lnSpc>
                        <a:spcBef>
                          <a:spcPts val="0"/>
                        </a:spcBef>
                        <a:spcAft>
                          <a:spcPts val="0"/>
                        </a:spcAft>
                      </a:pPr>
                      <a:r>
                        <a:rPr lang="en-US" sz="1400">
                          <a:effectLst/>
                        </a:rPr>
                        <a:t>e-</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ctr">
                        <a:lnSpc>
                          <a:spcPct val="105000"/>
                        </a:lnSpc>
                        <a:spcBef>
                          <a:spcPts val="0"/>
                        </a:spcBef>
                        <a:spcAft>
                          <a:spcPts val="0"/>
                        </a:spcAft>
                      </a:pPr>
                      <a:r>
                        <a:rPr lang="en-US" sz="1400">
                          <a:effectLst/>
                        </a:rPr>
                        <a:t>0.5 W</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783752390"/>
                  </a:ext>
                </a:extLst>
              </a:tr>
              <a:tr h="442624">
                <a:tc>
                  <a:txBody>
                    <a:bodyPr/>
                    <a:lstStyle/>
                    <a:p>
                      <a:pPr marL="0" marR="0">
                        <a:lnSpc>
                          <a:spcPct val="105000"/>
                        </a:lnSpc>
                        <a:spcBef>
                          <a:spcPts val="0"/>
                        </a:spcBef>
                        <a:spcAft>
                          <a:spcPts val="0"/>
                        </a:spcAft>
                      </a:pPr>
                      <a:r>
                        <a:rPr lang="en-US" sz="1400">
                          <a:effectLst/>
                        </a:rPr>
                        <a:t>Proton/Hadron Therapy</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nSpc>
                          <a:spcPct val="105000"/>
                        </a:lnSpc>
                        <a:spcBef>
                          <a:spcPts val="0"/>
                        </a:spcBef>
                        <a:spcAft>
                          <a:spcPts val="0"/>
                        </a:spcAft>
                      </a:pPr>
                      <a:r>
                        <a:rPr lang="en-US" sz="1400">
                          <a:effectLst/>
                        </a:rPr>
                        <a:t>Medical</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ctr">
                        <a:lnSpc>
                          <a:spcPct val="105000"/>
                        </a:lnSpc>
                        <a:spcBef>
                          <a:spcPts val="0"/>
                        </a:spcBef>
                        <a:spcAft>
                          <a:spcPts val="0"/>
                        </a:spcAft>
                      </a:pPr>
                      <a:r>
                        <a:rPr lang="en-US" sz="1400">
                          <a:effectLst/>
                        </a:rPr>
                        <a:t>10-20 yrs</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nSpc>
                          <a:spcPct val="105000"/>
                        </a:lnSpc>
                        <a:spcBef>
                          <a:spcPts val="0"/>
                        </a:spcBef>
                        <a:spcAft>
                          <a:spcPts val="0"/>
                        </a:spcAft>
                      </a:pPr>
                      <a:r>
                        <a:rPr lang="en-US" sz="1400">
                          <a:effectLst/>
                        </a:rPr>
                        <a:t>70 to 250 MeV</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ctr">
                        <a:lnSpc>
                          <a:spcPct val="105000"/>
                        </a:lnSpc>
                        <a:spcBef>
                          <a:spcPts val="0"/>
                        </a:spcBef>
                        <a:spcAft>
                          <a:spcPts val="0"/>
                        </a:spcAft>
                      </a:pPr>
                      <a:r>
                        <a:rPr lang="en-US" sz="1400">
                          <a:effectLst/>
                        </a:rPr>
                        <a:t>p+</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ctr">
                        <a:lnSpc>
                          <a:spcPct val="105000"/>
                        </a:lnSpc>
                        <a:spcBef>
                          <a:spcPts val="0"/>
                        </a:spcBef>
                        <a:spcAft>
                          <a:spcPts val="0"/>
                        </a:spcAft>
                      </a:pPr>
                      <a:r>
                        <a:rPr lang="en-US" sz="1400">
                          <a:effectLst/>
                        </a:rPr>
                        <a:t>3-400 mW</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3192884476"/>
                  </a:ext>
                </a:extLst>
              </a:tr>
              <a:tr h="400954">
                <a:tc>
                  <a:txBody>
                    <a:bodyPr/>
                    <a:lstStyle/>
                    <a:p>
                      <a:pPr marL="0" marR="0">
                        <a:lnSpc>
                          <a:spcPct val="105000"/>
                        </a:lnSpc>
                        <a:spcBef>
                          <a:spcPts val="0"/>
                        </a:spcBef>
                        <a:spcAft>
                          <a:spcPts val="0"/>
                        </a:spcAft>
                      </a:pPr>
                      <a:r>
                        <a:rPr lang="en-US" sz="1400">
                          <a:effectLst/>
                        </a:rPr>
                        <a:t>Compact XFEL</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nSpc>
                          <a:spcPct val="105000"/>
                        </a:lnSpc>
                        <a:spcBef>
                          <a:spcPts val="0"/>
                        </a:spcBef>
                        <a:spcAft>
                          <a:spcPts val="0"/>
                        </a:spcAft>
                      </a:pPr>
                      <a:r>
                        <a:rPr lang="en-US" sz="1400">
                          <a:effectLst/>
                        </a:rPr>
                        <a:t>Science</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ctr">
                        <a:lnSpc>
                          <a:spcPct val="105000"/>
                        </a:lnSpc>
                        <a:spcBef>
                          <a:spcPts val="0"/>
                        </a:spcBef>
                        <a:spcAft>
                          <a:spcPts val="0"/>
                        </a:spcAft>
                      </a:pPr>
                      <a:r>
                        <a:rPr lang="en-US" sz="1400">
                          <a:effectLst/>
                        </a:rPr>
                        <a:t>10-20 yrs</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nSpc>
                          <a:spcPct val="105000"/>
                        </a:lnSpc>
                        <a:spcBef>
                          <a:spcPts val="0"/>
                        </a:spcBef>
                        <a:spcAft>
                          <a:spcPts val="0"/>
                        </a:spcAft>
                      </a:pPr>
                      <a:r>
                        <a:rPr lang="en-US" sz="1400">
                          <a:effectLst/>
                        </a:rPr>
                        <a:t>1 GeV</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ctr">
                        <a:lnSpc>
                          <a:spcPct val="105000"/>
                        </a:lnSpc>
                        <a:spcBef>
                          <a:spcPts val="0"/>
                        </a:spcBef>
                        <a:spcAft>
                          <a:spcPts val="0"/>
                        </a:spcAft>
                      </a:pPr>
                      <a:r>
                        <a:rPr lang="en-US" sz="1400">
                          <a:effectLst/>
                        </a:rPr>
                        <a:t>e-</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ctr">
                        <a:lnSpc>
                          <a:spcPct val="105000"/>
                        </a:lnSpc>
                        <a:spcBef>
                          <a:spcPts val="0"/>
                        </a:spcBef>
                        <a:spcAft>
                          <a:spcPts val="0"/>
                        </a:spcAft>
                      </a:pPr>
                      <a:r>
                        <a:rPr lang="en-US" sz="1400">
                          <a:effectLst/>
                        </a:rPr>
                        <a:t>1.5 kW</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2985820024"/>
                  </a:ext>
                </a:extLst>
              </a:tr>
              <a:tr h="442624">
                <a:tc>
                  <a:txBody>
                    <a:bodyPr/>
                    <a:lstStyle/>
                    <a:p>
                      <a:pPr marL="0" marR="0">
                        <a:lnSpc>
                          <a:spcPct val="105000"/>
                        </a:lnSpc>
                        <a:spcBef>
                          <a:spcPts val="0"/>
                        </a:spcBef>
                        <a:spcAft>
                          <a:spcPts val="0"/>
                        </a:spcAft>
                      </a:pPr>
                      <a:r>
                        <a:rPr lang="en-US" sz="1400">
                          <a:effectLst/>
                        </a:rPr>
                        <a:t>Multi-Axis Tomography</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nSpc>
                          <a:spcPct val="105000"/>
                        </a:lnSpc>
                        <a:spcBef>
                          <a:spcPts val="0"/>
                        </a:spcBef>
                        <a:spcAft>
                          <a:spcPts val="0"/>
                        </a:spcAft>
                      </a:pPr>
                      <a:r>
                        <a:rPr lang="en-US" sz="1400">
                          <a:effectLst/>
                        </a:rPr>
                        <a:t>Science</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ctr">
                        <a:lnSpc>
                          <a:spcPct val="105000"/>
                        </a:lnSpc>
                        <a:spcBef>
                          <a:spcPts val="0"/>
                        </a:spcBef>
                        <a:spcAft>
                          <a:spcPts val="0"/>
                        </a:spcAft>
                      </a:pPr>
                      <a:r>
                        <a:rPr lang="en-US" sz="1400">
                          <a:effectLst/>
                        </a:rPr>
                        <a:t>10-20 yrs</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nSpc>
                          <a:spcPct val="105000"/>
                        </a:lnSpc>
                        <a:spcBef>
                          <a:spcPts val="0"/>
                        </a:spcBef>
                        <a:spcAft>
                          <a:spcPts val="0"/>
                        </a:spcAft>
                      </a:pPr>
                      <a:r>
                        <a:rPr lang="en-US" sz="1400">
                          <a:effectLst/>
                        </a:rPr>
                        <a:t>1 GeV</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ctr">
                        <a:lnSpc>
                          <a:spcPct val="105000"/>
                        </a:lnSpc>
                        <a:spcBef>
                          <a:spcPts val="0"/>
                        </a:spcBef>
                        <a:spcAft>
                          <a:spcPts val="0"/>
                        </a:spcAft>
                      </a:pPr>
                      <a:r>
                        <a:rPr lang="en-US" sz="1400">
                          <a:effectLst/>
                        </a:rPr>
                        <a:t>e-</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ctr">
                        <a:lnSpc>
                          <a:spcPct val="105000"/>
                        </a:lnSpc>
                        <a:spcBef>
                          <a:spcPts val="0"/>
                        </a:spcBef>
                        <a:spcAft>
                          <a:spcPts val="0"/>
                        </a:spcAft>
                      </a:pPr>
                      <a:r>
                        <a:rPr lang="en-US" sz="1400">
                          <a:effectLst/>
                        </a:rPr>
                        <a:t>1.5 kW</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3219303072"/>
                  </a:ext>
                </a:extLst>
              </a:tr>
              <a:tr h="442624">
                <a:tc>
                  <a:txBody>
                    <a:bodyPr/>
                    <a:lstStyle/>
                    <a:p>
                      <a:pPr marL="0" marR="0">
                        <a:lnSpc>
                          <a:spcPct val="105000"/>
                        </a:lnSpc>
                        <a:spcBef>
                          <a:spcPts val="0"/>
                        </a:spcBef>
                        <a:spcAft>
                          <a:spcPts val="0"/>
                        </a:spcAft>
                      </a:pPr>
                      <a:r>
                        <a:rPr lang="en-US" sz="1400">
                          <a:effectLst/>
                        </a:rPr>
                        <a:t>Colliding Beam Fusion</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nSpc>
                          <a:spcPct val="105000"/>
                        </a:lnSpc>
                        <a:spcBef>
                          <a:spcPts val="0"/>
                        </a:spcBef>
                        <a:spcAft>
                          <a:spcPts val="0"/>
                        </a:spcAft>
                      </a:pPr>
                      <a:r>
                        <a:rPr lang="en-US" sz="1400">
                          <a:effectLst/>
                        </a:rPr>
                        <a:t>Industry</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ctr">
                        <a:lnSpc>
                          <a:spcPct val="105000"/>
                        </a:lnSpc>
                        <a:spcBef>
                          <a:spcPts val="0"/>
                        </a:spcBef>
                        <a:spcAft>
                          <a:spcPts val="0"/>
                        </a:spcAft>
                      </a:pPr>
                      <a:r>
                        <a:rPr lang="en-US" sz="1400">
                          <a:effectLst/>
                        </a:rPr>
                        <a:t>20+ yrs</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nSpc>
                          <a:spcPct val="105000"/>
                        </a:lnSpc>
                        <a:spcBef>
                          <a:spcPts val="0"/>
                        </a:spcBef>
                        <a:spcAft>
                          <a:spcPts val="0"/>
                        </a:spcAft>
                      </a:pPr>
                      <a:r>
                        <a:rPr lang="en-US" sz="1400">
                          <a:effectLst/>
                        </a:rPr>
                        <a:t>15 keV to 1 MeV</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ctr">
                        <a:lnSpc>
                          <a:spcPct val="105000"/>
                        </a:lnSpc>
                        <a:spcBef>
                          <a:spcPts val="0"/>
                        </a:spcBef>
                        <a:spcAft>
                          <a:spcPts val="0"/>
                        </a:spcAft>
                      </a:pPr>
                      <a:r>
                        <a:rPr lang="en-US" sz="1400">
                          <a:effectLst/>
                        </a:rPr>
                        <a:t>p+</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ctr">
                        <a:lnSpc>
                          <a:spcPct val="105000"/>
                        </a:lnSpc>
                        <a:spcBef>
                          <a:spcPts val="0"/>
                        </a:spcBef>
                        <a:spcAft>
                          <a:spcPts val="0"/>
                        </a:spcAft>
                      </a:pPr>
                      <a:r>
                        <a:rPr lang="en-US" sz="1400">
                          <a:effectLst/>
                        </a:rPr>
                        <a:t>1 MW</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3604347690"/>
                  </a:ext>
                </a:extLst>
              </a:tr>
              <a:tr h="442624">
                <a:tc>
                  <a:txBody>
                    <a:bodyPr/>
                    <a:lstStyle/>
                    <a:p>
                      <a:pPr marL="0" marR="0">
                        <a:lnSpc>
                          <a:spcPct val="105000"/>
                        </a:lnSpc>
                        <a:spcBef>
                          <a:spcPts val="0"/>
                        </a:spcBef>
                        <a:spcAft>
                          <a:spcPts val="0"/>
                        </a:spcAft>
                      </a:pPr>
                      <a:r>
                        <a:rPr lang="en-US" sz="1400">
                          <a:effectLst/>
                        </a:rPr>
                        <a:t>Linear Collider</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nSpc>
                          <a:spcPct val="105000"/>
                        </a:lnSpc>
                        <a:spcBef>
                          <a:spcPts val="0"/>
                        </a:spcBef>
                        <a:spcAft>
                          <a:spcPts val="0"/>
                        </a:spcAft>
                      </a:pPr>
                      <a:r>
                        <a:rPr lang="en-US" sz="1400">
                          <a:effectLst/>
                        </a:rPr>
                        <a:t>HEP</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ctr">
                        <a:lnSpc>
                          <a:spcPct val="105000"/>
                        </a:lnSpc>
                        <a:spcBef>
                          <a:spcPts val="0"/>
                        </a:spcBef>
                        <a:spcAft>
                          <a:spcPts val="0"/>
                        </a:spcAft>
                      </a:pPr>
                      <a:r>
                        <a:rPr lang="en-US" sz="1400">
                          <a:effectLst/>
                        </a:rPr>
                        <a:t>20+ yrs</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nSpc>
                          <a:spcPct val="105000"/>
                        </a:lnSpc>
                        <a:spcBef>
                          <a:spcPts val="0"/>
                        </a:spcBef>
                        <a:spcAft>
                          <a:spcPts val="0"/>
                        </a:spcAft>
                      </a:pPr>
                      <a:r>
                        <a:rPr lang="en-US" sz="1400">
                          <a:effectLst/>
                        </a:rPr>
                        <a:t>1 to 10 TeV</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ctr">
                        <a:lnSpc>
                          <a:spcPct val="105000"/>
                        </a:lnSpc>
                        <a:spcBef>
                          <a:spcPts val="0"/>
                        </a:spcBef>
                        <a:spcAft>
                          <a:spcPts val="0"/>
                        </a:spcAft>
                      </a:pPr>
                      <a:r>
                        <a:rPr lang="en-US" sz="1400">
                          <a:effectLst/>
                        </a:rPr>
                        <a:t>e-/e+</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ctr">
                        <a:lnSpc>
                          <a:spcPct val="105000"/>
                        </a:lnSpc>
                        <a:spcBef>
                          <a:spcPts val="0"/>
                        </a:spcBef>
                        <a:spcAft>
                          <a:spcPts val="0"/>
                        </a:spcAft>
                      </a:pPr>
                      <a:r>
                        <a:rPr lang="en-US" sz="1400">
                          <a:effectLst/>
                        </a:rPr>
                        <a:t>10 to 200 MW</a:t>
                      </a:r>
                      <a:endParaRPr lang="en-US" sz="140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2210226646"/>
                  </a:ext>
                </a:extLst>
              </a:tr>
            </a:tbl>
          </a:graphicData>
        </a:graphic>
      </p:graphicFrame>
      <p:sp>
        <p:nvSpPr>
          <p:cNvPr id="6" name="TextBox 5">
            <a:extLst>
              <a:ext uri="{FF2B5EF4-FFF2-40B4-BE49-F238E27FC236}">
                <a16:creationId xmlns:a16="http://schemas.microsoft.com/office/drawing/2014/main" id="{8DE20AAD-9CEF-5544-83B3-996184F5E0C6}"/>
              </a:ext>
            </a:extLst>
          </p:cNvPr>
          <p:cNvSpPr txBox="1"/>
          <p:nvPr/>
        </p:nvSpPr>
        <p:spPr>
          <a:xfrm>
            <a:off x="80010" y="1181882"/>
            <a:ext cx="8983980" cy="923330"/>
          </a:xfrm>
          <a:prstGeom prst="rect">
            <a:avLst/>
          </a:prstGeom>
          <a:noFill/>
        </p:spPr>
        <p:txBody>
          <a:bodyPr wrap="square" rtlCol="0">
            <a:spAutoFit/>
          </a:bodyPr>
          <a:lstStyle/>
          <a:p>
            <a:r>
              <a:rPr lang="en-US" i="1"/>
              <a:t>AB Recommendation #11: A clear picture/diagram should be developed showing the timeline for different DLA applications and the most important beam parameters</a:t>
            </a:r>
          </a:p>
          <a:p>
            <a:endParaRPr lang="en-US" i="1"/>
          </a:p>
        </p:txBody>
      </p:sp>
    </p:spTree>
    <p:extLst>
      <p:ext uri="{BB962C8B-B14F-4D97-AF65-F5344CB8AC3E}">
        <p14:creationId xmlns:p14="http://schemas.microsoft.com/office/powerpoint/2010/main" val="3317161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CAAA90-2485-CC48-A14B-AB8AD5998379}"/>
              </a:ext>
            </a:extLst>
          </p:cNvPr>
          <p:cNvSpPr>
            <a:spLocks noGrp="1"/>
          </p:cNvSpPr>
          <p:nvPr>
            <p:ph type="sldNum" sz="quarter" idx="11"/>
          </p:nvPr>
        </p:nvSpPr>
        <p:spPr/>
        <p:txBody>
          <a:bodyPr/>
          <a:lstStyle/>
          <a:p>
            <a:fld id="{5BD36294-2849-48A8-8531-5354CF3095D2}" type="slidenum">
              <a:rPr lang="en-US" smtClean="0">
                <a:solidFill>
                  <a:srgbClr val="000000"/>
                </a:solidFill>
              </a:rPr>
              <a:pPr/>
              <a:t>12</a:t>
            </a:fld>
            <a:endParaRPr lang="en-US" dirty="0">
              <a:solidFill>
                <a:srgbClr val="000000"/>
              </a:solidFill>
            </a:endParaRPr>
          </a:p>
        </p:txBody>
      </p:sp>
      <p:sp>
        <p:nvSpPr>
          <p:cNvPr id="3" name="Title 2">
            <a:extLst>
              <a:ext uri="{FF2B5EF4-FFF2-40B4-BE49-F238E27FC236}">
                <a16:creationId xmlns:a16="http://schemas.microsoft.com/office/drawing/2014/main" id="{588211E2-81C8-E640-B53E-F2DEEC746C71}"/>
              </a:ext>
            </a:extLst>
          </p:cNvPr>
          <p:cNvSpPr>
            <a:spLocks noGrp="1"/>
          </p:cNvSpPr>
          <p:nvPr>
            <p:ph type="title"/>
          </p:nvPr>
        </p:nvSpPr>
        <p:spPr/>
        <p:txBody>
          <a:bodyPr/>
          <a:lstStyle/>
          <a:p>
            <a:r>
              <a:rPr lang="en-US"/>
              <a:t>Possible Electron Diffraction and Attosecond Science Experiments (Dylan Black, Stanford)</a:t>
            </a:r>
          </a:p>
        </p:txBody>
      </p:sp>
      <p:pic>
        <p:nvPicPr>
          <p:cNvPr id="6" name="Picture 5">
            <a:extLst>
              <a:ext uri="{FF2B5EF4-FFF2-40B4-BE49-F238E27FC236}">
                <a16:creationId xmlns:a16="http://schemas.microsoft.com/office/drawing/2014/main" id="{93C63B7B-CE23-5548-93A7-DD0243ADDB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035" y="1140533"/>
            <a:ext cx="7287930" cy="5717467"/>
          </a:xfrm>
          <a:prstGeom prst="rect">
            <a:avLst/>
          </a:prstGeom>
        </p:spPr>
      </p:pic>
    </p:spTree>
    <p:extLst>
      <p:ext uri="{BB962C8B-B14F-4D97-AF65-F5344CB8AC3E}">
        <p14:creationId xmlns:p14="http://schemas.microsoft.com/office/powerpoint/2010/main" val="2177056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30AF89-DADA-D341-BB4B-2996BBB18AD5}"/>
              </a:ext>
            </a:extLst>
          </p:cNvPr>
          <p:cNvSpPr>
            <a:spLocks noGrp="1"/>
          </p:cNvSpPr>
          <p:nvPr>
            <p:ph type="sldNum" sz="quarter" idx="11"/>
          </p:nvPr>
        </p:nvSpPr>
        <p:spPr/>
        <p:txBody>
          <a:bodyPr/>
          <a:lstStyle/>
          <a:p>
            <a:fld id="{5BD36294-2849-48A8-8531-5354CF3095D2}" type="slidenum">
              <a:rPr lang="en-US" smtClean="0">
                <a:solidFill>
                  <a:srgbClr val="000000"/>
                </a:solidFill>
              </a:rPr>
              <a:pPr/>
              <a:t>13</a:t>
            </a:fld>
            <a:endParaRPr lang="en-US" dirty="0">
              <a:solidFill>
                <a:srgbClr val="000000"/>
              </a:solidFill>
            </a:endParaRPr>
          </a:p>
        </p:txBody>
      </p:sp>
      <p:sp>
        <p:nvSpPr>
          <p:cNvPr id="3" name="Title 2">
            <a:extLst>
              <a:ext uri="{FF2B5EF4-FFF2-40B4-BE49-F238E27FC236}">
                <a16:creationId xmlns:a16="http://schemas.microsoft.com/office/drawing/2014/main" id="{D9A88F93-4323-124C-ADB9-88F11882F72D}"/>
              </a:ext>
            </a:extLst>
          </p:cNvPr>
          <p:cNvSpPr>
            <a:spLocks noGrp="1"/>
          </p:cNvSpPr>
          <p:nvPr>
            <p:ph type="title"/>
          </p:nvPr>
        </p:nvSpPr>
        <p:spPr/>
        <p:txBody>
          <a:bodyPr/>
          <a:lstStyle/>
          <a:p>
            <a:r>
              <a:rPr lang="en-US"/>
              <a:t>Medical Applications Highlighted by Recent DOE Basic Research Needs Report</a:t>
            </a:r>
          </a:p>
        </p:txBody>
      </p:sp>
      <p:pic>
        <p:nvPicPr>
          <p:cNvPr id="6" name="Picture 5">
            <a:extLst>
              <a:ext uri="{FF2B5EF4-FFF2-40B4-BE49-F238E27FC236}">
                <a16:creationId xmlns:a16="http://schemas.microsoft.com/office/drawing/2014/main" id="{310A3913-7672-5849-93D0-B16FF20572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689" y="1168376"/>
            <a:ext cx="8308622" cy="3127316"/>
          </a:xfrm>
          <a:prstGeom prst="rect">
            <a:avLst/>
          </a:prstGeom>
        </p:spPr>
      </p:pic>
      <p:pic>
        <p:nvPicPr>
          <p:cNvPr id="8" name="Picture 7">
            <a:extLst>
              <a:ext uri="{FF2B5EF4-FFF2-40B4-BE49-F238E27FC236}">
                <a16:creationId xmlns:a16="http://schemas.microsoft.com/office/drawing/2014/main" id="{2FA12DA8-B094-FB4A-B563-D689CC4AE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2843" y="3601593"/>
            <a:ext cx="3322773" cy="3127316"/>
          </a:xfrm>
          <a:prstGeom prst="rect">
            <a:avLst/>
          </a:prstGeom>
        </p:spPr>
      </p:pic>
      <p:pic>
        <p:nvPicPr>
          <p:cNvPr id="10" name="Picture 9">
            <a:extLst>
              <a:ext uri="{FF2B5EF4-FFF2-40B4-BE49-F238E27FC236}">
                <a16:creationId xmlns:a16="http://schemas.microsoft.com/office/drawing/2014/main" id="{5A88F8C8-7684-974B-AAF8-5A3523F805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809" y="4295692"/>
            <a:ext cx="3322774" cy="2561410"/>
          </a:xfrm>
          <a:prstGeom prst="rect">
            <a:avLst/>
          </a:prstGeom>
        </p:spPr>
      </p:pic>
    </p:spTree>
    <p:extLst>
      <p:ext uri="{BB962C8B-B14F-4D97-AF65-F5344CB8AC3E}">
        <p14:creationId xmlns:p14="http://schemas.microsoft.com/office/powerpoint/2010/main" val="3284148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237120" y="81275"/>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pl" sz="2400" b="1">
                <a:solidFill>
                  <a:srgbClr val="666666"/>
                </a:solidFill>
              </a:rPr>
              <a:t>Photonic mode structure vs. Smith–Purcell</a:t>
            </a:r>
            <a:br>
              <a:rPr lang="pl" sz="2400" b="1">
                <a:solidFill>
                  <a:srgbClr val="666666"/>
                </a:solidFill>
              </a:rPr>
            </a:br>
            <a:endParaRPr sz="2400" b="1">
              <a:solidFill>
                <a:srgbClr val="666666"/>
              </a:solidFill>
            </a:endParaRPr>
          </a:p>
        </p:txBody>
      </p:sp>
      <p:pic>
        <p:nvPicPr>
          <p:cNvPr id="55" name="Google Shape;55;p13"/>
          <p:cNvPicPr preferRelativeResize="0"/>
          <p:nvPr/>
        </p:nvPicPr>
        <p:blipFill>
          <a:blip r:embed="rId3">
            <a:alphaModFix/>
          </a:blip>
          <a:stretch>
            <a:fillRect/>
          </a:stretch>
        </p:blipFill>
        <p:spPr>
          <a:xfrm>
            <a:off x="237120" y="1014364"/>
            <a:ext cx="3048000" cy="2286000"/>
          </a:xfrm>
          <a:prstGeom prst="rect">
            <a:avLst/>
          </a:prstGeom>
          <a:noFill/>
          <a:ln w="28575" cap="flat" cmpd="sng">
            <a:solidFill>
              <a:srgbClr val="999999"/>
            </a:solidFill>
            <a:prstDash val="solid"/>
            <a:round/>
            <a:headEnd type="none" w="sm" len="sm"/>
            <a:tailEnd type="none" w="sm" len="sm"/>
          </a:ln>
        </p:spPr>
      </p:pic>
      <p:pic>
        <p:nvPicPr>
          <p:cNvPr id="60" name="Google Shape;60;p13"/>
          <p:cNvPicPr preferRelativeResize="0"/>
          <p:nvPr/>
        </p:nvPicPr>
        <p:blipFill>
          <a:blip r:embed="rId4">
            <a:alphaModFix/>
          </a:blip>
          <a:stretch>
            <a:fillRect/>
          </a:stretch>
        </p:blipFill>
        <p:spPr>
          <a:xfrm>
            <a:off x="3440379" y="1014364"/>
            <a:ext cx="3681411" cy="2286000"/>
          </a:xfrm>
          <a:prstGeom prst="rect">
            <a:avLst/>
          </a:prstGeom>
          <a:noFill/>
          <a:ln w="28575" cap="flat" cmpd="sng">
            <a:solidFill>
              <a:srgbClr val="999999"/>
            </a:solidFill>
            <a:prstDash val="solid"/>
            <a:round/>
            <a:headEnd type="none" w="sm" len="sm"/>
            <a:tailEnd type="none" w="sm" len="sm"/>
          </a:ln>
        </p:spPr>
      </p:pic>
      <p:sp>
        <p:nvSpPr>
          <p:cNvPr id="61" name="Google Shape;61;p13"/>
          <p:cNvSpPr txBox="1"/>
          <p:nvPr/>
        </p:nvSpPr>
        <p:spPr>
          <a:xfrm>
            <a:off x="7228850" y="1166215"/>
            <a:ext cx="1759347" cy="1910019"/>
          </a:xfrm>
          <a:prstGeom prst="rect">
            <a:avLst/>
          </a:prstGeom>
          <a:noFill/>
          <a:ln w="28575"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pl" b="1"/>
              <a:t>color legend:</a:t>
            </a:r>
          </a:p>
          <a:p>
            <a:pPr marL="0" lvl="0" indent="0" algn="l" rtl="0">
              <a:spcBef>
                <a:spcPts val="0"/>
              </a:spcBef>
              <a:spcAft>
                <a:spcPts val="0"/>
              </a:spcAft>
              <a:buNone/>
            </a:pPr>
            <a:endParaRPr lang="pl" b="1"/>
          </a:p>
          <a:p>
            <a:pPr marL="0" lvl="0" indent="0" algn="l" rtl="0">
              <a:spcBef>
                <a:spcPts val="0"/>
              </a:spcBef>
              <a:spcAft>
                <a:spcPts val="0"/>
              </a:spcAft>
              <a:buNone/>
            </a:pPr>
            <a:r>
              <a:rPr lang="pl" b="1"/>
              <a:t>radiation</a:t>
            </a:r>
            <a:endParaRPr b="1"/>
          </a:p>
          <a:p>
            <a:pPr marL="0" lvl="0" indent="0" algn="l" rtl="0">
              <a:spcBef>
                <a:spcPts val="0"/>
              </a:spcBef>
              <a:spcAft>
                <a:spcPts val="0"/>
              </a:spcAft>
              <a:buNone/>
            </a:pPr>
            <a:r>
              <a:rPr lang="pl" b="1">
                <a:solidFill>
                  <a:srgbClr val="FF0000"/>
                </a:solidFill>
              </a:rPr>
              <a:t>forward</a:t>
            </a:r>
            <a:endParaRPr b="1">
              <a:solidFill>
                <a:srgbClr val="FF0000"/>
              </a:solidFill>
            </a:endParaRPr>
          </a:p>
          <a:p>
            <a:pPr marL="0" lvl="0" indent="0" algn="l" rtl="0">
              <a:spcBef>
                <a:spcPts val="0"/>
              </a:spcBef>
              <a:spcAft>
                <a:spcPts val="0"/>
              </a:spcAft>
              <a:buNone/>
            </a:pPr>
            <a:r>
              <a:rPr lang="en-US" b="1">
                <a:solidFill>
                  <a:srgbClr val="6AA84F"/>
                </a:solidFill>
              </a:rPr>
              <a:t>perpendicular</a:t>
            </a:r>
            <a:endParaRPr b="1">
              <a:solidFill>
                <a:srgbClr val="6AA84F"/>
              </a:solidFill>
            </a:endParaRPr>
          </a:p>
          <a:p>
            <a:pPr marL="0" lvl="0" indent="0" algn="l" rtl="0">
              <a:spcBef>
                <a:spcPts val="0"/>
              </a:spcBef>
              <a:spcAft>
                <a:spcPts val="0"/>
              </a:spcAft>
              <a:buNone/>
            </a:pPr>
            <a:r>
              <a:rPr lang="pl" b="1">
                <a:solidFill>
                  <a:srgbClr val="0000FF"/>
                </a:solidFill>
              </a:rPr>
              <a:t>backward</a:t>
            </a:r>
            <a:endParaRPr b="1">
              <a:solidFill>
                <a:srgbClr val="0000FF"/>
              </a:solidFill>
            </a:endParaRPr>
          </a:p>
        </p:txBody>
      </p:sp>
      <p:sp>
        <p:nvSpPr>
          <p:cNvPr id="2" name="Rectangle 1">
            <a:extLst>
              <a:ext uri="{FF2B5EF4-FFF2-40B4-BE49-F238E27FC236}">
                <a16:creationId xmlns:a16="http://schemas.microsoft.com/office/drawing/2014/main" id="{44F34B6E-37B1-504E-8101-059CCEF631E1}"/>
              </a:ext>
            </a:extLst>
          </p:cNvPr>
          <p:cNvSpPr/>
          <p:nvPr/>
        </p:nvSpPr>
        <p:spPr>
          <a:xfrm>
            <a:off x="237120" y="606806"/>
            <a:ext cx="3856697" cy="369332"/>
          </a:xfrm>
          <a:prstGeom prst="rect">
            <a:avLst/>
          </a:prstGeom>
        </p:spPr>
        <p:txBody>
          <a:bodyPr wrap="none">
            <a:spAutoFit/>
          </a:bodyPr>
          <a:lstStyle/>
          <a:p>
            <a:r>
              <a:rPr lang="pl" b="1">
                <a:solidFill>
                  <a:srgbClr val="666666"/>
                </a:solidFill>
              </a:rPr>
              <a:t>(A. Szczepkowicz, Wroclaw Univ.)</a:t>
            </a:r>
            <a:endParaRPr lang="en-US"/>
          </a:p>
        </p:txBody>
      </p:sp>
      <p:pic>
        <p:nvPicPr>
          <p:cNvPr id="5" name="Picture 4">
            <a:extLst>
              <a:ext uri="{FF2B5EF4-FFF2-40B4-BE49-F238E27FC236}">
                <a16:creationId xmlns:a16="http://schemas.microsoft.com/office/drawing/2014/main" id="{20BA3AFA-0A0A-EA4D-9594-262034D058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5351" y="3976320"/>
            <a:ext cx="4321834" cy="1993548"/>
          </a:xfrm>
          <a:prstGeom prst="rect">
            <a:avLst/>
          </a:prstGeom>
        </p:spPr>
      </p:pic>
      <p:pic>
        <p:nvPicPr>
          <p:cNvPr id="14" name="圖片 23">
            <a:extLst>
              <a:ext uri="{FF2B5EF4-FFF2-40B4-BE49-F238E27FC236}">
                <a16:creationId xmlns:a16="http://schemas.microsoft.com/office/drawing/2014/main" id="{6124F001-C952-A845-9DC6-9ECA3EDC3D46}"/>
              </a:ext>
            </a:extLst>
          </p:cNvPr>
          <p:cNvPicPr>
            <a:picLocks noChangeAspect="1"/>
          </p:cNvPicPr>
          <p:nvPr/>
        </p:nvPicPr>
        <p:blipFill>
          <a:blip r:embed="rId6"/>
          <a:stretch>
            <a:fillRect/>
          </a:stretch>
        </p:blipFill>
        <p:spPr>
          <a:xfrm>
            <a:off x="1215721" y="4526024"/>
            <a:ext cx="2397508" cy="1929245"/>
          </a:xfrm>
          <a:prstGeom prst="rect">
            <a:avLst/>
          </a:prstGeom>
        </p:spPr>
      </p:pic>
      <p:cxnSp>
        <p:nvCxnSpPr>
          <p:cNvPr id="15" name="直線單箭頭接點 3">
            <a:extLst>
              <a:ext uri="{FF2B5EF4-FFF2-40B4-BE49-F238E27FC236}">
                <a16:creationId xmlns:a16="http://schemas.microsoft.com/office/drawing/2014/main" id="{D9466598-7F85-9442-8FD5-70E55D8E7F3F}"/>
              </a:ext>
            </a:extLst>
          </p:cNvPr>
          <p:cNvCxnSpPr/>
          <p:nvPr/>
        </p:nvCxnSpPr>
        <p:spPr>
          <a:xfrm flipV="1">
            <a:off x="1103288" y="4549873"/>
            <a:ext cx="2209800" cy="1905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45A5185-A664-6446-BE20-384680C36128}"/>
              </a:ext>
            </a:extLst>
          </p:cNvPr>
          <p:cNvSpPr/>
          <p:nvPr/>
        </p:nvSpPr>
        <p:spPr>
          <a:xfrm>
            <a:off x="296378" y="3393202"/>
            <a:ext cx="4236194" cy="646331"/>
          </a:xfrm>
          <a:prstGeom prst="rect">
            <a:avLst/>
          </a:prstGeom>
        </p:spPr>
        <p:txBody>
          <a:bodyPr wrap="square">
            <a:spAutoFit/>
          </a:bodyPr>
          <a:lstStyle/>
          <a:p>
            <a:r>
              <a:rPr lang="en-US">
                <a:solidFill>
                  <a:srgbClr val="666666"/>
                </a:solidFill>
              </a:rPr>
              <a:t>Cherenkov Mode Mediated Coherent Smith Purcell</a:t>
            </a:r>
          </a:p>
        </p:txBody>
      </p:sp>
      <p:sp>
        <p:nvSpPr>
          <p:cNvPr id="17" name="Rectangle 16">
            <a:extLst>
              <a:ext uri="{FF2B5EF4-FFF2-40B4-BE49-F238E27FC236}">
                <a16:creationId xmlns:a16="http://schemas.microsoft.com/office/drawing/2014/main" id="{363F2F7D-82B8-934A-9FA4-B24249F40BBE}"/>
              </a:ext>
            </a:extLst>
          </p:cNvPr>
          <p:cNvSpPr/>
          <p:nvPr/>
        </p:nvSpPr>
        <p:spPr>
          <a:xfrm>
            <a:off x="4911433" y="6438064"/>
            <a:ext cx="3390800" cy="369332"/>
          </a:xfrm>
          <a:prstGeom prst="rect">
            <a:avLst/>
          </a:prstGeom>
        </p:spPr>
        <p:txBody>
          <a:bodyPr wrap="none">
            <a:spAutoFit/>
          </a:bodyPr>
          <a:lstStyle/>
          <a:p>
            <a:r>
              <a:rPr lang="pl" b="1" dirty="0">
                <a:solidFill>
                  <a:srgbClr val="666666"/>
                </a:solidFill>
              </a:rPr>
              <a:t>(Urs Haussler, FAU Erlangen)</a:t>
            </a:r>
            <a:endParaRPr lang="en-US" dirty="0"/>
          </a:p>
        </p:txBody>
      </p:sp>
      <p:pic>
        <p:nvPicPr>
          <p:cNvPr id="19" name="Picture 18">
            <a:extLst>
              <a:ext uri="{FF2B5EF4-FFF2-40B4-BE49-F238E27FC236}">
                <a16:creationId xmlns:a16="http://schemas.microsoft.com/office/drawing/2014/main" id="{74EAF3E1-E9A1-2A4D-8FC3-398CB06B1C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34481" y="4094408"/>
            <a:ext cx="845350" cy="400282"/>
          </a:xfrm>
          <a:prstGeom prst="rect">
            <a:avLst/>
          </a:prstGeom>
          <a:ln>
            <a:solidFill>
              <a:schemeClr val="tx1"/>
            </a:solidFill>
          </a:ln>
        </p:spPr>
      </p:pic>
      <p:sp>
        <p:nvSpPr>
          <p:cNvPr id="7" name="Rectangle 6">
            <a:extLst>
              <a:ext uri="{FF2B5EF4-FFF2-40B4-BE49-F238E27FC236}">
                <a16:creationId xmlns:a16="http://schemas.microsoft.com/office/drawing/2014/main" id="{D647957F-0E89-6D4A-B236-32E09752466C}"/>
              </a:ext>
            </a:extLst>
          </p:cNvPr>
          <p:cNvSpPr/>
          <p:nvPr/>
        </p:nvSpPr>
        <p:spPr>
          <a:xfrm>
            <a:off x="363691" y="4034798"/>
            <a:ext cx="1471138" cy="12629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圖片 1">
            <a:extLst>
              <a:ext uri="{FF2B5EF4-FFF2-40B4-BE49-F238E27FC236}">
                <a16:creationId xmlns:a16="http://schemas.microsoft.com/office/drawing/2014/main" id="{7950DBC9-1588-6146-B633-D31BC938DCE5}"/>
              </a:ext>
            </a:extLst>
          </p:cNvPr>
          <p:cNvPicPr>
            <a:picLocks noChangeAspect="1"/>
          </p:cNvPicPr>
          <p:nvPr/>
        </p:nvPicPr>
        <p:blipFill rotWithShape="1">
          <a:blip r:embed="rId8"/>
          <a:srcRect r="56830"/>
          <a:stretch/>
        </p:blipFill>
        <p:spPr>
          <a:xfrm>
            <a:off x="409932" y="4060278"/>
            <a:ext cx="1378656" cy="1140045"/>
          </a:xfrm>
          <a:prstGeom prst="rect">
            <a:avLst/>
          </a:prstGeom>
          <a:ln>
            <a:noFill/>
          </a:ln>
        </p:spPr>
      </p:pic>
      <p:sp>
        <p:nvSpPr>
          <p:cNvPr id="8" name="Rectangle 7">
            <a:extLst>
              <a:ext uri="{FF2B5EF4-FFF2-40B4-BE49-F238E27FC236}">
                <a16:creationId xmlns:a16="http://schemas.microsoft.com/office/drawing/2014/main" id="{6EDC5F46-4364-1944-9964-7B8869875F50}"/>
              </a:ext>
            </a:extLst>
          </p:cNvPr>
          <p:cNvSpPr/>
          <p:nvPr/>
        </p:nvSpPr>
        <p:spPr>
          <a:xfrm>
            <a:off x="539672" y="5097418"/>
            <a:ext cx="1222768" cy="59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9A1B3C5-3CF2-4B42-8C27-F62F8F962CFB}"/>
              </a:ext>
            </a:extLst>
          </p:cNvPr>
          <p:cNvSpPr txBox="1"/>
          <p:nvPr/>
        </p:nvSpPr>
        <p:spPr>
          <a:xfrm>
            <a:off x="887503" y="5121002"/>
            <a:ext cx="423514" cy="184666"/>
          </a:xfrm>
          <a:prstGeom prst="rect">
            <a:avLst/>
          </a:prstGeom>
          <a:noFill/>
        </p:spPr>
        <p:txBody>
          <a:bodyPr wrap="none" rtlCol="0">
            <a:spAutoFit/>
          </a:bodyPr>
          <a:lstStyle/>
          <a:p>
            <a:r>
              <a:rPr lang="en-US" sz="600"/>
              <a:t>f (PHz)</a:t>
            </a:r>
          </a:p>
        </p:txBody>
      </p:sp>
      <p:sp>
        <p:nvSpPr>
          <p:cNvPr id="25" name="Rectangle 24">
            <a:extLst>
              <a:ext uri="{FF2B5EF4-FFF2-40B4-BE49-F238E27FC236}">
                <a16:creationId xmlns:a16="http://schemas.microsoft.com/office/drawing/2014/main" id="{4DB82D6E-34A5-7C4D-9E27-400D7CA252D8}"/>
              </a:ext>
            </a:extLst>
          </p:cNvPr>
          <p:cNvSpPr/>
          <p:nvPr/>
        </p:nvSpPr>
        <p:spPr>
          <a:xfrm>
            <a:off x="416210" y="4060278"/>
            <a:ext cx="182155" cy="1129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2C4D570-1FB3-1841-8AA2-5B0E32980434}"/>
              </a:ext>
            </a:extLst>
          </p:cNvPr>
          <p:cNvGrpSpPr/>
          <p:nvPr/>
        </p:nvGrpSpPr>
        <p:grpSpPr>
          <a:xfrm>
            <a:off x="453999" y="3995522"/>
            <a:ext cx="227948" cy="1162238"/>
            <a:chOff x="2578425" y="4793825"/>
            <a:chExt cx="227948" cy="1162238"/>
          </a:xfrm>
        </p:grpSpPr>
        <p:sp>
          <p:nvSpPr>
            <p:cNvPr id="11" name="TextBox 10">
              <a:extLst>
                <a:ext uri="{FF2B5EF4-FFF2-40B4-BE49-F238E27FC236}">
                  <a16:creationId xmlns:a16="http://schemas.microsoft.com/office/drawing/2014/main" id="{49ECD7CE-79DD-3C4A-B21A-05FE0FE67A58}"/>
                </a:ext>
              </a:extLst>
            </p:cNvPr>
            <p:cNvSpPr txBox="1"/>
            <p:nvPr/>
          </p:nvSpPr>
          <p:spPr>
            <a:xfrm>
              <a:off x="2578425" y="4793825"/>
              <a:ext cx="227948" cy="184666"/>
            </a:xfrm>
            <a:prstGeom prst="rect">
              <a:avLst/>
            </a:prstGeom>
            <a:noFill/>
          </p:spPr>
          <p:txBody>
            <a:bodyPr wrap="none" rtlCol="0">
              <a:spAutoFit/>
            </a:bodyPr>
            <a:lstStyle/>
            <a:p>
              <a:r>
                <a:rPr lang="en-US" sz="600"/>
                <a:t>4</a:t>
              </a:r>
            </a:p>
          </p:txBody>
        </p:sp>
        <p:sp>
          <p:nvSpPr>
            <p:cNvPr id="28" name="TextBox 27">
              <a:extLst>
                <a:ext uri="{FF2B5EF4-FFF2-40B4-BE49-F238E27FC236}">
                  <a16:creationId xmlns:a16="http://schemas.microsoft.com/office/drawing/2014/main" id="{9DC98B4A-26F3-074D-94BA-585FB7B2B814}"/>
                </a:ext>
              </a:extLst>
            </p:cNvPr>
            <p:cNvSpPr txBox="1"/>
            <p:nvPr/>
          </p:nvSpPr>
          <p:spPr>
            <a:xfrm>
              <a:off x="2578425" y="5038218"/>
              <a:ext cx="227948" cy="184666"/>
            </a:xfrm>
            <a:prstGeom prst="rect">
              <a:avLst/>
            </a:prstGeom>
            <a:noFill/>
          </p:spPr>
          <p:txBody>
            <a:bodyPr wrap="none" rtlCol="0">
              <a:spAutoFit/>
            </a:bodyPr>
            <a:lstStyle/>
            <a:p>
              <a:r>
                <a:rPr lang="en-US" sz="600"/>
                <a:t>3</a:t>
              </a:r>
            </a:p>
          </p:txBody>
        </p:sp>
        <p:sp>
          <p:nvSpPr>
            <p:cNvPr id="29" name="TextBox 28">
              <a:extLst>
                <a:ext uri="{FF2B5EF4-FFF2-40B4-BE49-F238E27FC236}">
                  <a16:creationId xmlns:a16="http://schemas.microsoft.com/office/drawing/2014/main" id="{C9156645-0666-8E42-B6DC-23FB2547FE89}"/>
                </a:ext>
              </a:extLst>
            </p:cNvPr>
            <p:cNvSpPr txBox="1"/>
            <p:nvPr/>
          </p:nvSpPr>
          <p:spPr>
            <a:xfrm>
              <a:off x="2578425" y="5282611"/>
              <a:ext cx="227948" cy="184666"/>
            </a:xfrm>
            <a:prstGeom prst="rect">
              <a:avLst/>
            </a:prstGeom>
            <a:noFill/>
          </p:spPr>
          <p:txBody>
            <a:bodyPr wrap="none" rtlCol="0">
              <a:spAutoFit/>
            </a:bodyPr>
            <a:lstStyle/>
            <a:p>
              <a:r>
                <a:rPr lang="en-US" sz="600"/>
                <a:t>2</a:t>
              </a:r>
            </a:p>
          </p:txBody>
        </p:sp>
        <p:sp>
          <p:nvSpPr>
            <p:cNvPr id="30" name="TextBox 29">
              <a:extLst>
                <a:ext uri="{FF2B5EF4-FFF2-40B4-BE49-F238E27FC236}">
                  <a16:creationId xmlns:a16="http://schemas.microsoft.com/office/drawing/2014/main" id="{0ED6BEA0-3E74-9B49-B3C9-6C0316EB7531}"/>
                </a:ext>
              </a:extLst>
            </p:cNvPr>
            <p:cNvSpPr txBox="1"/>
            <p:nvPr/>
          </p:nvSpPr>
          <p:spPr>
            <a:xfrm>
              <a:off x="2578425" y="5527004"/>
              <a:ext cx="227948" cy="184666"/>
            </a:xfrm>
            <a:prstGeom prst="rect">
              <a:avLst/>
            </a:prstGeom>
            <a:noFill/>
          </p:spPr>
          <p:txBody>
            <a:bodyPr wrap="none" rtlCol="0">
              <a:spAutoFit/>
            </a:bodyPr>
            <a:lstStyle/>
            <a:p>
              <a:r>
                <a:rPr lang="en-US" sz="600"/>
                <a:t>1</a:t>
              </a:r>
            </a:p>
          </p:txBody>
        </p:sp>
        <p:sp>
          <p:nvSpPr>
            <p:cNvPr id="31" name="TextBox 30">
              <a:extLst>
                <a:ext uri="{FF2B5EF4-FFF2-40B4-BE49-F238E27FC236}">
                  <a16:creationId xmlns:a16="http://schemas.microsoft.com/office/drawing/2014/main" id="{2D40EC2F-BE8B-9142-B412-FA182E58BF13}"/>
                </a:ext>
              </a:extLst>
            </p:cNvPr>
            <p:cNvSpPr txBox="1"/>
            <p:nvPr/>
          </p:nvSpPr>
          <p:spPr>
            <a:xfrm>
              <a:off x="2578425" y="5771397"/>
              <a:ext cx="227948" cy="184666"/>
            </a:xfrm>
            <a:prstGeom prst="rect">
              <a:avLst/>
            </a:prstGeom>
            <a:noFill/>
          </p:spPr>
          <p:txBody>
            <a:bodyPr wrap="none" rtlCol="0">
              <a:spAutoFit/>
            </a:bodyPr>
            <a:lstStyle/>
            <a:p>
              <a:r>
                <a:rPr lang="en-US" sz="600"/>
                <a:t>0</a:t>
              </a:r>
            </a:p>
          </p:txBody>
        </p:sp>
      </p:grpSp>
      <p:sp>
        <p:nvSpPr>
          <p:cNvPr id="6" name="TextBox 5">
            <a:extLst>
              <a:ext uri="{FF2B5EF4-FFF2-40B4-BE49-F238E27FC236}">
                <a16:creationId xmlns:a16="http://schemas.microsoft.com/office/drawing/2014/main" id="{E26DE0C8-E2B8-8F42-9FEA-98ED05D3177C}"/>
              </a:ext>
            </a:extLst>
          </p:cNvPr>
          <p:cNvSpPr txBox="1"/>
          <p:nvPr/>
        </p:nvSpPr>
        <p:spPr>
          <a:xfrm>
            <a:off x="484927" y="5048291"/>
            <a:ext cx="1345025" cy="184666"/>
          </a:xfrm>
          <a:prstGeom prst="rect">
            <a:avLst/>
          </a:prstGeom>
          <a:noFill/>
        </p:spPr>
        <p:txBody>
          <a:bodyPr wrap="square" rtlCol="0">
            <a:spAutoFit/>
          </a:bodyPr>
          <a:lstStyle/>
          <a:p>
            <a:r>
              <a:rPr lang="en-US" sz="600">
                <a:latin typeface="Helvetica" pitchFamily="2" charset="0"/>
              </a:rPr>
              <a:t>0.05      0.10        0.15          0.20</a:t>
            </a:r>
          </a:p>
        </p:txBody>
      </p:sp>
      <p:sp>
        <p:nvSpPr>
          <p:cNvPr id="10" name="TextBox 9">
            <a:extLst>
              <a:ext uri="{FF2B5EF4-FFF2-40B4-BE49-F238E27FC236}">
                <a16:creationId xmlns:a16="http://schemas.microsoft.com/office/drawing/2014/main" id="{2545EA7E-383C-584C-8F99-7D7583393541}"/>
              </a:ext>
            </a:extLst>
          </p:cNvPr>
          <p:cNvSpPr txBox="1"/>
          <p:nvPr/>
        </p:nvSpPr>
        <p:spPr>
          <a:xfrm rot="16200000">
            <a:off x="-143721" y="4518581"/>
            <a:ext cx="1191352" cy="215444"/>
          </a:xfrm>
          <a:prstGeom prst="rect">
            <a:avLst/>
          </a:prstGeom>
          <a:noFill/>
        </p:spPr>
        <p:txBody>
          <a:bodyPr wrap="none" rtlCol="0">
            <a:spAutoFit/>
          </a:bodyPr>
          <a:lstStyle/>
          <a:p>
            <a:r>
              <a:rPr lang="en-US" sz="800"/>
              <a:t>Magnetic Field (pA/m)</a:t>
            </a:r>
          </a:p>
        </p:txBody>
      </p:sp>
      <p:cxnSp>
        <p:nvCxnSpPr>
          <p:cNvPr id="20" name="Straight Arrow Connector 19">
            <a:extLst>
              <a:ext uri="{FF2B5EF4-FFF2-40B4-BE49-F238E27FC236}">
                <a16:creationId xmlns:a16="http://schemas.microsoft.com/office/drawing/2014/main" id="{CE5875F6-A2AD-204F-AEBB-B314835BBBE3}"/>
              </a:ext>
            </a:extLst>
          </p:cNvPr>
          <p:cNvCxnSpPr>
            <a:stCxn id="19" idx="1"/>
          </p:cNvCxnSpPr>
          <p:nvPr/>
        </p:nvCxnSpPr>
        <p:spPr>
          <a:xfrm flipH="1">
            <a:off x="1239924" y="4294549"/>
            <a:ext cx="894557" cy="130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矩形 16">
            <a:extLst>
              <a:ext uri="{FF2B5EF4-FFF2-40B4-BE49-F238E27FC236}">
                <a16:creationId xmlns:a16="http://schemas.microsoft.com/office/drawing/2014/main" id="{DD3B9901-A980-A241-A5EC-820806729D2E}"/>
              </a:ext>
            </a:extLst>
          </p:cNvPr>
          <p:cNvSpPr/>
          <p:nvPr/>
        </p:nvSpPr>
        <p:spPr>
          <a:xfrm>
            <a:off x="344233" y="5908834"/>
            <a:ext cx="1981200" cy="369332"/>
          </a:xfrm>
          <a:prstGeom prst="rect">
            <a:avLst/>
          </a:prstGeom>
          <a:noFill/>
        </p:spPr>
        <p:txBody>
          <a:bodyPr wrap="square">
            <a:spAutoFit/>
          </a:bodyPr>
          <a:lstStyle/>
          <a:p>
            <a:r>
              <a:rPr lang="en-US" altLang="zh-TW" dirty="0">
                <a:solidFill>
                  <a:srgbClr val="FF0000"/>
                </a:solidFill>
              </a:rPr>
              <a:t>53.6 </a:t>
            </a:r>
            <a:r>
              <a:rPr lang="en-US" altLang="zh-TW" dirty="0" err="1">
                <a:solidFill>
                  <a:srgbClr val="FF0000"/>
                </a:solidFill>
              </a:rPr>
              <a:t>keV</a:t>
            </a:r>
            <a:endParaRPr lang="zh-TW" altLang="en-US" dirty="0"/>
          </a:p>
        </p:txBody>
      </p:sp>
      <p:sp>
        <p:nvSpPr>
          <p:cNvPr id="36" name="橢圓 22">
            <a:extLst>
              <a:ext uri="{FF2B5EF4-FFF2-40B4-BE49-F238E27FC236}">
                <a16:creationId xmlns:a16="http://schemas.microsoft.com/office/drawing/2014/main" id="{4F83D3A6-8D50-054A-AE6D-049F1E31AB1A}"/>
              </a:ext>
            </a:extLst>
          </p:cNvPr>
          <p:cNvSpPr/>
          <p:nvPr/>
        </p:nvSpPr>
        <p:spPr>
          <a:xfrm>
            <a:off x="1188768" y="6248914"/>
            <a:ext cx="146065" cy="1487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TextBox 20">
            <a:extLst>
              <a:ext uri="{FF2B5EF4-FFF2-40B4-BE49-F238E27FC236}">
                <a16:creationId xmlns:a16="http://schemas.microsoft.com/office/drawing/2014/main" id="{14A52F3A-27A4-324A-AC6A-3044E5E9FC98}"/>
              </a:ext>
            </a:extLst>
          </p:cNvPr>
          <p:cNvSpPr txBox="1"/>
          <p:nvPr/>
        </p:nvSpPr>
        <p:spPr>
          <a:xfrm>
            <a:off x="1232654" y="6253679"/>
            <a:ext cx="389850" cy="369332"/>
          </a:xfrm>
          <a:prstGeom prst="rect">
            <a:avLst/>
          </a:prstGeom>
          <a:noFill/>
        </p:spPr>
        <p:txBody>
          <a:bodyPr wrap="none" rtlCol="0">
            <a:spAutoFit/>
          </a:bodyPr>
          <a:lstStyle/>
          <a:p>
            <a:r>
              <a:rPr lang="en-US"/>
              <a:t>e-</a:t>
            </a:r>
          </a:p>
        </p:txBody>
      </p:sp>
      <p:sp>
        <p:nvSpPr>
          <p:cNvPr id="38" name="Rectangle 37">
            <a:extLst>
              <a:ext uri="{FF2B5EF4-FFF2-40B4-BE49-F238E27FC236}">
                <a16:creationId xmlns:a16="http://schemas.microsoft.com/office/drawing/2014/main" id="{F0BCAAA5-9B82-9B46-932B-677D19087211}"/>
              </a:ext>
            </a:extLst>
          </p:cNvPr>
          <p:cNvSpPr/>
          <p:nvPr/>
        </p:nvSpPr>
        <p:spPr>
          <a:xfrm>
            <a:off x="1590981" y="6438064"/>
            <a:ext cx="2339167" cy="369332"/>
          </a:xfrm>
          <a:prstGeom prst="rect">
            <a:avLst/>
          </a:prstGeom>
        </p:spPr>
        <p:txBody>
          <a:bodyPr wrap="none">
            <a:spAutoFit/>
          </a:bodyPr>
          <a:lstStyle/>
          <a:p>
            <a:r>
              <a:rPr lang="pl" b="1" dirty="0">
                <a:solidFill>
                  <a:srgbClr val="666666"/>
                </a:solidFill>
              </a:rPr>
              <a:t>(Y-C. Huang, NT</a:t>
            </a:r>
            <a:r>
              <a:rPr lang="en-US" b="1" dirty="0">
                <a:solidFill>
                  <a:srgbClr val="666666"/>
                </a:solidFill>
              </a:rPr>
              <a:t>H</a:t>
            </a:r>
            <a:r>
              <a:rPr lang="pl" b="1" dirty="0">
                <a:solidFill>
                  <a:srgbClr val="666666"/>
                </a:solidFill>
              </a:rPr>
              <a:t>U)</a:t>
            </a:r>
            <a:endParaRPr lang="en-US" dirty="0"/>
          </a:p>
        </p:txBody>
      </p:sp>
      <mc:AlternateContent xmlns:mc="http://schemas.openxmlformats.org/markup-compatibility/2006" xmlns:a14="http://schemas.microsoft.com/office/drawing/2010/main">
        <mc:Choice Requires="a14">
          <p:sp>
            <p:nvSpPr>
              <p:cNvPr id="39" name="Rechteck: abgerundete Ecken 9">
                <a:extLst>
                  <a:ext uri="{FF2B5EF4-FFF2-40B4-BE49-F238E27FC236}">
                    <a16:creationId xmlns:a16="http://schemas.microsoft.com/office/drawing/2014/main" id="{7FF43872-5C8C-C64E-ABD7-D5940D3A5906}"/>
                  </a:ext>
                </a:extLst>
              </p:cNvPr>
              <p:cNvSpPr/>
              <p:nvPr/>
            </p:nvSpPr>
            <p:spPr>
              <a:xfrm>
                <a:off x="5066410" y="6018731"/>
                <a:ext cx="2974302" cy="378949"/>
              </a:xfrm>
              <a:prstGeom prst="roundRect">
                <a:avLst/>
              </a:prstGeom>
              <a:solidFill>
                <a:srgbClr val="F8F0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de-DE"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m:t>
                    </m:r>
                    <m:r>
                      <a:rPr lang="de-DE"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 </m:t>
                    </m:r>
                    <m:r>
                      <a:rPr lang="de-DE" i="1">
                        <a:solidFill>
                          <a:schemeClr val="tx1"/>
                        </a:solidFill>
                        <a:latin typeface="Cambria Math" panose="02040503050406030204" pitchFamily="18" charset="0"/>
                        <a:sym typeface="Wingdings" panose="05000000000000000000" pitchFamily="2" charset="2"/>
                      </a:rPr>
                      <m:t>6</m:t>
                    </m:r>
                    <m:r>
                      <a:rPr lang="de-DE" i="1">
                        <a:solidFill>
                          <a:schemeClr val="tx1"/>
                        </a:solidFill>
                        <a:latin typeface="Cambria Math" panose="02040503050406030204" pitchFamily="18" charset="0"/>
                        <a:ea typeface="Cambria Math" panose="02040503050406030204" pitchFamily="18" charset="0"/>
                        <a:sym typeface="Wingdings" panose="05000000000000000000" pitchFamily="2" charset="2"/>
                      </a:rPr>
                      <m:t>∙</m:t>
                    </m:r>
                    <m:sSup>
                      <m:sSupPr>
                        <m:ctrlPr>
                          <a:rPr lang="de-DE" i="1">
                            <a:solidFill>
                              <a:schemeClr val="tx1"/>
                            </a:solidFill>
                            <a:latin typeface="Cambria Math" panose="02040503050406030204" pitchFamily="18" charset="0"/>
                            <a:ea typeface="Cambria Math" panose="02040503050406030204" pitchFamily="18" charset="0"/>
                            <a:sym typeface="Wingdings" panose="05000000000000000000" pitchFamily="2" charset="2"/>
                          </a:rPr>
                        </m:ctrlPr>
                      </m:sSupPr>
                      <m:e>
                        <m:r>
                          <a:rPr lang="de-DE" i="1">
                            <a:solidFill>
                              <a:schemeClr val="tx1"/>
                            </a:solidFill>
                            <a:latin typeface="Cambria Math" panose="02040503050406030204" pitchFamily="18" charset="0"/>
                            <a:ea typeface="Cambria Math" panose="02040503050406030204" pitchFamily="18" charset="0"/>
                            <a:sym typeface="Wingdings" panose="05000000000000000000" pitchFamily="2" charset="2"/>
                          </a:rPr>
                          <m:t>10</m:t>
                        </m:r>
                      </m:e>
                      <m:sup>
                        <m:r>
                          <a:rPr lang="de-DE" i="1">
                            <a:solidFill>
                              <a:schemeClr val="tx1"/>
                            </a:solidFill>
                            <a:latin typeface="Cambria Math" panose="02040503050406030204" pitchFamily="18" charset="0"/>
                            <a:ea typeface="Cambria Math" panose="02040503050406030204" pitchFamily="18" charset="0"/>
                            <a:sym typeface="Wingdings" panose="05000000000000000000" pitchFamily="2" charset="2"/>
                          </a:rPr>
                          <m:t>−</m:t>
                        </m:r>
                        <m:r>
                          <a:rPr lang="de-DE"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3</m:t>
                        </m:r>
                      </m:sup>
                    </m:sSup>
                    <m:r>
                      <a:rPr lang="de-DE" i="1">
                        <a:solidFill>
                          <a:schemeClr val="tx1"/>
                        </a:solidFill>
                        <a:latin typeface="Cambria Math" panose="02040503050406030204" pitchFamily="18" charset="0"/>
                        <a:ea typeface="Cambria Math" panose="02040503050406030204" pitchFamily="18" charset="0"/>
                        <a:sym typeface="Wingdings" panose="05000000000000000000" pitchFamily="2" charset="2"/>
                      </a:rPr>
                      <m:t> </m:t>
                    </m:r>
                    <m:f>
                      <m:fPr>
                        <m:ctrlPr>
                          <a:rPr lang="de-DE" i="1">
                            <a:solidFill>
                              <a:schemeClr val="tx1"/>
                            </a:solidFill>
                            <a:latin typeface="Cambria Math" panose="02040503050406030204" pitchFamily="18" charset="0"/>
                            <a:ea typeface="Cambria Math" panose="02040503050406030204" pitchFamily="18" charset="0"/>
                            <a:sym typeface="Wingdings" panose="05000000000000000000" pitchFamily="2" charset="2"/>
                          </a:rPr>
                        </m:ctrlPr>
                      </m:fPr>
                      <m:num>
                        <m:r>
                          <m:rPr>
                            <m:sty m:val="p"/>
                          </m:rPr>
                          <a:rPr lang="de-DE">
                            <a:solidFill>
                              <a:schemeClr val="tx1"/>
                            </a:solidFill>
                            <a:latin typeface="Cambria Math" panose="02040503050406030204" pitchFamily="18" charset="0"/>
                            <a:ea typeface="Cambria Math" panose="02040503050406030204" pitchFamily="18" charset="0"/>
                            <a:sym typeface="Wingdings" panose="05000000000000000000" pitchFamily="2" charset="2"/>
                          </a:rPr>
                          <m:t>eV</m:t>
                        </m:r>
                      </m:num>
                      <m:den>
                        <m:r>
                          <m:rPr>
                            <m:sty m:val="p"/>
                          </m:rPr>
                          <a:rPr lang="de-DE">
                            <a:solidFill>
                              <a:schemeClr val="tx1"/>
                            </a:solidFill>
                            <a:latin typeface="Cambria Math" panose="02040503050406030204" pitchFamily="18" charset="0"/>
                            <a:ea typeface="Cambria Math" panose="02040503050406030204" pitchFamily="18" charset="0"/>
                            <a:sym typeface="Wingdings" panose="05000000000000000000" pitchFamily="2" charset="2"/>
                          </a:rPr>
                          <m:t>μm</m:t>
                        </m:r>
                      </m:den>
                    </m:f>
                  </m:oMath>
                </a14:m>
                <a:r>
                  <a:rPr lang="de-DE" b="0" dirty="0">
                    <a:solidFill>
                      <a:schemeClr val="tx1"/>
                    </a:solidFill>
                    <a:latin typeface="Cambria Math" panose="02040503050406030204" pitchFamily="18" charset="0"/>
                    <a:cs typeface="Calibri" panose="020F0502020204030204" pitchFamily="34" charset="0"/>
                    <a:sym typeface="Wingdings" panose="05000000000000000000" pitchFamily="2" charset="2"/>
                  </a:rPr>
                  <a:t> </a:t>
                </a:r>
                <a:r>
                  <a:rPr lang="en-US" b="0" dirty="0">
                    <a:solidFill>
                      <a:schemeClr val="tx1"/>
                    </a:solidFill>
                    <a:latin typeface="Calibri" panose="020F0502020204030204" pitchFamily="34" charset="0"/>
                    <a:cs typeface="Calibri" panose="020F0502020204030204" pitchFamily="34" charset="0"/>
                    <a:sym typeface="Wingdings" panose="05000000000000000000" pitchFamily="2" charset="2"/>
                  </a:rPr>
                  <a:t>for</a:t>
                </a:r>
                <a:r>
                  <a:rPr lang="de-DE" b="0" dirty="0">
                    <a:solidFill>
                      <a:schemeClr val="tx1"/>
                    </a:solidFill>
                    <a:latin typeface="Calibri" panose="020F0502020204030204" pitchFamily="34" charset="0"/>
                    <a:cs typeface="Calibri" panose="020F0502020204030204" pitchFamily="34" charset="0"/>
                    <a:sym typeface="Wingdings" panose="05000000000000000000" pitchFamily="2" charset="2"/>
                  </a:rPr>
                  <a:t> 1 </a:t>
                </a:r>
                <a14:m>
                  <m:oMath xmlns:m="http://schemas.openxmlformats.org/officeDocument/2006/math">
                    <m:sSup>
                      <m:sSupPr>
                        <m:ctrlPr>
                          <a:rPr lang="de-DE" b="0" i="1" smtClean="0">
                            <a:solidFill>
                              <a:schemeClr val="tx1"/>
                            </a:solidFill>
                            <a:latin typeface="Cambria Math" panose="02040503050406030204" pitchFamily="18" charset="0"/>
                            <a:cs typeface="Calibri" panose="020F0502020204030204" pitchFamily="34" charset="0"/>
                            <a:sym typeface="Wingdings" panose="05000000000000000000" pitchFamily="2" charset="2"/>
                          </a:rPr>
                        </m:ctrlPr>
                      </m:sSupPr>
                      <m:e>
                        <m:r>
                          <m:rPr>
                            <m:sty m:val="p"/>
                          </m:rPr>
                          <a:rPr lang="de-DE" b="0" i="0" smtClean="0">
                            <a:solidFill>
                              <a:schemeClr val="tx1"/>
                            </a:solidFill>
                            <a:latin typeface="Cambria Math" panose="02040503050406030204" pitchFamily="18" charset="0"/>
                            <a:cs typeface="Calibri" panose="020F0502020204030204" pitchFamily="34" charset="0"/>
                            <a:sym typeface="Wingdings" panose="05000000000000000000" pitchFamily="2" charset="2"/>
                          </a:rPr>
                          <m:t>e</m:t>
                        </m:r>
                      </m:e>
                      <m:sup>
                        <m:r>
                          <a:rPr lang="de-DE" b="0" i="1" smtClean="0">
                            <a:solidFill>
                              <a:schemeClr val="tx1"/>
                            </a:solidFill>
                            <a:latin typeface="Cambria Math" panose="02040503050406030204" pitchFamily="18" charset="0"/>
                            <a:cs typeface="Calibri" panose="020F0502020204030204" pitchFamily="34" charset="0"/>
                            <a:sym typeface="Wingdings" panose="05000000000000000000" pitchFamily="2" charset="2"/>
                          </a:rPr>
                          <m:t>−</m:t>
                        </m:r>
                      </m:sup>
                    </m:sSup>
                  </m:oMath>
                </a14:m>
                <a:r>
                  <a:rPr lang="de-DE" b="0" dirty="0">
                    <a:solidFill>
                      <a:schemeClr val="tx1"/>
                    </a:solidFill>
                    <a:latin typeface="Cambria Math" panose="02040503050406030204" pitchFamily="18" charset="0"/>
                    <a:cs typeface="Calibri" panose="020F0502020204030204" pitchFamily="34" charset="0"/>
                    <a:sym typeface="Wingdings" panose="05000000000000000000" pitchFamily="2" charset="2"/>
                  </a:rPr>
                  <a:t> </a:t>
                </a:r>
              </a:p>
            </p:txBody>
          </p:sp>
        </mc:Choice>
        <mc:Fallback xmlns="">
          <p:sp>
            <p:nvSpPr>
              <p:cNvPr id="39" name="Rechteck: abgerundete Ecken 9">
                <a:extLst>
                  <a:ext uri="{FF2B5EF4-FFF2-40B4-BE49-F238E27FC236}">
                    <a16:creationId xmlns:a16="http://schemas.microsoft.com/office/drawing/2014/main" id="{7FF43872-5C8C-C64E-ABD7-D5940D3A5906}"/>
                  </a:ext>
                </a:extLst>
              </p:cNvPr>
              <p:cNvSpPr>
                <a:spLocks noRot="1" noChangeAspect="1" noMove="1" noResize="1" noEditPoints="1" noAdjustHandles="1" noChangeArrowheads="1" noChangeShapeType="1" noTextEdit="1"/>
              </p:cNvSpPr>
              <p:nvPr/>
            </p:nvSpPr>
            <p:spPr>
              <a:xfrm>
                <a:off x="5066410" y="6018731"/>
                <a:ext cx="2974302" cy="378949"/>
              </a:xfrm>
              <a:prstGeom prst="roundRect">
                <a:avLst/>
              </a:prstGeom>
              <a:blipFill>
                <a:blip r:embed="rId9"/>
                <a:stretch>
                  <a:fillRect/>
                </a:stretch>
              </a:blipFill>
              <a:ln>
                <a:noFill/>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40" name="Rectangle 39">
            <a:extLst>
              <a:ext uri="{FF2B5EF4-FFF2-40B4-BE49-F238E27FC236}">
                <a16:creationId xmlns:a16="http://schemas.microsoft.com/office/drawing/2014/main" id="{542CBCBA-9FD9-994B-9C22-22226067E1ED}"/>
              </a:ext>
            </a:extLst>
          </p:cNvPr>
          <p:cNvSpPr/>
          <p:nvPr/>
        </p:nvSpPr>
        <p:spPr>
          <a:xfrm>
            <a:off x="4792636" y="3349227"/>
            <a:ext cx="4466671" cy="646331"/>
          </a:xfrm>
          <a:prstGeom prst="rect">
            <a:avLst/>
          </a:prstGeom>
        </p:spPr>
        <p:txBody>
          <a:bodyPr wrap="square">
            <a:spAutoFit/>
          </a:bodyPr>
          <a:lstStyle/>
          <a:p>
            <a:r>
              <a:rPr lang="en-US">
                <a:solidFill>
                  <a:srgbClr val="666666"/>
                </a:solidFill>
              </a:rPr>
              <a:t>Resonant (20x) Enhancement of Radiation through Inverse Design</a:t>
            </a:r>
          </a:p>
        </p:txBody>
      </p:sp>
      <p:sp>
        <p:nvSpPr>
          <p:cNvPr id="22" name="TextBox 21">
            <a:extLst>
              <a:ext uri="{FF2B5EF4-FFF2-40B4-BE49-F238E27FC236}">
                <a16:creationId xmlns:a16="http://schemas.microsoft.com/office/drawing/2014/main" id="{D7E85658-92B0-354F-BD0C-E41BDD89B5AC}"/>
              </a:ext>
            </a:extLst>
          </p:cNvPr>
          <p:cNvSpPr txBox="1"/>
          <p:nvPr/>
        </p:nvSpPr>
        <p:spPr>
          <a:xfrm>
            <a:off x="2699099" y="5908834"/>
            <a:ext cx="1828259" cy="461665"/>
          </a:xfrm>
          <a:prstGeom prst="rect">
            <a:avLst/>
          </a:prstGeom>
          <a:noFill/>
        </p:spPr>
        <p:txBody>
          <a:bodyPr wrap="square" rtlCol="0">
            <a:spAutoFit/>
          </a:bodyPr>
          <a:lstStyle/>
          <a:p>
            <a:r>
              <a:rPr lang="en-US" sz="1200"/>
              <a:t>thin silicon grating on SiO2 substrate</a:t>
            </a:r>
          </a:p>
        </p:txBody>
      </p:sp>
      <p:cxnSp>
        <p:nvCxnSpPr>
          <p:cNvPr id="24" name="Straight Arrow Connector 23">
            <a:extLst>
              <a:ext uri="{FF2B5EF4-FFF2-40B4-BE49-F238E27FC236}">
                <a16:creationId xmlns:a16="http://schemas.microsoft.com/office/drawing/2014/main" id="{BCDB5756-7C71-4A44-BBE3-6A59671BCA3E}"/>
              </a:ext>
            </a:extLst>
          </p:cNvPr>
          <p:cNvCxnSpPr>
            <a:cxnSpLocks/>
          </p:cNvCxnSpPr>
          <p:nvPr/>
        </p:nvCxnSpPr>
        <p:spPr>
          <a:xfrm flipH="1" flipV="1">
            <a:off x="2859207" y="5121002"/>
            <a:ext cx="492256" cy="787436"/>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613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 3.7037E-6 L 0.81458 3.7037E-6 " pathEditMode="relative" rAng="0" ptsTypes="AA">
                                      <p:cBhvr>
                                        <p:cTn id="6" dur="2000" fill="hold"/>
                                        <p:tgtEl>
                                          <p:spTgt spid="36"/>
                                        </p:tgtEl>
                                        <p:attrNameLst>
                                          <p:attrName>ppt_x</p:attrName>
                                          <p:attrName>ppt_y</p:attrName>
                                        </p:attrNameLst>
                                      </p:cBhvr>
                                      <p:rCtr x="4072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58F53C-FEE4-9D4F-8EBB-8DA288300894}"/>
              </a:ext>
            </a:extLst>
          </p:cNvPr>
          <p:cNvSpPr>
            <a:spLocks noGrp="1"/>
          </p:cNvSpPr>
          <p:nvPr>
            <p:ph type="sldNum" sz="quarter" idx="11"/>
          </p:nvPr>
        </p:nvSpPr>
        <p:spPr/>
        <p:txBody>
          <a:bodyPr/>
          <a:lstStyle/>
          <a:p>
            <a:fld id="{5BD36294-2849-48A8-8531-5354CF3095D2}" type="slidenum">
              <a:rPr lang="en-US" smtClean="0">
                <a:solidFill>
                  <a:srgbClr val="000000"/>
                </a:solidFill>
              </a:rPr>
              <a:pPr/>
              <a:t>15</a:t>
            </a:fld>
            <a:endParaRPr lang="en-US" dirty="0">
              <a:solidFill>
                <a:srgbClr val="000000"/>
              </a:solidFill>
            </a:endParaRPr>
          </a:p>
        </p:txBody>
      </p:sp>
      <p:sp>
        <p:nvSpPr>
          <p:cNvPr id="3" name="Title 2">
            <a:extLst>
              <a:ext uri="{FF2B5EF4-FFF2-40B4-BE49-F238E27FC236}">
                <a16:creationId xmlns:a16="http://schemas.microsoft.com/office/drawing/2014/main" id="{CDD1BE32-A3F0-4747-B175-43E95091E94F}"/>
              </a:ext>
            </a:extLst>
          </p:cNvPr>
          <p:cNvSpPr>
            <a:spLocks noGrp="1"/>
          </p:cNvSpPr>
          <p:nvPr>
            <p:ph type="title"/>
          </p:nvPr>
        </p:nvSpPr>
        <p:spPr/>
        <p:txBody>
          <a:bodyPr/>
          <a:lstStyle/>
          <a:p>
            <a:r>
              <a:rPr lang="en-US"/>
              <a:t>Proposed Charge Questions for Each Topic Area</a:t>
            </a:r>
          </a:p>
        </p:txBody>
      </p:sp>
      <p:sp>
        <p:nvSpPr>
          <p:cNvPr id="4" name="Content Placeholder 3">
            <a:extLst>
              <a:ext uri="{FF2B5EF4-FFF2-40B4-BE49-F238E27FC236}">
                <a16:creationId xmlns:a16="http://schemas.microsoft.com/office/drawing/2014/main" id="{B493B42B-BDDA-5F45-AA32-145C46D7ED60}"/>
              </a:ext>
            </a:extLst>
          </p:cNvPr>
          <p:cNvSpPr>
            <a:spLocks noGrp="1"/>
          </p:cNvSpPr>
          <p:nvPr>
            <p:ph sz="quarter" idx="14"/>
          </p:nvPr>
        </p:nvSpPr>
        <p:spPr>
          <a:xfrm>
            <a:off x="258918" y="1252728"/>
            <a:ext cx="8108950" cy="5065523"/>
          </a:xfrm>
        </p:spPr>
        <p:txBody>
          <a:bodyPr/>
          <a:lstStyle/>
          <a:p>
            <a:pPr marL="457200" indent="-457200">
              <a:buAutoNum type="arabicPeriod"/>
            </a:pPr>
            <a:r>
              <a:rPr lang="en-US"/>
              <a:t>What characteristics of the DLA approach make it attractive for this application area?</a:t>
            </a:r>
          </a:p>
          <a:p>
            <a:pPr marL="457200" indent="-457200">
              <a:buAutoNum type="arabicPeriod"/>
            </a:pPr>
            <a:r>
              <a:rPr lang="en-US"/>
              <a:t>Are there new capabilities that would be uniquely enabled (i.e. which could not be done with a conventional accelerator system)?</a:t>
            </a:r>
          </a:p>
          <a:p>
            <a:pPr marL="457200" indent="-457200">
              <a:buFont typeface="Arial" pitchFamily="34" charset="0"/>
              <a:buAutoNum type="arabicPeriod"/>
            </a:pPr>
            <a:r>
              <a:rPr lang="en-US"/>
              <a:t>What are the minimum required accelerator performance parameters for useful application of the technology? </a:t>
            </a:r>
          </a:p>
          <a:p>
            <a:pPr marL="457200" indent="-457200">
              <a:buAutoNum type="arabicPeriod"/>
            </a:pPr>
            <a:r>
              <a:rPr lang="en-US"/>
              <a:t>What are the primary R&amp;D challenges and time scale to achieve needed performace?</a:t>
            </a:r>
          </a:p>
        </p:txBody>
      </p:sp>
      <p:sp>
        <p:nvSpPr>
          <p:cNvPr id="5" name="TextBox 4">
            <a:extLst>
              <a:ext uri="{FF2B5EF4-FFF2-40B4-BE49-F238E27FC236}">
                <a16:creationId xmlns:a16="http://schemas.microsoft.com/office/drawing/2014/main" id="{40860AE0-B7E9-BE4D-9B40-2AFEB193DE90}"/>
              </a:ext>
            </a:extLst>
          </p:cNvPr>
          <p:cNvSpPr txBox="1"/>
          <p:nvPr/>
        </p:nvSpPr>
        <p:spPr>
          <a:xfrm>
            <a:off x="185244" y="5856586"/>
            <a:ext cx="8636726" cy="923330"/>
          </a:xfrm>
          <a:prstGeom prst="rect">
            <a:avLst/>
          </a:prstGeom>
          <a:noFill/>
        </p:spPr>
        <p:txBody>
          <a:bodyPr wrap="square" rtlCol="0">
            <a:spAutoFit/>
          </a:bodyPr>
          <a:lstStyle/>
          <a:p>
            <a:r>
              <a:rPr lang="en-US"/>
              <a:t>Google doc created at the following link to facilitate group editing:</a:t>
            </a:r>
          </a:p>
          <a:p>
            <a:r>
              <a:rPr lang="en-US" u="sng">
                <a:hlinkClick r:id="rId2"/>
              </a:rPr>
              <a:t>https://docs.google.com/document/d/1pq4UM53rHdNySY4I0W1OLuavIJPqctJIrq5sWg3ZVX4/edit?usp=sharing</a:t>
            </a:r>
            <a:endParaRPr lang="en-US"/>
          </a:p>
        </p:txBody>
      </p:sp>
    </p:spTree>
    <p:extLst>
      <p:ext uri="{BB962C8B-B14F-4D97-AF65-F5344CB8AC3E}">
        <p14:creationId xmlns:p14="http://schemas.microsoft.com/office/powerpoint/2010/main" val="3375977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3B8033-4FC3-9F46-9B12-8FC04B2D995F}"/>
              </a:ext>
            </a:extLst>
          </p:cNvPr>
          <p:cNvSpPr>
            <a:spLocks noGrp="1"/>
          </p:cNvSpPr>
          <p:nvPr>
            <p:ph type="sldNum" sz="quarter" idx="11"/>
          </p:nvPr>
        </p:nvSpPr>
        <p:spPr/>
        <p:txBody>
          <a:bodyPr/>
          <a:lstStyle/>
          <a:p>
            <a:fld id="{5BD36294-2849-48A8-8531-5354CF3095D2}" type="slidenum">
              <a:rPr lang="en-US" smtClean="0">
                <a:solidFill>
                  <a:srgbClr val="000000"/>
                </a:solidFill>
              </a:rPr>
              <a:pPr/>
              <a:t>16</a:t>
            </a:fld>
            <a:endParaRPr lang="en-US" dirty="0">
              <a:solidFill>
                <a:srgbClr val="000000"/>
              </a:solidFill>
            </a:endParaRPr>
          </a:p>
        </p:txBody>
      </p:sp>
      <p:sp>
        <p:nvSpPr>
          <p:cNvPr id="3" name="Title 2">
            <a:extLst>
              <a:ext uri="{FF2B5EF4-FFF2-40B4-BE49-F238E27FC236}">
                <a16:creationId xmlns:a16="http://schemas.microsoft.com/office/drawing/2014/main" id="{903EA5B5-00B3-274C-BB90-4600C564470B}"/>
              </a:ext>
            </a:extLst>
          </p:cNvPr>
          <p:cNvSpPr>
            <a:spLocks noGrp="1"/>
          </p:cNvSpPr>
          <p:nvPr>
            <p:ph type="title"/>
          </p:nvPr>
        </p:nvSpPr>
        <p:spPr/>
        <p:txBody>
          <a:bodyPr/>
          <a:lstStyle/>
          <a:p>
            <a:r>
              <a:rPr lang="en-US"/>
              <a:t>Schedule for Today’s Meeting</a:t>
            </a:r>
          </a:p>
        </p:txBody>
      </p:sp>
      <p:pic>
        <p:nvPicPr>
          <p:cNvPr id="5" name="Picture 4">
            <a:extLst>
              <a:ext uri="{FF2B5EF4-FFF2-40B4-BE49-F238E27FC236}">
                <a16:creationId xmlns:a16="http://schemas.microsoft.com/office/drawing/2014/main" id="{DB2D4A4B-0E76-2F43-B7DC-121603A5D0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18" y="1285767"/>
            <a:ext cx="8114328" cy="5302359"/>
          </a:xfrm>
          <a:prstGeom prst="rect">
            <a:avLst/>
          </a:prstGeom>
        </p:spPr>
      </p:pic>
    </p:spTree>
    <p:extLst>
      <p:ext uri="{BB962C8B-B14F-4D97-AF65-F5344CB8AC3E}">
        <p14:creationId xmlns:p14="http://schemas.microsoft.com/office/powerpoint/2010/main" val="3520383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072961-FB9B-4849-9BD3-F2D18214B86D}"/>
              </a:ext>
            </a:extLst>
          </p:cNvPr>
          <p:cNvSpPr>
            <a:spLocks noGrp="1"/>
          </p:cNvSpPr>
          <p:nvPr>
            <p:ph type="sldNum" sz="quarter" idx="11"/>
          </p:nvPr>
        </p:nvSpPr>
        <p:spPr/>
        <p:txBody>
          <a:bodyPr/>
          <a:lstStyle/>
          <a:p>
            <a:fld id="{5BD36294-2849-48A8-8531-5354CF3095D2}" type="slidenum">
              <a:rPr lang="en-US" smtClean="0">
                <a:solidFill>
                  <a:srgbClr val="000000"/>
                </a:solidFill>
              </a:rPr>
              <a:pPr/>
              <a:t>17</a:t>
            </a:fld>
            <a:endParaRPr lang="en-US" dirty="0">
              <a:solidFill>
                <a:srgbClr val="000000"/>
              </a:solidFill>
            </a:endParaRPr>
          </a:p>
        </p:txBody>
      </p:sp>
      <p:sp>
        <p:nvSpPr>
          <p:cNvPr id="3" name="Title 2">
            <a:extLst>
              <a:ext uri="{FF2B5EF4-FFF2-40B4-BE49-F238E27FC236}">
                <a16:creationId xmlns:a16="http://schemas.microsoft.com/office/drawing/2014/main" id="{70584AF3-18E7-0044-9DE6-E06C55DD22BE}"/>
              </a:ext>
            </a:extLst>
          </p:cNvPr>
          <p:cNvSpPr>
            <a:spLocks noGrp="1"/>
          </p:cNvSpPr>
          <p:nvPr>
            <p:ph type="title"/>
          </p:nvPr>
        </p:nvSpPr>
        <p:spPr/>
        <p:txBody>
          <a:bodyPr/>
          <a:lstStyle/>
          <a:p>
            <a:r>
              <a:rPr lang="en-US"/>
              <a:t>Session Organization</a:t>
            </a:r>
          </a:p>
        </p:txBody>
      </p:sp>
      <p:pic>
        <p:nvPicPr>
          <p:cNvPr id="6" name="Picture 5">
            <a:extLst>
              <a:ext uri="{FF2B5EF4-FFF2-40B4-BE49-F238E27FC236}">
                <a16:creationId xmlns:a16="http://schemas.microsoft.com/office/drawing/2014/main" id="{11882875-1E78-0F43-8F24-7A49D56BEB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560" y="2068638"/>
            <a:ext cx="3986047" cy="3367124"/>
          </a:xfrm>
          <a:prstGeom prst="rect">
            <a:avLst/>
          </a:prstGeom>
        </p:spPr>
      </p:pic>
      <p:pic>
        <p:nvPicPr>
          <p:cNvPr id="8" name="Picture 7">
            <a:extLst>
              <a:ext uri="{FF2B5EF4-FFF2-40B4-BE49-F238E27FC236}">
                <a16:creationId xmlns:a16="http://schemas.microsoft.com/office/drawing/2014/main" id="{75E5DF66-3F6A-394E-8F74-1EAC65A294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068638"/>
            <a:ext cx="4333133" cy="3299032"/>
          </a:xfrm>
          <a:prstGeom prst="rect">
            <a:avLst/>
          </a:prstGeom>
        </p:spPr>
      </p:pic>
      <p:sp>
        <p:nvSpPr>
          <p:cNvPr id="9" name="Rectangle 8">
            <a:extLst>
              <a:ext uri="{FF2B5EF4-FFF2-40B4-BE49-F238E27FC236}">
                <a16:creationId xmlns:a16="http://schemas.microsoft.com/office/drawing/2014/main" id="{F5A13A8A-71B2-174B-97A9-E1A0A3536D66}"/>
              </a:ext>
            </a:extLst>
          </p:cNvPr>
          <p:cNvSpPr/>
          <p:nvPr/>
        </p:nvSpPr>
        <p:spPr>
          <a:xfrm>
            <a:off x="4313082" y="1350749"/>
            <a:ext cx="4572000" cy="646331"/>
          </a:xfrm>
          <a:prstGeom prst="rect">
            <a:avLst/>
          </a:prstGeom>
        </p:spPr>
        <p:txBody>
          <a:bodyPr>
            <a:spAutoFit/>
          </a:bodyPr>
          <a:lstStyle/>
          <a:p>
            <a:pPr algn="ctr"/>
            <a:r>
              <a:rPr lang="en-US" b="1"/>
              <a:t>Session 2:  </a:t>
            </a:r>
          </a:p>
          <a:p>
            <a:pPr algn="ctr"/>
            <a:r>
              <a:rPr lang="en-US" b="1"/>
              <a:t>Biomedical, Radiation Generation</a:t>
            </a:r>
            <a:endParaRPr lang="en-US" b="1">
              <a:solidFill>
                <a:schemeClr val="bg2"/>
              </a:solidFill>
            </a:endParaRPr>
          </a:p>
        </p:txBody>
      </p:sp>
      <p:sp>
        <p:nvSpPr>
          <p:cNvPr id="12" name="Rectangle 11">
            <a:extLst>
              <a:ext uri="{FF2B5EF4-FFF2-40B4-BE49-F238E27FC236}">
                <a16:creationId xmlns:a16="http://schemas.microsoft.com/office/drawing/2014/main" id="{9F9460A1-EB16-1843-955D-9495FDB98477}"/>
              </a:ext>
            </a:extLst>
          </p:cNvPr>
          <p:cNvSpPr/>
          <p:nvPr/>
        </p:nvSpPr>
        <p:spPr>
          <a:xfrm>
            <a:off x="255753" y="1350749"/>
            <a:ext cx="4572000" cy="646331"/>
          </a:xfrm>
          <a:prstGeom prst="rect">
            <a:avLst/>
          </a:prstGeom>
        </p:spPr>
        <p:txBody>
          <a:bodyPr>
            <a:spAutoFit/>
          </a:bodyPr>
          <a:lstStyle/>
          <a:p>
            <a:pPr algn="ctr"/>
            <a:r>
              <a:rPr lang="en-US" b="1"/>
              <a:t>Session 1: </a:t>
            </a:r>
          </a:p>
          <a:p>
            <a:pPr algn="ctr"/>
            <a:r>
              <a:rPr lang="en-US" b="1"/>
              <a:t>Attosecond science, UED/UEM</a:t>
            </a:r>
          </a:p>
        </p:txBody>
      </p:sp>
      <p:sp>
        <p:nvSpPr>
          <p:cNvPr id="13" name="TextBox 12">
            <a:extLst>
              <a:ext uri="{FF2B5EF4-FFF2-40B4-BE49-F238E27FC236}">
                <a16:creationId xmlns:a16="http://schemas.microsoft.com/office/drawing/2014/main" id="{B3E048B5-5C1F-C740-898C-6FA67411AF4F}"/>
              </a:ext>
            </a:extLst>
          </p:cNvPr>
          <p:cNvSpPr txBox="1"/>
          <p:nvPr/>
        </p:nvSpPr>
        <p:spPr>
          <a:xfrm>
            <a:off x="266511" y="5507320"/>
            <a:ext cx="8299639" cy="1200329"/>
          </a:xfrm>
          <a:prstGeom prst="rect">
            <a:avLst/>
          </a:prstGeom>
          <a:noFill/>
        </p:spPr>
        <p:txBody>
          <a:bodyPr wrap="square" rtlCol="0">
            <a:spAutoFit/>
          </a:bodyPr>
          <a:lstStyle/>
          <a:p>
            <a:r>
              <a:rPr lang="en-US"/>
              <a:t>For the sake of time, we have consolidated the 3 topic areas into two back-to-back sessions. To allow time for questions and discussion, we ask that presenters please observe the 10 minute time limit. We also ask that presenters please upload their slides or send by email to be archived. </a:t>
            </a:r>
          </a:p>
        </p:txBody>
      </p:sp>
    </p:spTree>
    <p:extLst>
      <p:ext uri="{BB962C8B-B14F-4D97-AF65-F5344CB8AC3E}">
        <p14:creationId xmlns:p14="http://schemas.microsoft.com/office/powerpoint/2010/main" val="1434365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a:ea typeface="+mj-ea"/>
                <a:cs typeface="+mj-cs"/>
              </a:rPr>
              <a:t>Dielectric Laser Accelerator (DLA) Concept: </a:t>
            </a:r>
            <a:br>
              <a:rPr lang="en-US" dirty="0">
                <a:ea typeface="+mj-ea"/>
                <a:cs typeface="+mj-cs"/>
              </a:rPr>
            </a:br>
            <a:r>
              <a:rPr lang="en-US" dirty="0">
                <a:ea typeface="+mj-ea"/>
                <a:cs typeface="+mj-cs"/>
              </a:rPr>
              <a:t>Towards an “Accelerator on a Chip”</a:t>
            </a:r>
          </a:p>
        </p:txBody>
      </p:sp>
      <p:sp>
        <p:nvSpPr>
          <p:cNvPr id="17424" name="TextBox 26"/>
          <p:cNvSpPr txBox="1">
            <a:spLocks noChangeArrowheads="1"/>
          </p:cNvSpPr>
          <p:nvPr/>
        </p:nvSpPr>
        <p:spPr bwMode="auto">
          <a:xfrm rot="5400000">
            <a:off x="6060281" y="3251992"/>
            <a:ext cx="1019175" cy="369888"/>
          </a:xfrm>
          <a:prstGeom prst="rect">
            <a:avLst/>
          </a:prstGeom>
          <a:noFill/>
          <a:ln w="9525">
            <a:noFill/>
            <a:miter lim="800000"/>
            <a:headEnd/>
            <a:tailEnd/>
          </a:ln>
        </p:spPr>
        <p:txBody>
          <a:bodyPr wrap="none">
            <a:prstTxWarp prst="textNoShape">
              <a:avLst/>
            </a:prstTxWarp>
            <a:spAutoFit/>
          </a:bodyPr>
          <a:lstStyle/>
          <a:p>
            <a:r>
              <a:rPr lang="en-US">
                <a:solidFill>
                  <a:srgbClr val="FFFFFF"/>
                </a:solidFill>
              </a:rPr>
              <a:t>gradient</a:t>
            </a:r>
          </a:p>
        </p:txBody>
      </p:sp>
      <p:pic>
        <p:nvPicPr>
          <p:cNvPr id="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0885" y="4643695"/>
            <a:ext cx="1851725" cy="1220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TextBox 25"/>
          <p:cNvSpPr txBox="1"/>
          <p:nvPr/>
        </p:nvSpPr>
        <p:spPr>
          <a:xfrm>
            <a:off x="5392480" y="5839299"/>
            <a:ext cx="1072792" cy="307777"/>
          </a:xfrm>
          <a:prstGeom prst="rect">
            <a:avLst/>
          </a:prstGeom>
          <a:noFill/>
        </p:spPr>
        <p:txBody>
          <a:bodyPr wrap="none" rtlCol="0">
            <a:spAutoFit/>
          </a:bodyPr>
          <a:lstStyle/>
          <a:p>
            <a:pPr algn="ctr"/>
            <a:r>
              <a:rPr lang="en-US" sz="1400" dirty="0"/>
              <a:t>fused silica</a:t>
            </a:r>
          </a:p>
        </p:txBody>
      </p:sp>
      <p:sp>
        <p:nvSpPr>
          <p:cNvPr id="27" name="TextBox 26"/>
          <p:cNvSpPr txBox="1"/>
          <p:nvPr/>
        </p:nvSpPr>
        <p:spPr>
          <a:xfrm>
            <a:off x="7411977" y="5861597"/>
            <a:ext cx="683563" cy="307777"/>
          </a:xfrm>
          <a:prstGeom prst="rect">
            <a:avLst/>
          </a:prstGeom>
          <a:noFill/>
        </p:spPr>
        <p:txBody>
          <a:bodyPr wrap="none" rtlCol="0">
            <a:spAutoFit/>
          </a:bodyPr>
          <a:lstStyle/>
          <a:p>
            <a:r>
              <a:rPr lang="en-US" sz="1400" dirty="0"/>
              <a:t>silicon</a:t>
            </a:r>
          </a:p>
        </p:txBody>
      </p:sp>
      <p:sp>
        <p:nvSpPr>
          <p:cNvPr id="30" name="TextBox 29"/>
          <p:cNvSpPr txBox="1"/>
          <p:nvPr/>
        </p:nvSpPr>
        <p:spPr>
          <a:xfrm>
            <a:off x="5051984" y="3653301"/>
            <a:ext cx="3176772" cy="523220"/>
          </a:xfrm>
          <a:prstGeom prst="rect">
            <a:avLst/>
          </a:prstGeom>
          <a:noFill/>
        </p:spPr>
        <p:txBody>
          <a:bodyPr wrap="square" rtlCol="0">
            <a:spAutoFit/>
          </a:bodyPr>
          <a:lstStyle/>
          <a:p>
            <a:r>
              <a:rPr lang="en-US" sz="1400" dirty="0"/>
              <a:t>SEM images of DLA prototypes tested at SLAC</a:t>
            </a:r>
          </a:p>
        </p:txBody>
      </p:sp>
      <p:pic>
        <p:nvPicPr>
          <p:cNvPr id="32" name="Picture 31" descr="Screen Shot 2016-05-27 at 9.27.26 A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1800" y="3432788"/>
            <a:ext cx="1182200" cy="1098913"/>
          </a:xfrm>
          <a:prstGeom prst="rect">
            <a:avLst/>
          </a:prstGeom>
        </p:spPr>
      </p:pic>
      <p:cxnSp>
        <p:nvCxnSpPr>
          <p:cNvPr id="33" name="Straight Connector 32"/>
          <p:cNvCxnSpPr/>
          <p:nvPr/>
        </p:nvCxnSpPr>
        <p:spPr>
          <a:xfrm flipV="1">
            <a:off x="7046056" y="3808830"/>
            <a:ext cx="1485021" cy="823154"/>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flipV="1">
            <a:off x="8552973" y="3819778"/>
            <a:ext cx="125724" cy="812206"/>
          </a:xfrm>
          <a:prstGeom prst="line">
            <a:avLst/>
          </a:prstGeom>
        </p:spPr>
        <p:style>
          <a:lnRef idx="2">
            <a:schemeClr val="accent1"/>
          </a:lnRef>
          <a:fillRef idx="0">
            <a:schemeClr val="accent1"/>
          </a:fillRef>
          <a:effectRef idx="1">
            <a:schemeClr val="accent1"/>
          </a:effectRef>
          <a:fontRef idx="minor">
            <a:schemeClr val="tx1"/>
          </a:fontRef>
        </p:style>
      </p:cxnSp>
      <p:pic>
        <p:nvPicPr>
          <p:cNvPr id="35" name="圖片 13" descr="Q1.TIF"/>
          <p:cNvPicPr>
            <a:picLocks noChangeAspect="1"/>
          </p:cNvPicPr>
          <p:nvPr/>
        </p:nvPicPr>
        <p:blipFill>
          <a:blip r:embed="rId5" cstate="print"/>
          <a:stretch>
            <a:fillRect/>
          </a:stretch>
        </p:blipFill>
        <p:spPr>
          <a:xfrm>
            <a:off x="7046056" y="4631984"/>
            <a:ext cx="1629238" cy="1229613"/>
          </a:xfrm>
          <a:prstGeom prst="rect">
            <a:avLst/>
          </a:prstGeom>
          <a:ln w="28575" cmpd="sng">
            <a:solidFill>
              <a:schemeClr val="bg2"/>
            </a:solidFill>
          </a:ln>
        </p:spPr>
      </p:pic>
      <p:sp>
        <p:nvSpPr>
          <p:cNvPr id="98" name="TextBox 97"/>
          <p:cNvSpPr txBox="1"/>
          <p:nvPr/>
        </p:nvSpPr>
        <p:spPr>
          <a:xfrm>
            <a:off x="1508974" y="1244705"/>
            <a:ext cx="3194326" cy="584776"/>
          </a:xfrm>
          <a:prstGeom prst="rect">
            <a:avLst/>
          </a:prstGeom>
          <a:noFill/>
        </p:spPr>
        <p:txBody>
          <a:bodyPr wrap="square" rtlCol="0">
            <a:spAutoFit/>
          </a:bodyPr>
          <a:lstStyle/>
          <a:p>
            <a:r>
              <a:rPr lang="en-US" sz="1600" b="1" dirty="0"/>
              <a:t>Modelocked Thulium Fiber Laser (</a:t>
            </a:r>
            <a:r>
              <a:rPr lang="en-US" sz="1600" dirty="0" err="1">
                <a:solidFill>
                  <a:srgbClr val="000000"/>
                </a:solidFill>
                <a:latin typeface="Symbol"/>
                <a:ea typeface="Symbol"/>
                <a:cs typeface="Symbol"/>
              </a:rPr>
              <a:t>λ</a:t>
            </a:r>
            <a:r>
              <a:rPr lang="en-US" sz="1600" dirty="0">
                <a:solidFill>
                  <a:srgbClr val="000000"/>
                </a:solidFill>
                <a:latin typeface="Symbol"/>
                <a:ea typeface="Symbol"/>
                <a:cs typeface="Symbol"/>
              </a:rPr>
              <a:t> </a:t>
            </a:r>
            <a:r>
              <a:rPr lang="en-US" sz="1600" b="1" dirty="0"/>
              <a:t>= 2µm, 10µJ, $300k)</a:t>
            </a:r>
          </a:p>
        </p:txBody>
      </p:sp>
      <p:sp>
        <p:nvSpPr>
          <p:cNvPr id="6" name="TextBox 5"/>
          <p:cNvSpPr txBox="1"/>
          <p:nvPr/>
        </p:nvSpPr>
        <p:spPr>
          <a:xfrm>
            <a:off x="4636976" y="1174138"/>
            <a:ext cx="4405423" cy="2585323"/>
          </a:xfrm>
          <a:prstGeom prst="rect">
            <a:avLst/>
          </a:prstGeom>
          <a:noFill/>
        </p:spPr>
        <p:txBody>
          <a:bodyPr wrap="square" rtlCol="0">
            <a:spAutoFit/>
          </a:bodyPr>
          <a:lstStyle/>
          <a:p>
            <a:r>
              <a:rPr lang="en-US" dirty="0">
                <a:solidFill>
                  <a:schemeClr val="bg2"/>
                </a:solidFill>
              </a:rPr>
              <a:t>Required lasers are MHz rep rate, low pulse energy, </a:t>
            </a:r>
            <a:r>
              <a:rPr lang="en-US" dirty="0" err="1">
                <a:solidFill>
                  <a:schemeClr val="bg2"/>
                </a:solidFill>
              </a:rPr>
              <a:t>wallplug</a:t>
            </a:r>
            <a:r>
              <a:rPr lang="en-US" dirty="0">
                <a:solidFill>
                  <a:schemeClr val="bg2"/>
                </a:solidFill>
              </a:rPr>
              <a:t> efficiency ~ 30%</a:t>
            </a:r>
          </a:p>
          <a:p>
            <a:endParaRPr lang="en-US" dirty="0">
              <a:solidFill>
                <a:schemeClr val="bg2"/>
              </a:solidFill>
            </a:endParaRPr>
          </a:p>
          <a:p>
            <a:r>
              <a:rPr lang="en-US" dirty="0">
                <a:solidFill>
                  <a:schemeClr val="bg2"/>
                </a:solidFill>
              </a:rPr>
              <a:t>Dielectric materials can withstand GV/m </a:t>
            </a:r>
          </a:p>
          <a:p>
            <a:r>
              <a:rPr lang="en-US" dirty="0">
                <a:solidFill>
                  <a:schemeClr val="bg2"/>
                </a:solidFill>
              </a:rPr>
              <a:t>fields and kilowatts of average power</a:t>
            </a:r>
          </a:p>
          <a:p>
            <a:endParaRPr lang="en-US" dirty="0">
              <a:solidFill>
                <a:schemeClr val="bg2"/>
              </a:solidFill>
            </a:endParaRPr>
          </a:p>
          <a:p>
            <a:r>
              <a:rPr lang="en-US" dirty="0">
                <a:solidFill>
                  <a:schemeClr val="bg2"/>
                </a:solidFill>
              </a:rPr>
              <a:t>Can be mass produced using techniques of the integrated circuit </a:t>
            </a:r>
            <a:r>
              <a:rPr lang="en-US" dirty="0" err="1">
                <a:solidFill>
                  <a:schemeClr val="bg2"/>
                </a:solidFill>
              </a:rPr>
              <a:t>industy</a:t>
            </a:r>
            <a:r>
              <a:rPr lang="en-US" dirty="0">
                <a:solidFill>
                  <a:schemeClr val="bg2"/>
                </a:solidFill>
              </a:rPr>
              <a:t>.</a:t>
            </a:r>
          </a:p>
          <a:p>
            <a:endParaRPr lang="en-US" dirty="0">
              <a:solidFill>
                <a:schemeClr val="bg2"/>
              </a:solidFill>
            </a:endParaRPr>
          </a:p>
        </p:txBody>
      </p:sp>
      <p:pic>
        <p:nvPicPr>
          <p:cNvPr id="11" name="Picture 10" descr="Screen Shot 2019-04-30 at 3.22.06 PM.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028" y="1842223"/>
            <a:ext cx="4289347" cy="4145376"/>
          </a:xfrm>
          <a:prstGeom prst="rect">
            <a:avLst/>
          </a:prstGeom>
        </p:spPr>
      </p:pic>
      <p:pic>
        <p:nvPicPr>
          <p:cNvPr id="97" name="Picture 96"/>
          <p:cNvPicPr>
            <a:picLocks noChangeAspect="1"/>
          </p:cNvPicPr>
          <p:nvPr/>
        </p:nvPicPr>
        <p:blipFill>
          <a:blip r:embed="rId7"/>
          <a:stretch>
            <a:fillRect/>
          </a:stretch>
        </p:blipFill>
        <p:spPr>
          <a:xfrm>
            <a:off x="218095" y="1188939"/>
            <a:ext cx="1290880" cy="806800"/>
          </a:xfrm>
          <a:prstGeom prst="rect">
            <a:avLst/>
          </a:prstGeom>
          <a:ln w="19050" cmpd="sng">
            <a:solidFill>
              <a:schemeClr val="tx1"/>
            </a:solidFill>
          </a:ln>
        </p:spPr>
      </p:pic>
      <p:cxnSp>
        <p:nvCxnSpPr>
          <p:cNvPr id="3" name="Straight Arrow Connector 2">
            <a:extLst>
              <a:ext uri="{FF2B5EF4-FFF2-40B4-BE49-F238E27FC236}">
                <a16:creationId xmlns:a16="http://schemas.microsoft.com/office/drawing/2014/main" id="{A511AE1F-A79C-374B-8A01-8DDDF0CA8DB2}"/>
              </a:ext>
            </a:extLst>
          </p:cNvPr>
          <p:cNvCxnSpPr/>
          <p:nvPr/>
        </p:nvCxnSpPr>
        <p:spPr>
          <a:xfrm>
            <a:off x="442615" y="6015485"/>
            <a:ext cx="335045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3DED465-5C0B-6A4C-AC4E-18950E3A3894}"/>
              </a:ext>
            </a:extLst>
          </p:cNvPr>
          <p:cNvSpPr txBox="1"/>
          <p:nvPr/>
        </p:nvSpPr>
        <p:spPr>
          <a:xfrm>
            <a:off x="1987132" y="5857013"/>
            <a:ext cx="572593" cy="307777"/>
          </a:xfrm>
          <a:prstGeom prst="rect">
            <a:avLst/>
          </a:prstGeom>
          <a:solidFill>
            <a:schemeClr val="bg1"/>
          </a:solidFill>
        </p:spPr>
        <p:txBody>
          <a:bodyPr wrap="none" rtlCol="0">
            <a:spAutoFit/>
          </a:bodyPr>
          <a:lstStyle/>
          <a:p>
            <a:r>
              <a:rPr lang="en-US" sz="1400"/>
              <a:t>3 cm</a:t>
            </a:r>
          </a:p>
        </p:txBody>
      </p:sp>
      <p:sp>
        <p:nvSpPr>
          <p:cNvPr id="17" name="TextBox 16">
            <a:extLst>
              <a:ext uri="{FF2B5EF4-FFF2-40B4-BE49-F238E27FC236}">
                <a16:creationId xmlns:a16="http://schemas.microsoft.com/office/drawing/2014/main" id="{0A2A2D02-7502-2A40-85B0-C5C6D2A81BB2}"/>
              </a:ext>
            </a:extLst>
          </p:cNvPr>
          <p:cNvSpPr txBox="1"/>
          <p:nvPr/>
        </p:nvSpPr>
        <p:spPr>
          <a:xfrm>
            <a:off x="442615" y="6180663"/>
            <a:ext cx="8489635" cy="646331"/>
          </a:xfrm>
          <a:prstGeom prst="rect">
            <a:avLst/>
          </a:prstGeom>
          <a:solidFill>
            <a:schemeClr val="tx2">
              <a:lumMod val="20000"/>
              <a:lumOff val="80000"/>
            </a:schemeClr>
          </a:solidFill>
          <a:ln w="28575" cmpd="sng">
            <a:solidFill>
              <a:srgbClr val="A4001D"/>
            </a:solidFill>
          </a:ln>
        </p:spPr>
        <p:txBody>
          <a:bodyPr wrap="square" rtlCol="0">
            <a:spAutoFit/>
          </a:bodyPr>
          <a:lstStyle/>
          <a:p>
            <a:r>
              <a:rPr lang="en-US" dirty="0"/>
              <a:t>DLA research aims to produce ultracompact nanofabricated devices for particle acceleration, powered by efficient solid-state lasers.</a:t>
            </a:r>
          </a:p>
        </p:txBody>
      </p:sp>
    </p:spTree>
    <p:extLst>
      <p:ext uri="{BB962C8B-B14F-4D97-AF65-F5344CB8AC3E}">
        <p14:creationId xmlns:p14="http://schemas.microsoft.com/office/powerpoint/2010/main" val="319835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solidFill>
                  <a:srgbClr val="000000"/>
                </a:solidFill>
              </a:rPr>
              <a:pPr/>
              <a:t>3</a:t>
            </a:fld>
            <a:endParaRPr lang="en-US" dirty="0">
              <a:solidFill>
                <a:srgbClr val="000000"/>
              </a:solidFill>
            </a:endParaRPr>
          </a:p>
        </p:txBody>
      </p:sp>
      <p:sp>
        <p:nvSpPr>
          <p:cNvPr id="3" name="Title 2"/>
          <p:cNvSpPr>
            <a:spLocks noGrp="1"/>
          </p:cNvSpPr>
          <p:nvPr>
            <p:ph type="title"/>
          </p:nvPr>
        </p:nvSpPr>
        <p:spPr>
          <a:xfrm>
            <a:off x="451822" y="129091"/>
            <a:ext cx="8574336" cy="753033"/>
          </a:xfrm>
        </p:spPr>
        <p:txBody>
          <a:bodyPr/>
          <a:lstStyle/>
          <a:p>
            <a:r>
              <a:rPr lang="en-US" dirty="0"/>
              <a:t>A 5-Year initiative in DLA was funded by the Gordon and Betty Moore Foundation (2015 – 2020)</a:t>
            </a:r>
          </a:p>
        </p:txBody>
      </p:sp>
      <p:sp>
        <p:nvSpPr>
          <p:cNvPr id="6" name="Slide Number Placeholder 1"/>
          <p:cNvSpPr txBox="1">
            <a:spLocks/>
          </p:cNvSpPr>
          <p:nvPr/>
        </p:nvSpPr>
        <p:spPr>
          <a:xfrm>
            <a:off x="8555392" y="5907884"/>
            <a:ext cx="318932" cy="539750"/>
          </a:xfrm>
          <a:prstGeom prst="rect">
            <a:avLst/>
          </a:prstGeom>
        </p:spPr>
        <p:txBody>
          <a:bodyPr vert="horz" lIns="72000" tIns="57600" rIns="72000" bIns="45720" rtlCol="0" anchor="ctr"/>
          <a:lstStyle>
            <a:defPPr>
              <a:defRPr lang="en-US"/>
            </a:defPPr>
            <a:lvl1pPr marL="0" algn="l" defTabSz="914400" rtl="0" eaLnBrk="1" latinLnBrk="0" hangingPunct="1">
              <a:defRPr sz="900" b="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D36294-2849-48A8-8531-5354CF3095D2}" type="slidenum">
              <a:rPr lang="en-US" smtClean="0"/>
              <a:pPr/>
              <a:t>3</a:t>
            </a:fld>
            <a:endParaRPr lang="en-US" dirty="0"/>
          </a:p>
        </p:txBody>
      </p:sp>
      <p:sp>
        <p:nvSpPr>
          <p:cNvPr id="7" name="TextBox 6"/>
          <p:cNvSpPr txBox="1"/>
          <p:nvPr/>
        </p:nvSpPr>
        <p:spPr>
          <a:xfrm>
            <a:off x="305628" y="4914536"/>
            <a:ext cx="8558069" cy="923330"/>
          </a:xfrm>
          <a:prstGeom prst="rect">
            <a:avLst/>
          </a:prstGeom>
          <a:noFill/>
        </p:spPr>
        <p:txBody>
          <a:bodyPr wrap="square" rtlCol="0">
            <a:spAutoFit/>
          </a:bodyPr>
          <a:lstStyle/>
          <a:p>
            <a:r>
              <a:rPr lang="en-US" b="1" dirty="0"/>
              <a:t>Goals of ACHIP: </a:t>
            </a:r>
          </a:p>
          <a:p>
            <a:r>
              <a:rPr lang="en-US" b="1" dirty="0"/>
              <a:t>	</a:t>
            </a:r>
            <a:r>
              <a:rPr lang="en-US" dirty="0"/>
              <a:t>(1) An MeV class </a:t>
            </a:r>
            <a:r>
              <a:rPr lang="en-US" dirty="0" err="1"/>
              <a:t>benchtop</a:t>
            </a:r>
            <a:r>
              <a:rPr lang="en-US" dirty="0"/>
              <a:t> DLA accelerator in 5 years.</a:t>
            </a:r>
          </a:p>
          <a:p>
            <a:r>
              <a:rPr lang="en-US" dirty="0"/>
              <a:t>	(2) Transverse dynamics (focusing, deflection, </a:t>
            </a:r>
            <a:r>
              <a:rPr lang="en-US" dirty="0" err="1"/>
              <a:t>undulators</a:t>
            </a:r>
            <a:r>
              <a:rPr lang="en-US" dirty="0"/>
              <a:t>, diagnostics)</a:t>
            </a:r>
          </a:p>
        </p:txBody>
      </p:sp>
      <p:sp>
        <p:nvSpPr>
          <p:cNvPr id="11" name="Rectangle 10"/>
          <p:cNvSpPr/>
          <p:nvPr/>
        </p:nvSpPr>
        <p:spPr>
          <a:xfrm>
            <a:off x="153957" y="1196520"/>
            <a:ext cx="8223716" cy="923330"/>
          </a:xfrm>
          <a:prstGeom prst="rect">
            <a:avLst/>
          </a:prstGeom>
        </p:spPr>
        <p:txBody>
          <a:bodyPr wrap="square">
            <a:spAutoFit/>
          </a:bodyPr>
          <a:lstStyle/>
          <a:p>
            <a:pPr algn="ctr"/>
            <a:r>
              <a:rPr lang="en-US" b="1" dirty="0">
                <a:solidFill>
                  <a:srgbClr val="A4001D"/>
                </a:solidFill>
              </a:rPr>
              <a:t>Moore Foundation “Accelerator on a Chip” Program (started Dec 2015)</a:t>
            </a:r>
          </a:p>
          <a:p>
            <a:pPr algn="ctr"/>
            <a:r>
              <a:rPr lang="en-US" b="1" dirty="0">
                <a:solidFill>
                  <a:srgbClr val="A4001D"/>
                </a:solidFill>
              </a:rPr>
              <a:t>Recent 2-Year Continuation Approved through 2022</a:t>
            </a:r>
          </a:p>
          <a:p>
            <a:pPr algn="ctr"/>
            <a:r>
              <a:rPr lang="en-US" b="1" dirty="0">
                <a:solidFill>
                  <a:srgbClr val="A4001D"/>
                </a:solidFill>
              </a:rPr>
              <a:t>	</a:t>
            </a:r>
            <a:endParaRPr lang="en-US" b="1" dirty="0"/>
          </a:p>
        </p:txBody>
      </p:sp>
      <p:sp>
        <p:nvSpPr>
          <p:cNvPr id="12" name="Rectangle 11"/>
          <p:cNvSpPr/>
          <p:nvPr/>
        </p:nvSpPr>
        <p:spPr>
          <a:xfrm>
            <a:off x="-27280" y="1967514"/>
            <a:ext cx="4008802" cy="951660"/>
          </a:xfrm>
          <a:prstGeom prst="rect">
            <a:avLst/>
          </a:prstGeom>
        </p:spPr>
        <p:txBody>
          <a:bodyPr wrap="square">
            <a:spAutoFit/>
          </a:bodyPr>
          <a:lstStyle/>
          <a:p>
            <a:pPr algn="ctr"/>
            <a:r>
              <a:rPr lang="en-US" b="1" dirty="0"/>
              <a:t>$13.5M / 5 years	</a:t>
            </a:r>
          </a:p>
          <a:p>
            <a:pPr algn="ctr"/>
            <a:r>
              <a:rPr lang="en-US" b="1" dirty="0"/>
              <a:t>6 universities, 3 partner labs </a:t>
            </a:r>
          </a:p>
          <a:p>
            <a:pPr algn="ctr"/>
            <a:r>
              <a:rPr lang="en-US" b="1" dirty="0"/>
              <a:t>1 industry partner</a:t>
            </a:r>
          </a:p>
        </p:txBody>
      </p:sp>
      <p:sp>
        <p:nvSpPr>
          <p:cNvPr id="14" name="Rectangle 13"/>
          <p:cNvSpPr/>
          <p:nvPr/>
        </p:nvSpPr>
        <p:spPr>
          <a:xfrm>
            <a:off x="127168" y="6092160"/>
            <a:ext cx="8898990" cy="646331"/>
          </a:xfrm>
          <a:prstGeom prst="rect">
            <a:avLst/>
          </a:prstGeom>
          <a:solidFill>
            <a:schemeClr val="tx2">
              <a:lumMod val="20000"/>
              <a:lumOff val="80000"/>
            </a:schemeClr>
          </a:solidFill>
          <a:ln w="28575" cmpd="sng">
            <a:solidFill>
              <a:schemeClr val="bg2"/>
            </a:solidFill>
          </a:ln>
        </p:spPr>
        <p:txBody>
          <a:bodyPr wrap="square">
            <a:spAutoFit/>
          </a:bodyPr>
          <a:lstStyle/>
          <a:p>
            <a:r>
              <a:rPr lang="en-US" dirty="0"/>
              <a:t>Encouraged by recent rapid progress in DLA, Moore Foundation funded an international program in this area as part of its mission to advance basic science.</a:t>
            </a:r>
          </a:p>
        </p:txBody>
      </p:sp>
      <p:pic>
        <p:nvPicPr>
          <p:cNvPr id="5" name="Picture 4" descr="accelerator_complete_w_labels-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9603" y="2032391"/>
            <a:ext cx="4606013" cy="3065302"/>
          </a:xfrm>
          <a:prstGeom prst="rect">
            <a:avLst/>
          </a:prstGeom>
        </p:spPr>
      </p:pic>
      <p:pic>
        <p:nvPicPr>
          <p:cNvPr id="15" name="Picture 14" descr="Screen Shot 2016-05-24 at 2.13.33 P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998" y="2982713"/>
            <a:ext cx="2336955" cy="1518207"/>
          </a:xfrm>
          <a:prstGeom prst="rect">
            <a:avLst/>
          </a:prstGeom>
          <a:ln>
            <a:solidFill>
              <a:srgbClr val="A4001D"/>
            </a:solidFill>
          </a:ln>
        </p:spPr>
      </p:pic>
      <p:sp>
        <p:nvSpPr>
          <p:cNvPr id="16" name="TextBox 15"/>
          <p:cNvSpPr txBox="1"/>
          <p:nvPr/>
        </p:nvSpPr>
        <p:spPr>
          <a:xfrm>
            <a:off x="864987" y="4487248"/>
            <a:ext cx="2226979" cy="307777"/>
          </a:xfrm>
          <a:prstGeom prst="rect">
            <a:avLst/>
          </a:prstGeom>
          <a:noFill/>
        </p:spPr>
        <p:txBody>
          <a:bodyPr wrap="none" rtlCol="0">
            <a:spAutoFit/>
          </a:bodyPr>
          <a:lstStyle/>
          <a:p>
            <a:r>
              <a:rPr lang="en-US" sz="1400" dirty="0"/>
              <a:t>(DOE Web Feature 2015)</a:t>
            </a:r>
          </a:p>
        </p:txBody>
      </p:sp>
    </p:spTree>
    <p:extLst>
      <p:ext uri="{BB962C8B-B14F-4D97-AF65-F5344CB8AC3E}">
        <p14:creationId xmlns:p14="http://schemas.microsoft.com/office/powerpoint/2010/main" val="4164367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647168" y="1491910"/>
            <a:ext cx="7897456"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R. L. Byer (Stanford), P. </a:t>
            </a:r>
            <a:r>
              <a:rPr lang="en-US" sz="1200" dirty="0" err="1">
                <a:latin typeface="Arial" panose="020B0604020202020204" pitchFamily="34" charset="0"/>
                <a:cs typeface="Arial" panose="020B0604020202020204" pitchFamily="34" charset="0"/>
              </a:rPr>
              <a:t>Hommelhoff</a:t>
            </a:r>
            <a:r>
              <a:rPr lang="en-US" sz="1200" dirty="0">
                <a:latin typeface="Arial" panose="020B0604020202020204" pitchFamily="34" charset="0"/>
                <a:cs typeface="Arial" panose="020B0604020202020204" pitchFamily="34" charset="0"/>
              </a:rPr>
              <a:t> (FAU), R. J. England (SLAC), R. </a:t>
            </a:r>
            <a:r>
              <a:rPr lang="en-US" sz="1200" dirty="0" err="1">
                <a:latin typeface="Arial" panose="020B0604020202020204" pitchFamily="34" charset="0"/>
                <a:cs typeface="Arial" panose="020B0604020202020204" pitchFamily="34" charset="0"/>
              </a:rPr>
              <a:t>Assmann</a:t>
            </a:r>
            <a:r>
              <a:rPr lang="en-US" sz="1200" dirty="0">
                <a:latin typeface="Arial" panose="020B0604020202020204" pitchFamily="34" charset="0"/>
                <a:cs typeface="Arial" panose="020B0604020202020204" pitchFamily="34" charset="0"/>
              </a:rPr>
              <a:t> (DESY), R. </a:t>
            </a:r>
            <a:r>
              <a:rPr lang="en-US" sz="1200" dirty="0" err="1">
                <a:latin typeface="Arial" panose="020B0604020202020204" pitchFamily="34" charset="0"/>
                <a:cs typeface="Arial" panose="020B0604020202020204" pitchFamily="34" charset="0"/>
              </a:rPr>
              <a:t>Ischebeck</a:t>
            </a:r>
            <a:r>
              <a:rPr lang="en-US" sz="1200" dirty="0">
                <a:latin typeface="Arial" panose="020B0604020202020204" pitchFamily="34" charset="0"/>
                <a:cs typeface="Arial" panose="020B0604020202020204" pitchFamily="34" charset="0"/>
              </a:rPr>
              <a:t> (PSI)</a:t>
            </a:r>
          </a:p>
        </p:txBody>
      </p:sp>
      <p:pic>
        <p:nvPicPr>
          <p:cNvPr id="99" name="Picture 2" descr="log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98292" y="2099457"/>
            <a:ext cx="1313516" cy="513985"/>
          </a:xfrm>
          <a:prstGeom prst="rect">
            <a:avLst/>
          </a:prstGeom>
          <a:noFill/>
          <a:extLst>
            <a:ext uri="{909E8E84-426E-40dd-AFC4-6F175D3DCCD1}">
              <a14:hiddenFill xmlns:a14="http://schemas.microsoft.com/office/drawing/2010/main" xmlns="">
                <a:solidFill>
                  <a:srgbClr val="FFFFFF"/>
                </a:solidFill>
              </a14:hiddenFill>
            </a:ext>
          </a:extLst>
        </p:spPr>
      </p:pic>
      <p:sp>
        <p:nvSpPr>
          <p:cNvPr id="37891" name="Textfeld 37890"/>
          <p:cNvSpPr txBox="1"/>
          <p:nvPr/>
        </p:nvSpPr>
        <p:spPr>
          <a:xfrm>
            <a:off x="3376195" y="1216918"/>
            <a:ext cx="2060417"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Executive Committee:</a:t>
            </a:r>
          </a:p>
        </p:txBody>
      </p:sp>
      <p:pic>
        <p:nvPicPr>
          <p:cNvPr id="20" name="Grafik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846" y="2005067"/>
            <a:ext cx="1022507" cy="825935"/>
          </a:xfrm>
          <a:prstGeom prst="rect">
            <a:avLst/>
          </a:prstGeom>
        </p:spPr>
      </p:pic>
      <p:sp>
        <p:nvSpPr>
          <p:cNvPr id="31" name="Abgerundetes Rechteck 14"/>
          <p:cNvSpPr/>
          <p:nvPr/>
        </p:nvSpPr>
        <p:spPr>
          <a:xfrm>
            <a:off x="5877143" y="3115200"/>
            <a:ext cx="2321783" cy="1399032"/>
          </a:xfrm>
          <a:prstGeom prst="roundRect">
            <a:avLst/>
          </a:prstGeom>
          <a:gradFill>
            <a:gsLst>
              <a:gs pos="0">
                <a:srgbClr val="83B6B7"/>
              </a:gs>
              <a:gs pos="35000">
                <a:srgbClr val="B8D5D6"/>
              </a:gs>
              <a:gs pos="100000">
                <a:srgbClr val="4D4F53">
                  <a:tint val="15000"/>
                  <a:satMod val="350000"/>
                  <a:alpha val="90000"/>
                </a:srgbClr>
              </a:gs>
            </a:gsLst>
            <a:lin ang="16200000" scaled="1"/>
          </a:gradFill>
          <a:ln w="9525" cap="flat" cmpd="sng" algn="ctr">
            <a:solidFill>
              <a:srgbClr val="4D4F53">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TG 2:</a:t>
            </a:r>
            <a:r>
              <a:rPr kumimoji="0" lang="en-US" sz="1400" b="1" i="0" u="none" strike="noStrike" kern="0" cap="none" spc="0" normalizeH="0" noProof="0" dirty="0">
                <a:ln>
                  <a:noFill/>
                </a:ln>
                <a:solidFill>
                  <a:srgbClr val="000000"/>
                </a:solidFill>
                <a:effectLst/>
                <a:uLnTx/>
                <a:uFillTx/>
                <a:latin typeface="Arial"/>
                <a:ea typeface="+mn-ea"/>
                <a:cs typeface="+mn-cs"/>
              </a:rPr>
              <a:t> </a:t>
            </a:r>
            <a:r>
              <a:rPr kumimoji="0" lang="en-US" sz="1400" b="1" i="0" u="none" strike="noStrike" kern="0" cap="none" spc="0" normalizeH="0" baseline="0" noProof="0" dirty="0">
                <a:ln>
                  <a:noFill/>
                </a:ln>
                <a:solidFill>
                  <a:srgbClr val="000000"/>
                </a:solidFill>
                <a:effectLst/>
                <a:uLnTx/>
                <a:uFillTx/>
                <a:latin typeface="Arial"/>
                <a:ea typeface="+mn-ea"/>
                <a:cs typeface="+mn-cs"/>
              </a:rPr>
              <a:t>Relativistic Structures &amp;</a:t>
            </a:r>
            <a:r>
              <a:rPr kumimoji="0" lang="en-US" sz="1400" b="1" i="0" u="none" strike="noStrike" kern="0" cap="none" spc="0" normalizeH="0" noProof="0" dirty="0">
                <a:ln>
                  <a:noFill/>
                </a:ln>
                <a:solidFill>
                  <a:srgbClr val="000000"/>
                </a:solidFill>
                <a:effectLst/>
                <a:uLnTx/>
                <a:uFillTx/>
                <a:latin typeface="Arial"/>
                <a:ea typeface="+mn-ea"/>
                <a:cs typeface="+mn-cs"/>
              </a:rPr>
              <a:t> Facilities</a:t>
            </a:r>
            <a:endParaRPr kumimoji="0" lang="en-US" sz="1400" b="1" i="0" u="none" strike="noStrike" kern="0" cap="none" spc="0" normalizeH="0" baseline="0" noProof="0" dirty="0">
              <a:ln>
                <a:noFill/>
              </a:ln>
              <a:solidFill>
                <a:srgbClr val="000000"/>
              </a:solidFill>
              <a:effectLst/>
              <a:uLnTx/>
              <a:uFillTx/>
              <a:latin typeface="Arial"/>
              <a:ea typeface="+mn-ea"/>
              <a:cs typeface="+mn-cs"/>
            </a:endParaRPr>
          </a:p>
          <a:p>
            <a:pPr algn="ctr">
              <a:defRPr/>
            </a:pPr>
            <a:r>
              <a:rPr lang="en-US" sz="1200" kern="0" dirty="0">
                <a:latin typeface="Arial"/>
              </a:rPr>
              <a:t>R. J. England (SLAC) </a:t>
            </a:r>
          </a:p>
          <a:p>
            <a:pPr algn="ctr">
              <a:defRPr/>
            </a:pPr>
            <a:r>
              <a:rPr lang="en-US" sz="1200" kern="0" dirty="0">
                <a:solidFill>
                  <a:srgbClr val="000000"/>
                </a:solidFill>
                <a:latin typeface="Arial"/>
              </a:rPr>
              <a:t>R. </a:t>
            </a:r>
            <a:r>
              <a:rPr lang="en-US" sz="1200" kern="0" dirty="0" err="1">
                <a:solidFill>
                  <a:srgbClr val="000000"/>
                </a:solidFill>
                <a:latin typeface="Arial"/>
              </a:rPr>
              <a:t>Assmann</a:t>
            </a:r>
            <a:r>
              <a:rPr lang="en-US" sz="1200" kern="0" dirty="0">
                <a:solidFill>
                  <a:srgbClr val="000000"/>
                </a:solidFill>
                <a:latin typeface="Arial"/>
              </a:rPr>
              <a:t> (DESY)</a:t>
            </a:r>
            <a:endParaRPr lang="en-US" sz="1600" kern="0" dirty="0">
              <a:solidFill>
                <a:srgbClr val="000000"/>
              </a:solidFill>
              <a:latin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000000"/>
                </a:solidFill>
                <a:latin typeface="Arial"/>
              </a:rPr>
              <a:t>R. Ischebeck (PSI)</a:t>
            </a:r>
          </a:p>
        </p:txBody>
      </p:sp>
      <p:sp>
        <p:nvSpPr>
          <p:cNvPr id="34" name="Abgerundetes Rechteck 14"/>
          <p:cNvSpPr/>
          <p:nvPr/>
        </p:nvSpPr>
        <p:spPr>
          <a:xfrm>
            <a:off x="792051" y="3115200"/>
            <a:ext cx="2406747" cy="1399032"/>
          </a:xfrm>
          <a:prstGeom prst="roundRect">
            <a:avLst/>
          </a:prstGeom>
          <a:gradFill>
            <a:gsLst>
              <a:gs pos="0">
                <a:srgbClr val="83B6B7"/>
              </a:gs>
              <a:gs pos="35000">
                <a:srgbClr val="B8D5D6"/>
              </a:gs>
              <a:gs pos="100000">
                <a:srgbClr val="4D4F53">
                  <a:tint val="15000"/>
                  <a:satMod val="350000"/>
                  <a:alpha val="90000"/>
                </a:srgbClr>
              </a:gs>
            </a:gsLst>
            <a:lin ang="16200000" scaled="1"/>
          </a:gradFill>
          <a:ln w="9525" cap="flat" cmpd="sng" algn="ctr">
            <a:solidFill>
              <a:srgbClr val="4D4F53">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TG 5:</a:t>
            </a:r>
            <a:r>
              <a:rPr kumimoji="0" lang="en-US" sz="1400" b="1" i="0" u="none" strike="noStrike" kern="0" cap="none" spc="0" normalizeH="0" noProof="0" dirty="0">
                <a:ln>
                  <a:noFill/>
                </a:ln>
                <a:solidFill>
                  <a:srgbClr val="000000"/>
                </a:solidFill>
                <a:effectLst/>
                <a:uLnTx/>
                <a:uFillTx/>
                <a:latin typeface="Arial"/>
                <a:ea typeface="+mn-ea"/>
                <a:cs typeface="+mn-cs"/>
              </a:rPr>
              <a:t> </a:t>
            </a:r>
            <a:r>
              <a:rPr kumimoji="0" lang="en-US" sz="1400" b="1" i="0" u="none" strike="noStrike" kern="0" cap="none" spc="0" normalizeH="0" baseline="0" noProof="0" dirty="0">
                <a:ln>
                  <a:noFill/>
                </a:ln>
                <a:solidFill>
                  <a:srgbClr val="000000"/>
                </a:solidFill>
                <a:effectLst/>
                <a:uLnTx/>
                <a:uFillTx/>
                <a:latin typeface="Arial"/>
                <a:ea typeface="+mn-ea"/>
                <a:cs typeface="+mn-cs"/>
              </a:rPr>
              <a:t>Radiation Generation and Applications</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latin typeface="Arial"/>
              </a:rPr>
              <a:t>R. J. England (SLAC)</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000000"/>
                </a:solidFill>
                <a:latin typeface="Arial"/>
              </a:rPr>
              <a:t>Yen-</a:t>
            </a:r>
            <a:r>
              <a:rPr lang="en-US" sz="1200" kern="0" dirty="0" err="1">
                <a:solidFill>
                  <a:srgbClr val="000000"/>
                </a:solidFill>
                <a:latin typeface="Arial"/>
              </a:rPr>
              <a:t>Chieh</a:t>
            </a:r>
            <a:r>
              <a:rPr lang="en-US" sz="1200" kern="0" dirty="0">
                <a:solidFill>
                  <a:srgbClr val="000000"/>
                </a:solidFill>
                <a:latin typeface="Arial"/>
              </a:rPr>
              <a:t> Huang (NTHU TW)</a:t>
            </a:r>
          </a:p>
          <a:p>
            <a:pPr lvl="0" algn="ctr">
              <a:defRPr/>
            </a:pPr>
            <a:r>
              <a:rPr lang="en-US" sz="1200" kern="0" dirty="0" err="1">
                <a:latin typeface="Arial"/>
              </a:rPr>
              <a:t>Zhirong</a:t>
            </a:r>
            <a:r>
              <a:rPr lang="en-US" sz="1200" kern="0" dirty="0">
                <a:latin typeface="Arial"/>
              </a:rPr>
              <a:t> Huang (SLAC)</a:t>
            </a:r>
            <a:endParaRPr kumimoji="0" lang="en-US" sz="1600" i="0" u="none" strike="noStrike" kern="0" cap="none" spc="0" normalizeH="0" baseline="0" noProof="0" dirty="0">
              <a:ln>
                <a:noFill/>
              </a:ln>
              <a:solidFill>
                <a:srgbClr val="000000"/>
              </a:solidFill>
              <a:effectLst/>
              <a:uLnTx/>
              <a:uFillTx/>
              <a:latin typeface="Arial"/>
            </a:endParaRPr>
          </a:p>
        </p:txBody>
      </p:sp>
      <p:sp>
        <p:nvSpPr>
          <p:cNvPr id="32" name="Abgerundetes Rechteck 14"/>
          <p:cNvSpPr/>
          <p:nvPr/>
        </p:nvSpPr>
        <p:spPr>
          <a:xfrm>
            <a:off x="3377079" y="2067468"/>
            <a:ext cx="2321783" cy="1399032"/>
          </a:xfrm>
          <a:prstGeom prst="roundRect">
            <a:avLst/>
          </a:prstGeom>
          <a:gradFill>
            <a:gsLst>
              <a:gs pos="0">
                <a:srgbClr val="83B6B7"/>
              </a:gs>
              <a:gs pos="35000">
                <a:srgbClr val="B8D5D6"/>
              </a:gs>
              <a:gs pos="100000">
                <a:srgbClr val="4D4F53">
                  <a:tint val="15000"/>
                  <a:satMod val="350000"/>
                  <a:alpha val="90000"/>
                </a:srgbClr>
              </a:gs>
            </a:gsLst>
            <a:lin ang="16200000" scaled="1"/>
          </a:gradFill>
          <a:ln w="9525" cap="flat" cmpd="sng" algn="ctr">
            <a:solidFill>
              <a:srgbClr val="4D4F53">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TG 1:</a:t>
            </a:r>
            <a:r>
              <a:rPr kumimoji="0" lang="en-US" sz="1400" b="1" i="0" u="none" strike="noStrike" kern="0" cap="none" spc="0" normalizeH="0" noProof="0" dirty="0">
                <a:ln>
                  <a:noFill/>
                </a:ln>
                <a:solidFill>
                  <a:srgbClr val="000000"/>
                </a:solidFill>
                <a:effectLst/>
                <a:uLnTx/>
                <a:uFillTx/>
                <a:latin typeface="Arial"/>
                <a:ea typeface="+mn-ea"/>
                <a:cs typeface="+mn-cs"/>
              </a:rPr>
              <a:t> </a:t>
            </a:r>
            <a:r>
              <a:rPr kumimoji="0" lang="en-US" sz="1400" b="1" i="0" u="none" strike="noStrike" kern="0" cap="none" spc="0" normalizeH="0" baseline="0" noProof="0" dirty="0">
                <a:ln>
                  <a:noFill/>
                </a:ln>
                <a:solidFill>
                  <a:srgbClr val="000000"/>
                </a:solidFill>
                <a:effectLst/>
                <a:uLnTx/>
                <a:uFillTx/>
                <a:latin typeface="Arial"/>
                <a:ea typeface="+mn-ea"/>
                <a:cs typeface="+mn-cs"/>
              </a:rPr>
              <a:t>Injector</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000000"/>
                </a:solidFill>
                <a:latin typeface="Arial"/>
              </a:rPr>
              <a:t>K. Leedle (Stanford)</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000000"/>
                </a:solidFill>
                <a:latin typeface="Arial"/>
              </a:rPr>
              <a:t>N. Schönenberger (FAU)</a:t>
            </a:r>
            <a:endParaRPr kumimoji="0" lang="en-US" sz="1600" i="0" u="none" strike="noStrike" kern="0" cap="none" spc="0" normalizeH="0" baseline="0" noProof="0" dirty="0">
              <a:ln>
                <a:noFill/>
              </a:ln>
              <a:solidFill>
                <a:srgbClr val="000000"/>
              </a:solidFill>
              <a:effectLst/>
              <a:uLnTx/>
              <a:uFillTx/>
              <a:latin typeface="Arial"/>
            </a:endParaRPr>
          </a:p>
        </p:txBody>
      </p:sp>
      <p:sp>
        <p:nvSpPr>
          <p:cNvPr id="30" name="Abgerundetes Rechteck 14"/>
          <p:cNvSpPr/>
          <p:nvPr/>
        </p:nvSpPr>
        <p:spPr>
          <a:xfrm>
            <a:off x="4672920" y="4666544"/>
            <a:ext cx="2321783" cy="1399032"/>
          </a:xfrm>
          <a:prstGeom prst="roundRect">
            <a:avLst/>
          </a:prstGeom>
          <a:gradFill>
            <a:gsLst>
              <a:gs pos="0">
                <a:srgbClr val="83B6B7"/>
              </a:gs>
              <a:gs pos="35000">
                <a:srgbClr val="B8D5D6"/>
              </a:gs>
              <a:gs pos="100000">
                <a:srgbClr val="4D4F53">
                  <a:tint val="15000"/>
                  <a:satMod val="350000"/>
                  <a:alpha val="90000"/>
                </a:srgbClr>
              </a:gs>
            </a:gsLst>
            <a:lin ang="16200000" scaled="1"/>
          </a:gradFill>
          <a:ln w="9525" cap="flat" cmpd="sng" algn="ctr">
            <a:solidFill>
              <a:srgbClr val="4D4F53">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TG 3:</a:t>
            </a:r>
            <a:r>
              <a:rPr kumimoji="0" lang="en-US" sz="1400" b="1" i="0" u="none" strike="noStrike" kern="0" cap="none" spc="0" normalizeH="0" noProof="0" dirty="0">
                <a:ln>
                  <a:noFill/>
                </a:ln>
                <a:solidFill>
                  <a:srgbClr val="000000"/>
                </a:solidFill>
                <a:effectLst/>
                <a:uLnTx/>
                <a:uFillTx/>
                <a:latin typeface="Arial"/>
                <a:ea typeface="+mn-ea"/>
                <a:cs typeface="+mn-cs"/>
              </a:rPr>
              <a:t> </a:t>
            </a:r>
            <a:r>
              <a:rPr kumimoji="0" lang="en-US" sz="1400" b="1" i="0" u="none" strike="noStrike" kern="0" cap="none" spc="0" normalizeH="0" baseline="0" noProof="0" dirty="0">
                <a:ln>
                  <a:noFill/>
                </a:ln>
                <a:solidFill>
                  <a:srgbClr val="000000"/>
                </a:solidFill>
                <a:effectLst/>
                <a:uLnTx/>
                <a:uFillTx/>
                <a:latin typeface="Arial"/>
                <a:ea typeface="+mn-ea"/>
                <a:cs typeface="+mn-cs"/>
              </a:rPr>
              <a:t>Laser Sources</a:t>
            </a:r>
            <a:r>
              <a:rPr kumimoji="0" lang="en-US" sz="1400" b="1" i="0" u="none" strike="noStrike" kern="0" cap="none" spc="0" normalizeH="0" noProof="0" dirty="0">
                <a:ln>
                  <a:noFill/>
                </a:ln>
                <a:solidFill>
                  <a:srgbClr val="000000"/>
                </a:solidFill>
                <a:effectLst/>
                <a:uLnTx/>
                <a:uFillTx/>
                <a:latin typeface="Arial"/>
                <a:ea typeface="+mn-ea"/>
                <a:cs typeface="+mn-cs"/>
              </a:rPr>
              <a:t> &amp; Coupling</a:t>
            </a:r>
            <a:endParaRPr kumimoji="0" lang="en-US" sz="1400" b="1" i="0" u="none" strike="noStrike" kern="0" cap="none" spc="0" normalizeH="0" baseline="0" noProof="0" dirty="0">
              <a:ln>
                <a:noFill/>
              </a:ln>
              <a:solidFill>
                <a:srgbClr val="000000"/>
              </a:solidFill>
              <a:effectLst/>
              <a:uLnTx/>
              <a:uFillTx/>
              <a:latin typeface="Arial"/>
              <a:ea typeface="+mn-ea"/>
              <a:cs typeface="+mn-cs"/>
            </a:endParaRPr>
          </a:p>
          <a:p>
            <a:pPr algn="ctr">
              <a:defRPr/>
            </a:pPr>
            <a:r>
              <a:rPr lang="en-US" sz="1200" kern="0" dirty="0">
                <a:solidFill>
                  <a:srgbClr val="000000"/>
                </a:solidFill>
                <a:latin typeface="Arial"/>
              </a:rPr>
              <a:t>J. </a:t>
            </a:r>
            <a:r>
              <a:rPr lang="en-US" sz="1200" kern="0" dirty="0" err="1">
                <a:solidFill>
                  <a:srgbClr val="000000"/>
                </a:solidFill>
                <a:latin typeface="Arial"/>
              </a:rPr>
              <a:t>Vučković</a:t>
            </a:r>
            <a:r>
              <a:rPr lang="en-US" sz="1200" kern="0" dirty="0">
                <a:solidFill>
                  <a:srgbClr val="000000"/>
                </a:solidFill>
                <a:latin typeface="Arial"/>
              </a:rPr>
              <a:t> (Stanford)</a:t>
            </a:r>
            <a:endParaRPr lang="en-US" sz="1600" kern="0" dirty="0">
              <a:solidFill>
                <a:srgbClr val="000000"/>
              </a:solidFill>
              <a:latin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000000"/>
                </a:solidFill>
                <a:latin typeface="Arial"/>
              </a:rPr>
              <a:t>F. </a:t>
            </a:r>
            <a:r>
              <a:rPr lang="en-US" sz="1200" kern="0" dirty="0" err="1">
                <a:solidFill>
                  <a:srgbClr val="000000"/>
                </a:solidFill>
                <a:latin typeface="Arial"/>
              </a:rPr>
              <a:t>Kaertner</a:t>
            </a:r>
            <a:r>
              <a:rPr lang="en-US" sz="1200" kern="0" dirty="0">
                <a:solidFill>
                  <a:srgbClr val="000000"/>
                </a:solidFill>
                <a:latin typeface="Arial"/>
              </a:rPr>
              <a:t> (Hamburg)</a:t>
            </a:r>
          </a:p>
          <a:p>
            <a:pPr marR="0" lvl="0" algn="ctr" defTabSz="914400" eaLnBrk="1" fontAlgn="auto" latinLnBrk="0" hangingPunct="1">
              <a:lnSpc>
                <a:spcPct val="100000"/>
              </a:lnSpc>
              <a:spcBef>
                <a:spcPts val="0"/>
              </a:spcBef>
              <a:spcAft>
                <a:spcPts val="0"/>
              </a:spcAft>
              <a:buClrTx/>
              <a:buSzTx/>
              <a:tabLst/>
              <a:defRPr/>
            </a:pPr>
            <a:r>
              <a:rPr lang="en-US" sz="1200" kern="0" dirty="0">
                <a:solidFill>
                  <a:srgbClr val="000000"/>
                </a:solidFill>
                <a:latin typeface="Arial"/>
              </a:rPr>
              <a:t>I. Hartl (DESY)</a:t>
            </a:r>
          </a:p>
          <a:p>
            <a:pPr marR="0" lvl="0" algn="ctr" defTabSz="914400" eaLnBrk="1" fontAlgn="auto" latinLnBrk="0" hangingPunct="1">
              <a:lnSpc>
                <a:spcPct val="100000"/>
              </a:lnSpc>
              <a:spcBef>
                <a:spcPts val="0"/>
              </a:spcBef>
              <a:spcAft>
                <a:spcPts val="0"/>
              </a:spcAft>
              <a:buClrTx/>
              <a:buSzTx/>
              <a:tabLst/>
              <a:defRPr/>
            </a:pPr>
            <a:endParaRPr lang="en-US" sz="1200" kern="0" dirty="0">
              <a:solidFill>
                <a:srgbClr val="000000"/>
              </a:solidFill>
              <a:latin typeface="Arial"/>
            </a:endParaRPr>
          </a:p>
        </p:txBody>
      </p:sp>
      <p:sp>
        <p:nvSpPr>
          <p:cNvPr id="33" name="Abgerundetes Rechteck 14"/>
          <p:cNvSpPr/>
          <p:nvPr/>
        </p:nvSpPr>
        <p:spPr>
          <a:xfrm>
            <a:off x="2081237" y="4666544"/>
            <a:ext cx="2321783" cy="1399032"/>
          </a:xfrm>
          <a:prstGeom prst="roundRect">
            <a:avLst/>
          </a:prstGeom>
          <a:gradFill>
            <a:gsLst>
              <a:gs pos="0">
                <a:srgbClr val="83B6B7"/>
              </a:gs>
              <a:gs pos="35000">
                <a:srgbClr val="B8D5D6"/>
              </a:gs>
              <a:gs pos="100000">
                <a:srgbClr val="4D4F53">
                  <a:tint val="15000"/>
                  <a:satMod val="350000"/>
                  <a:alpha val="90000"/>
                </a:srgbClr>
              </a:gs>
            </a:gsLst>
            <a:lin ang="16200000" scaled="1"/>
          </a:gradFill>
          <a:ln w="9525" cap="flat" cmpd="sng" algn="ctr">
            <a:solidFill>
              <a:srgbClr val="4D4F53">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TG 4:</a:t>
            </a:r>
            <a:r>
              <a:rPr kumimoji="0" lang="en-US" sz="1400" b="1" i="0" u="none" strike="noStrike" kern="0" cap="none" spc="0" normalizeH="0" noProof="0" dirty="0">
                <a:ln>
                  <a:noFill/>
                </a:ln>
                <a:solidFill>
                  <a:srgbClr val="000000"/>
                </a:solidFill>
                <a:effectLst/>
                <a:uLnTx/>
                <a:uFillTx/>
                <a:latin typeface="Arial"/>
                <a:ea typeface="+mn-ea"/>
                <a:cs typeface="+mn-cs"/>
              </a:rPr>
              <a:t> </a:t>
            </a:r>
            <a:r>
              <a:rPr kumimoji="0" lang="en-US" sz="1400" b="1" i="0" u="none" strike="noStrike" kern="0" cap="none" spc="0" normalizeH="0" baseline="0" noProof="0" dirty="0">
                <a:ln>
                  <a:noFill/>
                </a:ln>
                <a:solidFill>
                  <a:srgbClr val="000000"/>
                </a:solidFill>
                <a:effectLst/>
                <a:uLnTx/>
                <a:uFillTx/>
                <a:latin typeface="Arial"/>
                <a:ea typeface="+mn-ea"/>
                <a:cs typeface="+mn-cs"/>
              </a:rPr>
              <a:t>Simulation and Beam Dynamics</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000000"/>
                </a:solidFill>
                <a:latin typeface="Arial"/>
              </a:rPr>
              <a:t>U. Niedermayer (Darmstadt)</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000000"/>
                </a:solidFill>
                <a:latin typeface="Arial"/>
              </a:rPr>
              <a:t>B. Cowan (Tech-X)</a:t>
            </a:r>
            <a:endParaRPr kumimoji="0" lang="en-US" sz="1600" i="0" u="none" strike="noStrike" kern="0" cap="none" spc="0" normalizeH="0" baseline="0" noProof="0" dirty="0">
              <a:ln>
                <a:noFill/>
              </a:ln>
              <a:solidFill>
                <a:srgbClr val="000000"/>
              </a:solidFill>
              <a:effectLst/>
              <a:uLnTx/>
              <a:uFillTx/>
              <a:latin typeface="Arial"/>
            </a:endParaRPr>
          </a:p>
        </p:txBody>
      </p:sp>
      <p:sp>
        <p:nvSpPr>
          <p:cNvPr id="35" name="Abgerundetes Rechteck 14"/>
          <p:cNvSpPr/>
          <p:nvPr/>
        </p:nvSpPr>
        <p:spPr>
          <a:xfrm>
            <a:off x="3376195" y="3567820"/>
            <a:ext cx="2321783" cy="1022568"/>
          </a:xfrm>
          <a:prstGeom prst="roundRect">
            <a:avLst/>
          </a:prstGeom>
          <a:gradFill>
            <a:gsLst>
              <a:gs pos="0">
                <a:srgbClr val="E7A995"/>
              </a:gs>
              <a:gs pos="35000">
                <a:srgbClr val="EFC4B7"/>
              </a:gs>
              <a:gs pos="100000">
                <a:srgbClr val="4D4F53">
                  <a:tint val="15000"/>
                  <a:satMod val="350000"/>
                  <a:alpha val="90000"/>
                </a:srgbClr>
              </a:gs>
            </a:gsLst>
            <a:lin ang="16200000" scaled="1"/>
          </a:gradFill>
          <a:ln w="9525" cap="flat" cmpd="sng" algn="ctr">
            <a:solidFill>
              <a:srgbClr val="4D4F53">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rPr>
              <a:t>TG </a:t>
            </a:r>
            <a:r>
              <a:rPr lang="en-US" sz="1400" b="1" kern="0" dirty="0">
                <a:solidFill>
                  <a:srgbClr val="000000"/>
                </a:solidFill>
                <a:latin typeface="Arial"/>
              </a:rPr>
              <a:t>6: Integration</a:t>
            </a:r>
            <a:endParaRPr kumimoji="0" lang="en-US" sz="1400" b="1" i="0" u="none" strike="noStrike" kern="0" cap="none" spc="0" normalizeH="0" baseline="0" noProof="0" dirty="0">
              <a:ln>
                <a:noFill/>
              </a:ln>
              <a:solidFill>
                <a:srgbClr val="000000"/>
              </a:solidFill>
              <a:effectLst/>
              <a:uLnTx/>
              <a:uFillTx/>
              <a:latin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latin typeface="Arial"/>
              </a:rPr>
              <a:t>R. J. England (SLAC)</a:t>
            </a:r>
          </a:p>
          <a:p>
            <a:pPr lvl="0" algn="ctr">
              <a:defRPr/>
            </a:pPr>
            <a:r>
              <a:rPr lang="en-US" sz="1200" kern="0" dirty="0">
                <a:solidFill>
                  <a:srgbClr val="000000"/>
                </a:solidFill>
                <a:latin typeface="Arial"/>
              </a:rPr>
              <a:t>P. Hommelhoff (FAU)</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000000"/>
                </a:solidFill>
                <a:latin typeface="Arial"/>
              </a:rPr>
              <a:t>P. Musumeci (UCLA)</a:t>
            </a:r>
          </a:p>
        </p:txBody>
      </p:sp>
      <p:sp>
        <p:nvSpPr>
          <p:cNvPr id="16" name="Titel 1"/>
          <p:cNvSpPr>
            <a:spLocks noGrp="1"/>
          </p:cNvSpPr>
          <p:nvPr>
            <p:ph type="title"/>
          </p:nvPr>
        </p:nvSpPr>
        <p:spPr>
          <a:xfrm>
            <a:off x="57821" y="203675"/>
            <a:ext cx="8983303" cy="551920"/>
          </a:xfrm>
        </p:spPr>
        <p:txBody>
          <a:bodyPr>
            <a:noAutofit/>
          </a:bodyPr>
          <a:lstStyle/>
          <a:p>
            <a:pPr algn="ctr"/>
            <a:r>
              <a:rPr lang="en-US" sz="2200" dirty="0"/>
              <a:t>ACHIP Technical Group Organization</a:t>
            </a:r>
          </a:p>
        </p:txBody>
      </p:sp>
    </p:spTree>
    <p:extLst>
      <p:ext uri="{BB962C8B-B14F-4D97-AF65-F5344CB8AC3E}">
        <p14:creationId xmlns:p14="http://schemas.microsoft.com/office/powerpoint/2010/main" val="20142141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32329" y="274637"/>
            <a:ext cx="8505284" cy="487892"/>
          </a:xfrm>
        </p:spPr>
        <p:txBody>
          <a:bodyPr/>
          <a:lstStyle/>
          <a:p>
            <a:r>
              <a:rPr lang="en-US" dirty="0"/>
              <a:t>Comparison of DLA Acceleration Experiments</a:t>
            </a:r>
          </a:p>
        </p:txBody>
      </p:sp>
      <p:sp>
        <p:nvSpPr>
          <p:cNvPr id="105475" name="Rectangle 3"/>
          <p:cNvSpPr>
            <a:spLocks noGrp="1" noChangeArrowheads="1"/>
          </p:cNvSpPr>
          <p:nvPr>
            <p:ph type="body" idx="4294967295"/>
          </p:nvPr>
        </p:nvSpPr>
        <p:spPr>
          <a:xfrm>
            <a:off x="425450" y="1331913"/>
            <a:ext cx="8412163" cy="5678487"/>
          </a:xfrm>
          <a:prstGeom prst="rect">
            <a:avLst/>
          </a:prstGeom>
        </p:spPr>
        <p:txBody>
          <a:bodyPr/>
          <a:lstStyle/>
          <a:p>
            <a:endParaRPr lang="en-US" sz="2400" dirty="0"/>
          </a:p>
          <a:p>
            <a:endParaRPr lang="en-US" sz="2400" dirty="0"/>
          </a:p>
          <a:p>
            <a:endParaRPr lang="en-US" sz="2400" dirty="0"/>
          </a:p>
          <a:p>
            <a:endParaRPr lang="en-US" sz="2400" dirty="0"/>
          </a:p>
          <a:p>
            <a:pPr>
              <a:buNone/>
            </a:pP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3684195949"/>
              </p:ext>
            </p:extLst>
          </p:nvPr>
        </p:nvGraphicFramePr>
        <p:xfrm>
          <a:off x="60191" y="1331913"/>
          <a:ext cx="8991601" cy="5146348"/>
        </p:xfrm>
        <a:graphic>
          <a:graphicData uri="http://schemas.openxmlformats.org/drawingml/2006/table">
            <a:tbl>
              <a:tblPr firstRow="1" bandRow="1">
                <a:tableStyleId>{073A0DAA-6AF3-43AB-8588-CEC1D06C72B9}</a:tableStyleId>
              </a:tblPr>
              <a:tblGrid>
                <a:gridCol w="2111072">
                  <a:extLst>
                    <a:ext uri="{9D8B030D-6E8A-4147-A177-3AD203B41FA5}">
                      <a16:colId xmlns:a16="http://schemas.microsoft.com/office/drawing/2014/main" val="20000"/>
                    </a:ext>
                  </a:extLst>
                </a:gridCol>
                <a:gridCol w="1485569">
                  <a:extLst>
                    <a:ext uri="{9D8B030D-6E8A-4147-A177-3AD203B41FA5}">
                      <a16:colId xmlns:a16="http://schemas.microsoft.com/office/drawing/2014/main" val="20001"/>
                    </a:ext>
                  </a:extLst>
                </a:gridCol>
                <a:gridCol w="2118359">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676401">
                  <a:extLst>
                    <a:ext uri="{9D8B030D-6E8A-4147-A177-3AD203B41FA5}">
                      <a16:colId xmlns:a16="http://schemas.microsoft.com/office/drawing/2014/main" val="20004"/>
                    </a:ext>
                  </a:extLst>
                </a:gridCol>
              </a:tblGrid>
              <a:tr h="682884">
                <a:tc>
                  <a:txBody>
                    <a:bodyPr/>
                    <a:lstStyle/>
                    <a:p>
                      <a:pPr algn="l"/>
                      <a:endParaRPr lang="en-US" sz="2400" dirty="0"/>
                    </a:p>
                  </a:txBody>
                  <a:tcPr/>
                </a:tc>
                <a:tc>
                  <a:txBody>
                    <a:bodyPr/>
                    <a:lstStyle/>
                    <a:p>
                      <a:pPr algn="ctr"/>
                      <a:r>
                        <a:rPr lang="en-US" sz="2400" dirty="0"/>
                        <a:t>SLAC &amp; UCLA </a:t>
                      </a:r>
                    </a:p>
                  </a:txBody>
                  <a:tcPr/>
                </a:tc>
                <a:tc>
                  <a:txBody>
                    <a:bodyPr/>
                    <a:lstStyle/>
                    <a:p>
                      <a:pPr algn="ctr"/>
                      <a:r>
                        <a:rPr lang="en-US" sz="2400" dirty="0" err="1"/>
                        <a:t>Hommelhoff</a:t>
                      </a:r>
                      <a:r>
                        <a:rPr lang="en-US" sz="2400" dirty="0"/>
                        <a:t> </a:t>
                      </a:r>
                      <a:r>
                        <a:rPr lang="en-US" sz="2400" baseline="0" dirty="0"/>
                        <a:t>Erlangen</a:t>
                      </a:r>
                      <a:endParaRPr lang="en-US" sz="2400" dirty="0"/>
                    </a:p>
                  </a:txBody>
                  <a:tcPr/>
                </a:tc>
                <a:tc>
                  <a:txBody>
                    <a:bodyPr/>
                    <a:lstStyle/>
                    <a:p>
                      <a:pPr algn="ctr"/>
                      <a:r>
                        <a:rPr lang="en-US" sz="2400" dirty="0"/>
                        <a:t>Si Single Grating</a:t>
                      </a:r>
                    </a:p>
                  </a:txBody>
                  <a:tcPr/>
                </a:tc>
                <a:tc>
                  <a:txBody>
                    <a:bodyPr/>
                    <a:lstStyle/>
                    <a:p>
                      <a:pPr algn="ctr"/>
                      <a:r>
                        <a:rPr lang="en-US" sz="2400" dirty="0"/>
                        <a:t>Si Dual Pillars</a:t>
                      </a:r>
                    </a:p>
                  </a:txBody>
                  <a:tcPr/>
                </a:tc>
                <a:extLst>
                  <a:ext uri="{0D108BD9-81ED-4DB2-BD59-A6C34878D82A}">
                    <a16:rowId xmlns:a16="http://schemas.microsoft.com/office/drawing/2014/main" val="10000"/>
                  </a:ext>
                </a:extLst>
              </a:tr>
              <a:tr h="1031548">
                <a:tc>
                  <a:txBody>
                    <a:bodyPr/>
                    <a:lstStyle/>
                    <a:p>
                      <a:pPr algn="l"/>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1"/>
                  </a:ext>
                </a:extLst>
              </a:tr>
              <a:tr h="355292">
                <a:tc>
                  <a:txBody>
                    <a:bodyPr/>
                    <a:lstStyle/>
                    <a:p>
                      <a:pPr algn="l"/>
                      <a:r>
                        <a:rPr lang="en-US" sz="1800" b="0" dirty="0"/>
                        <a:t>Electron</a:t>
                      </a:r>
                      <a:r>
                        <a:rPr lang="en-US" sz="1800" b="0" baseline="0" dirty="0"/>
                        <a:t> Energy</a:t>
                      </a:r>
                      <a:endParaRPr lang="en-US" sz="1800" b="0" dirty="0"/>
                    </a:p>
                  </a:txBody>
                  <a:tcPr/>
                </a:tc>
                <a:tc>
                  <a:txBody>
                    <a:bodyPr/>
                    <a:lstStyle/>
                    <a:p>
                      <a:pPr algn="ctr"/>
                      <a:r>
                        <a:rPr lang="en-US" sz="1800" b="0" dirty="0"/>
                        <a:t>8 MeV</a:t>
                      </a:r>
                    </a:p>
                  </a:txBody>
                  <a:tcPr/>
                </a:tc>
                <a:tc>
                  <a:txBody>
                    <a:bodyPr/>
                    <a:lstStyle/>
                    <a:p>
                      <a:pPr algn="ctr"/>
                      <a:r>
                        <a:rPr lang="en-US" sz="1800" b="0" dirty="0"/>
                        <a:t>30 </a:t>
                      </a:r>
                      <a:r>
                        <a:rPr lang="en-US" sz="1800" b="0" dirty="0" err="1"/>
                        <a:t>keV</a:t>
                      </a:r>
                      <a:endParaRPr lang="en-US" sz="1800" b="0" dirty="0"/>
                    </a:p>
                  </a:txBody>
                  <a:tcPr/>
                </a:tc>
                <a:tc>
                  <a:txBody>
                    <a:bodyPr/>
                    <a:lstStyle/>
                    <a:p>
                      <a:pPr algn="ctr"/>
                      <a:r>
                        <a:rPr lang="en-US" sz="1800" b="0" dirty="0"/>
                        <a:t>96.3 </a:t>
                      </a:r>
                      <a:r>
                        <a:rPr lang="en-US" sz="1800" b="0" dirty="0" err="1"/>
                        <a:t>keV</a:t>
                      </a:r>
                      <a:endParaRPr lang="en-US" sz="1800" b="0" dirty="0"/>
                    </a:p>
                  </a:txBody>
                  <a:tcPr/>
                </a:tc>
                <a:tc>
                  <a:txBody>
                    <a:bodyPr/>
                    <a:lstStyle/>
                    <a:p>
                      <a:pPr algn="ctr"/>
                      <a:r>
                        <a:rPr lang="en-US" sz="1800" b="0" dirty="0"/>
                        <a:t>86.5keV</a:t>
                      </a:r>
                    </a:p>
                  </a:txBody>
                  <a:tcPr/>
                </a:tc>
                <a:extLst>
                  <a:ext uri="{0D108BD9-81ED-4DB2-BD59-A6C34878D82A}">
                    <a16:rowId xmlns:a16="http://schemas.microsoft.com/office/drawing/2014/main" val="10002"/>
                  </a:ext>
                </a:extLst>
              </a:tr>
              <a:tr h="294332">
                <a:tc>
                  <a:txBody>
                    <a:bodyPr/>
                    <a:lstStyle/>
                    <a:p>
                      <a:pPr algn="l"/>
                      <a:r>
                        <a:rPr lang="en-US" sz="1800" dirty="0"/>
                        <a:t>Relativistic</a:t>
                      </a:r>
                      <a:r>
                        <a:rPr lang="en-US" sz="1800" baseline="0" dirty="0"/>
                        <a:t> </a:t>
                      </a:r>
                      <a:r>
                        <a:rPr lang="el-GR" sz="1800" dirty="0"/>
                        <a:t>β</a:t>
                      </a:r>
                      <a:r>
                        <a:rPr lang="en-US" sz="1800" baseline="-25000" dirty="0"/>
                        <a:t> </a:t>
                      </a:r>
                      <a:endParaRPr lang="en-US" sz="1800" dirty="0"/>
                    </a:p>
                  </a:txBody>
                  <a:tcPr/>
                </a:tc>
                <a:tc>
                  <a:txBody>
                    <a:bodyPr/>
                    <a:lstStyle/>
                    <a:p>
                      <a:pPr algn="ctr"/>
                      <a:r>
                        <a:rPr lang="en-US" sz="1800" dirty="0"/>
                        <a:t>0.998</a:t>
                      </a:r>
                    </a:p>
                  </a:txBody>
                  <a:tcPr/>
                </a:tc>
                <a:tc>
                  <a:txBody>
                    <a:bodyPr/>
                    <a:lstStyle/>
                    <a:p>
                      <a:pPr algn="ctr"/>
                      <a:r>
                        <a:rPr lang="en-US" sz="1800" dirty="0"/>
                        <a:t>0.33</a:t>
                      </a:r>
                    </a:p>
                  </a:txBody>
                  <a:tcPr/>
                </a:tc>
                <a:tc>
                  <a:txBody>
                    <a:bodyPr/>
                    <a:lstStyle/>
                    <a:p>
                      <a:pPr algn="ctr"/>
                      <a:r>
                        <a:rPr lang="en-US" sz="1800" dirty="0"/>
                        <a:t>0.54</a:t>
                      </a:r>
                    </a:p>
                  </a:txBody>
                  <a:tcPr/>
                </a:tc>
                <a:tc>
                  <a:txBody>
                    <a:bodyPr/>
                    <a:lstStyle/>
                    <a:p>
                      <a:pPr algn="ctr"/>
                      <a:r>
                        <a:rPr lang="en-US" sz="1800" dirty="0"/>
                        <a:t>0.52</a:t>
                      </a:r>
                    </a:p>
                  </a:txBody>
                  <a:tcPr/>
                </a:tc>
                <a:extLst>
                  <a:ext uri="{0D108BD9-81ED-4DB2-BD59-A6C34878D82A}">
                    <a16:rowId xmlns:a16="http://schemas.microsoft.com/office/drawing/2014/main" val="10003"/>
                  </a:ext>
                </a:extLst>
              </a:tr>
              <a:tr h="233372">
                <a:tc>
                  <a:txBody>
                    <a:bodyPr/>
                    <a:lstStyle/>
                    <a:p>
                      <a:pPr algn="l"/>
                      <a:r>
                        <a:rPr lang="en-US" sz="1800" dirty="0"/>
                        <a:t>Laser Energy</a:t>
                      </a:r>
                    </a:p>
                  </a:txBody>
                  <a:tcPr/>
                </a:tc>
                <a:tc>
                  <a:txBody>
                    <a:bodyPr/>
                    <a:lstStyle/>
                    <a:p>
                      <a:pPr algn="ctr"/>
                      <a:r>
                        <a:rPr lang="en-US" sz="1800" dirty="0"/>
                        <a:t>150 µJ</a:t>
                      </a:r>
                    </a:p>
                  </a:txBody>
                  <a:tcPr/>
                </a:tc>
                <a:tc>
                  <a:txBody>
                    <a:bodyPr/>
                    <a:lstStyle/>
                    <a:p>
                      <a:pPr algn="ctr"/>
                      <a:r>
                        <a:rPr lang="en-US" sz="1800" dirty="0"/>
                        <a:t>160 </a:t>
                      </a:r>
                      <a:r>
                        <a:rPr lang="en-US" sz="1800" dirty="0" err="1"/>
                        <a:t>nJ</a:t>
                      </a:r>
                      <a:endParaRPr lang="en-US" sz="1800" dirty="0"/>
                    </a:p>
                  </a:txBody>
                  <a:tcPr/>
                </a:tc>
                <a:tc>
                  <a:txBody>
                    <a:bodyPr/>
                    <a:lstStyle/>
                    <a:p>
                      <a:pPr algn="ctr"/>
                      <a:r>
                        <a:rPr lang="en-US" sz="1800" dirty="0"/>
                        <a:t>5.2 </a:t>
                      </a:r>
                      <a:r>
                        <a:rPr lang="en-US" sz="1800" dirty="0" err="1"/>
                        <a:t>nJ</a:t>
                      </a:r>
                      <a:endParaRPr lang="en-US" sz="1800" dirty="0"/>
                    </a:p>
                  </a:txBody>
                  <a:tcPr/>
                </a:tc>
                <a:tc>
                  <a:txBody>
                    <a:bodyPr/>
                    <a:lstStyle/>
                    <a:p>
                      <a:pPr algn="ctr"/>
                      <a:r>
                        <a:rPr lang="en-US" sz="1800" dirty="0"/>
                        <a:t>3.0 </a:t>
                      </a:r>
                      <a:r>
                        <a:rPr lang="en-US" sz="1800" dirty="0" err="1"/>
                        <a:t>nJ</a:t>
                      </a:r>
                      <a:endParaRPr lang="en-US" sz="1800" dirty="0"/>
                    </a:p>
                  </a:txBody>
                  <a:tcPr/>
                </a:tc>
                <a:extLst>
                  <a:ext uri="{0D108BD9-81ED-4DB2-BD59-A6C34878D82A}">
                    <a16:rowId xmlns:a16="http://schemas.microsoft.com/office/drawing/2014/main" val="10004"/>
                  </a:ext>
                </a:extLst>
              </a:tr>
              <a:tr h="248612">
                <a:tc>
                  <a:txBody>
                    <a:bodyPr/>
                    <a:lstStyle/>
                    <a:p>
                      <a:pPr algn="l"/>
                      <a:r>
                        <a:rPr lang="en-US" sz="1800" dirty="0"/>
                        <a:t>Pulse Length</a:t>
                      </a:r>
                    </a:p>
                  </a:txBody>
                  <a:tcPr/>
                </a:tc>
                <a:tc>
                  <a:txBody>
                    <a:bodyPr/>
                    <a:lstStyle/>
                    <a:p>
                      <a:pPr algn="ctr"/>
                      <a:r>
                        <a:rPr lang="en-US" sz="1800" dirty="0"/>
                        <a:t>40 </a:t>
                      </a:r>
                      <a:r>
                        <a:rPr lang="en-US" sz="1800" dirty="0" err="1"/>
                        <a:t>fs</a:t>
                      </a:r>
                      <a:endParaRPr lang="en-US" sz="1800" dirty="0"/>
                    </a:p>
                  </a:txBody>
                  <a:tcPr/>
                </a:tc>
                <a:tc>
                  <a:txBody>
                    <a:bodyPr/>
                    <a:lstStyle/>
                    <a:p>
                      <a:pPr algn="ctr"/>
                      <a:r>
                        <a:rPr lang="en-US" sz="1800" dirty="0"/>
                        <a:t>110 fs</a:t>
                      </a:r>
                    </a:p>
                  </a:txBody>
                  <a:tcPr/>
                </a:tc>
                <a:tc>
                  <a:txBody>
                    <a:bodyPr/>
                    <a:lstStyle/>
                    <a:p>
                      <a:pPr algn="ctr"/>
                      <a:r>
                        <a:rPr lang="en-US" sz="1800" dirty="0"/>
                        <a:t>130 fs</a:t>
                      </a:r>
                    </a:p>
                  </a:txBody>
                  <a:tcPr/>
                </a:tc>
                <a:tc>
                  <a:txBody>
                    <a:bodyPr/>
                    <a:lstStyle/>
                    <a:p>
                      <a:pPr algn="ctr"/>
                      <a:r>
                        <a:rPr lang="en-US" sz="1800" dirty="0"/>
                        <a:t>130 fs</a:t>
                      </a:r>
                    </a:p>
                  </a:txBody>
                  <a:tcPr/>
                </a:tc>
                <a:extLst>
                  <a:ext uri="{0D108BD9-81ED-4DB2-BD59-A6C34878D82A}">
                    <a16:rowId xmlns:a16="http://schemas.microsoft.com/office/drawing/2014/main" val="10005"/>
                  </a:ext>
                </a:extLst>
              </a:tr>
              <a:tr h="187652">
                <a:tc>
                  <a:txBody>
                    <a:bodyPr/>
                    <a:lstStyle/>
                    <a:p>
                      <a:pPr algn="l"/>
                      <a:r>
                        <a:rPr lang="en-US" sz="1800" dirty="0"/>
                        <a:t>Interaction Length</a:t>
                      </a:r>
                    </a:p>
                  </a:txBody>
                  <a:tcPr/>
                </a:tc>
                <a:tc>
                  <a:txBody>
                    <a:bodyPr/>
                    <a:lstStyle/>
                    <a:p>
                      <a:pPr algn="ctr"/>
                      <a:r>
                        <a:rPr lang="en-US" sz="1800" dirty="0"/>
                        <a:t>~20</a:t>
                      </a:r>
                      <a:r>
                        <a:rPr lang="en-US" sz="1800" baseline="0" dirty="0"/>
                        <a:t> µm</a:t>
                      </a:r>
                      <a:endParaRPr lang="en-US" sz="1800" dirty="0"/>
                    </a:p>
                  </a:txBody>
                  <a:tcPr/>
                </a:tc>
                <a:tc>
                  <a:txBody>
                    <a:bodyPr/>
                    <a:lstStyle/>
                    <a:p>
                      <a:pPr algn="ctr"/>
                      <a:r>
                        <a:rPr lang="en-US" sz="1800" dirty="0"/>
                        <a:t>11 µm</a:t>
                      </a:r>
                    </a:p>
                  </a:txBody>
                  <a:tcPr/>
                </a:tc>
                <a:tc>
                  <a:txBody>
                    <a:bodyPr/>
                    <a:lstStyle/>
                    <a:p>
                      <a:pPr algn="ctr"/>
                      <a:r>
                        <a:rPr lang="en-US" sz="1800" dirty="0"/>
                        <a:t>5.6 µm</a:t>
                      </a:r>
                    </a:p>
                  </a:txBody>
                  <a:tcPr/>
                </a:tc>
                <a:tc>
                  <a:txBody>
                    <a:bodyPr/>
                    <a:lstStyle/>
                    <a:p>
                      <a:pPr algn="ctr"/>
                      <a:r>
                        <a:rPr lang="en-US" sz="1800" dirty="0"/>
                        <a:t>5.6 µm</a:t>
                      </a:r>
                    </a:p>
                  </a:txBody>
                  <a:tcPr/>
                </a:tc>
                <a:extLst>
                  <a:ext uri="{0D108BD9-81ED-4DB2-BD59-A6C34878D82A}">
                    <a16:rowId xmlns:a16="http://schemas.microsoft.com/office/drawing/2014/main" val="10006"/>
                  </a:ext>
                </a:extLst>
              </a:tr>
              <a:tr h="126692">
                <a:tc>
                  <a:txBody>
                    <a:bodyPr/>
                    <a:lstStyle/>
                    <a:p>
                      <a:pPr algn="l"/>
                      <a:r>
                        <a:rPr lang="en-US" sz="1800" dirty="0"/>
                        <a:t>Peak Laser Field</a:t>
                      </a:r>
                    </a:p>
                  </a:txBody>
                  <a:tcPr/>
                </a:tc>
                <a:tc>
                  <a:txBody>
                    <a:bodyPr/>
                    <a:lstStyle/>
                    <a:p>
                      <a:pPr algn="ctr"/>
                      <a:r>
                        <a:rPr lang="en-US" sz="1800" dirty="0"/>
                        <a:t>8 GV/m</a:t>
                      </a:r>
                    </a:p>
                  </a:txBody>
                  <a:tcPr/>
                </a:tc>
                <a:tc>
                  <a:txBody>
                    <a:bodyPr/>
                    <a:lstStyle/>
                    <a:p>
                      <a:pPr algn="ctr"/>
                      <a:r>
                        <a:rPr lang="en-US" sz="1800" dirty="0"/>
                        <a:t>2.85 GV/m</a:t>
                      </a:r>
                    </a:p>
                  </a:txBody>
                  <a:tcPr/>
                </a:tc>
                <a:tc>
                  <a:txBody>
                    <a:bodyPr/>
                    <a:lstStyle/>
                    <a:p>
                      <a:pPr algn="ctr"/>
                      <a:r>
                        <a:rPr lang="en-US" sz="1800" dirty="0"/>
                        <a:t>1.65 GV/m</a:t>
                      </a:r>
                    </a:p>
                  </a:txBody>
                  <a:tcPr/>
                </a:tc>
                <a:tc>
                  <a:txBody>
                    <a:bodyPr/>
                    <a:lstStyle/>
                    <a:p>
                      <a:pPr algn="ctr"/>
                      <a:r>
                        <a:rPr lang="en-US" sz="1800" dirty="0"/>
                        <a:t>~1.1 GV/m</a:t>
                      </a:r>
                    </a:p>
                  </a:txBody>
                  <a:tcPr/>
                </a:tc>
                <a:extLst>
                  <a:ext uri="{0D108BD9-81ED-4DB2-BD59-A6C34878D82A}">
                    <a16:rowId xmlns:a16="http://schemas.microsoft.com/office/drawing/2014/main" val="10007"/>
                  </a:ext>
                </a:extLst>
              </a:tr>
              <a:tr h="218132">
                <a:tc>
                  <a:txBody>
                    <a:bodyPr/>
                    <a:lstStyle/>
                    <a:p>
                      <a:pPr algn="l"/>
                      <a:r>
                        <a:rPr lang="en-US" sz="1800" b="1" dirty="0"/>
                        <a:t>Max</a:t>
                      </a:r>
                      <a:r>
                        <a:rPr lang="en-US" sz="1800" b="1" baseline="0" dirty="0"/>
                        <a:t> Energy Gain</a:t>
                      </a:r>
                      <a:endParaRPr lang="en-US" sz="1800" b="1" dirty="0"/>
                    </a:p>
                  </a:txBody>
                  <a:tcPr>
                    <a:solidFill>
                      <a:schemeClr val="tx2">
                        <a:lumMod val="20000"/>
                        <a:lumOff val="80000"/>
                      </a:schemeClr>
                    </a:solidFill>
                  </a:tcPr>
                </a:tc>
                <a:tc>
                  <a:txBody>
                    <a:bodyPr/>
                    <a:lstStyle/>
                    <a:p>
                      <a:pPr algn="ctr"/>
                      <a:r>
                        <a:rPr lang="en-US" sz="1800" b="1" dirty="0"/>
                        <a:t>315 keV</a:t>
                      </a:r>
                    </a:p>
                  </a:txBody>
                  <a:tcPr>
                    <a:solidFill>
                      <a:schemeClr val="tx2">
                        <a:lumMod val="20000"/>
                        <a:lumOff val="80000"/>
                      </a:schemeClr>
                    </a:solidFill>
                  </a:tcPr>
                </a:tc>
                <a:tc>
                  <a:txBody>
                    <a:bodyPr/>
                    <a:lstStyle/>
                    <a:p>
                      <a:pPr algn="ctr"/>
                      <a:r>
                        <a:rPr lang="en-US" sz="1800" b="1" dirty="0"/>
                        <a:t>0.275 </a:t>
                      </a:r>
                      <a:r>
                        <a:rPr lang="en-US" sz="1800" b="1" dirty="0" err="1"/>
                        <a:t>keV</a:t>
                      </a:r>
                      <a:endParaRPr lang="en-US" sz="1800" b="1" dirty="0"/>
                    </a:p>
                  </a:txBody>
                  <a:tcPr>
                    <a:solidFill>
                      <a:schemeClr val="tx2">
                        <a:lumMod val="20000"/>
                        <a:lumOff val="80000"/>
                      </a:schemeClr>
                    </a:solidFill>
                  </a:tcPr>
                </a:tc>
                <a:tc>
                  <a:txBody>
                    <a:bodyPr/>
                    <a:lstStyle/>
                    <a:p>
                      <a:pPr algn="ctr"/>
                      <a:r>
                        <a:rPr lang="en-US" sz="1800" b="1" dirty="0"/>
                        <a:t>1.22 </a:t>
                      </a:r>
                      <a:r>
                        <a:rPr lang="en-US" sz="1800" b="1" dirty="0" err="1"/>
                        <a:t>keV</a:t>
                      </a:r>
                      <a:endParaRPr lang="en-US" sz="1800" b="1" dirty="0"/>
                    </a:p>
                  </a:txBody>
                  <a:tcPr>
                    <a:solidFill>
                      <a:schemeClr val="tx2">
                        <a:lumMod val="20000"/>
                        <a:lumOff val="80000"/>
                      </a:schemeClr>
                    </a:solidFill>
                  </a:tcPr>
                </a:tc>
                <a:tc>
                  <a:txBody>
                    <a:bodyPr/>
                    <a:lstStyle/>
                    <a:p>
                      <a:pPr algn="ctr"/>
                      <a:r>
                        <a:rPr lang="en-US" sz="1800" b="1" dirty="0"/>
                        <a:t>2.05 </a:t>
                      </a:r>
                      <a:r>
                        <a:rPr lang="en-US" sz="1800" b="1" dirty="0" err="1"/>
                        <a:t>keV</a:t>
                      </a:r>
                      <a:endParaRPr lang="en-US" sz="1800" b="1" dirty="0"/>
                    </a:p>
                  </a:txBody>
                  <a:tcPr>
                    <a:solidFill>
                      <a:schemeClr val="tx2">
                        <a:lumMod val="20000"/>
                        <a:lumOff val="80000"/>
                      </a:schemeClr>
                    </a:solidFill>
                  </a:tcPr>
                </a:tc>
                <a:extLst>
                  <a:ext uri="{0D108BD9-81ED-4DB2-BD59-A6C34878D82A}">
                    <a16:rowId xmlns:a16="http://schemas.microsoft.com/office/drawing/2014/main" val="10008"/>
                  </a:ext>
                </a:extLst>
              </a:tr>
              <a:tr h="157172">
                <a:tc>
                  <a:txBody>
                    <a:bodyPr/>
                    <a:lstStyle/>
                    <a:p>
                      <a:pPr algn="l"/>
                      <a:r>
                        <a:rPr lang="en-US" sz="1800" b="1" dirty="0">
                          <a:solidFill>
                            <a:schemeClr val="tx1"/>
                          </a:solidFill>
                        </a:rPr>
                        <a:t>Max </a:t>
                      </a:r>
                      <a:r>
                        <a:rPr lang="en-US" sz="1800" b="1" dirty="0" err="1">
                          <a:solidFill>
                            <a:schemeClr val="tx1"/>
                          </a:solidFill>
                        </a:rPr>
                        <a:t>Acc</a:t>
                      </a:r>
                      <a:r>
                        <a:rPr lang="en-US" sz="1800" b="1" dirty="0">
                          <a:solidFill>
                            <a:schemeClr val="tx1"/>
                          </a:solidFill>
                        </a:rPr>
                        <a:t> Gradient</a:t>
                      </a:r>
                    </a:p>
                  </a:txBody>
                  <a:tcPr>
                    <a:solidFill>
                      <a:srgbClr val="CCFFCC"/>
                    </a:solidFill>
                  </a:tcPr>
                </a:tc>
                <a:tc>
                  <a:txBody>
                    <a:bodyPr/>
                    <a:lstStyle/>
                    <a:p>
                      <a:pPr algn="ctr"/>
                      <a:r>
                        <a:rPr lang="en-US" sz="1800" b="1" dirty="0">
                          <a:solidFill>
                            <a:schemeClr val="tx1"/>
                          </a:solidFill>
                        </a:rPr>
                        <a:t>0.85 GV/m</a:t>
                      </a:r>
                    </a:p>
                  </a:txBody>
                  <a:tcPr>
                    <a:solidFill>
                      <a:srgbClr val="CCFFCC"/>
                    </a:solidFill>
                  </a:tcPr>
                </a:tc>
                <a:tc>
                  <a:txBody>
                    <a:bodyPr/>
                    <a:lstStyle/>
                    <a:p>
                      <a:pPr algn="ctr"/>
                      <a:r>
                        <a:rPr lang="en-US" sz="1800" b="1" dirty="0">
                          <a:solidFill>
                            <a:schemeClr val="tx1"/>
                          </a:solidFill>
                        </a:rPr>
                        <a:t>25 MeV/m</a:t>
                      </a:r>
                    </a:p>
                  </a:txBody>
                  <a:tcPr>
                    <a:solidFill>
                      <a:srgbClr val="CCFFCC"/>
                    </a:solidFill>
                  </a:tcPr>
                </a:tc>
                <a:tc>
                  <a:txBody>
                    <a:bodyPr/>
                    <a:lstStyle/>
                    <a:p>
                      <a:pPr algn="ctr"/>
                      <a:r>
                        <a:rPr lang="en-US" sz="1800" b="1" dirty="0">
                          <a:solidFill>
                            <a:schemeClr val="tx1"/>
                          </a:solidFill>
                        </a:rPr>
                        <a:t>220 MeV/m</a:t>
                      </a:r>
                    </a:p>
                  </a:txBody>
                  <a:tcPr>
                    <a:solidFill>
                      <a:srgbClr val="CCFFCC"/>
                    </a:solidFill>
                  </a:tcPr>
                </a:tc>
                <a:tc>
                  <a:txBody>
                    <a:bodyPr/>
                    <a:lstStyle/>
                    <a:p>
                      <a:pPr algn="ctr"/>
                      <a:r>
                        <a:rPr lang="en-US" sz="1800" b="1" dirty="0">
                          <a:solidFill>
                            <a:schemeClr val="tx1"/>
                          </a:solidFill>
                        </a:rPr>
                        <a:t>370 MeV/m</a:t>
                      </a:r>
                    </a:p>
                  </a:txBody>
                  <a:tcPr>
                    <a:solidFill>
                      <a:srgbClr val="CCFFCC"/>
                    </a:solidFill>
                  </a:tcPr>
                </a:tc>
                <a:extLst>
                  <a:ext uri="{0D108BD9-81ED-4DB2-BD59-A6C34878D82A}">
                    <a16:rowId xmlns:a16="http://schemas.microsoft.com/office/drawing/2014/main" val="10009"/>
                  </a:ext>
                </a:extLst>
              </a:tr>
              <a:tr h="324812">
                <a:tc>
                  <a:txBody>
                    <a:bodyPr/>
                    <a:lstStyle/>
                    <a:p>
                      <a:pPr algn="l"/>
                      <a:r>
                        <a:rPr lang="en-US" sz="1800" dirty="0" err="1"/>
                        <a:t>G</a:t>
                      </a:r>
                      <a:r>
                        <a:rPr lang="en-US" sz="1800" baseline="-25000" dirty="0" err="1"/>
                        <a:t>max</a:t>
                      </a:r>
                      <a:r>
                        <a:rPr lang="en-US" sz="1800" baseline="0" dirty="0"/>
                        <a:t>/E</a:t>
                      </a:r>
                      <a:r>
                        <a:rPr lang="en-US" sz="1800" baseline="-25000" dirty="0"/>
                        <a:t>p</a:t>
                      </a:r>
                      <a:endParaRPr lang="en-US" sz="1800" dirty="0"/>
                    </a:p>
                  </a:txBody>
                  <a:tcPr/>
                </a:tc>
                <a:tc>
                  <a:txBody>
                    <a:bodyPr/>
                    <a:lstStyle/>
                    <a:p>
                      <a:pPr algn="ctr"/>
                      <a:r>
                        <a:rPr lang="en-US" sz="1800" dirty="0"/>
                        <a:t>~0.18</a:t>
                      </a:r>
                    </a:p>
                  </a:txBody>
                  <a:tcPr/>
                </a:tc>
                <a:tc>
                  <a:txBody>
                    <a:bodyPr/>
                    <a:lstStyle/>
                    <a:p>
                      <a:pPr algn="ctr"/>
                      <a:r>
                        <a:rPr lang="en-US" sz="1800" dirty="0"/>
                        <a:t>~0.01</a:t>
                      </a:r>
                    </a:p>
                  </a:txBody>
                  <a:tcPr/>
                </a:tc>
                <a:tc>
                  <a:txBody>
                    <a:bodyPr/>
                    <a:lstStyle/>
                    <a:p>
                      <a:pPr algn="ctr"/>
                      <a:r>
                        <a:rPr lang="en-US" sz="1800" dirty="0"/>
                        <a:t>~0.13</a:t>
                      </a:r>
                    </a:p>
                  </a:txBody>
                  <a:tcPr/>
                </a:tc>
                <a:tc>
                  <a:txBody>
                    <a:bodyPr/>
                    <a:lstStyle/>
                    <a:p>
                      <a:pPr algn="ctr"/>
                      <a:r>
                        <a:rPr lang="en-US" sz="1800" dirty="0"/>
                        <a:t>~0.4</a:t>
                      </a:r>
                    </a:p>
                  </a:txBody>
                  <a:tcPr/>
                </a:tc>
                <a:extLst>
                  <a:ext uri="{0D108BD9-81ED-4DB2-BD59-A6C34878D82A}">
                    <a16:rowId xmlns:a16="http://schemas.microsoft.com/office/drawing/2014/main" val="10010"/>
                  </a:ext>
                </a:extLst>
              </a:tr>
            </a:tbl>
          </a:graphicData>
        </a:graphic>
      </p:graphicFrame>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8791" y="2197900"/>
            <a:ext cx="1331925" cy="9383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426" r="4878" b="17160"/>
          <a:stretch/>
        </p:blipFill>
        <p:spPr bwMode="auto">
          <a:xfrm>
            <a:off x="5775191" y="2289770"/>
            <a:ext cx="1521512" cy="754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2391" y="2177274"/>
            <a:ext cx="1065703" cy="9795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7" name="Picture 2" descr="C:\Users\Ken\Documents\HarrisGroup\DeviceImages\AcceleratorImages\accDP141013\SiDP29_168.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2591" y="2332981"/>
            <a:ext cx="706291" cy="7670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01276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solidFill>
                  <a:srgbClr val="000000"/>
                </a:solidFill>
              </a:rPr>
              <a:pPr/>
              <a:t>6</a:t>
            </a:fld>
            <a:endParaRPr lang="en-US" dirty="0">
              <a:solidFill>
                <a:srgbClr val="000000"/>
              </a:solidFill>
            </a:endParaRPr>
          </a:p>
        </p:txBody>
      </p:sp>
      <p:sp>
        <p:nvSpPr>
          <p:cNvPr id="3" name="Title 2"/>
          <p:cNvSpPr>
            <a:spLocks noGrp="1"/>
          </p:cNvSpPr>
          <p:nvPr>
            <p:ph type="title"/>
          </p:nvPr>
        </p:nvSpPr>
        <p:spPr>
          <a:xfrm>
            <a:off x="451822" y="129091"/>
            <a:ext cx="8409956" cy="753033"/>
          </a:xfrm>
        </p:spPr>
        <p:txBody>
          <a:bodyPr/>
          <a:lstStyle/>
          <a:p>
            <a:r>
              <a:rPr lang="en-US"/>
              <a:t>Sub-relativistic Structures with Laser-Driven Focusing Have Been Recently Fabricated for Experimental Tests</a:t>
            </a:r>
          </a:p>
        </p:txBody>
      </p:sp>
      <p:pic>
        <p:nvPicPr>
          <p:cNvPr id="5" name="Grafik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7093" y="1506848"/>
            <a:ext cx="4124498" cy="3093374"/>
          </a:xfrm>
          <a:prstGeom prst="rect">
            <a:avLst/>
          </a:prstGeom>
        </p:spPr>
      </p:pic>
      <p:sp>
        <p:nvSpPr>
          <p:cNvPr id="7" name="Textfeld 13"/>
          <p:cNvSpPr txBox="1"/>
          <p:nvPr/>
        </p:nvSpPr>
        <p:spPr>
          <a:xfrm>
            <a:off x="393797" y="5404656"/>
            <a:ext cx="8143425" cy="1323439"/>
          </a:xfrm>
          <a:prstGeom prst="rect">
            <a:avLst/>
          </a:prstGeom>
          <a:noFill/>
        </p:spPr>
        <p:txBody>
          <a:bodyPr wrap="square" rtlCol="0">
            <a:spAutoFit/>
          </a:bodyPr>
          <a:lstStyle/>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First APF structure optimized for 2000 nm laser wave length and 26.478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keV</a:t>
            </a:r>
            <a:r>
              <a:rPr kumimoji="0" lang="en-US" sz="1600" b="0" i="0" u="none" strike="noStrike" kern="1200" cap="none" spc="0" normalizeH="0" baseline="0" noProof="0" dirty="0">
                <a:ln>
                  <a:noFill/>
                </a:ln>
                <a:solidFill>
                  <a:prstClr val="black"/>
                </a:solidFill>
                <a:effectLst/>
                <a:uLnTx/>
                <a:uFillTx/>
                <a:latin typeface="Calibri"/>
                <a:ea typeface="+mn-ea"/>
                <a:cs typeface="+mn-cs"/>
              </a:rPr>
              <a:t> electron beam Structure length required pulse front tilted (PFT) laser pulses </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Structure is only for guiding as a proof-of-principle</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Goal is to see a maximum laser ON/OFF contrast of 2.5:1</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Additionally the contrast should scale with incident laser power</a:t>
            </a:r>
          </a:p>
        </p:txBody>
      </p:sp>
      <p:pic>
        <p:nvPicPr>
          <p:cNvPr id="8" name="Grafik 7"/>
          <p:cNvPicPr>
            <a:picLocks noChangeAspect="1"/>
          </p:cNvPicPr>
          <p:nvPr/>
        </p:nvPicPr>
        <p:blipFill>
          <a:blip r:embed="rId9"/>
          <a:stretch>
            <a:fillRect/>
          </a:stretch>
        </p:blipFill>
        <p:spPr>
          <a:xfrm>
            <a:off x="4874557" y="1435294"/>
            <a:ext cx="3958999" cy="1755829"/>
          </a:xfrm>
          <a:prstGeom prst="rect">
            <a:avLst/>
          </a:prstGeom>
        </p:spPr>
      </p:pic>
      <p:grpSp>
        <p:nvGrpSpPr>
          <p:cNvPr id="9" name="Gruppieren 66"/>
          <p:cNvGrpSpPr/>
          <p:nvPr/>
        </p:nvGrpSpPr>
        <p:grpSpPr>
          <a:xfrm>
            <a:off x="4697807" y="3255365"/>
            <a:ext cx="4446193" cy="1475470"/>
            <a:chOff x="1115616" y="1617633"/>
            <a:chExt cx="5832648" cy="2131884"/>
          </a:xfrm>
        </p:grpSpPr>
        <p:sp>
          <p:nvSpPr>
            <p:cNvPr id="10" name="Ellipse 67"/>
            <p:cNvSpPr/>
            <p:nvPr/>
          </p:nvSpPr>
          <p:spPr>
            <a:xfrm>
              <a:off x="1367644" y="2168860"/>
              <a:ext cx="540060" cy="39604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sp>
          <p:nvSpPr>
            <p:cNvPr id="11" name="Ellipse 68"/>
            <p:cNvSpPr/>
            <p:nvPr/>
          </p:nvSpPr>
          <p:spPr>
            <a:xfrm>
              <a:off x="2844409" y="2163180"/>
              <a:ext cx="540060" cy="39604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sp>
          <p:nvSpPr>
            <p:cNvPr id="12" name="Ellipse 69"/>
            <p:cNvSpPr/>
            <p:nvPr/>
          </p:nvSpPr>
          <p:spPr>
            <a:xfrm>
              <a:off x="2106026" y="2168860"/>
              <a:ext cx="540060" cy="39604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sp>
          <p:nvSpPr>
            <p:cNvPr id="13" name="Ellipse 70"/>
            <p:cNvSpPr/>
            <p:nvPr/>
          </p:nvSpPr>
          <p:spPr>
            <a:xfrm>
              <a:off x="3582791" y="2168860"/>
              <a:ext cx="540060" cy="39604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sp>
          <p:nvSpPr>
            <p:cNvPr id="14" name="Ellipse 71"/>
            <p:cNvSpPr/>
            <p:nvPr/>
          </p:nvSpPr>
          <p:spPr>
            <a:xfrm>
              <a:off x="4321173" y="2162182"/>
              <a:ext cx="540060" cy="39604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sp>
          <p:nvSpPr>
            <p:cNvPr id="15" name="Ellipse 72"/>
            <p:cNvSpPr/>
            <p:nvPr/>
          </p:nvSpPr>
          <p:spPr>
            <a:xfrm>
              <a:off x="1366443" y="2895618"/>
              <a:ext cx="540060" cy="39604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sp>
          <p:nvSpPr>
            <p:cNvPr id="16" name="Ellipse 73"/>
            <p:cNvSpPr/>
            <p:nvPr/>
          </p:nvSpPr>
          <p:spPr>
            <a:xfrm>
              <a:off x="2843208" y="2889938"/>
              <a:ext cx="540060" cy="39604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sp>
          <p:nvSpPr>
            <p:cNvPr id="17" name="Ellipse 74"/>
            <p:cNvSpPr/>
            <p:nvPr/>
          </p:nvSpPr>
          <p:spPr>
            <a:xfrm>
              <a:off x="2104825" y="2895618"/>
              <a:ext cx="540060" cy="39604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sp>
          <p:nvSpPr>
            <p:cNvPr id="18" name="Ellipse 75"/>
            <p:cNvSpPr/>
            <p:nvPr/>
          </p:nvSpPr>
          <p:spPr>
            <a:xfrm>
              <a:off x="3581590" y="2895618"/>
              <a:ext cx="540060" cy="39604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sp>
          <p:nvSpPr>
            <p:cNvPr id="19" name="Ellipse 76"/>
            <p:cNvSpPr/>
            <p:nvPr/>
          </p:nvSpPr>
          <p:spPr>
            <a:xfrm>
              <a:off x="4319972" y="2888940"/>
              <a:ext cx="540060" cy="39604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sp>
          <p:nvSpPr>
            <p:cNvPr id="20" name="Ellipse 77"/>
            <p:cNvSpPr/>
            <p:nvPr/>
          </p:nvSpPr>
          <p:spPr>
            <a:xfrm>
              <a:off x="5578911" y="2162182"/>
              <a:ext cx="540060" cy="39604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sp>
          <p:nvSpPr>
            <p:cNvPr id="21" name="Ellipse 78"/>
            <p:cNvSpPr/>
            <p:nvPr/>
          </p:nvSpPr>
          <p:spPr>
            <a:xfrm>
              <a:off x="6317293" y="2162182"/>
              <a:ext cx="540060" cy="39604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sp>
          <p:nvSpPr>
            <p:cNvPr id="22" name="Ellipse 79"/>
            <p:cNvSpPr/>
            <p:nvPr/>
          </p:nvSpPr>
          <p:spPr>
            <a:xfrm>
              <a:off x="5577710" y="2888940"/>
              <a:ext cx="540060" cy="39604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sp>
          <p:nvSpPr>
            <p:cNvPr id="23" name="Ellipse 80"/>
            <p:cNvSpPr/>
            <p:nvPr/>
          </p:nvSpPr>
          <p:spPr>
            <a:xfrm>
              <a:off x="6316092" y="2888940"/>
              <a:ext cx="540060" cy="39604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sp>
          <p:nvSpPr>
            <p:cNvPr id="24" name="Rechteck 81"/>
            <p:cNvSpPr/>
            <p:nvPr/>
          </p:nvSpPr>
          <p:spPr>
            <a:xfrm>
              <a:off x="4608004" y="2240868"/>
              <a:ext cx="1224136" cy="25202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sp>
          <p:nvSpPr>
            <p:cNvPr id="25" name="Rechteck 82"/>
            <p:cNvSpPr/>
            <p:nvPr/>
          </p:nvSpPr>
          <p:spPr>
            <a:xfrm>
              <a:off x="4625975" y="2967626"/>
              <a:ext cx="1224136" cy="25202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sp>
          <p:nvSpPr>
            <p:cNvPr id="26" name="Ellipse 83"/>
            <p:cNvSpPr/>
            <p:nvPr/>
          </p:nvSpPr>
          <p:spPr>
            <a:xfrm>
              <a:off x="2502071" y="2611276"/>
              <a:ext cx="342338" cy="263965"/>
            </a:xfrm>
            <a:prstGeom prst="ellipse">
              <a:avLst/>
            </a:prstGeom>
            <a:solidFill>
              <a:srgbClr val="F5A300"/>
            </a:solidFill>
            <a:ln>
              <a:noFill/>
            </a:ln>
            <a:scene3d>
              <a:camera prst="orthographicFront">
                <a:rot lat="0" lon="0" rev="0"/>
              </a:camera>
              <a:lightRig rig="threePt" dir="t"/>
            </a:scene3d>
            <a:sp3d extrusionH="127000" prstMaterial="matte">
              <a:bevelT w="336550" h="241300"/>
              <a:bevelB w="1143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cxnSp>
          <p:nvCxnSpPr>
            <p:cNvPr id="27" name="Gerade Verbindung mit Pfeil 84"/>
            <p:cNvCxnSpPr/>
            <p:nvPr/>
          </p:nvCxnSpPr>
          <p:spPr>
            <a:xfrm flipH="1">
              <a:off x="2348904" y="2743258"/>
              <a:ext cx="306334" cy="0"/>
            </a:xfrm>
            <a:prstGeom prst="straightConnector1">
              <a:avLst/>
            </a:prstGeom>
            <a:ln>
              <a:solidFill>
                <a:srgbClr val="0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8" name="Gruppieren 85"/>
            <p:cNvGrpSpPr/>
            <p:nvPr/>
          </p:nvGrpSpPr>
          <p:grpSpPr>
            <a:xfrm>
              <a:off x="1115616" y="2161841"/>
              <a:ext cx="573164" cy="799107"/>
              <a:chOff x="2238807" y="4784658"/>
              <a:chExt cx="573164" cy="799107"/>
            </a:xfrm>
          </p:grpSpPr>
          <p:grpSp>
            <p:nvGrpSpPr>
              <p:cNvPr id="54" name="Gruppieren 111"/>
              <p:cNvGrpSpPr/>
              <p:nvPr/>
            </p:nvGrpSpPr>
            <p:grpSpPr>
              <a:xfrm>
                <a:off x="2320849" y="5036640"/>
                <a:ext cx="380611" cy="351489"/>
                <a:chOff x="2320849" y="5036640"/>
                <a:chExt cx="380611" cy="351489"/>
              </a:xfrm>
            </p:grpSpPr>
            <p:cxnSp>
              <p:nvCxnSpPr>
                <p:cNvPr id="58" name="Gerade Verbindung mit Pfeil 115"/>
                <p:cNvCxnSpPr/>
                <p:nvPr/>
              </p:nvCxnSpPr>
              <p:spPr>
                <a:xfrm flipV="1">
                  <a:off x="2388776" y="5036640"/>
                  <a:ext cx="0" cy="288032"/>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Gerade Verbindung mit Pfeil 116"/>
                <p:cNvCxnSpPr/>
                <p:nvPr/>
              </p:nvCxnSpPr>
              <p:spPr>
                <a:xfrm>
                  <a:off x="2384306" y="5333522"/>
                  <a:ext cx="317154" cy="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60" name="Ellipse 117"/>
                <p:cNvSpPr/>
                <p:nvPr/>
              </p:nvSpPr>
              <p:spPr>
                <a:xfrm>
                  <a:off x="2320849" y="5265204"/>
                  <a:ext cx="126915" cy="122925"/>
                </a:xfrm>
                <a:prstGeom prst="ellipse">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cxnSp>
              <p:nvCxnSpPr>
                <p:cNvPr id="61" name="Gerader Verbinder 118"/>
                <p:cNvCxnSpPr/>
                <p:nvPr/>
              </p:nvCxnSpPr>
              <p:spPr>
                <a:xfrm flipV="1">
                  <a:off x="2339752" y="5293828"/>
                  <a:ext cx="90310" cy="7938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2" name="Gerader Verbinder 119"/>
                <p:cNvCxnSpPr>
                  <a:stCxn id="60" idx="5"/>
                  <a:endCxn id="60" idx="1"/>
                </p:cNvCxnSpPr>
                <p:nvPr/>
              </p:nvCxnSpPr>
              <p:spPr>
                <a:xfrm flipH="1" flipV="1">
                  <a:off x="2339435" y="5283206"/>
                  <a:ext cx="89743" cy="8692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55" name="Textfeld 112"/>
              <p:cNvSpPr txBox="1"/>
              <p:nvPr/>
            </p:nvSpPr>
            <p:spPr>
              <a:xfrm>
                <a:off x="2631351" y="5186172"/>
                <a:ext cx="180620" cy="276999"/>
              </a:xfrm>
              <a:prstGeom prst="rect">
                <a:avLst/>
              </a:prstGeom>
              <a:noFill/>
            </p:spPr>
            <p:txBody>
              <a:bodyPr wrap="square" rtlCol="0">
                <a:spAutoFit/>
              </a:bodyPr>
              <a:lstStyle/>
              <a:p>
                <a:pPr eaLnBrk="0" fontAlgn="base" hangingPunct="0">
                  <a:spcBef>
                    <a:spcPct val="0"/>
                  </a:spcBef>
                  <a:spcAft>
                    <a:spcPct val="0"/>
                  </a:spcAft>
                </a:pPr>
                <a:r>
                  <a:rPr lang="de-DE" sz="1200" i="1" dirty="0">
                    <a:solidFill>
                      <a:srgbClr val="000000"/>
                    </a:solidFill>
                    <a:cs typeface="Arial" pitchFamily="34" charset="0"/>
                  </a:rPr>
                  <a:t>z</a:t>
                </a:r>
                <a:endParaRPr lang="en-US" i="1" dirty="0">
                  <a:solidFill>
                    <a:srgbClr val="000000"/>
                  </a:solidFill>
                  <a:cs typeface="Arial" pitchFamily="34" charset="0"/>
                </a:endParaRPr>
              </a:p>
            </p:txBody>
          </p:sp>
          <p:sp>
            <p:nvSpPr>
              <p:cNvPr id="56" name="Textfeld 113"/>
              <p:cNvSpPr txBox="1"/>
              <p:nvPr/>
            </p:nvSpPr>
            <p:spPr>
              <a:xfrm>
                <a:off x="2259186" y="4784658"/>
                <a:ext cx="180620" cy="276999"/>
              </a:xfrm>
              <a:prstGeom prst="rect">
                <a:avLst/>
              </a:prstGeom>
              <a:noFill/>
            </p:spPr>
            <p:txBody>
              <a:bodyPr wrap="square" rtlCol="0">
                <a:spAutoFit/>
              </a:bodyPr>
              <a:lstStyle/>
              <a:p>
                <a:pPr eaLnBrk="0" fontAlgn="base" hangingPunct="0">
                  <a:spcBef>
                    <a:spcPct val="0"/>
                  </a:spcBef>
                  <a:spcAft>
                    <a:spcPct val="0"/>
                  </a:spcAft>
                </a:pPr>
                <a:r>
                  <a:rPr lang="de-DE" sz="1200" i="1" dirty="0">
                    <a:solidFill>
                      <a:srgbClr val="000000"/>
                    </a:solidFill>
                    <a:cs typeface="Arial" pitchFamily="34" charset="0"/>
                  </a:rPr>
                  <a:t>y</a:t>
                </a:r>
                <a:endParaRPr lang="en-US" i="1" dirty="0">
                  <a:solidFill>
                    <a:srgbClr val="000000"/>
                  </a:solidFill>
                  <a:cs typeface="Arial" pitchFamily="34" charset="0"/>
                </a:endParaRPr>
              </a:p>
            </p:txBody>
          </p:sp>
          <p:sp>
            <p:nvSpPr>
              <p:cNvPr id="57" name="Textfeld 114"/>
              <p:cNvSpPr txBox="1"/>
              <p:nvPr/>
            </p:nvSpPr>
            <p:spPr>
              <a:xfrm>
                <a:off x="2238807" y="5306766"/>
                <a:ext cx="180620" cy="276999"/>
              </a:xfrm>
              <a:prstGeom prst="rect">
                <a:avLst/>
              </a:prstGeom>
              <a:noFill/>
            </p:spPr>
            <p:txBody>
              <a:bodyPr wrap="square" rtlCol="0">
                <a:spAutoFit/>
              </a:bodyPr>
              <a:lstStyle/>
              <a:p>
                <a:pPr eaLnBrk="0" fontAlgn="base" hangingPunct="0">
                  <a:spcBef>
                    <a:spcPct val="0"/>
                  </a:spcBef>
                  <a:spcAft>
                    <a:spcPct val="0"/>
                  </a:spcAft>
                </a:pPr>
                <a:r>
                  <a:rPr lang="de-DE" sz="1200" i="1" dirty="0">
                    <a:solidFill>
                      <a:srgbClr val="000000"/>
                    </a:solidFill>
                    <a:cs typeface="Arial" pitchFamily="34" charset="0"/>
                  </a:rPr>
                  <a:t>x</a:t>
                </a:r>
                <a:endParaRPr lang="en-US" i="1" dirty="0">
                  <a:solidFill>
                    <a:srgbClr val="000000"/>
                  </a:solidFill>
                  <a:cs typeface="Arial" pitchFamily="34" charset="0"/>
                </a:endParaRPr>
              </a:p>
            </p:txBody>
          </p:sp>
        </p:grpSp>
        <p:sp>
          <p:nvSpPr>
            <p:cNvPr id="29" name="Textfeld 86"/>
            <p:cNvSpPr txBox="1"/>
            <p:nvPr/>
          </p:nvSpPr>
          <p:spPr>
            <a:xfrm>
              <a:off x="2147624" y="2585281"/>
              <a:ext cx="201280" cy="276999"/>
            </a:xfrm>
            <a:prstGeom prst="rect">
              <a:avLst/>
            </a:prstGeom>
            <a:noFill/>
          </p:spPr>
          <p:txBody>
            <a:bodyPr wrap="square" rtlCol="0">
              <a:spAutoFit/>
            </a:bodyPr>
            <a:lstStyle/>
            <a:p>
              <a:pPr eaLnBrk="0" fontAlgn="base" hangingPunct="0">
                <a:spcBef>
                  <a:spcPct val="0"/>
                </a:spcBef>
                <a:spcAft>
                  <a:spcPct val="0"/>
                </a:spcAft>
              </a:pPr>
              <a:r>
                <a:rPr lang="de-DE" sz="1200" i="1" dirty="0">
                  <a:solidFill>
                    <a:srgbClr val="000000"/>
                  </a:solidFill>
                  <a:cs typeface="Arial" pitchFamily="34" charset="0"/>
                </a:rPr>
                <a:t>s</a:t>
              </a:r>
              <a:endParaRPr lang="en-US" i="1" dirty="0">
                <a:solidFill>
                  <a:srgbClr val="000000"/>
                </a:solidFill>
                <a:cs typeface="Arial" pitchFamily="34" charset="0"/>
              </a:endParaRPr>
            </a:p>
          </p:txBody>
        </p:sp>
        <p:cxnSp>
          <p:nvCxnSpPr>
            <p:cNvPr id="30" name="Gerade Verbindung mit Pfeil 87"/>
            <p:cNvCxnSpPr/>
            <p:nvPr/>
          </p:nvCxnSpPr>
          <p:spPr>
            <a:xfrm flipH="1">
              <a:off x="3501632" y="2852813"/>
              <a:ext cx="710328" cy="0"/>
            </a:xfrm>
            <a:prstGeom prst="straightConnector1">
              <a:avLst/>
            </a:prstGeom>
            <a:ln>
              <a:solidFill>
                <a:srgbClr val="0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Gerade Verbindung mit Pfeil 88"/>
            <p:cNvCxnSpPr/>
            <p:nvPr/>
          </p:nvCxnSpPr>
          <p:spPr>
            <a:xfrm flipH="1">
              <a:off x="4221712" y="2852936"/>
              <a:ext cx="710328" cy="0"/>
            </a:xfrm>
            <a:prstGeom prst="straightConnector1">
              <a:avLst/>
            </a:prstGeom>
            <a:ln>
              <a:solidFill>
                <a:srgbClr val="0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Gerade Verbindung mit Pfeil 89"/>
            <p:cNvCxnSpPr/>
            <p:nvPr/>
          </p:nvCxnSpPr>
          <p:spPr>
            <a:xfrm flipH="1">
              <a:off x="5508104" y="2852813"/>
              <a:ext cx="710328" cy="0"/>
            </a:xfrm>
            <a:prstGeom prst="straightConnector1">
              <a:avLst/>
            </a:prstGeom>
            <a:ln>
              <a:solidFill>
                <a:srgbClr val="0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Gerade Verbindung mit Pfeil 90"/>
            <p:cNvCxnSpPr/>
            <p:nvPr/>
          </p:nvCxnSpPr>
          <p:spPr>
            <a:xfrm flipH="1">
              <a:off x="6228184" y="2852936"/>
              <a:ext cx="710328" cy="0"/>
            </a:xfrm>
            <a:prstGeom prst="straightConnector1">
              <a:avLst/>
            </a:prstGeom>
            <a:ln>
              <a:solidFill>
                <a:srgbClr val="0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Gerade Verbindung mit Pfeil 91"/>
            <p:cNvCxnSpPr/>
            <p:nvPr/>
          </p:nvCxnSpPr>
          <p:spPr>
            <a:xfrm flipH="1" flipV="1">
              <a:off x="4932040" y="2852813"/>
              <a:ext cx="557928" cy="123"/>
            </a:xfrm>
            <a:prstGeom prst="straightConnector1">
              <a:avLst/>
            </a:prstGeom>
            <a:ln>
              <a:solidFill>
                <a:srgbClr val="0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Gerader Verbinder 92"/>
            <p:cNvCxnSpPr/>
            <p:nvPr/>
          </p:nvCxnSpPr>
          <p:spPr>
            <a:xfrm>
              <a:off x="3507920" y="2772270"/>
              <a:ext cx="0" cy="1800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r Verbinder 93"/>
            <p:cNvCxnSpPr/>
            <p:nvPr/>
          </p:nvCxnSpPr>
          <p:spPr>
            <a:xfrm>
              <a:off x="4211960" y="2780928"/>
              <a:ext cx="0" cy="1800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r Verbinder 94"/>
            <p:cNvCxnSpPr/>
            <p:nvPr/>
          </p:nvCxnSpPr>
          <p:spPr>
            <a:xfrm>
              <a:off x="4932040" y="2780928"/>
              <a:ext cx="0" cy="1800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r Verbinder 95"/>
            <p:cNvCxnSpPr/>
            <p:nvPr/>
          </p:nvCxnSpPr>
          <p:spPr>
            <a:xfrm>
              <a:off x="5508104" y="2780928"/>
              <a:ext cx="0" cy="1800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r Verbinder 96"/>
            <p:cNvCxnSpPr/>
            <p:nvPr/>
          </p:nvCxnSpPr>
          <p:spPr>
            <a:xfrm>
              <a:off x="6228184" y="2780928"/>
              <a:ext cx="0" cy="1800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r Verbinder 97"/>
            <p:cNvCxnSpPr/>
            <p:nvPr/>
          </p:nvCxnSpPr>
          <p:spPr>
            <a:xfrm>
              <a:off x="6948264" y="2780928"/>
              <a:ext cx="0" cy="1800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Pfeil nach unten 98"/>
            <p:cNvSpPr/>
            <p:nvPr/>
          </p:nvSpPr>
          <p:spPr>
            <a:xfrm>
              <a:off x="1543075" y="1700808"/>
              <a:ext cx="4508449" cy="43204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sp>
          <p:nvSpPr>
            <p:cNvPr id="42" name="Pfeil nach unten 99"/>
            <p:cNvSpPr/>
            <p:nvPr/>
          </p:nvSpPr>
          <p:spPr>
            <a:xfrm flipV="1">
              <a:off x="1597395" y="3341246"/>
              <a:ext cx="4508449" cy="40827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sp>
          <p:nvSpPr>
            <p:cNvPr id="43" name="Textfeld 100"/>
            <p:cNvSpPr txBox="1"/>
            <p:nvPr/>
          </p:nvSpPr>
          <p:spPr>
            <a:xfrm>
              <a:off x="3362692" y="3277147"/>
              <a:ext cx="1476164" cy="369331"/>
            </a:xfrm>
            <a:prstGeom prst="rect">
              <a:avLst/>
            </a:prstGeom>
            <a:noFill/>
          </p:spPr>
          <p:txBody>
            <a:bodyPr wrap="square" rtlCol="0">
              <a:spAutoFit/>
            </a:bodyPr>
            <a:lstStyle/>
            <a:p>
              <a:pPr eaLnBrk="0" fontAlgn="base" hangingPunct="0">
                <a:spcBef>
                  <a:spcPct val="0"/>
                </a:spcBef>
                <a:spcAft>
                  <a:spcPct val="0"/>
                </a:spcAft>
              </a:pPr>
              <a:r>
                <a:rPr lang="de-DE" b="1" dirty="0">
                  <a:solidFill>
                    <a:srgbClr val="FFFFFF"/>
                  </a:solidFill>
                  <a:cs typeface="Arial" pitchFamily="34" charset="0"/>
                </a:rPr>
                <a:t>Laser</a:t>
              </a:r>
              <a:endParaRPr lang="en-US" b="1" dirty="0">
                <a:solidFill>
                  <a:srgbClr val="FFFFFF"/>
                </a:solidFill>
                <a:cs typeface="Arial" pitchFamily="34" charset="0"/>
              </a:endParaRPr>
            </a:p>
          </p:txBody>
        </p:sp>
        <p:sp>
          <p:nvSpPr>
            <p:cNvPr id="44" name="Textfeld 101"/>
            <p:cNvSpPr txBox="1"/>
            <p:nvPr/>
          </p:nvSpPr>
          <p:spPr>
            <a:xfrm>
              <a:off x="3268230" y="1617633"/>
              <a:ext cx="1476164" cy="369331"/>
            </a:xfrm>
            <a:prstGeom prst="rect">
              <a:avLst/>
            </a:prstGeom>
            <a:noFill/>
          </p:spPr>
          <p:txBody>
            <a:bodyPr wrap="square" rtlCol="0">
              <a:spAutoFit/>
            </a:bodyPr>
            <a:lstStyle/>
            <a:p>
              <a:pPr eaLnBrk="0" fontAlgn="base" hangingPunct="0">
                <a:spcBef>
                  <a:spcPct val="0"/>
                </a:spcBef>
                <a:spcAft>
                  <a:spcPct val="0"/>
                </a:spcAft>
              </a:pPr>
              <a:r>
                <a:rPr lang="de-DE" b="1" dirty="0">
                  <a:solidFill>
                    <a:srgbClr val="FFFFFF"/>
                  </a:solidFill>
                  <a:cs typeface="Arial" pitchFamily="34" charset="0"/>
                </a:rPr>
                <a:t>Laser</a:t>
              </a:r>
              <a:endParaRPr lang="en-US" b="1" dirty="0">
                <a:solidFill>
                  <a:srgbClr val="FFFFFF"/>
                </a:solidFill>
                <a:cs typeface="Arial" pitchFamily="34" charset="0"/>
              </a:endParaRPr>
            </a:p>
          </p:txBody>
        </p:sp>
        <p:pic>
          <p:nvPicPr>
            <p:cNvPr id="46" name="Grafik 103"/>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797299" y="2636912"/>
              <a:ext cx="162133" cy="174933"/>
            </a:xfrm>
            <a:prstGeom prst="rect">
              <a:avLst/>
            </a:prstGeom>
          </p:spPr>
        </p:pic>
        <p:pic>
          <p:nvPicPr>
            <p:cNvPr id="47" name="Grafik 104"/>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4518036" y="2636945"/>
              <a:ext cx="162133" cy="174933"/>
            </a:xfrm>
            <a:prstGeom prst="rect">
              <a:avLst/>
            </a:prstGeom>
          </p:spPr>
        </p:pic>
        <p:pic>
          <p:nvPicPr>
            <p:cNvPr id="48" name="Grafik 105"/>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5847715" y="2659843"/>
              <a:ext cx="162133" cy="174933"/>
            </a:xfrm>
            <a:prstGeom prst="rect">
              <a:avLst/>
            </a:prstGeom>
          </p:spPr>
        </p:pic>
        <p:pic>
          <p:nvPicPr>
            <p:cNvPr id="49" name="Grafik 106"/>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6515694" y="2659843"/>
              <a:ext cx="162133" cy="174933"/>
            </a:xfrm>
            <a:prstGeom prst="rect">
              <a:avLst/>
            </a:prstGeom>
          </p:spPr>
        </p:pic>
        <p:pic>
          <p:nvPicPr>
            <p:cNvPr id="50" name="Grafik 107"/>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5181672" y="2692132"/>
              <a:ext cx="38400" cy="124800"/>
            </a:xfrm>
            <a:prstGeom prst="rect">
              <a:avLst/>
            </a:prstGeom>
          </p:spPr>
        </p:pic>
        <p:sp>
          <p:nvSpPr>
            <p:cNvPr id="52" name="Pfeil nach rechts 109"/>
            <p:cNvSpPr/>
            <p:nvPr/>
          </p:nvSpPr>
          <p:spPr>
            <a:xfrm>
              <a:off x="2907206" y="2585281"/>
              <a:ext cx="513266" cy="310337"/>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pic>
          <p:nvPicPr>
            <p:cNvPr id="53" name="Grafik 110"/>
            <p:cNvPicPr>
              <a:picLocks noChangeAspect="1"/>
            </p:cNvPicPr>
            <p:nvPr>
              <p:custDataLst>
                <p:tags r:id="rId6"/>
              </p:custDataLst>
            </p:nvPr>
          </p:nvPicPr>
          <p:blipFill>
            <a:blip r:embed="rId12" cstate="print">
              <a:extLst>
                <a:ext uri="{28A0092B-C50C-407E-A947-70E740481C1C}">
                  <a14:useLocalDpi xmlns:a14="http://schemas.microsoft.com/office/drawing/2010/main" val="0"/>
                </a:ext>
              </a:extLst>
            </a:blip>
            <a:stretch>
              <a:fillRect/>
            </a:stretch>
          </p:blipFill>
          <p:spPr>
            <a:xfrm>
              <a:off x="2949022" y="2667697"/>
              <a:ext cx="386743" cy="136229"/>
            </a:xfrm>
            <a:prstGeom prst="rect">
              <a:avLst/>
            </a:prstGeom>
          </p:spPr>
        </p:pic>
      </p:grpSp>
      <p:sp>
        <p:nvSpPr>
          <p:cNvPr id="63" name="TextBox 62"/>
          <p:cNvSpPr txBox="1"/>
          <p:nvPr/>
        </p:nvSpPr>
        <p:spPr>
          <a:xfrm>
            <a:off x="4698687" y="4849432"/>
            <a:ext cx="3750934" cy="307777"/>
          </a:xfrm>
          <a:prstGeom prst="rect">
            <a:avLst/>
          </a:prstGeom>
          <a:noFill/>
        </p:spPr>
        <p:txBody>
          <a:bodyPr wrap="none" rtlCol="0">
            <a:spAutoFit/>
          </a:bodyPr>
          <a:lstStyle/>
          <a:p>
            <a:r>
              <a:rPr lang="en-US" sz="1400"/>
              <a:t>Niedermayer, et al., PRL </a:t>
            </a:r>
            <a:r>
              <a:rPr lang="en-US" sz="1400" b="1"/>
              <a:t>121</a:t>
            </a:r>
            <a:r>
              <a:rPr lang="en-US" sz="1400"/>
              <a:t>, 214801 (2018)</a:t>
            </a:r>
          </a:p>
        </p:txBody>
      </p:sp>
      <p:sp>
        <p:nvSpPr>
          <p:cNvPr id="64" name="TextBox 63"/>
          <p:cNvSpPr txBox="1"/>
          <p:nvPr/>
        </p:nvSpPr>
        <p:spPr>
          <a:xfrm>
            <a:off x="448420" y="4860720"/>
            <a:ext cx="3762568" cy="307777"/>
          </a:xfrm>
          <a:prstGeom prst="rect">
            <a:avLst/>
          </a:prstGeom>
          <a:noFill/>
        </p:spPr>
        <p:txBody>
          <a:bodyPr wrap="none" rtlCol="0">
            <a:spAutoFit/>
          </a:bodyPr>
          <a:lstStyle/>
          <a:p>
            <a:r>
              <a:rPr lang="en-US" sz="1400"/>
              <a:t>Hommelhoff Group, FAU Erlangen, Germany</a:t>
            </a:r>
          </a:p>
        </p:txBody>
      </p:sp>
    </p:spTree>
    <p:extLst>
      <p:ext uri="{BB962C8B-B14F-4D97-AF65-F5344CB8AC3E}">
        <p14:creationId xmlns:p14="http://schemas.microsoft.com/office/powerpoint/2010/main" val="268610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A12F8F-B0FC-AD45-86FE-B686909FDF4B}"/>
              </a:ext>
            </a:extLst>
          </p:cNvPr>
          <p:cNvSpPr>
            <a:spLocks noGrp="1"/>
          </p:cNvSpPr>
          <p:nvPr>
            <p:ph type="sldNum" sz="quarter" idx="11"/>
          </p:nvPr>
        </p:nvSpPr>
        <p:spPr/>
        <p:txBody>
          <a:bodyPr/>
          <a:lstStyle/>
          <a:p>
            <a:fld id="{5BD36294-2849-48A8-8531-5354CF3095D2}" type="slidenum">
              <a:rPr lang="en-US" smtClean="0">
                <a:solidFill>
                  <a:srgbClr val="000000"/>
                </a:solidFill>
              </a:rPr>
              <a:pPr/>
              <a:t>7</a:t>
            </a:fld>
            <a:endParaRPr lang="en-US" dirty="0">
              <a:solidFill>
                <a:srgbClr val="000000"/>
              </a:solidFill>
            </a:endParaRPr>
          </a:p>
        </p:txBody>
      </p:sp>
      <p:sp>
        <p:nvSpPr>
          <p:cNvPr id="3" name="Title 2">
            <a:extLst>
              <a:ext uri="{FF2B5EF4-FFF2-40B4-BE49-F238E27FC236}">
                <a16:creationId xmlns:a16="http://schemas.microsoft.com/office/drawing/2014/main" id="{88E5C645-8AEA-7648-92B5-98E8B590622D}"/>
              </a:ext>
            </a:extLst>
          </p:cNvPr>
          <p:cNvSpPr>
            <a:spLocks noGrp="1"/>
          </p:cNvSpPr>
          <p:nvPr>
            <p:ph type="title"/>
          </p:nvPr>
        </p:nvSpPr>
        <p:spPr/>
        <p:txBody>
          <a:bodyPr/>
          <a:lstStyle/>
          <a:p>
            <a:r>
              <a:rPr lang="en-US"/>
              <a:t>First demonstration of a waveguide-coupled DLA produced using inverse design optimization</a:t>
            </a:r>
          </a:p>
        </p:txBody>
      </p:sp>
      <p:pic>
        <p:nvPicPr>
          <p:cNvPr id="6" name="Picture 5">
            <a:extLst>
              <a:ext uri="{FF2B5EF4-FFF2-40B4-BE49-F238E27FC236}">
                <a16:creationId xmlns:a16="http://schemas.microsoft.com/office/drawing/2014/main" id="{90AA28AF-2A1B-874B-996A-56FE8D134D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091" y="1327996"/>
            <a:ext cx="5717894" cy="2642062"/>
          </a:xfrm>
          <a:prstGeom prst="rect">
            <a:avLst/>
          </a:prstGeom>
        </p:spPr>
      </p:pic>
      <p:pic>
        <p:nvPicPr>
          <p:cNvPr id="10" name="Picture 9">
            <a:extLst>
              <a:ext uri="{FF2B5EF4-FFF2-40B4-BE49-F238E27FC236}">
                <a16:creationId xmlns:a16="http://schemas.microsoft.com/office/drawing/2014/main" id="{7585D38F-6D8A-034E-BAA9-2390E2EE33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9516" y="1520495"/>
            <a:ext cx="2630393" cy="2257063"/>
          </a:xfrm>
          <a:prstGeom prst="rect">
            <a:avLst/>
          </a:prstGeom>
        </p:spPr>
      </p:pic>
      <p:pic>
        <p:nvPicPr>
          <p:cNvPr id="12" name="Picture 11">
            <a:extLst>
              <a:ext uri="{FF2B5EF4-FFF2-40B4-BE49-F238E27FC236}">
                <a16:creationId xmlns:a16="http://schemas.microsoft.com/office/drawing/2014/main" id="{9D0D27CB-AA1E-224F-900D-F474148455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918" y="4006695"/>
            <a:ext cx="5401102" cy="2311556"/>
          </a:xfrm>
          <a:prstGeom prst="rect">
            <a:avLst/>
          </a:prstGeom>
        </p:spPr>
      </p:pic>
      <p:sp>
        <p:nvSpPr>
          <p:cNvPr id="13" name="Rectangle 12">
            <a:extLst>
              <a:ext uri="{FF2B5EF4-FFF2-40B4-BE49-F238E27FC236}">
                <a16:creationId xmlns:a16="http://schemas.microsoft.com/office/drawing/2014/main" id="{66308DC7-0DAD-7B48-9E91-58FC1208DFD3}"/>
              </a:ext>
            </a:extLst>
          </p:cNvPr>
          <p:cNvSpPr/>
          <p:nvPr/>
        </p:nvSpPr>
        <p:spPr>
          <a:xfrm>
            <a:off x="258918" y="4010675"/>
            <a:ext cx="284290" cy="226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AC69F4F-264D-2649-92A1-9347E9BAB2FD}"/>
              </a:ext>
            </a:extLst>
          </p:cNvPr>
          <p:cNvSpPr txBox="1"/>
          <p:nvPr/>
        </p:nvSpPr>
        <p:spPr>
          <a:xfrm>
            <a:off x="672299" y="6318251"/>
            <a:ext cx="4818277" cy="523220"/>
          </a:xfrm>
          <a:prstGeom prst="rect">
            <a:avLst/>
          </a:prstGeom>
          <a:noFill/>
        </p:spPr>
        <p:txBody>
          <a:bodyPr wrap="square" rtlCol="0">
            <a:spAutoFit/>
          </a:bodyPr>
          <a:lstStyle/>
          <a:p>
            <a:r>
              <a:rPr lang="en-US" sz="1400"/>
              <a:t>N. Sapra, et al., “On-chip laser driven particle acceleration through inverse design,” Science </a:t>
            </a:r>
            <a:r>
              <a:rPr lang="en-US" sz="1400" b="1"/>
              <a:t>367</a:t>
            </a:r>
            <a:r>
              <a:rPr lang="en-US" sz="1400"/>
              <a:t> (6473), 79 (2020)</a:t>
            </a:r>
          </a:p>
        </p:txBody>
      </p:sp>
      <p:sp>
        <p:nvSpPr>
          <p:cNvPr id="15" name="TextBox 14">
            <a:extLst>
              <a:ext uri="{FF2B5EF4-FFF2-40B4-BE49-F238E27FC236}">
                <a16:creationId xmlns:a16="http://schemas.microsoft.com/office/drawing/2014/main" id="{E4B7EBFD-25C9-774E-B0B2-2D35D9BAD80D}"/>
              </a:ext>
            </a:extLst>
          </p:cNvPr>
          <p:cNvSpPr txBox="1"/>
          <p:nvPr/>
        </p:nvSpPr>
        <p:spPr>
          <a:xfrm>
            <a:off x="5709406" y="4247685"/>
            <a:ext cx="3175676" cy="1600438"/>
          </a:xfrm>
          <a:prstGeom prst="rect">
            <a:avLst/>
          </a:prstGeom>
          <a:noFill/>
        </p:spPr>
        <p:txBody>
          <a:bodyPr wrap="square" rtlCol="0">
            <a:spAutoFit/>
          </a:bodyPr>
          <a:lstStyle/>
          <a:p>
            <a:r>
              <a:rPr lang="en-US" sz="1400">
                <a:sym typeface="Wingdings" pitchFamily="2" charset="2"/>
              </a:rPr>
              <a:t>• First demonstration of acceleration in a waveguide-coupled DLA</a:t>
            </a:r>
          </a:p>
          <a:p>
            <a:r>
              <a:rPr lang="en-US" sz="1400">
                <a:sym typeface="Wingdings" pitchFamily="2" charset="2"/>
              </a:rPr>
              <a:t>• Acceleration of 1.2 keV over 30 µm (gradient of 40.3 MeV/m)</a:t>
            </a:r>
          </a:p>
          <a:p>
            <a:r>
              <a:rPr lang="en-US" sz="1400">
                <a:sym typeface="Wingdings" pitchFamily="2" charset="2"/>
              </a:rPr>
              <a:t>• Illustrates utility of inverse design methods to optimize over unique parameter constraints</a:t>
            </a:r>
            <a:endParaRPr lang="en-US" sz="1400"/>
          </a:p>
        </p:txBody>
      </p:sp>
      <p:pic>
        <p:nvPicPr>
          <p:cNvPr id="17" name="Picture 16">
            <a:extLst>
              <a:ext uri="{FF2B5EF4-FFF2-40B4-BE49-F238E27FC236}">
                <a16:creationId xmlns:a16="http://schemas.microsoft.com/office/drawing/2014/main" id="{93CD5BE8-AB59-E042-AFF3-F8B03639BE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2858" y="5848123"/>
            <a:ext cx="2862977" cy="515000"/>
          </a:xfrm>
          <a:prstGeom prst="rect">
            <a:avLst/>
          </a:prstGeom>
        </p:spPr>
      </p:pic>
    </p:spTree>
    <p:extLst>
      <p:ext uri="{BB962C8B-B14F-4D97-AF65-F5344CB8AC3E}">
        <p14:creationId xmlns:p14="http://schemas.microsoft.com/office/powerpoint/2010/main" val="2170559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87A0C-190D-4663-9295-17287A3D36A6}"/>
              </a:ext>
            </a:extLst>
          </p:cNvPr>
          <p:cNvSpPr>
            <a:spLocks noGrp="1"/>
          </p:cNvSpPr>
          <p:nvPr>
            <p:ph type="title"/>
          </p:nvPr>
        </p:nvSpPr>
        <p:spPr>
          <a:xfrm>
            <a:off x="304800" y="73587"/>
            <a:ext cx="8103570" cy="753033"/>
          </a:xfrm>
        </p:spPr>
        <p:txBody>
          <a:bodyPr/>
          <a:lstStyle/>
          <a:p>
            <a:r>
              <a:rPr lang="en-US" dirty="0"/>
              <a:t>The components for an integrated 1 MeV tabletop accelerator are coming together</a:t>
            </a:r>
          </a:p>
        </p:txBody>
      </p:sp>
      <p:sp>
        <p:nvSpPr>
          <p:cNvPr id="35" name="TextBox 34">
            <a:extLst>
              <a:ext uri="{FF2B5EF4-FFF2-40B4-BE49-F238E27FC236}">
                <a16:creationId xmlns:a16="http://schemas.microsoft.com/office/drawing/2014/main" id="{7C4973B0-EF13-1D49-9261-4C38A971B12E}"/>
              </a:ext>
            </a:extLst>
          </p:cNvPr>
          <p:cNvSpPr txBox="1"/>
          <p:nvPr/>
        </p:nvSpPr>
        <p:spPr>
          <a:xfrm>
            <a:off x="344092" y="1001510"/>
            <a:ext cx="3762568" cy="369332"/>
          </a:xfrm>
          <a:prstGeom prst="rect">
            <a:avLst/>
          </a:prstGeom>
          <a:noFill/>
        </p:spPr>
        <p:txBody>
          <a:bodyPr wrap="none" rtlCol="0">
            <a:spAutoFit/>
          </a:bodyPr>
          <a:lstStyle/>
          <a:p>
            <a:r>
              <a:rPr lang="en-US" b="1" dirty="0"/>
              <a:t>Stanford “glassbox” test system</a:t>
            </a:r>
          </a:p>
        </p:txBody>
      </p:sp>
      <p:pic>
        <p:nvPicPr>
          <p:cNvPr id="37" name="Picture 36" descr="Screen Shot 2019-04-30 at 5.43.44 PM.jpg">
            <a:extLst>
              <a:ext uri="{FF2B5EF4-FFF2-40B4-BE49-F238E27FC236}">
                <a16:creationId xmlns:a16="http://schemas.microsoft.com/office/drawing/2014/main" id="{31980C72-0705-054C-AF03-BCE135303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2525" y="4236509"/>
            <a:ext cx="2302741" cy="1977329"/>
          </a:xfrm>
          <a:prstGeom prst="rect">
            <a:avLst/>
          </a:prstGeom>
        </p:spPr>
      </p:pic>
      <p:sp>
        <p:nvSpPr>
          <p:cNvPr id="38" name="TextBox 37">
            <a:extLst>
              <a:ext uri="{FF2B5EF4-FFF2-40B4-BE49-F238E27FC236}">
                <a16:creationId xmlns:a16="http://schemas.microsoft.com/office/drawing/2014/main" id="{77A32822-2F1E-054A-87B1-AD62FB43D9FC}"/>
              </a:ext>
            </a:extLst>
          </p:cNvPr>
          <p:cNvSpPr txBox="1"/>
          <p:nvPr/>
        </p:nvSpPr>
        <p:spPr>
          <a:xfrm>
            <a:off x="4079402" y="6224681"/>
            <a:ext cx="2375864" cy="276999"/>
          </a:xfrm>
          <a:prstGeom prst="rect">
            <a:avLst/>
          </a:prstGeom>
          <a:noFill/>
        </p:spPr>
        <p:txBody>
          <a:bodyPr wrap="square" rtlCol="0">
            <a:spAutoFit/>
          </a:bodyPr>
          <a:lstStyle/>
          <a:p>
            <a:r>
              <a:rPr lang="en-US" sz="1200" dirty="0"/>
              <a:t>N. </a:t>
            </a:r>
            <a:r>
              <a:rPr lang="en-US" sz="1200" dirty="0" err="1"/>
              <a:t>Sapra</a:t>
            </a:r>
            <a:r>
              <a:rPr lang="en-US" sz="1200" dirty="0"/>
              <a:t>, et al., Science (2019)</a:t>
            </a:r>
          </a:p>
        </p:txBody>
      </p:sp>
      <p:sp>
        <p:nvSpPr>
          <p:cNvPr id="39" name="TextBox 38">
            <a:extLst>
              <a:ext uri="{FF2B5EF4-FFF2-40B4-BE49-F238E27FC236}">
                <a16:creationId xmlns:a16="http://schemas.microsoft.com/office/drawing/2014/main" id="{DB439D37-02E5-FD4E-8318-BFE0774A3076}"/>
              </a:ext>
            </a:extLst>
          </p:cNvPr>
          <p:cNvSpPr txBox="1"/>
          <p:nvPr/>
        </p:nvSpPr>
        <p:spPr>
          <a:xfrm>
            <a:off x="562154" y="3850083"/>
            <a:ext cx="5988955" cy="369332"/>
          </a:xfrm>
          <a:prstGeom prst="rect">
            <a:avLst/>
          </a:prstGeom>
          <a:noFill/>
        </p:spPr>
        <p:txBody>
          <a:bodyPr wrap="square" rtlCol="0">
            <a:spAutoFit/>
          </a:bodyPr>
          <a:lstStyle/>
          <a:p>
            <a:r>
              <a:rPr lang="en-US" b="1" dirty="0"/>
              <a:t>optimized DLA components via inverse design </a:t>
            </a:r>
          </a:p>
        </p:txBody>
      </p:sp>
      <p:cxnSp>
        <p:nvCxnSpPr>
          <p:cNvPr id="40" name="Straight Arrow Connector 39">
            <a:extLst>
              <a:ext uri="{FF2B5EF4-FFF2-40B4-BE49-F238E27FC236}">
                <a16:creationId xmlns:a16="http://schemas.microsoft.com/office/drawing/2014/main" id="{9DA0F30B-8D39-6144-8280-C98A579A0AFB}"/>
              </a:ext>
            </a:extLst>
          </p:cNvPr>
          <p:cNvCxnSpPr/>
          <p:nvPr/>
        </p:nvCxnSpPr>
        <p:spPr>
          <a:xfrm flipV="1">
            <a:off x="4638821" y="4660835"/>
            <a:ext cx="0" cy="1117034"/>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B595DFF7-6DC2-044A-BA98-5CFCE3EE899E}"/>
              </a:ext>
            </a:extLst>
          </p:cNvPr>
          <p:cNvSpPr txBox="1"/>
          <p:nvPr/>
        </p:nvSpPr>
        <p:spPr>
          <a:xfrm>
            <a:off x="4368366" y="5625010"/>
            <a:ext cx="344302" cy="307777"/>
          </a:xfrm>
          <a:prstGeom prst="rect">
            <a:avLst/>
          </a:prstGeom>
          <a:noFill/>
        </p:spPr>
        <p:txBody>
          <a:bodyPr wrap="none" rtlCol="0">
            <a:spAutoFit/>
          </a:bodyPr>
          <a:lstStyle/>
          <a:p>
            <a:r>
              <a:rPr lang="en-US" sz="1400" dirty="0">
                <a:solidFill>
                  <a:schemeClr val="bg1"/>
                </a:solidFill>
              </a:rPr>
              <a:t>e-</a:t>
            </a:r>
          </a:p>
        </p:txBody>
      </p:sp>
      <p:pic>
        <p:nvPicPr>
          <p:cNvPr id="42" name="Shape 186">
            <a:extLst>
              <a:ext uri="{FF2B5EF4-FFF2-40B4-BE49-F238E27FC236}">
                <a16:creationId xmlns:a16="http://schemas.microsoft.com/office/drawing/2014/main" id="{C1A0AE34-0F37-D449-B943-2E84DD1FDB13}"/>
              </a:ext>
            </a:extLst>
          </p:cNvPr>
          <p:cNvPicPr preferRelativeResize="0"/>
          <p:nvPr/>
        </p:nvPicPr>
        <p:blipFill>
          <a:blip r:embed="rId3">
            <a:alphaModFix/>
          </a:blip>
          <a:stretch>
            <a:fillRect/>
          </a:stretch>
        </p:blipFill>
        <p:spPr>
          <a:xfrm>
            <a:off x="3051373" y="4457898"/>
            <a:ext cx="693772" cy="743815"/>
          </a:xfrm>
          <a:prstGeom prst="rect">
            <a:avLst/>
          </a:prstGeom>
          <a:noFill/>
          <a:ln w="28575" cap="flat" cmpd="sng">
            <a:solidFill>
              <a:srgbClr val="666666"/>
            </a:solidFill>
            <a:prstDash val="solid"/>
            <a:round/>
            <a:headEnd type="none" w="med" len="med"/>
            <a:tailEnd type="none" w="med" len="med"/>
          </a:ln>
        </p:spPr>
      </p:pic>
      <p:sp>
        <p:nvSpPr>
          <p:cNvPr id="43" name="TextBox 42">
            <a:extLst>
              <a:ext uri="{FF2B5EF4-FFF2-40B4-BE49-F238E27FC236}">
                <a16:creationId xmlns:a16="http://schemas.microsoft.com/office/drawing/2014/main" id="{53709F08-0E01-7E4F-8F61-46EACA647978}"/>
              </a:ext>
            </a:extLst>
          </p:cNvPr>
          <p:cNvSpPr txBox="1"/>
          <p:nvPr/>
        </p:nvSpPr>
        <p:spPr>
          <a:xfrm>
            <a:off x="5292909" y="4284572"/>
            <a:ext cx="1411064" cy="523220"/>
          </a:xfrm>
          <a:prstGeom prst="rect">
            <a:avLst/>
          </a:prstGeom>
          <a:noFill/>
        </p:spPr>
        <p:txBody>
          <a:bodyPr wrap="square" rtlCol="0">
            <a:spAutoFit/>
          </a:bodyPr>
          <a:lstStyle/>
          <a:p>
            <a:r>
              <a:rPr lang="en-US" sz="1400" dirty="0">
                <a:solidFill>
                  <a:srgbClr val="FFFFFF"/>
                </a:solidFill>
              </a:rPr>
              <a:t>waveguide coupled DLA</a:t>
            </a:r>
          </a:p>
        </p:txBody>
      </p:sp>
      <p:pic>
        <p:nvPicPr>
          <p:cNvPr id="44" name="Shape 221">
            <a:extLst>
              <a:ext uri="{FF2B5EF4-FFF2-40B4-BE49-F238E27FC236}">
                <a16:creationId xmlns:a16="http://schemas.microsoft.com/office/drawing/2014/main" id="{3B882044-FBCE-DF41-ACC0-0696D6DC8950}"/>
              </a:ext>
            </a:extLst>
          </p:cNvPr>
          <p:cNvPicPr preferRelativeResize="0"/>
          <p:nvPr/>
        </p:nvPicPr>
        <p:blipFill rotWithShape="1">
          <a:blip r:embed="rId4">
            <a:alphaModFix/>
          </a:blip>
          <a:srcRect/>
          <a:stretch/>
        </p:blipFill>
        <p:spPr>
          <a:xfrm>
            <a:off x="3039612" y="5500816"/>
            <a:ext cx="735746" cy="735624"/>
          </a:xfrm>
          <a:prstGeom prst="rect">
            <a:avLst/>
          </a:prstGeom>
          <a:noFill/>
          <a:ln w="25400" cap="flat" cmpd="sng">
            <a:solidFill>
              <a:srgbClr val="7F7F7F"/>
            </a:solidFill>
            <a:prstDash val="solid"/>
            <a:round/>
            <a:headEnd type="none" w="med" len="med"/>
            <a:tailEnd type="none" w="med" len="med"/>
          </a:ln>
        </p:spPr>
      </p:pic>
      <p:sp>
        <p:nvSpPr>
          <p:cNvPr id="45" name="TextBox 44">
            <a:extLst>
              <a:ext uri="{FF2B5EF4-FFF2-40B4-BE49-F238E27FC236}">
                <a16:creationId xmlns:a16="http://schemas.microsoft.com/office/drawing/2014/main" id="{7118B219-4F5A-6145-A946-20AFAEE90576}"/>
              </a:ext>
            </a:extLst>
          </p:cNvPr>
          <p:cNvSpPr txBox="1"/>
          <p:nvPr/>
        </p:nvSpPr>
        <p:spPr>
          <a:xfrm>
            <a:off x="114448" y="6302897"/>
            <a:ext cx="3744544" cy="276999"/>
          </a:xfrm>
          <a:prstGeom prst="rect">
            <a:avLst/>
          </a:prstGeom>
          <a:noFill/>
        </p:spPr>
        <p:txBody>
          <a:bodyPr wrap="square" rtlCol="0">
            <a:spAutoFit/>
          </a:bodyPr>
          <a:lstStyle/>
          <a:p>
            <a:r>
              <a:rPr lang="en-US" sz="1200" dirty="0"/>
              <a:t>T. Hughes, et al, Phys. Rev. Appl. 9, 054017 (2018)</a:t>
            </a:r>
          </a:p>
        </p:txBody>
      </p:sp>
      <p:pic>
        <p:nvPicPr>
          <p:cNvPr id="46" name="Picture 45">
            <a:extLst>
              <a:ext uri="{FF2B5EF4-FFF2-40B4-BE49-F238E27FC236}">
                <a16:creationId xmlns:a16="http://schemas.microsoft.com/office/drawing/2014/main" id="{E10BAA9B-E7FF-584E-B227-FBE49B9002AF}"/>
              </a:ext>
            </a:extLst>
          </p:cNvPr>
          <p:cNvPicPr>
            <a:picLocks noChangeAspect="1"/>
          </p:cNvPicPr>
          <p:nvPr/>
        </p:nvPicPr>
        <p:blipFill>
          <a:blip r:embed="rId5"/>
          <a:stretch>
            <a:fillRect/>
          </a:stretch>
        </p:blipFill>
        <p:spPr>
          <a:xfrm>
            <a:off x="171344" y="4240104"/>
            <a:ext cx="2613027" cy="1984577"/>
          </a:xfrm>
          <a:prstGeom prst="rect">
            <a:avLst/>
          </a:prstGeom>
        </p:spPr>
      </p:pic>
      <p:sp>
        <p:nvSpPr>
          <p:cNvPr id="47" name="Rectangle 46">
            <a:extLst>
              <a:ext uri="{FF2B5EF4-FFF2-40B4-BE49-F238E27FC236}">
                <a16:creationId xmlns:a16="http://schemas.microsoft.com/office/drawing/2014/main" id="{05812E3F-1B0E-7B40-B46F-8DAF3B3A53CC}"/>
              </a:ext>
            </a:extLst>
          </p:cNvPr>
          <p:cNvSpPr/>
          <p:nvPr/>
        </p:nvSpPr>
        <p:spPr>
          <a:xfrm>
            <a:off x="64615" y="3873031"/>
            <a:ext cx="6537938" cy="280140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8" name="Picture 47" descr="Screen Shot 2019-04-30 at 6.15.23 PM.jpg">
            <a:extLst>
              <a:ext uri="{FF2B5EF4-FFF2-40B4-BE49-F238E27FC236}">
                <a16:creationId xmlns:a16="http://schemas.microsoft.com/office/drawing/2014/main" id="{8A37DF6E-D61A-F345-B08F-F47B570AEE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73919" y="1603689"/>
            <a:ext cx="2543695" cy="2269342"/>
          </a:xfrm>
          <a:prstGeom prst="rect">
            <a:avLst/>
          </a:prstGeom>
        </p:spPr>
      </p:pic>
      <p:pic>
        <p:nvPicPr>
          <p:cNvPr id="49" name="図 64">
            <a:extLst>
              <a:ext uri="{FF2B5EF4-FFF2-40B4-BE49-F238E27FC236}">
                <a16:creationId xmlns:a16="http://schemas.microsoft.com/office/drawing/2014/main" id="{13AFF08E-19FD-E94C-BA6B-E2F2D198FE86}"/>
              </a:ext>
            </a:extLst>
          </p:cNvPr>
          <p:cNvPicPr>
            <a:picLocks noChangeAspect="1"/>
          </p:cNvPicPr>
          <p:nvPr/>
        </p:nvPicPr>
        <p:blipFill rotWithShape="1">
          <a:blip r:embed="rId7"/>
          <a:srcRect l="21986" t="35632" r="38018" b="27654"/>
          <a:stretch/>
        </p:blipFill>
        <p:spPr>
          <a:xfrm rot="5400000">
            <a:off x="6706558" y="3690882"/>
            <a:ext cx="2276946" cy="2132195"/>
          </a:xfrm>
          <a:prstGeom prst="rect">
            <a:avLst/>
          </a:prstGeom>
        </p:spPr>
      </p:pic>
      <p:sp>
        <p:nvSpPr>
          <p:cNvPr id="50" name="TextBox 49">
            <a:extLst>
              <a:ext uri="{FF2B5EF4-FFF2-40B4-BE49-F238E27FC236}">
                <a16:creationId xmlns:a16="http://schemas.microsoft.com/office/drawing/2014/main" id="{41451374-CC0E-4744-AFA3-DAD487CAF716}"/>
              </a:ext>
            </a:extLst>
          </p:cNvPr>
          <p:cNvSpPr txBox="1"/>
          <p:nvPr/>
        </p:nvSpPr>
        <p:spPr>
          <a:xfrm>
            <a:off x="4262535" y="1039294"/>
            <a:ext cx="2583159" cy="646331"/>
          </a:xfrm>
          <a:prstGeom prst="rect">
            <a:avLst/>
          </a:prstGeom>
          <a:noFill/>
        </p:spPr>
        <p:txBody>
          <a:bodyPr wrap="none" rtlCol="0">
            <a:spAutoFit/>
          </a:bodyPr>
          <a:lstStyle/>
          <a:p>
            <a:r>
              <a:rPr lang="en-US" b="1" dirty="0"/>
              <a:t>compact electron gun</a:t>
            </a:r>
          </a:p>
          <a:p>
            <a:r>
              <a:rPr lang="en-US" b="1" dirty="0"/>
              <a:t>w/electrostatic lens</a:t>
            </a:r>
          </a:p>
        </p:txBody>
      </p:sp>
      <p:pic>
        <p:nvPicPr>
          <p:cNvPr id="51" name="Picture 50" descr="Screen Shot 2019-04-30 at 6.17.12 PM.jpg">
            <a:extLst>
              <a:ext uri="{FF2B5EF4-FFF2-40B4-BE49-F238E27FC236}">
                <a16:creationId xmlns:a16="http://schemas.microsoft.com/office/drawing/2014/main" id="{55C56769-BB4B-9C40-B6CF-2B450071B91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28982" y="1527059"/>
            <a:ext cx="1568172" cy="1040807"/>
          </a:xfrm>
          <a:prstGeom prst="rect">
            <a:avLst/>
          </a:prstGeom>
        </p:spPr>
      </p:pic>
      <p:sp>
        <p:nvSpPr>
          <p:cNvPr id="52" name="TextBox 51">
            <a:extLst>
              <a:ext uri="{FF2B5EF4-FFF2-40B4-BE49-F238E27FC236}">
                <a16:creationId xmlns:a16="http://schemas.microsoft.com/office/drawing/2014/main" id="{0FD96E04-C80D-A84C-B035-867E6FD87F48}"/>
              </a:ext>
            </a:extLst>
          </p:cNvPr>
          <p:cNvSpPr txBox="1"/>
          <p:nvPr/>
        </p:nvSpPr>
        <p:spPr>
          <a:xfrm>
            <a:off x="7178739" y="2238635"/>
            <a:ext cx="1184940" cy="307777"/>
          </a:xfrm>
          <a:prstGeom prst="rect">
            <a:avLst/>
          </a:prstGeom>
          <a:noFill/>
        </p:spPr>
        <p:txBody>
          <a:bodyPr wrap="none" rtlCol="0">
            <a:spAutoFit/>
          </a:bodyPr>
          <a:lstStyle/>
          <a:p>
            <a:r>
              <a:rPr lang="en-US" sz="1400" dirty="0">
                <a:solidFill>
                  <a:schemeClr val="bg1"/>
                </a:solidFill>
              </a:rPr>
              <a:t>Si tip emitter</a:t>
            </a:r>
          </a:p>
        </p:txBody>
      </p:sp>
      <p:sp>
        <p:nvSpPr>
          <p:cNvPr id="53" name="TextBox 52">
            <a:extLst>
              <a:ext uri="{FF2B5EF4-FFF2-40B4-BE49-F238E27FC236}">
                <a16:creationId xmlns:a16="http://schemas.microsoft.com/office/drawing/2014/main" id="{647370DD-D815-434E-AE7F-9F9B0E0B0717}"/>
              </a:ext>
            </a:extLst>
          </p:cNvPr>
          <p:cNvSpPr txBox="1"/>
          <p:nvPr/>
        </p:nvSpPr>
        <p:spPr>
          <a:xfrm>
            <a:off x="3004335" y="4202262"/>
            <a:ext cx="783312" cy="276999"/>
          </a:xfrm>
          <a:prstGeom prst="rect">
            <a:avLst/>
          </a:prstGeom>
          <a:noFill/>
        </p:spPr>
        <p:txBody>
          <a:bodyPr wrap="none" rtlCol="0">
            <a:spAutoFit/>
          </a:bodyPr>
          <a:lstStyle/>
          <a:p>
            <a:r>
              <a:rPr lang="en-US" sz="1200" b="1" dirty="0"/>
              <a:t>splitters</a:t>
            </a:r>
          </a:p>
        </p:txBody>
      </p:sp>
      <p:sp>
        <p:nvSpPr>
          <p:cNvPr id="54" name="TextBox 53">
            <a:extLst>
              <a:ext uri="{FF2B5EF4-FFF2-40B4-BE49-F238E27FC236}">
                <a16:creationId xmlns:a16="http://schemas.microsoft.com/office/drawing/2014/main" id="{28D93F15-9F94-ED4F-99B1-F5830C9029BE}"/>
              </a:ext>
            </a:extLst>
          </p:cNvPr>
          <p:cNvSpPr txBox="1"/>
          <p:nvPr/>
        </p:nvSpPr>
        <p:spPr>
          <a:xfrm>
            <a:off x="3003869" y="5248289"/>
            <a:ext cx="826067" cy="276999"/>
          </a:xfrm>
          <a:prstGeom prst="rect">
            <a:avLst/>
          </a:prstGeom>
          <a:noFill/>
        </p:spPr>
        <p:txBody>
          <a:bodyPr wrap="none" rtlCol="0">
            <a:spAutoFit/>
          </a:bodyPr>
          <a:lstStyle/>
          <a:p>
            <a:r>
              <a:rPr lang="en-US" sz="1200" b="1" dirty="0"/>
              <a:t>couplers</a:t>
            </a:r>
          </a:p>
        </p:txBody>
      </p:sp>
      <p:sp>
        <p:nvSpPr>
          <p:cNvPr id="55" name="TextBox 54">
            <a:extLst>
              <a:ext uri="{FF2B5EF4-FFF2-40B4-BE49-F238E27FC236}">
                <a16:creationId xmlns:a16="http://schemas.microsoft.com/office/drawing/2014/main" id="{E7C5F612-325A-344A-A5A4-A0F704A57B2F}"/>
              </a:ext>
            </a:extLst>
          </p:cNvPr>
          <p:cNvSpPr txBox="1"/>
          <p:nvPr/>
        </p:nvSpPr>
        <p:spPr>
          <a:xfrm>
            <a:off x="6811121" y="5942484"/>
            <a:ext cx="2221111" cy="646331"/>
          </a:xfrm>
          <a:prstGeom prst="rect">
            <a:avLst/>
          </a:prstGeom>
          <a:noFill/>
        </p:spPr>
        <p:txBody>
          <a:bodyPr wrap="square" rtlCol="0">
            <a:spAutoFit/>
          </a:bodyPr>
          <a:lstStyle/>
          <a:p>
            <a:r>
              <a:rPr lang="en-US" sz="1200" dirty="0"/>
              <a:t>courtesy T. Hirano (Hamamatsu, visiting scientist at Stanford University)</a:t>
            </a:r>
          </a:p>
        </p:txBody>
      </p:sp>
      <p:sp>
        <p:nvSpPr>
          <p:cNvPr id="56" name="TextBox 55">
            <a:extLst>
              <a:ext uri="{FF2B5EF4-FFF2-40B4-BE49-F238E27FC236}">
                <a16:creationId xmlns:a16="http://schemas.microsoft.com/office/drawing/2014/main" id="{F41D80DD-2812-3249-A5F4-767CDCAB491F}"/>
              </a:ext>
            </a:extLst>
          </p:cNvPr>
          <p:cNvSpPr txBox="1"/>
          <p:nvPr/>
        </p:nvSpPr>
        <p:spPr>
          <a:xfrm>
            <a:off x="6930058" y="2638602"/>
            <a:ext cx="1983235" cy="646331"/>
          </a:xfrm>
          <a:prstGeom prst="rect">
            <a:avLst/>
          </a:prstGeom>
          <a:noFill/>
        </p:spPr>
        <p:txBody>
          <a:bodyPr wrap="none" rtlCol="0">
            <a:spAutoFit/>
          </a:bodyPr>
          <a:lstStyle/>
          <a:p>
            <a:r>
              <a:rPr lang="en-US" sz="1200" dirty="0"/>
              <a:t>3000 e-/pulse,100 kHz rep</a:t>
            </a:r>
          </a:p>
          <a:p>
            <a:r>
              <a:rPr lang="en-US" sz="1200" dirty="0"/>
              <a:t>0.2 nm emittance</a:t>
            </a:r>
          </a:p>
          <a:p>
            <a:r>
              <a:rPr lang="en-US" sz="1200" dirty="0"/>
              <a:t>A. </a:t>
            </a:r>
            <a:r>
              <a:rPr lang="en-US" sz="1200" dirty="0" err="1"/>
              <a:t>Ceballos</a:t>
            </a:r>
            <a:r>
              <a:rPr lang="en-US" sz="1200" dirty="0"/>
              <a:t>, Stanford</a:t>
            </a:r>
          </a:p>
        </p:txBody>
      </p:sp>
      <p:cxnSp>
        <p:nvCxnSpPr>
          <p:cNvPr id="57" name="Straight Connector 56">
            <a:extLst>
              <a:ext uri="{FF2B5EF4-FFF2-40B4-BE49-F238E27FC236}">
                <a16:creationId xmlns:a16="http://schemas.microsoft.com/office/drawing/2014/main" id="{1BA64BB2-261F-C547-A10D-0E84E99083F3}"/>
              </a:ext>
            </a:extLst>
          </p:cNvPr>
          <p:cNvCxnSpPr/>
          <p:nvPr/>
        </p:nvCxnSpPr>
        <p:spPr>
          <a:xfrm flipH="1">
            <a:off x="6214510" y="2121053"/>
            <a:ext cx="1023024" cy="64670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A1F852C1-2236-B84C-98D4-162992741B04}"/>
              </a:ext>
            </a:extLst>
          </p:cNvPr>
          <p:cNvSpPr txBox="1"/>
          <p:nvPr/>
        </p:nvSpPr>
        <p:spPr>
          <a:xfrm>
            <a:off x="7061148" y="3555560"/>
            <a:ext cx="1417376" cy="307777"/>
          </a:xfrm>
          <a:prstGeom prst="rect">
            <a:avLst/>
          </a:prstGeom>
          <a:noFill/>
        </p:spPr>
        <p:txBody>
          <a:bodyPr wrap="none" rtlCol="0">
            <a:spAutoFit/>
          </a:bodyPr>
          <a:lstStyle/>
          <a:p>
            <a:r>
              <a:rPr lang="en-US" sz="1400" dirty="0"/>
              <a:t>compact e- gun</a:t>
            </a:r>
          </a:p>
        </p:txBody>
      </p:sp>
      <p:grpSp>
        <p:nvGrpSpPr>
          <p:cNvPr id="59" name="Group 58">
            <a:extLst>
              <a:ext uri="{FF2B5EF4-FFF2-40B4-BE49-F238E27FC236}">
                <a16:creationId xmlns:a16="http://schemas.microsoft.com/office/drawing/2014/main" id="{125008AB-5E58-3E4B-95DC-6EE0286A2BCF}"/>
              </a:ext>
            </a:extLst>
          </p:cNvPr>
          <p:cNvGrpSpPr/>
          <p:nvPr/>
        </p:nvGrpSpPr>
        <p:grpSpPr>
          <a:xfrm flipH="1">
            <a:off x="330297" y="3282842"/>
            <a:ext cx="1230732" cy="219783"/>
            <a:chOff x="7086600" y="6233434"/>
            <a:chExt cx="1308715" cy="395966"/>
          </a:xfrm>
        </p:grpSpPr>
        <p:sp>
          <p:nvSpPr>
            <p:cNvPr id="61" name="Rectangle 60">
              <a:extLst>
                <a:ext uri="{FF2B5EF4-FFF2-40B4-BE49-F238E27FC236}">
                  <a16:creationId xmlns:a16="http://schemas.microsoft.com/office/drawing/2014/main" id="{61C9D7A1-3C57-D143-9A6F-474F66C2918D}"/>
                </a:ext>
              </a:extLst>
            </p:cNvPr>
            <p:cNvSpPr/>
            <p:nvPr/>
          </p:nvSpPr>
          <p:spPr>
            <a:xfrm>
              <a:off x="7086600" y="6528765"/>
              <a:ext cx="1143000" cy="100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285E52EE-BD7D-E04B-9937-FB5BE82F5004}"/>
                </a:ext>
              </a:extLst>
            </p:cNvPr>
            <p:cNvSpPr txBox="1"/>
            <p:nvPr/>
          </p:nvSpPr>
          <p:spPr>
            <a:xfrm>
              <a:off x="7543800" y="6233434"/>
              <a:ext cx="851515" cy="369332"/>
            </a:xfrm>
            <a:prstGeom prst="rect">
              <a:avLst/>
            </a:prstGeom>
            <a:noFill/>
          </p:spPr>
          <p:txBody>
            <a:bodyPr wrap="none" rtlCol="0">
              <a:spAutoFit/>
            </a:bodyPr>
            <a:lstStyle/>
            <a:p>
              <a:r>
                <a:rPr lang="en-US" b="1" dirty="0">
                  <a:solidFill>
                    <a:schemeClr val="bg1"/>
                  </a:solidFill>
                </a:rPr>
                <a:t>30mm</a:t>
              </a:r>
            </a:p>
          </p:txBody>
        </p:sp>
      </p:grpSp>
      <p:pic>
        <p:nvPicPr>
          <p:cNvPr id="8" name="Picture 7">
            <a:extLst>
              <a:ext uri="{FF2B5EF4-FFF2-40B4-BE49-F238E27FC236}">
                <a16:creationId xmlns:a16="http://schemas.microsoft.com/office/drawing/2014/main" id="{83D46B02-E13E-B34E-8E7C-3064E2251F0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8859" y="1436245"/>
            <a:ext cx="3712075" cy="2263241"/>
          </a:xfrm>
          <a:prstGeom prst="rect">
            <a:avLst/>
          </a:prstGeom>
        </p:spPr>
      </p:pic>
      <p:grpSp>
        <p:nvGrpSpPr>
          <p:cNvPr id="63" name="Group 62">
            <a:extLst>
              <a:ext uri="{FF2B5EF4-FFF2-40B4-BE49-F238E27FC236}">
                <a16:creationId xmlns:a16="http://schemas.microsoft.com/office/drawing/2014/main" id="{FB71B9A2-1132-F948-91EE-9C5DE5012069}"/>
              </a:ext>
            </a:extLst>
          </p:cNvPr>
          <p:cNvGrpSpPr/>
          <p:nvPr/>
        </p:nvGrpSpPr>
        <p:grpSpPr>
          <a:xfrm>
            <a:off x="3439372" y="1446845"/>
            <a:ext cx="755286" cy="834948"/>
            <a:chOff x="7250263" y="1807914"/>
            <a:chExt cx="1455725" cy="1393629"/>
          </a:xfrm>
        </p:grpSpPr>
        <p:pic>
          <p:nvPicPr>
            <p:cNvPr id="64" name="Picture 63">
              <a:extLst>
                <a:ext uri="{FF2B5EF4-FFF2-40B4-BE49-F238E27FC236}">
                  <a16:creationId xmlns:a16="http://schemas.microsoft.com/office/drawing/2014/main" id="{EC1DBBFE-EDE1-0D40-96D7-432BAE24DFD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8422" t="10188" r="29357" b="16880"/>
            <a:stretch/>
          </p:blipFill>
          <p:spPr>
            <a:xfrm>
              <a:off x="7272461" y="1807914"/>
              <a:ext cx="1274921" cy="1335445"/>
            </a:xfrm>
            <a:prstGeom prst="rect">
              <a:avLst/>
            </a:prstGeom>
          </p:spPr>
        </p:pic>
        <p:sp>
          <p:nvSpPr>
            <p:cNvPr id="65" name="TextBox 64">
              <a:extLst>
                <a:ext uri="{FF2B5EF4-FFF2-40B4-BE49-F238E27FC236}">
                  <a16:creationId xmlns:a16="http://schemas.microsoft.com/office/drawing/2014/main" id="{63B78B5C-540A-5F4F-8632-D296AD3368FF}"/>
                </a:ext>
              </a:extLst>
            </p:cNvPr>
            <p:cNvSpPr txBox="1"/>
            <p:nvPr/>
          </p:nvSpPr>
          <p:spPr>
            <a:xfrm>
              <a:off x="7250263" y="2687826"/>
              <a:ext cx="1455725" cy="513717"/>
            </a:xfrm>
            <a:prstGeom prst="rect">
              <a:avLst/>
            </a:prstGeom>
            <a:noFill/>
          </p:spPr>
          <p:txBody>
            <a:bodyPr wrap="square" rtlCol="0">
              <a:spAutoFit/>
            </a:bodyPr>
            <a:lstStyle/>
            <a:p>
              <a:r>
                <a:rPr lang="en-US" sz="1400" dirty="0">
                  <a:solidFill>
                    <a:schemeClr val="bg1"/>
                  </a:solidFill>
                </a:rPr>
                <a:t>96keV</a:t>
              </a:r>
            </a:p>
          </p:txBody>
        </p:sp>
      </p:grpSp>
    </p:spTree>
    <p:extLst>
      <p:ext uri="{BB962C8B-B14F-4D97-AF65-F5344CB8AC3E}">
        <p14:creationId xmlns:p14="http://schemas.microsoft.com/office/powerpoint/2010/main" val="1154149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solidFill>
                  <a:srgbClr val="000000"/>
                </a:solidFill>
              </a:rPr>
              <a:pPr/>
              <a:t>9</a:t>
            </a:fld>
            <a:endParaRPr lang="en-US" dirty="0">
              <a:solidFill>
                <a:srgbClr val="000000"/>
              </a:solidFill>
            </a:endParaRPr>
          </a:p>
        </p:txBody>
      </p:sp>
      <p:sp>
        <p:nvSpPr>
          <p:cNvPr id="3" name="Title 2"/>
          <p:cNvSpPr>
            <a:spLocks noGrp="1"/>
          </p:cNvSpPr>
          <p:nvPr>
            <p:ph type="title"/>
          </p:nvPr>
        </p:nvSpPr>
        <p:spPr/>
        <p:txBody>
          <a:bodyPr/>
          <a:lstStyle/>
          <a:p>
            <a:r>
              <a:rPr lang="en-US"/>
              <a:t>Anticipated Shoebox Demonstration System</a:t>
            </a:r>
            <a:br>
              <a:rPr lang="en-US"/>
            </a:br>
            <a:r>
              <a:rPr lang="en-US"/>
              <a:t>Parameters (1 vs. 2-3 Year Time Scale)</a:t>
            </a:r>
          </a:p>
        </p:txBody>
      </p:sp>
      <p:graphicFrame>
        <p:nvGraphicFramePr>
          <p:cNvPr id="5" name="Table 4"/>
          <p:cNvGraphicFramePr>
            <a:graphicFrameLocks noGrp="1"/>
          </p:cNvGraphicFramePr>
          <p:nvPr>
            <p:extLst>
              <p:ext uri="{D42A27DB-BD31-4B8C-83A1-F6EECF244321}">
                <p14:modId xmlns:p14="http://schemas.microsoft.com/office/powerpoint/2010/main" val="1921124646"/>
              </p:ext>
            </p:extLst>
          </p:nvPr>
        </p:nvGraphicFramePr>
        <p:xfrm>
          <a:off x="437443" y="1199444"/>
          <a:ext cx="7761112" cy="4894901"/>
        </p:xfrm>
        <a:graphic>
          <a:graphicData uri="http://schemas.openxmlformats.org/drawingml/2006/table">
            <a:tbl>
              <a:tblPr firstRow="1" bandRow="1">
                <a:tableStyleId>{5C22544A-7EE6-4342-B048-85BDC9FD1C3A}</a:tableStyleId>
              </a:tblPr>
              <a:tblGrid>
                <a:gridCol w="1940278">
                  <a:extLst>
                    <a:ext uri="{9D8B030D-6E8A-4147-A177-3AD203B41FA5}">
                      <a16:colId xmlns:a16="http://schemas.microsoft.com/office/drawing/2014/main" val="20000"/>
                    </a:ext>
                  </a:extLst>
                </a:gridCol>
                <a:gridCol w="1940278">
                  <a:extLst>
                    <a:ext uri="{9D8B030D-6E8A-4147-A177-3AD203B41FA5}">
                      <a16:colId xmlns:a16="http://schemas.microsoft.com/office/drawing/2014/main" val="20001"/>
                    </a:ext>
                  </a:extLst>
                </a:gridCol>
                <a:gridCol w="1940278">
                  <a:extLst>
                    <a:ext uri="{9D8B030D-6E8A-4147-A177-3AD203B41FA5}">
                      <a16:colId xmlns:a16="http://schemas.microsoft.com/office/drawing/2014/main" val="20002"/>
                    </a:ext>
                  </a:extLst>
                </a:gridCol>
                <a:gridCol w="1940278">
                  <a:extLst>
                    <a:ext uri="{9D8B030D-6E8A-4147-A177-3AD203B41FA5}">
                      <a16:colId xmlns:a16="http://schemas.microsoft.com/office/drawing/2014/main" val="20003"/>
                    </a:ext>
                  </a:extLst>
                </a:gridCol>
              </a:tblGrid>
              <a:tr h="656945">
                <a:tc>
                  <a:txBody>
                    <a:bodyPr/>
                    <a:lstStyle/>
                    <a:p>
                      <a:r>
                        <a:rPr lang="en-US"/>
                        <a:t>Parameter</a:t>
                      </a:r>
                    </a:p>
                  </a:txBody>
                  <a:tcPr/>
                </a:tc>
                <a:tc>
                  <a:txBody>
                    <a:bodyPr/>
                    <a:lstStyle/>
                    <a:p>
                      <a:r>
                        <a:rPr lang="en-US"/>
                        <a:t>Units</a:t>
                      </a:r>
                    </a:p>
                  </a:txBody>
                  <a:tcPr/>
                </a:tc>
                <a:tc>
                  <a:txBody>
                    <a:bodyPr/>
                    <a:lstStyle/>
                    <a:p>
                      <a:r>
                        <a:rPr lang="en-US"/>
                        <a:t>Near Term </a:t>
                      </a:r>
                    </a:p>
                    <a:p>
                      <a:r>
                        <a:rPr lang="en-US"/>
                        <a:t>(1 Year)</a:t>
                      </a:r>
                    </a:p>
                  </a:txBody>
                  <a:tcPr/>
                </a:tc>
                <a:tc>
                  <a:txBody>
                    <a:bodyPr/>
                    <a:lstStyle/>
                    <a:p>
                      <a:r>
                        <a:rPr lang="en-US"/>
                        <a:t>Longer Term </a:t>
                      </a:r>
                    </a:p>
                    <a:p>
                      <a:r>
                        <a:rPr lang="en-US"/>
                        <a:t>(2-3</a:t>
                      </a:r>
                      <a:r>
                        <a:rPr lang="en-US" baseline="0"/>
                        <a:t> </a:t>
                      </a:r>
                      <a:r>
                        <a:rPr lang="en-US"/>
                        <a:t>Years)</a:t>
                      </a:r>
                    </a:p>
                  </a:txBody>
                  <a:tcPr/>
                </a:tc>
                <a:extLst>
                  <a:ext uri="{0D108BD9-81ED-4DB2-BD59-A6C34878D82A}">
                    <a16:rowId xmlns:a16="http://schemas.microsoft.com/office/drawing/2014/main" val="10000"/>
                  </a:ext>
                </a:extLst>
              </a:tr>
              <a:tr h="656945">
                <a:tc>
                  <a:txBody>
                    <a:bodyPr/>
                    <a:lstStyle/>
                    <a:p>
                      <a:r>
                        <a:rPr lang="en-US"/>
                        <a:t>Final Electron Kinetic</a:t>
                      </a:r>
                      <a:r>
                        <a:rPr lang="en-US" baseline="0"/>
                        <a:t> </a:t>
                      </a:r>
                      <a:r>
                        <a:rPr lang="en-US"/>
                        <a:t>Energy</a:t>
                      </a:r>
                    </a:p>
                  </a:txBody>
                  <a:tcPr/>
                </a:tc>
                <a:tc>
                  <a:txBody>
                    <a:bodyPr/>
                    <a:lstStyle/>
                    <a:p>
                      <a:r>
                        <a:rPr lang="en-US"/>
                        <a:t>MeV</a:t>
                      </a:r>
                    </a:p>
                  </a:txBody>
                  <a:tcPr/>
                </a:tc>
                <a:tc>
                  <a:txBody>
                    <a:bodyPr/>
                    <a:lstStyle/>
                    <a:p>
                      <a:r>
                        <a:rPr lang="en-US"/>
                        <a:t>1</a:t>
                      </a:r>
                    </a:p>
                  </a:txBody>
                  <a:tcPr/>
                </a:tc>
                <a:tc>
                  <a:txBody>
                    <a:bodyPr/>
                    <a:lstStyle/>
                    <a:p>
                      <a:r>
                        <a:rPr lang="en-US"/>
                        <a:t>6</a:t>
                      </a:r>
                    </a:p>
                  </a:txBody>
                  <a:tcPr/>
                </a:tc>
                <a:extLst>
                  <a:ext uri="{0D108BD9-81ED-4DB2-BD59-A6C34878D82A}">
                    <a16:rowId xmlns:a16="http://schemas.microsoft.com/office/drawing/2014/main" val="10001"/>
                  </a:ext>
                </a:extLst>
              </a:tr>
              <a:tr h="380611">
                <a:tc>
                  <a:txBody>
                    <a:bodyPr/>
                    <a:lstStyle/>
                    <a:p>
                      <a:r>
                        <a:rPr lang="en-US"/>
                        <a:t>Charge</a:t>
                      </a:r>
                      <a:r>
                        <a:rPr lang="en-US" baseline="0"/>
                        <a:t> Per Laser Pulse</a:t>
                      </a:r>
                      <a:endParaRPr lang="en-US"/>
                    </a:p>
                  </a:txBody>
                  <a:tcPr/>
                </a:tc>
                <a:tc>
                  <a:txBody>
                    <a:bodyPr/>
                    <a:lstStyle/>
                    <a:p>
                      <a:r>
                        <a:rPr lang="en-US"/>
                        <a:t>e-</a:t>
                      </a:r>
                    </a:p>
                  </a:txBody>
                  <a:tcPr/>
                </a:tc>
                <a:tc>
                  <a:txBody>
                    <a:bodyPr/>
                    <a:lstStyle/>
                    <a:p>
                      <a:r>
                        <a:rPr lang="en-US"/>
                        <a:t>10</a:t>
                      </a:r>
                    </a:p>
                  </a:txBody>
                  <a:tcPr/>
                </a:tc>
                <a:tc>
                  <a:txBody>
                    <a:bodyPr/>
                    <a:lstStyle/>
                    <a:p>
                      <a:r>
                        <a:rPr lang="en-US"/>
                        <a:t>300</a:t>
                      </a:r>
                    </a:p>
                  </a:txBody>
                  <a:tcPr/>
                </a:tc>
                <a:extLst>
                  <a:ext uri="{0D108BD9-81ED-4DB2-BD59-A6C34878D82A}">
                    <a16:rowId xmlns:a16="http://schemas.microsoft.com/office/drawing/2014/main" val="10002"/>
                  </a:ext>
                </a:extLst>
              </a:tr>
              <a:tr h="380611">
                <a:tc>
                  <a:txBody>
                    <a:bodyPr/>
                    <a:lstStyle/>
                    <a:p>
                      <a:r>
                        <a:rPr lang="en-US"/>
                        <a:t>Laser Rep Rate</a:t>
                      </a:r>
                    </a:p>
                  </a:txBody>
                  <a:tcPr/>
                </a:tc>
                <a:tc>
                  <a:txBody>
                    <a:bodyPr/>
                    <a:lstStyle/>
                    <a:p>
                      <a:r>
                        <a:rPr lang="en-US"/>
                        <a:t>MHz</a:t>
                      </a:r>
                    </a:p>
                  </a:txBody>
                  <a:tcPr/>
                </a:tc>
                <a:tc>
                  <a:txBody>
                    <a:bodyPr/>
                    <a:lstStyle/>
                    <a:p>
                      <a:r>
                        <a:rPr lang="en-US"/>
                        <a:t>≤ 1</a:t>
                      </a:r>
                    </a:p>
                  </a:txBody>
                  <a:tcPr/>
                </a:tc>
                <a:tc>
                  <a:txBody>
                    <a:bodyPr/>
                    <a:lstStyle/>
                    <a:p>
                      <a:r>
                        <a:rPr lang="en-US"/>
                        <a:t>50</a:t>
                      </a:r>
                    </a:p>
                  </a:txBody>
                  <a:tcPr/>
                </a:tc>
                <a:extLst>
                  <a:ext uri="{0D108BD9-81ED-4DB2-BD59-A6C34878D82A}">
                    <a16:rowId xmlns:a16="http://schemas.microsoft.com/office/drawing/2014/main" val="10003"/>
                  </a:ext>
                </a:extLst>
              </a:tr>
              <a:tr h="380611">
                <a:tc>
                  <a:txBody>
                    <a:bodyPr/>
                    <a:lstStyle/>
                    <a:p>
                      <a:r>
                        <a:rPr lang="en-US"/>
                        <a:t>Electron Beam Size (X/Y)</a:t>
                      </a:r>
                    </a:p>
                  </a:txBody>
                  <a:tcPr/>
                </a:tc>
                <a:tc>
                  <a:txBody>
                    <a:bodyPr/>
                    <a:lstStyle/>
                    <a:p>
                      <a:r>
                        <a:rPr lang="en-US"/>
                        <a:t>µm</a:t>
                      </a:r>
                    </a:p>
                  </a:txBody>
                  <a:tcPr/>
                </a:tc>
                <a:tc>
                  <a:txBody>
                    <a:bodyPr/>
                    <a:lstStyle/>
                    <a:p>
                      <a:r>
                        <a:rPr lang="en-US"/>
                        <a:t>0.05 / 1.00</a:t>
                      </a:r>
                    </a:p>
                  </a:txBody>
                  <a:tcPr/>
                </a:tc>
                <a:tc>
                  <a:txBody>
                    <a:bodyPr/>
                    <a:lstStyle/>
                    <a:p>
                      <a:r>
                        <a:rPr lang="en-US"/>
                        <a:t>0.05 / 1.00</a:t>
                      </a:r>
                    </a:p>
                  </a:txBody>
                  <a:tcPr/>
                </a:tc>
                <a:extLst>
                  <a:ext uri="{0D108BD9-81ED-4DB2-BD59-A6C34878D82A}">
                    <a16:rowId xmlns:a16="http://schemas.microsoft.com/office/drawing/2014/main" val="10004"/>
                  </a:ext>
                </a:extLst>
              </a:tr>
              <a:tr h="380611">
                <a:tc>
                  <a:txBody>
                    <a:bodyPr/>
                    <a:lstStyle/>
                    <a:p>
                      <a:r>
                        <a:rPr lang="en-US"/>
                        <a:t>Geographical Gradient</a:t>
                      </a:r>
                    </a:p>
                  </a:txBody>
                  <a:tcPr/>
                </a:tc>
                <a:tc>
                  <a:txBody>
                    <a:bodyPr/>
                    <a:lstStyle/>
                    <a:p>
                      <a:r>
                        <a:rPr lang="en-US"/>
                        <a:t>MeV/m</a:t>
                      </a:r>
                    </a:p>
                  </a:txBody>
                  <a:tcPr/>
                </a:tc>
                <a:tc>
                  <a:txBody>
                    <a:bodyPr/>
                    <a:lstStyle/>
                    <a:p>
                      <a:r>
                        <a:rPr lang="en-US"/>
                        <a:t>100</a:t>
                      </a:r>
                    </a:p>
                  </a:txBody>
                  <a:tcPr/>
                </a:tc>
                <a:tc>
                  <a:txBody>
                    <a:bodyPr/>
                    <a:lstStyle/>
                    <a:p>
                      <a:r>
                        <a:rPr lang="en-US"/>
                        <a:t>&gt; 200</a:t>
                      </a:r>
                    </a:p>
                  </a:txBody>
                  <a:tcPr/>
                </a:tc>
                <a:extLst>
                  <a:ext uri="{0D108BD9-81ED-4DB2-BD59-A6C34878D82A}">
                    <a16:rowId xmlns:a16="http://schemas.microsoft.com/office/drawing/2014/main" val="10005"/>
                  </a:ext>
                </a:extLst>
              </a:tr>
              <a:tr h="380611">
                <a:tc>
                  <a:txBody>
                    <a:bodyPr/>
                    <a:lstStyle/>
                    <a:p>
                      <a:r>
                        <a:rPr lang="en-US"/>
                        <a:t>Total Accelerator Length</a:t>
                      </a:r>
                    </a:p>
                  </a:txBody>
                  <a:tcPr/>
                </a:tc>
                <a:tc>
                  <a:txBody>
                    <a:bodyPr/>
                    <a:lstStyle/>
                    <a:p>
                      <a:r>
                        <a:rPr lang="en-US"/>
                        <a:t>cm</a:t>
                      </a:r>
                    </a:p>
                  </a:txBody>
                  <a:tcPr/>
                </a:tc>
                <a:tc>
                  <a:txBody>
                    <a:bodyPr/>
                    <a:lstStyle/>
                    <a:p>
                      <a:r>
                        <a:rPr lang="en-US"/>
                        <a:t>1</a:t>
                      </a:r>
                    </a:p>
                  </a:txBody>
                  <a:tcPr/>
                </a:tc>
                <a:tc>
                  <a:txBody>
                    <a:bodyPr/>
                    <a:lstStyle/>
                    <a:p>
                      <a:r>
                        <a:rPr lang="en-US"/>
                        <a:t>3</a:t>
                      </a:r>
                    </a:p>
                  </a:txBody>
                  <a:tcPr/>
                </a:tc>
                <a:extLst>
                  <a:ext uri="{0D108BD9-81ED-4DB2-BD59-A6C34878D82A}">
                    <a16:rowId xmlns:a16="http://schemas.microsoft.com/office/drawing/2014/main" val="10006"/>
                  </a:ext>
                </a:extLst>
              </a:tr>
              <a:tr h="380611">
                <a:tc>
                  <a:txBody>
                    <a:bodyPr/>
                    <a:lstStyle/>
                    <a:p>
                      <a:r>
                        <a:rPr lang="en-US"/>
                        <a:t>Electron</a:t>
                      </a:r>
                      <a:r>
                        <a:rPr lang="en-US" baseline="0"/>
                        <a:t> Beam Power</a:t>
                      </a:r>
                      <a:endParaRPr lang="en-US"/>
                    </a:p>
                  </a:txBody>
                  <a:tcPr/>
                </a:tc>
                <a:tc>
                  <a:txBody>
                    <a:bodyPr/>
                    <a:lstStyle/>
                    <a:p>
                      <a:r>
                        <a:rPr lang="en-US"/>
                        <a:t>µW</a:t>
                      </a:r>
                    </a:p>
                  </a:txBody>
                  <a:tcPr/>
                </a:tc>
                <a:tc>
                  <a:txBody>
                    <a:bodyPr/>
                    <a:lstStyle/>
                    <a:p>
                      <a:r>
                        <a:rPr lang="en-US"/>
                        <a:t>1</a:t>
                      </a:r>
                    </a:p>
                  </a:txBody>
                  <a:tcPr/>
                </a:tc>
                <a:tc>
                  <a:txBody>
                    <a:bodyPr/>
                    <a:lstStyle/>
                    <a:p>
                      <a:r>
                        <a:rPr lang="en-US"/>
                        <a:t>3000</a:t>
                      </a:r>
                    </a:p>
                  </a:txBody>
                  <a:tcPr/>
                </a:tc>
                <a:extLst>
                  <a:ext uri="{0D108BD9-81ED-4DB2-BD59-A6C34878D82A}">
                    <a16:rowId xmlns:a16="http://schemas.microsoft.com/office/drawing/2014/main" val="10007"/>
                  </a:ext>
                </a:extLst>
              </a:tr>
            </a:tbl>
          </a:graphicData>
        </a:graphic>
      </p:graphicFrame>
      <p:sp>
        <p:nvSpPr>
          <p:cNvPr id="6" name="Rectangle 5"/>
          <p:cNvSpPr/>
          <p:nvPr/>
        </p:nvSpPr>
        <p:spPr>
          <a:xfrm>
            <a:off x="886176" y="6144133"/>
            <a:ext cx="6863645" cy="584776"/>
          </a:xfrm>
          <a:prstGeom prst="rect">
            <a:avLst/>
          </a:prstGeom>
          <a:solidFill>
            <a:srgbClr val="FFFF00"/>
          </a:solidFill>
          <a:ln>
            <a:solidFill>
              <a:srgbClr val="000000"/>
            </a:solidFill>
          </a:ln>
        </p:spPr>
        <p:txBody>
          <a:bodyPr wrap="square">
            <a:spAutoFit/>
          </a:bodyPr>
          <a:lstStyle/>
          <a:p>
            <a:r>
              <a:rPr lang="en-US" sz="1600"/>
              <a:t>Values represent conservative near-term estimates, not theroretical or practical limitations on the technology.</a:t>
            </a:r>
          </a:p>
        </p:txBody>
      </p:sp>
    </p:spTree>
    <p:extLst>
      <p:ext uri="{BB962C8B-B14F-4D97-AF65-F5344CB8AC3E}">
        <p14:creationId xmlns:p14="http://schemas.microsoft.com/office/powerpoint/2010/main" val="19742668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122,9846"/>
  <p:tag name="ORIGINALWIDTH" val="113,9857"/>
  <p:tag name="LATEXADDIN" val="\documentclass{article}&#10;\usepackage{amsmath}&#10;&#10;&#10;\pagestyle{empty}&#10;\begin{document}&#10;&#10;\catcode`@=11&#10;\def\frownfill{$\scriptscriptstyle\m@th\mathord\frown\mkern-0.2mu%&#10;  \cleaders\hbox{$\mkern-2mu\smash-\mkern-2mu$}\hfill&#10;  \mkern-0.2mu$}&#10;\def\bow#1{\vbox{\m@th\ialign{##\crcr%&#10;      \frownfill\crcr\noalign{\kern-0.2\p@\nointerlineskip}%&#10;      $\hfil\displaystyle{#1}\hfil$\crcr}}}&#10;\def\bbow#1{\vbox{\m@th\ialign{##\crcr%&#10;     \frownfill\crcr\noalign{\kern-0.7\p@\nointerlineskip}%&#10;     \frownfill\crcr\noalign{\kern-0.3\p@\nointerlineskip}%&#10;      $\hfil\displaystyle{#1}\hfil$\crcr}}}&#10;\def\widefrownfill{$\m@th\mathord\frown$}&#10;\def\widebow#1{\vbox{\m@th\ialign{##\crcr&#10;      \hfil\widefrownfill\hfil\crcr\noalign{\kern-0.9\p@\nointerlineskip}&#10;      $\hfil\displaystyle{#1}\hfil$\crcr}}}&#10;\def\widebbow#1{\vbox{\m@th\ialign{##\crcr&#10;     \hfil\widefrownfill\hfil\crcr\noalign{\kern-1.8\p@\nointerlineskip}&#10;     \hfil\widefrownfill\hfil\crcr\noalign{\kern-0.9\p@\nointerlineskip}&#10;      $\hfil\displaystyle{#1}\hfil$\crcr}}}&#10;&#10;\newcommand{\ul}{\underline}&#10;\newcommand{\ve}{\protect\bow{\rm\bf e}}&#10;\newcommand{\vE}{\hspace{1pt}\protect\bow{\hspace{-1pt}e}}&#10;\newcommand{\va}{\protect\bow{\rm\bf a}}&#10;\newcommand{\vA}{\hspace{1pt}\protect\bow{\hspace{-1pt} a}}&#10;\newcommand{\fb}{\protect\bbow{\rm\bf b}}&#10;\newcommand{\fB}{\hspace{1pt}\protect\bbow{\hspace{-1pt} b}}&#10;\newcommand{\vh}{\protect\bow{\rm\bf h}}&#10;\newcommand{\vH}{\hspace{1pt}\protect\bow{\hspace{-1pt} h}}&#10;\newcommand{\vm}{\protect\widebow{\rm\bf m}}&#10;\newcommand{\vM}{\hspace{1pt}\protect\widebow{\hspace{-1pt} m}}&#10;\newcommand{\fd}{\protect\bbow{\rm\bf d}}&#10;\newcommand{\fD}{\hspace{1pt}\protect\bbow{\hspace{-1pt} d}}&#10;\newcommand{\fj}{\protect\bbow{\rm\bf j}}&#10;\newcommand{\vvi}{\protect\bow{\rm\bf v}}&#10;%\newcommand{\vV}{\hspace{1pt}\protect\bow{\hspace{-1pt} v}}&#10;\newcommand{\fJ}{\hspace{1pt}\protect\bbow{\hspace{-1pt} j}}&#10;&#10;\newcommand{\vke}{\ul{\protect\bow{\rm\bf e}}}&#10;\newcommand{\fkb}{\ul{\protect\bbow{\rm\bf b}}}&#10;\newcommand{\vkh}{\ul{\protect\bow{\rm\bf h}}}&#10;\newcommand{\fkd}{\ul{\protect\bbow{\rm\bf d}}}&#10;\newcommand{\fkj}{\ul{\protect\bbow{\rm\bf j}}}&#10;&#10;\newcommand{\rhs}{\mbox{\rm\bf r}}&#10;\newcommand{\q}{\mbox{\rm\bf q}}&#10;\newcommand{\T}{\mbox{\rm\bf T}}&#10;&#10;\newcommand{\bfb}{{\rm\bf b}}&#10;\newcommand{\bfe}{{\rm\bf e}}&#10;\newcommand{\bfh}{{\rm\bf h}}&#10;\newcommand{\bfd}{{\rm\bf d}}&#10;\newcommand{\bfj}{{\rm\bf j}}&#10;&#10;\newcommand{\fDeps}{\mbox{\rm\bf D}_{\epsilon}}&#10;\newcommand{\fDkap}{\mbox{\rm\bf D}_{\kappa}}&#10;\newcommand{\fDmu}{\mbox{\rm\bf D}_{\mu}}&#10;\newcommand{\fDmuinv}{\mbox{\rm\bf D}_{\mu^{-1}}}&#10;\newcommand{\fDnu}{\mbox{\rm\bf D}_{\nu}}&#10;\newcommand{\fDD}{\mbox{\rm\bf D}}&#10;\newcommand{\fDvi}{\mbox{\rm\bf D}_{\V}^{-1}}&#10;\newcommand{\C}{\mbox{\rm\bf  C}}&#10;\newcommand{\A}{\mbox{\rm\bf  A}}&#10;\newcommand{\V}{\mbox{\rm\bf  V}}&#10;\newcommand{\F}{\mbox{\rm\bf  F}}&#10;\newcommand{\G}{\mbox{\rm\bf  G}}&#10;\renewcommand{\S}{\mbox{\rm\bf S}}&#10;\newcommand{\fDP}{\mbox{\rm\bf P}}&#10;\newcommand{\x}{\mbox{\rm\bf  x}}&#10;\newcommand{\e}{\mbox{\rm\bf  e}}&#10;%\newcommand{\vv}{\mbox{\rm\bf  v}}&#10;&#10;\newcommand{\Gt}{\widetilde{G}}&#10;\newcommand{\Gtt}{\widetilde{\rm\bf G}}&#10;\newcommand{\Ct}{\widetilde{\rm\bf C}}&#10;\newcommand{\St}{\widetilde{\rm\bf S}}&#10;\newcommand{\Dt}{\widetilde{\rm\bf D}}&#10;\newcommand{\Pt}{\widetilde{\rm\bf P}}&#10;&#10;%&#10;% ---- Matrizen:&#10;%&#10;&#10;\newcommand{\fMeps}{{\bf M}_{\epsilon}}&#10;\newcommand{\fMkap}{{\bf M}_{\kappa}}&#10;\newcommand{\fMsig}{{\bf M}_{\sigma}}&#10;\newcommand{\fMmu}{{\bf M}_{\mu}}&#10;\newcommand{\fMmuinv}{{\bf M}_{\mu^{-1}}}&#10;\newcommand{\fMnu}{{\bf M}_{\nu}}&#10;\newcommand{\fkMeps}{\ul{\bf M}_{\epsilon}}&#10;&#10;\newcommand{\fM}{{\bf M}}&#10;\newcommand{\fMvi}{{\bf M}_{\V}^{-1}}&#10;\newcommand{\I}{{\bf I}}&#10;&#10;&#10;\newcommand{\beq}{\begin{equation}}&#10;\newcommand{\eeq}{\end{equation}}&#10;%%%%%%%%%%%%%%%%%%%% Symbole %%%%%%%%%%%%%%%%%%%%%%%%%&#10;&#10;%% Materialkonstanten&#10;\newcommand{\eps}{\varepsilon}&#10;\newcommand{\pc}{\underline{p}}&#10;\newcommand{\epsc}{\underline{\varepsilon}}&#10;\newcommand{\kap}{\kappa}&#10;&#10;%% rho, phi, theta&#10;\renewcommand{\rho}{\varrho}&#10;\renewcommand{\theta}{\vartheta}&#10;\renewcommand{\phi}{\varphi}&#10;&#10;&#10;%% Mengenabk rzungen&#10;\newcommand{\nat}{\ensuremath{\mathbb{N}}}             % nat&quot;urliche Zahlen&#10;\newcommand{\real}{\ensuremath{\mathbb{R}}}            % reelle Zahlen&#10;\newcommand{\realk}{\ensuremath{\mathbb{R}^k}}         % Abschl. IR&#10;\newcommand{\realn}{\ensuremath{\mathbb{R}^N}}         % IR hoch N&#10;\newcommand{\complexn}{\ensuremath{\mathbb{C}^N}}      % IC^N&#10;\newcommand{\complex}{\ensuremath{\mathbb{C}}}         % IC komplexe Zahlen&#10;&#10;&#10;%%%%%%%%%%%%%%%%%%%% OPERATOREN UND FUNKTIONEN %%%%%%%%%%%%%%%%%%%%&#10;&#10;%\newcommand{\grad}{\ensuremath{ \mathrm{grad}\,} }&#10;%\newcommand{\rot}{\ensuremath{ \mathrm{rot}\,} }&#10;%\renewcommand{\div}{\ensuremath{ \mathrm{div}\,} }&#10;%\newcommand{\sign}{\ensuremath{\mathrm{sgn}}}&#10;%\newcommand{\arsinh}{\ensuremath{\mathrm{arsinh}}}&#10;%\newcommand{\arcosh}{\ensuremath{\mathrm{arcosh}}}&#10;%\newcommand{\artanh}{\ensuremath{\mathrm{artanh}}}&#10;&#10;% TE 16.10.2006: defined operators as \DeclareMathOperator to get correct spacing in equations&#10;%\DeclareMathOperator{\grad}{grad}&#10;%\DeclareMathOperator{\rot}{rot}&#10;%\DeclareMathOperator{\curl}{curl}&#10;%\let \div \relax&#10;%\DeclareMathOperator{\div}{div}&#10;%\DeclareMathOperator{\sign}{sgn}&#10;%\DeclareMathOperator{\arsinh}{arsinh}&#10;%\DeclareMathOperator{\arcosh}{arcosh}&#10;%\DeclareMathOperator{\artanh}{artanh}&#10;&#10;%%%%%%%%%%%%%%%%%%%%%%%%%%%%% VEKTOREN %%%%%%%%%%%%%%%%%%%%%%%%%%%%%%%%%%%%%5&#10;&#10;%% Einheitsvektoren&#10;\newcommand{\ex}{\ensuremath{ \vec{e}_x} }&#10;\newcommand{\exy}{\ensuremath{ \vec{e}_{x,y}} }&#10;\newcommand{\ey}{\ensuremath{ \vec{e}_y} }&#10;\newcommand{\ez}{\ensuremath{ \vec{e}_z} }&#10;\newcommand{\eu}{\ensuremath{ \vec{e}_u} }&#10;\newcommand{\ev}{\ensuremath{ \vec{e}_v} }&#10;\newcommand{\ew}{\ensuremath{ \vec{e}_w} }&#10;\newcommand{\erho}{\ensuremath{ \vec{e}_\varrho} }&#10;\newcommand{\ephi}{\ensuremath{ \vec{e}_\varphi} }&#10;\newcommand{\er}{\ensuremath{ \vec{e}_r} }&#10;\newcommand{\etheta}{\ensuremath{ \vec{e}_\vartheta} }&#10;\newcommand{\en}{\vec{e}_n}&#10;\newcommand{\ei}{\vec{e}_i}&#10;\newcommand{\ej}{\vec{e}_j}&#10;\newcommand{\et}{\vec{e}_t}&#10;&#10;%% reelle Vektorgr  en&#10;\newcommand{\Gv}{\ensuremath{ \vec{G} }}&#10;\newcommand{\Wv}{\ensuremath{ \protect\vec{W} }}&#10;\newcommand{\Wvt}{\ensuremath{ \protect\vec{W}_\perp }}&#10;\newcommand{\Ev}{\ensuremath{ \vec{E} }}&#10;\newcommand{\Dv}{\ensuremath{ \vec{D} }}&#10;\newcommand{\Hv}{\ensuremath{ \vec{H} }}&#10;\newcommand{\Bv}{\ensuremath{ \vec{B} }}&#10;\newcommand{\Pv}{\ensuremath{ \vec{P} }}&#10;\newcommand{\Jv}{\ensuremath{ \vec{J} }}&#10;\newcommand{\Av}{\ensuremath{ \vec{A} }}&#10;\newcommand{\Mv}{\ensuremath{ \vec{M} }}&#10;\newcommand{\Fv}{\ensuremath{ \vec{F} }}&#10;\newcommand{\Sv}{\ensuremath{ \vec{S} }}&#10;\newcommand{\Rv}{\ensuremath{ \vec{R} }}&#10;\newcommand{\Psiv}{\ensuremath{ \vec{\Psi} }}&#10;&#10;&#10;%% komplexe Gr  en&#10;\newcommand{\Zvc}{\ensuremath{\protect \underline{\vec{Z}} }}&#10;\newcommand{\Zvct}{\ensuremath{\protect \underline{\vec{Z}_\perp} }}&#10;\newcommand{\Evc}{\ensuremath{ \underline{\vec{E}} }}&#10;\newcommand{\Dvc}{\ensuremath{ \underline{\vec{D}} }}&#10;\newcommand{\Hvc}{\ensuremath{ \underline{\vec{H}} }}&#10;\newcommand{\Bvc}{\ensuremath{ \underline{\vec{B}} }}&#10;\newcommand{\Pvc}{\ensuremath{ \underline{\vec{P}} }}&#10;\newcommand{\Jvc}{\ensuremath{ \underline{\vec{J}} }}&#10;\newcommand{\Avc}{\ensuremath{ \underline{\vec{A}} }}&#10;\newcommand{\Mvc}{\ensuremath{ \underline{\vec{M}} }}&#10;\newcommand{\Svc}{\ensuremath{ \underline{\vec{S}} }}&#10;\newcommand{\Fvc}{\ensuremath{ \underline{\vec{F}} }}&#10;\newcommand{\Zc}{\ensuremath{\protect \underline{Z} }}&#10;\newcommand{\Sc}{\ensuremath{ \protect\underline{S} }}&#10;&#10;\newcommand{\ec}{\ensuremath{ \underline{e} }}&#10;\newcommand{\fvc}{\ensuremath{ \underline{\vec f} }}&#10;\newcommand{\Ec}{\ensuremath{ \underline{E} }}&#10;\newcommand{\Dc}{\ensuremath{ \underline{D} }}&#10;\newcommand{\Hc}{\ensuremath{ \underline{H} }}&#10;\newcommand{\Bc}{\ensuremath{ \underline{B} }}&#10;\newcommand{\Pc}{\ensuremath{ \underline{P} }}&#10;\newcommand{\Jc}{\ensuremath{ \underline{J} }}&#10;\newcommand{\Ac}{\ensuremath{ \underline{A}}}&#10;\newcommand{\Phic}{\ensuremath{ \underline{\Phi} }}&#10;\newcommand{\Exc}{\ensuremath{ \underline{E}_x }}&#10;\newcommand{\Eyc}{\ensuremath{ \underline{E}_y }}&#10;\newcommand{\Ezc}{\ensuremath{ \underline{E}_z }}&#10;\newcommand{\Hxc}{\ensuremath{ \underline{H}_x }}&#10;\newcommand{\Hyc}{\ensuremath{ \underline{H}_y }}&#10;\newcommand{\Hzc}{\ensuremath{ \underline{H}_z }}&#10;\newcommand{\Jxc}{\ensuremath{ \underline{J}_x }}&#10;\newcommand{\Jyc}{\ensuremath{ \underline{J}_y }}&#10;\newcommand{\Jzc}{\ensuremath{ \underline{J}_z }}&#10;\newcommand{\Azc}{\ensuremath{ \underline{A}_z }}&#10;\newcommand{\sigmac}{\ensuremath{ \underline{\sigma} }}&#10;\newcommand{\muc}{\ensuremath{ \underline{\mu} }}&#10;%\newcommand{\epsc}{\ensuremath{ \underline{\varepsilon} }}&#10;&#10;\newcommand{\gammac}{\ensuremath{ \protect\underline{\gamma} }}&#10;\newcommand{\alphac}{\ensuremath{ \protect\underline{\alpha} }}&#10;\newcommand{\betac}{\ensuremath{ \protect\underline{\beta} }}&#10;\newcommand{\Uc}{\ensuremath{ \protect\underline{U} }}&#10;\newcommand{\Fc}{\ensuremath{ \protect\underline{F} }}&#10;\newcommand{\Ic}{\ensuremath{ \protect\underline{I} }}&#10;&#10;% andere Vektoren&#10;\newcommand{\rv}{\ensuremath{ \vec{r} }}&#10;\newcommand{\dv}{\ensuremath{ \vec{d} }}&#10;\newcommand{\pv}{\ensuremath{ \vec{p} }}&#10;\newcommand{\rvs}{\ensuremath{ \vec{r}\,' }}&#10;\newcommand{\nv}{\ensuremath{ \vec{n} }}&#10;\newcommand{\kv}{\ensuremath{ \vec{k} }}&#10;\newcommand{\vv}{\ensuremath{ \vec{v} }}&#10;\newcommand{\Ov}{\ensuremath{ \vec{0} }}&#10;&#10;&#10;%%%%%%%%%%%%%%%%%%%%%%%%%%%%% ABLEITUNGEN %%%%%%%%%%%%%%%%%%%%%%%%%%%&#10;&#10;%% allgemeine makros&#10;\renewcommand{\d}{\ensuremath{ \mathrm{d}} }&#10;\newcommand{\pa}{\partial}&#10;\newcommand{\dd}[3][]{\ensuremath{ \frac{\d^{#1} #2}{\d #3^{#1}}} }&#10;\newcommand{\pp}[3][]{\ensuremath{ \frac{\pa^{#1} #2}{\pa #3^{#1}}} }&#10;&#10;% spezielle Ableitungen&#10;\newcommand{\dds}{\frac{\partial}{\partial \, s}\,}&#10;\newcommand{\ddx}{\frac{\partial}{\partial \, x}\,}&#10;\newcommand{\ddy}{\frac{\partial}{\partial \, y}\,}&#10;\newcommand{\ddz}{\frac{\partial}{\partial \, z}\,}&#10;\newcommand{\ddt}{\frac{\partial}{\partial \, t}\,}&#10;\newcommand{\ddxx}{\frac{\partial^2}{\partial \, x^2}\,}&#10;\newcommand{\ddyy}{\frac{\partial^2}{\partial \, y^2}\,}&#10;\newcommand{\ddzz}{\frac{\partial^2}{\partial \, z^2}\,}&#10;\newcommand{\ddtt}{\frac{\partial^2}{\partial \, t^2}\,}&#10;\newcommand{\ddrho}{\frac{\partial}{\partial \, \varrho}\,}&#10;\newcommand{\ddphi}{\frac{\partial}{\partial \, \varphi}\,}&#10;\newcommand{\ddtheta}{\frac{\partial}{\partial \, \theta}\,}&#10;&#10;&#10;%%%%%%%%%%%%%%%%%%%% INTEGRALE %%%%%%%%%%%%%%%%%%%%%%%%%%%%%%%%%%&#10;&#10;%% Integralzeichen&#10;\newcommand{\intinf}{\int_{-\infty} ^\infty }&#10;\newcommand{\intlim}{\int\limits}&#10;\newcommand{\iintlim}{\iint\limits}&#10;\newcommand{\iiintlim}{\iiint\limits}&#10;\newcommand{\intA}{\intlim_{A}}&#10;\newcommand{\intpA}{\intlim_{\partial A}}&#10;\newcommand{\intV}{\intlim_{V}}&#10;\newcommand{\intVi}{\intlim_{V_i}}&#10;\newcommand{\intVs}{\intlim_{V'}}&#10;\newcommand{\intVis}{\intlim_{V_i'}}&#10;\newcommand{\intVip}{\intlim_{V_{i+}}}&#10;\newcommand{\intVim}{\intlim_{V_{i-}}}&#10;\newcommand{\intVjs}{\intlim_{V_j'}}&#10;\newcommand{\intVns}{\intlim_{V_n'}}&#10;\newcommand{\intVms}{\intlim_{V_m'}}&#10;\newcommand{\intpV}{\intlim_{\partial V}}&#10;\newcommand{\intpVs}{\intlim_{\partial V'}}&#10;\newcommand{\intpVms}{\intlim_{\partial V_m'}}&#10;\newcommand{\intpVi}{\intlim_{\partial V_i}}&#10;\newcommand{\intpVjs}{\intlim_{\partial V_j'}}&#10;\newcommand{\intC}{\intlim_{C}}&#10;&#10;%% Differentiale&#10;\newcommand{\dsv}{\ensuremath{ \mathrm{d}\vec{s}} }&#10;\newcommand{\dAv}{\ensuremath{ \mathrm{d}\vec{A}} }&#10;\newcommand{\ds}{\ensuremath{ \mathrm{d}s}}&#10;\newcommand{\dA}{\ensuremath{ \mathrm{d}A}}&#10;\newcommand{\dV}{\ensuremath{ \mathrm{d}V}}&#10;\newcommand{\dx}{\ensuremath{ \mathrm{d}x}}&#10;\newcommand{\dy}{\ensuremath{ \mathrm{d}y}}&#10;\newcommand{\dz}{\ensuremath{ \mathrm{d}z}}&#10;\newcommand{\dt}{\ensuremath{ \mathrm{d}t}}&#10;\newcommand{\dr}{\ensuremath{ \mathrm{d}r}}&#10;\newcommand{\drho}{\ensuremath{ \mathrm{d}\varrho}}&#10;\newcommand{\dphi}{\ensuremath{ \mathrm{d}\varphi}}&#10;\newcommand{\dtheta}{\ensuremath{ \mathrm{d}\theta}}&#10;&#10;&#10;\newcommand{\bs}{\boldmath}&#10;&#10;&#10;&#10;&#10;%%%%%%%%%%%%%%%%%&#10;$&#10;\lambda_g&#10;$&#10;\end{document}"/>
  <p:tag name="IGUANATEXSIZE" val="14"/>
  <p:tag name="IGUANATEXCURSOR" val="11919"/>
  <p:tag name="TRANSPARENCY" val="Wahr"/>
  <p:tag name="FILENAME" val=""/>
  <p:tag name="LATEXENGINEID" val="0"/>
  <p:tag name="TEMPFOLDER" val="c:\temp\"/>
  <p:tag name="LATEXFORMHEIGHT" val="312"/>
  <p:tag name="LATEXFORMWIDTH" val="384"/>
  <p:tag name="LATEXFORMWRAP" val="Wahr"/>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122,9846"/>
  <p:tag name="ORIGINALWIDTH" val="113,9857"/>
  <p:tag name="LATEXADDIN" val="\documentclass{article}&#10;\usepackage{amsmath}&#10;&#10;&#10;\pagestyle{empty}&#10;\begin{document}&#10;&#10;\catcode`@=11&#10;\def\frownfill{$\scriptscriptstyle\m@th\mathord\frown\mkern-0.2mu%&#10;  \cleaders\hbox{$\mkern-2mu\smash-\mkern-2mu$}\hfill&#10;  \mkern-0.2mu$}&#10;\def\bow#1{\vbox{\m@th\ialign{##\crcr%&#10;      \frownfill\crcr\noalign{\kern-0.2\p@\nointerlineskip}%&#10;      $\hfil\displaystyle{#1}\hfil$\crcr}}}&#10;\def\bbow#1{\vbox{\m@th\ialign{##\crcr%&#10;     \frownfill\crcr\noalign{\kern-0.7\p@\nointerlineskip}%&#10;     \frownfill\crcr\noalign{\kern-0.3\p@\nointerlineskip}%&#10;      $\hfil\displaystyle{#1}\hfil$\crcr}}}&#10;\def\widefrownfill{$\m@th\mathord\frown$}&#10;\def\widebow#1{\vbox{\m@th\ialign{##\crcr&#10;      \hfil\widefrownfill\hfil\crcr\noalign{\kern-0.9\p@\nointerlineskip}&#10;      $\hfil\displaystyle{#1}\hfil$\crcr}}}&#10;\def\widebbow#1{\vbox{\m@th\ialign{##\crcr&#10;     \hfil\widefrownfill\hfil\crcr\noalign{\kern-1.8\p@\nointerlineskip}&#10;     \hfil\widefrownfill\hfil\crcr\noalign{\kern-0.9\p@\nointerlineskip}&#10;      $\hfil\displaystyle{#1}\hfil$\crcr}}}&#10;&#10;\newcommand{\ul}{\underline}&#10;\newcommand{\ve}{\protect\bow{\rm\bf e}}&#10;\newcommand{\vE}{\hspace{1pt}\protect\bow{\hspace{-1pt}e}}&#10;\newcommand{\va}{\protect\bow{\rm\bf a}}&#10;\newcommand{\vA}{\hspace{1pt}\protect\bow{\hspace{-1pt} a}}&#10;\newcommand{\fb}{\protect\bbow{\rm\bf b}}&#10;\newcommand{\fB}{\hspace{1pt}\protect\bbow{\hspace{-1pt} b}}&#10;\newcommand{\vh}{\protect\bow{\rm\bf h}}&#10;\newcommand{\vH}{\hspace{1pt}\protect\bow{\hspace{-1pt} h}}&#10;\newcommand{\vm}{\protect\widebow{\rm\bf m}}&#10;\newcommand{\vM}{\hspace{1pt}\protect\widebow{\hspace{-1pt} m}}&#10;\newcommand{\fd}{\protect\bbow{\rm\bf d}}&#10;\newcommand{\fD}{\hspace{1pt}\protect\bbow{\hspace{-1pt} d}}&#10;\newcommand{\fj}{\protect\bbow{\rm\bf j}}&#10;\newcommand{\vvi}{\protect\bow{\rm\bf v}}&#10;%\newcommand{\vV}{\hspace{1pt}\protect\bow{\hspace{-1pt} v}}&#10;\newcommand{\fJ}{\hspace{1pt}\protect\bbow{\hspace{-1pt} j}}&#10;&#10;\newcommand{\vke}{\ul{\protect\bow{\rm\bf e}}}&#10;\newcommand{\fkb}{\ul{\protect\bbow{\rm\bf b}}}&#10;\newcommand{\vkh}{\ul{\protect\bow{\rm\bf h}}}&#10;\newcommand{\fkd}{\ul{\protect\bbow{\rm\bf d}}}&#10;\newcommand{\fkj}{\ul{\protect\bbow{\rm\bf j}}}&#10;&#10;\newcommand{\rhs}{\mbox{\rm\bf r}}&#10;\newcommand{\q}{\mbox{\rm\bf q}}&#10;\newcommand{\T}{\mbox{\rm\bf T}}&#10;&#10;\newcommand{\bfb}{{\rm\bf b}}&#10;\newcommand{\bfe}{{\rm\bf e}}&#10;\newcommand{\bfh}{{\rm\bf h}}&#10;\newcommand{\bfd}{{\rm\bf d}}&#10;\newcommand{\bfj}{{\rm\bf j}}&#10;&#10;\newcommand{\fDeps}{\mbox{\rm\bf D}_{\epsilon}}&#10;\newcommand{\fDkap}{\mbox{\rm\bf D}_{\kappa}}&#10;\newcommand{\fDmu}{\mbox{\rm\bf D}_{\mu}}&#10;\newcommand{\fDmuinv}{\mbox{\rm\bf D}_{\mu^{-1}}}&#10;\newcommand{\fDnu}{\mbox{\rm\bf D}_{\nu}}&#10;\newcommand{\fDD}{\mbox{\rm\bf D}}&#10;\newcommand{\fDvi}{\mbox{\rm\bf D}_{\V}^{-1}}&#10;\newcommand{\C}{\mbox{\rm\bf  C}}&#10;\newcommand{\A}{\mbox{\rm\bf  A}}&#10;\newcommand{\V}{\mbox{\rm\bf  V}}&#10;\newcommand{\F}{\mbox{\rm\bf  F}}&#10;\newcommand{\G}{\mbox{\rm\bf  G}}&#10;\renewcommand{\S}{\mbox{\rm\bf S}}&#10;\newcommand{\fDP}{\mbox{\rm\bf P}}&#10;\newcommand{\x}{\mbox{\rm\bf  x}}&#10;\newcommand{\e}{\mbox{\rm\bf  e}}&#10;%\newcommand{\vv}{\mbox{\rm\bf  v}}&#10;&#10;\newcommand{\Gt}{\widetilde{G}}&#10;\newcommand{\Gtt}{\widetilde{\rm\bf G}}&#10;\newcommand{\Ct}{\widetilde{\rm\bf C}}&#10;\newcommand{\St}{\widetilde{\rm\bf S}}&#10;\newcommand{\Dt}{\widetilde{\rm\bf D}}&#10;\newcommand{\Pt}{\widetilde{\rm\bf P}}&#10;&#10;%&#10;% ---- Matrizen:&#10;%&#10;&#10;\newcommand{\fMeps}{{\bf M}_{\epsilon}}&#10;\newcommand{\fMkap}{{\bf M}_{\kappa}}&#10;\newcommand{\fMsig}{{\bf M}_{\sigma}}&#10;\newcommand{\fMmu}{{\bf M}_{\mu}}&#10;\newcommand{\fMmuinv}{{\bf M}_{\mu^{-1}}}&#10;\newcommand{\fMnu}{{\bf M}_{\nu}}&#10;\newcommand{\fkMeps}{\ul{\bf M}_{\epsilon}}&#10;&#10;\newcommand{\fM}{{\bf M}}&#10;\newcommand{\fMvi}{{\bf M}_{\V}^{-1}}&#10;\newcommand{\I}{{\bf I}}&#10;&#10;&#10;\newcommand{\beq}{\begin{equation}}&#10;\newcommand{\eeq}{\end{equation}}&#10;%%%%%%%%%%%%%%%%%%%% Symbole %%%%%%%%%%%%%%%%%%%%%%%%%&#10;&#10;%% Materialkonstanten&#10;\newcommand{\eps}{\varepsilon}&#10;\newcommand{\pc}{\underline{p}}&#10;\newcommand{\epsc}{\underline{\varepsilon}}&#10;\newcommand{\kap}{\kappa}&#10;&#10;%% rho, phi, theta&#10;\renewcommand{\rho}{\varrho}&#10;\renewcommand{\theta}{\vartheta}&#10;\renewcommand{\phi}{\varphi}&#10;&#10;&#10;%% Mengenabk rzungen&#10;\newcommand{\nat}{\ensuremath{\mathbb{N}}}             % nat&quot;urliche Zahlen&#10;\newcommand{\real}{\ensuremath{\mathbb{R}}}            % reelle Zahlen&#10;\newcommand{\realk}{\ensuremath{\mathbb{R}^k}}         % Abschl. IR&#10;\newcommand{\realn}{\ensuremath{\mathbb{R}^N}}         % IR hoch N&#10;\newcommand{\complexn}{\ensuremath{\mathbb{C}^N}}      % IC^N&#10;\newcommand{\complex}{\ensuremath{\mathbb{C}}}         % IC komplexe Zahlen&#10;&#10;&#10;%%%%%%%%%%%%%%%%%%%% OPERATOREN UND FUNKTIONEN %%%%%%%%%%%%%%%%%%%%&#10;&#10;%\newcommand{\grad}{\ensuremath{ \mathrm{grad}\,} }&#10;%\newcommand{\rot}{\ensuremath{ \mathrm{rot}\,} }&#10;%\renewcommand{\div}{\ensuremath{ \mathrm{div}\,} }&#10;%\newcommand{\sign}{\ensuremath{\mathrm{sgn}}}&#10;%\newcommand{\arsinh}{\ensuremath{\mathrm{arsinh}}}&#10;%\newcommand{\arcosh}{\ensuremath{\mathrm{arcosh}}}&#10;%\newcommand{\artanh}{\ensuremath{\mathrm{artanh}}}&#10;&#10;% TE 16.10.2006: defined operators as \DeclareMathOperator to get correct spacing in equations&#10;%\DeclareMathOperator{\grad}{grad}&#10;%\DeclareMathOperator{\rot}{rot}&#10;%\DeclareMathOperator{\curl}{curl}&#10;%\let \div \relax&#10;%\DeclareMathOperator{\div}{div}&#10;%\DeclareMathOperator{\sign}{sgn}&#10;%\DeclareMathOperator{\arsinh}{arsinh}&#10;%\DeclareMathOperator{\arcosh}{arcosh}&#10;%\DeclareMathOperator{\artanh}{artanh}&#10;&#10;%%%%%%%%%%%%%%%%%%%%%%%%%%%%% VEKTOREN %%%%%%%%%%%%%%%%%%%%%%%%%%%%%%%%%%%%%5&#10;&#10;%% Einheitsvektoren&#10;\newcommand{\ex}{\ensuremath{ \vec{e}_x} }&#10;\newcommand{\exy}{\ensuremath{ \vec{e}_{x,y}} }&#10;\newcommand{\ey}{\ensuremath{ \vec{e}_y} }&#10;\newcommand{\ez}{\ensuremath{ \vec{e}_z} }&#10;\newcommand{\eu}{\ensuremath{ \vec{e}_u} }&#10;\newcommand{\ev}{\ensuremath{ \vec{e}_v} }&#10;\newcommand{\ew}{\ensuremath{ \vec{e}_w} }&#10;\newcommand{\erho}{\ensuremath{ \vec{e}_\varrho} }&#10;\newcommand{\ephi}{\ensuremath{ \vec{e}_\varphi} }&#10;\newcommand{\er}{\ensuremath{ \vec{e}_r} }&#10;\newcommand{\etheta}{\ensuremath{ \vec{e}_\vartheta} }&#10;\newcommand{\en}{\vec{e}_n}&#10;\newcommand{\ei}{\vec{e}_i}&#10;\newcommand{\ej}{\vec{e}_j}&#10;\newcommand{\et}{\vec{e}_t}&#10;&#10;%% reelle Vektorgr  en&#10;\newcommand{\Gv}{\ensuremath{ \vec{G} }}&#10;\newcommand{\Wv}{\ensuremath{ \protect\vec{W} }}&#10;\newcommand{\Wvt}{\ensuremath{ \protect\vec{W}_\perp }}&#10;\newcommand{\Ev}{\ensuremath{ \vec{E} }}&#10;\newcommand{\Dv}{\ensuremath{ \vec{D} }}&#10;\newcommand{\Hv}{\ensuremath{ \vec{H} }}&#10;\newcommand{\Bv}{\ensuremath{ \vec{B} }}&#10;\newcommand{\Pv}{\ensuremath{ \vec{P} }}&#10;\newcommand{\Jv}{\ensuremath{ \vec{J} }}&#10;\newcommand{\Av}{\ensuremath{ \vec{A} }}&#10;\newcommand{\Mv}{\ensuremath{ \vec{M} }}&#10;\newcommand{\Fv}{\ensuremath{ \vec{F} }}&#10;\newcommand{\Sv}{\ensuremath{ \vec{S} }}&#10;\newcommand{\Rv}{\ensuremath{ \vec{R} }}&#10;\newcommand{\Psiv}{\ensuremath{ \vec{\Psi} }}&#10;&#10;&#10;%% komplexe Gr  en&#10;\newcommand{\Zvc}{\ensuremath{\protect \underline{\vec{Z}} }}&#10;\newcommand{\Zvct}{\ensuremath{\protect \underline{\vec{Z}_\perp} }}&#10;\newcommand{\Evc}{\ensuremath{ \underline{\vec{E}} }}&#10;\newcommand{\Dvc}{\ensuremath{ \underline{\vec{D}} }}&#10;\newcommand{\Hvc}{\ensuremath{ \underline{\vec{H}} }}&#10;\newcommand{\Bvc}{\ensuremath{ \underline{\vec{B}} }}&#10;\newcommand{\Pvc}{\ensuremath{ \underline{\vec{P}} }}&#10;\newcommand{\Jvc}{\ensuremath{ \underline{\vec{J}} }}&#10;\newcommand{\Avc}{\ensuremath{ \underline{\vec{A}} }}&#10;\newcommand{\Mvc}{\ensuremath{ \underline{\vec{M}} }}&#10;\newcommand{\Svc}{\ensuremath{ \underline{\vec{S}} }}&#10;\newcommand{\Fvc}{\ensuremath{ \underline{\vec{F}} }}&#10;\newcommand{\Zc}{\ensuremath{\protect \underline{Z} }}&#10;\newcommand{\Sc}{\ensuremath{ \protect\underline{S} }}&#10;&#10;\newcommand{\ec}{\ensuremath{ \underline{e} }}&#10;\newcommand{\fvc}{\ensuremath{ \underline{\vec f} }}&#10;\newcommand{\Ec}{\ensuremath{ \underline{E} }}&#10;\newcommand{\Dc}{\ensuremath{ \underline{D} }}&#10;\newcommand{\Hc}{\ensuremath{ \underline{H} }}&#10;\newcommand{\Bc}{\ensuremath{ \underline{B} }}&#10;\newcommand{\Pc}{\ensuremath{ \underline{P} }}&#10;\newcommand{\Jc}{\ensuremath{ \underline{J} }}&#10;\newcommand{\Ac}{\ensuremath{ \underline{A}}}&#10;\newcommand{\Phic}{\ensuremath{ \underline{\Phi} }}&#10;\newcommand{\Exc}{\ensuremath{ \underline{E}_x }}&#10;\newcommand{\Eyc}{\ensuremath{ \underline{E}_y }}&#10;\newcommand{\Ezc}{\ensuremath{ \underline{E}_z }}&#10;\newcommand{\Hxc}{\ensuremath{ \underline{H}_x }}&#10;\newcommand{\Hyc}{\ensuremath{ \underline{H}_y }}&#10;\newcommand{\Hzc}{\ensuremath{ \underline{H}_z }}&#10;\newcommand{\Jxc}{\ensuremath{ \underline{J}_x }}&#10;\newcommand{\Jyc}{\ensuremath{ \underline{J}_y }}&#10;\newcommand{\Jzc}{\ensuremath{ \underline{J}_z }}&#10;\newcommand{\Azc}{\ensuremath{ \underline{A}_z }}&#10;\newcommand{\sigmac}{\ensuremath{ \underline{\sigma} }}&#10;\newcommand{\muc}{\ensuremath{ \underline{\mu} }}&#10;%\newcommand{\epsc}{\ensuremath{ \underline{\varepsilon} }}&#10;&#10;\newcommand{\gammac}{\ensuremath{ \protect\underline{\gamma} }}&#10;\newcommand{\alphac}{\ensuremath{ \protect\underline{\alpha} }}&#10;\newcommand{\betac}{\ensuremath{ \protect\underline{\beta} }}&#10;\newcommand{\Uc}{\ensuremath{ \protect\underline{U} }}&#10;\newcommand{\Fc}{\ensuremath{ \protect\underline{F} }}&#10;\newcommand{\Ic}{\ensuremath{ \protect\underline{I} }}&#10;&#10;% andere Vektoren&#10;\newcommand{\rv}{\ensuremath{ \vec{r} }}&#10;\newcommand{\dv}{\ensuremath{ \vec{d} }}&#10;\newcommand{\pv}{\ensuremath{ \vec{p} }}&#10;\newcommand{\rvs}{\ensuremath{ \vec{r}\,' }}&#10;\newcommand{\nv}{\ensuremath{ \vec{n} }}&#10;\newcommand{\kv}{\ensuremath{ \vec{k} }}&#10;\newcommand{\vv}{\ensuremath{ \vec{v} }}&#10;\newcommand{\Ov}{\ensuremath{ \vec{0} }}&#10;&#10;&#10;%%%%%%%%%%%%%%%%%%%%%%%%%%%%% ABLEITUNGEN %%%%%%%%%%%%%%%%%%%%%%%%%%%&#10;&#10;%% allgemeine makros&#10;\renewcommand{\d}{\ensuremath{ \mathrm{d}} }&#10;\newcommand{\pa}{\partial}&#10;\newcommand{\dd}[3][]{\ensuremath{ \frac{\d^{#1} #2}{\d #3^{#1}}} }&#10;\newcommand{\pp}[3][]{\ensuremath{ \frac{\pa^{#1} #2}{\pa #3^{#1}}} }&#10;&#10;% spezielle Ableitungen&#10;\newcommand{\dds}{\frac{\partial}{\partial \, s}\,}&#10;\newcommand{\ddx}{\frac{\partial}{\partial \, x}\,}&#10;\newcommand{\ddy}{\frac{\partial}{\partial \, y}\,}&#10;\newcommand{\ddz}{\frac{\partial}{\partial \, z}\,}&#10;\newcommand{\ddt}{\frac{\partial}{\partial \, t}\,}&#10;\newcommand{\ddxx}{\frac{\partial^2}{\partial \, x^2}\,}&#10;\newcommand{\ddyy}{\frac{\partial^2}{\partial \, y^2}\,}&#10;\newcommand{\ddzz}{\frac{\partial^2}{\partial \, z^2}\,}&#10;\newcommand{\ddtt}{\frac{\partial^2}{\partial \, t^2}\,}&#10;\newcommand{\ddrho}{\frac{\partial}{\partial \, \varrho}\,}&#10;\newcommand{\ddphi}{\frac{\partial}{\partial \, \varphi}\,}&#10;\newcommand{\ddtheta}{\frac{\partial}{\partial \, \theta}\,}&#10;&#10;&#10;%%%%%%%%%%%%%%%%%%%% INTEGRALE %%%%%%%%%%%%%%%%%%%%%%%%%%%%%%%%%%&#10;&#10;%% Integralzeichen&#10;\newcommand{\intinf}{\int_{-\infty} ^\infty }&#10;\newcommand{\intlim}{\int\limits}&#10;\newcommand{\iintlim}{\iint\limits}&#10;\newcommand{\iiintlim}{\iiint\limits}&#10;\newcommand{\intA}{\intlim_{A}}&#10;\newcommand{\intpA}{\intlim_{\partial A}}&#10;\newcommand{\intV}{\intlim_{V}}&#10;\newcommand{\intVi}{\intlim_{V_i}}&#10;\newcommand{\intVs}{\intlim_{V'}}&#10;\newcommand{\intVis}{\intlim_{V_i'}}&#10;\newcommand{\intVip}{\intlim_{V_{i+}}}&#10;\newcommand{\intVim}{\intlim_{V_{i-}}}&#10;\newcommand{\intVjs}{\intlim_{V_j'}}&#10;\newcommand{\intVns}{\intlim_{V_n'}}&#10;\newcommand{\intVms}{\intlim_{V_m'}}&#10;\newcommand{\intpV}{\intlim_{\partial V}}&#10;\newcommand{\intpVs}{\intlim_{\partial V'}}&#10;\newcommand{\intpVms}{\intlim_{\partial V_m'}}&#10;\newcommand{\intpVi}{\intlim_{\partial V_i}}&#10;\newcommand{\intpVjs}{\intlim_{\partial V_j'}}&#10;\newcommand{\intC}{\intlim_{C}}&#10;&#10;%% Differentiale&#10;\newcommand{\dsv}{\ensuremath{ \mathrm{d}\vec{s}} }&#10;\newcommand{\dAv}{\ensuremath{ \mathrm{d}\vec{A}} }&#10;\newcommand{\ds}{\ensuremath{ \mathrm{d}s}}&#10;\newcommand{\dA}{\ensuremath{ \mathrm{d}A}}&#10;\newcommand{\dV}{\ensuremath{ \mathrm{d}V}}&#10;\newcommand{\dx}{\ensuremath{ \mathrm{d}x}}&#10;\newcommand{\dy}{\ensuremath{ \mathrm{d}y}}&#10;\newcommand{\dz}{\ensuremath{ \mathrm{d}z}}&#10;\newcommand{\dt}{\ensuremath{ \mathrm{d}t}}&#10;\newcommand{\dr}{\ensuremath{ \mathrm{d}r}}&#10;\newcommand{\drho}{\ensuremath{ \mathrm{d}\varrho}}&#10;\newcommand{\dphi}{\ensuremath{ \mathrm{d}\varphi}}&#10;\newcommand{\dtheta}{\ensuremath{ \mathrm{d}\theta}}&#10;&#10;&#10;\newcommand{\bs}{\boldmath}&#10;&#10;&#10;&#10;&#10;%%%%%%%%%%%%%%%%%&#10;$&#10;\lambda_g&#10;$&#10;\end{document}"/>
  <p:tag name="IGUANATEXSIZE" val="14"/>
  <p:tag name="IGUANATEXCURSOR" val="11919"/>
  <p:tag name="TRANSPARENCY" val="Wahr"/>
  <p:tag name="FILENAME" val=""/>
  <p:tag name="LATEXENGINEID" val="0"/>
  <p:tag name="TEMPFOLDER" val="c:\temp\"/>
  <p:tag name="LATEXFORMHEIGHT" val="312"/>
  <p:tag name="LATEXFORMWIDTH" val="384"/>
  <p:tag name="LATEXFORMWRAP" val="Wahr"/>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122,9846"/>
  <p:tag name="ORIGINALWIDTH" val="113,9857"/>
  <p:tag name="LATEXADDIN" val="\documentclass{article}&#10;\usepackage{amsmath}&#10;&#10;&#10;\pagestyle{empty}&#10;\begin{document}&#10;&#10;\catcode`@=11&#10;\def\frownfill{$\scriptscriptstyle\m@th\mathord\frown\mkern-0.2mu%&#10;  \cleaders\hbox{$\mkern-2mu\smash-\mkern-2mu$}\hfill&#10;  \mkern-0.2mu$}&#10;\def\bow#1{\vbox{\m@th\ialign{##\crcr%&#10;      \frownfill\crcr\noalign{\kern-0.2\p@\nointerlineskip}%&#10;      $\hfil\displaystyle{#1}\hfil$\crcr}}}&#10;\def\bbow#1{\vbox{\m@th\ialign{##\crcr%&#10;     \frownfill\crcr\noalign{\kern-0.7\p@\nointerlineskip}%&#10;     \frownfill\crcr\noalign{\kern-0.3\p@\nointerlineskip}%&#10;      $\hfil\displaystyle{#1}\hfil$\crcr}}}&#10;\def\widefrownfill{$\m@th\mathord\frown$}&#10;\def\widebow#1{\vbox{\m@th\ialign{##\crcr&#10;      \hfil\widefrownfill\hfil\crcr\noalign{\kern-0.9\p@\nointerlineskip}&#10;      $\hfil\displaystyle{#1}\hfil$\crcr}}}&#10;\def\widebbow#1{\vbox{\m@th\ialign{##\crcr&#10;     \hfil\widefrownfill\hfil\crcr\noalign{\kern-1.8\p@\nointerlineskip}&#10;     \hfil\widefrownfill\hfil\crcr\noalign{\kern-0.9\p@\nointerlineskip}&#10;      $\hfil\displaystyle{#1}\hfil$\crcr}}}&#10;&#10;\newcommand{\ul}{\underline}&#10;\newcommand{\ve}{\protect\bow{\rm\bf e}}&#10;\newcommand{\vE}{\hspace{1pt}\protect\bow{\hspace{-1pt}e}}&#10;\newcommand{\va}{\protect\bow{\rm\bf a}}&#10;\newcommand{\vA}{\hspace{1pt}\protect\bow{\hspace{-1pt} a}}&#10;\newcommand{\fb}{\protect\bbow{\rm\bf b}}&#10;\newcommand{\fB}{\hspace{1pt}\protect\bbow{\hspace{-1pt} b}}&#10;\newcommand{\vh}{\protect\bow{\rm\bf h}}&#10;\newcommand{\vH}{\hspace{1pt}\protect\bow{\hspace{-1pt} h}}&#10;\newcommand{\vm}{\protect\widebow{\rm\bf m}}&#10;\newcommand{\vM}{\hspace{1pt}\protect\widebow{\hspace{-1pt} m}}&#10;\newcommand{\fd}{\protect\bbow{\rm\bf d}}&#10;\newcommand{\fD}{\hspace{1pt}\protect\bbow{\hspace{-1pt} d}}&#10;\newcommand{\fj}{\protect\bbow{\rm\bf j}}&#10;\newcommand{\vvi}{\protect\bow{\rm\bf v}}&#10;%\newcommand{\vV}{\hspace{1pt}\protect\bow{\hspace{-1pt} v}}&#10;\newcommand{\fJ}{\hspace{1pt}\protect\bbow{\hspace{-1pt} j}}&#10;&#10;\newcommand{\vke}{\ul{\protect\bow{\rm\bf e}}}&#10;\newcommand{\fkb}{\ul{\protect\bbow{\rm\bf b}}}&#10;\newcommand{\vkh}{\ul{\protect\bow{\rm\bf h}}}&#10;\newcommand{\fkd}{\ul{\protect\bbow{\rm\bf d}}}&#10;\newcommand{\fkj}{\ul{\protect\bbow{\rm\bf j}}}&#10;&#10;\newcommand{\rhs}{\mbox{\rm\bf r}}&#10;\newcommand{\q}{\mbox{\rm\bf q}}&#10;\newcommand{\T}{\mbox{\rm\bf T}}&#10;&#10;\newcommand{\bfb}{{\rm\bf b}}&#10;\newcommand{\bfe}{{\rm\bf e}}&#10;\newcommand{\bfh}{{\rm\bf h}}&#10;\newcommand{\bfd}{{\rm\bf d}}&#10;\newcommand{\bfj}{{\rm\bf j}}&#10;&#10;\newcommand{\fDeps}{\mbox{\rm\bf D}_{\epsilon}}&#10;\newcommand{\fDkap}{\mbox{\rm\bf D}_{\kappa}}&#10;\newcommand{\fDmu}{\mbox{\rm\bf D}_{\mu}}&#10;\newcommand{\fDmuinv}{\mbox{\rm\bf D}_{\mu^{-1}}}&#10;\newcommand{\fDnu}{\mbox{\rm\bf D}_{\nu}}&#10;\newcommand{\fDD}{\mbox{\rm\bf D}}&#10;\newcommand{\fDvi}{\mbox{\rm\bf D}_{\V}^{-1}}&#10;\newcommand{\C}{\mbox{\rm\bf  C}}&#10;\newcommand{\A}{\mbox{\rm\bf  A}}&#10;\newcommand{\V}{\mbox{\rm\bf  V}}&#10;\newcommand{\F}{\mbox{\rm\bf  F}}&#10;\newcommand{\G}{\mbox{\rm\bf  G}}&#10;\renewcommand{\S}{\mbox{\rm\bf S}}&#10;\newcommand{\fDP}{\mbox{\rm\bf P}}&#10;\newcommand{\x}{\mbox{\rm\bf  x}}&#10;\newcommand{\e}{\mbox{\rm\bf  e}}&#10;%\newcommand{\vv}{\mbox{\rm\bf  v}}&#10;&#10;\newcommand{\Gt}{\widetilde{G}}&#10;\newcommand{\Gtt}{\widetilde{\rm\bf G}}&#10;\newcommand{\Ct}{\widetilde{\rm\bf C}}&#10;\newcommand{\St}{\widetilde{\rm\bf S}}&#10;\newcommand{\Dt}{\widetilde{\rm\bf D}}&#10;\newcommand{\Pt}{\widetilde{\rm\bf P}}&#10;&#10;%&#10;% ---- Matrizen:&#10;%&#10;&#10;\newcommand{\fMeps}{{\bf M}_{\epsilon}}&#10;\newcommand{\fMkap}{{\bf M}_{\kappa}}&#10;\newcommand{\fMsig}{{\bf M}_{\sigma}}&#10;\newcommand{\fMmu}{{\bf M}_{\mu}}&#10;\newcommand{\fMmuinv}{{\bf M}_{\mu^{-1}}}&#10;\newcommand{\fMnu}{{\bf M}_{\nu}}&#10;\newcommand{\fkMeps}{\ul{\bf M}_{\epsilon}}&#10;&#10;\newcommand{\fM}{{\bf M}}&#10;\newcommand{\fMvi}{{\bf M}_{\V}^{-1}}&#10;\newcommand{\I}{{\bf I}}&#10;&#10;&#10;\newcommand{\beq}{\begin{equation}}&#10;\newcommand{\eeq}{\end{equation}}&#10;%%%%%%%%%%%%%%%%%%%% Symbole %%%%%%%%%%%%%%%%%%%%%%%%%&#10;&#10;%% Materialkonstanten&#10;\newcommand{\eps}{\varepsilon}&#10;\newcommand{\pc}{\underline{p}}&#10;\newcommand{\epsc}{\underline{\varepsilon}}&#10;\newcommand{\kap}{\kappa}&#10;&#10;%% rho, phi, theta&#10;\renewcommand{\rho}{\varrho}&#10;\renewcommand{\theta}{\vartheta}&#10;\renewcommand{\phi}{\varphi}&#10;&#10;&#10;%% Mengenabk rzungen&#10;\newcommand{\nat}{\ensuremath{\mathbb{N}}}             % nat&quot;urliche Zahlen&#10;\newcommand{\real}{\ensuremath{\mathbb{R}}}            % reelle Zahlen&#10;\newcommand{\realk}{\ensuremath{\mathbb{R}^k}}         % Abschl. IR&#10;\newcommand{\realn}{\ensuremath{\mathbb{R}^N}}         % IR hoch N&#10;\newcommand{\complexn}{\ensuremath{\mathbb{C}^N}}      % IC^N&#10;\newcommand{\complex}{\ensuremath{\mathbb{C}}}         % IC komplexe Zahlen&#10;&#10;&#10;%%%%%%%%%%%%%%%%%%%% OPERATOREN UND FUNKTIONEN %%%%%%%%%%%%%%%%%%%%&#10;&#10;%\newcommand{\grad}{\ensuremath{ \mathrm{grad}\,} }&#10;%\newcommand{\rot}{\ensuremath{ \mathrm{rot}\,} }&#10;%\renewcommand{\div}{\ensuremath{ \mathrm{div}\,} }&#10;%\newcommand{\sign}{\ensuremath{\mathrm{sgn}}}&#10;%\newcommand{\arsinh}{\ensuremath{\mathrm{arsinh}}}&#10;%\newcommand{\arcosh}{\ensuremath{\mathrm{arcosh}}}&#10;%\newcommand{\artanh}{\ensuremath{\mathrm{artanh}}}&#10;&#10;% TE 16.10.2006: defined operators as \DeclareMathOperator to get correct spacing in equations&#10;%\DeclareMathOperator{\grad}{grad}&#10;%\DeclareMathOperator{\rot}{rot}&#10;%\DeclareMathOperator{\curl}{curl}&#10;%\let \div \relax&#10;%\DeclareMathOperator{\div}{div}&#10;%\DeclareMathOperator{\sign}{sgn}&#10;%\DeclareMathOperator{\arsinh}{arsinh}&#10;%\DeclareMathOperator{\arcosh}{arcosh}&#10;%\DeclareMathOperator{\artanh}{artanh}&#10;&#10;%%%%%%%%%%%%%%%%%%%%%%%%%%%%% VEKTOREN %%%%%%%%%%%%%%%%%%%%%%%%%%%%%%%%%%%%%5&#10;&#10;%% Einheitsvektoren&#10;\newcommand{\ex}{\ensuremath{ \vec{e}_x} }&#10;\newcommand{\exy}{\ensuremath{ \vec{e}_{x,y}} }&#10;\newcommand{\ey}{\ensuremath{ \vec{e}_y} }&#10;\newcommand{\ez}{\ensuremath{ \vec{e}_z} }&#10;\newcommand{\eu}{\ensuremath{ \vec{e}_u} }&#10;\newcommand{\ev}{\ensuremath{ \vec{e}_v} }&#10;\newcommand{\ew}{\ensuremath{ \vec{e}_w} }&#10;\newcommand{\erho}{\ensuremath{ \vec{e}_\varrho} }&#10;\newcommand{\ephi}{\ensuremath{ \vec{e}_\varphi} }&#10;\newcommand{\er}{\ensuremath{ \vec{e}_r} }&#10;\newcommand{\etheta}{\ensuremath{ \vec{e}_\vartheta} }&#10;\newcommand{\en}{\vec{e}_n}&#10;\newcommand{\ei}{\vec{e}_i}&#10;\newcommand{\ej}{\vec{e}_j}&#10;\newcommand{\et}{\vec{e}_t}&#10;&#10;%% reelle Vektorgr  en&#10;\newcommand{\Gv}{\ensuremath{ \vec{G} }}&#10;\newcommand{\Wv}{\ensuremath{ \protect\vec{W} }}&#10;\newcommand{\Wvt}{\ensuremath{ \protect\vec{W}_\perp }}&#10;\newcommand{\Ev}{\ensuremath{ \vec{E} }}&#10;\newcommand{\Dv}{\ensuremath{ \vec{D} }}&#10;\newcommand{\Hv}{\ensuremath{ \vec{H} }}&#10;\newcommand{\Bv}{\ensuremath{ \vec{B} }}&#10;\newcommand{\Pv}{\ensuremath{ \vec{P} }}&#10;\newcommand{\Jv}{\ensuremath{ \vec{J} }}&#10;\newcommand{\Av}{\ensuremath{ \vec{A} }}&#10;\newcommand{\Mv}{\ensuremath{ \vec{M} }}&#10;\newcommand{\Fv}{\ensuremath{ \vec{F} }}&#10;\newcommand{\Sv}{\ensuremath{ \vec{S} }}&#10;\newcommand{\Rv}{\ensuremath{ \vec{R} }}&#10;\newcommand{\Psiv}{\ensuremath{ \vec{\Psi} }}&#10;&#10;&#10;%% komplexe Gr  en&#10;\newcommand{\Zvc}{\ensuremath{\protect \underline{\vec{Z}} }}&#10;\newcommand{\Zvct}{\ensuremath{\protect \underline{\vec{Z}_\perp} }}&#10;\newcommand{\Evc}{\ensuremath{ \underline{\vec{E}} }}&#10;\newcommand{\Dvc}{\ensuremath{ \underline{\vec{D}} }}&#10;\newcommand{\Hvc}{\ensuremath{ \underline{\vec{H}} }}&#10;\newcommand{\Bvc}{\ensuremath{ \underline{\vec{B}} }}&#10;\newcommand{\Pvc}{\ensuremath{ \underline{\vec{P}} }}&#10;\newcommand{\Jvc}{\ensuremath{ \underline{\vec{J}} }}&#10;\newcommand{\Avc}{\ensuremath{ \underline{\vec{A}} }}&#10;\newcommand{\Mvc}{\ensuremath{ \underline{\vec{M}} }}&#10;\newcommand{\Svc}{\ensuremath{ \underline{\vec{S}} }}&#10;\newcommand{\Fvc}{\ensuremath{ \underline{\vec{F}} }}&#10;\newcommand{\Zc}{\ensuremath{\protect \underline{Z} }}&#10;\newcommand{\Sc}{\ensuremath{ \protect\underline{S} }}&#10;&#10;\newcommand{\ec}{\ensuremath{ \underline{e} }}&#10;\newcommand{\fvc}{\ensuremath{ \underline{\vec f} }}&#10;\newcommand{\Ec}{\ensuremath{ \underline{E} }}&#10;\newcommand{\Dc}{\ensuremath{ \underline{D} }}&#10;\newcommand{\Hc}{\ensuremath{ \underline{H} }}&#10;\newcommand{\Bc}{\ensuremath{ \underline{B} }}&#10;\newcommand{\Pc}{\ensuremath{ \underline{P} }}&#10;\newcommand{\Jc}{\ensuremath{ \underline{J} }}&#10;\newcommand{\Ac}{\ensuremath{ \underline{A}}}&#10;\newcommand{\Phic}{\ensuremath{ \underline{\Phi} }}&#10;\newcommand{\Exc}{\ensuremath{ \underline{E}_x }}&#10;\newcommand{\Eyc}{\ensuremath{ \underline{E}_y }}&#10;\newcommand{\Ezc}{\ensuremath{ \underline{E}_z }}&#10;\newcommand{\Hxc}{\ensuremath{ \underline{H}_x }}&#10;\newcommand{\Hyc}{\ensuremath{ \underline{H}_y }}&#10;\newcommand{\Hzc}{\ensuremath{ \underline{H}_z }}&#10;\newcommand{\Jxc}{\ensuremath{ \underline{J}_x }}&#10;\newcommand{\Jyc}{\ensuremath{ \underline{J}_y }}&#10;\newcommand{\Jzc}{\ensuremath{ \underline{J}_z }}&#10;\newcommand{\Azc}{\ensuremath{ \underline{A}_z }}&#10;\newcommand{\sigmac}{\ensuremath{ \underline{\sigma} }}&#10;\newcommand{\muc}{\ensuremath{ \underline{\mu} }}&#10;%\newcommand{\epsc}{\ensuremath{ \underline{\varepsilon} }}&#10;&#10;\newcommand{\gammac}{\ensuremath{ \protect\underline{\gamma} }}&#10;\newcommand{\alphac}{\ensuremath{ \protect\underline{\alpha} }}&#10;\newcommand{\betac}{\ensuremath{ \protect\underline{\beta} }}&#10;\newcommand{\Uc}{\ensuremath{ \protect\underline{U} }}&#10;\newcommand{\Fc}{\ensuremath{ \protect\underline{F} }}&#10;\newcommand{\Ic}{\ensuremath{ \protect\underline{I} }}&#10;&#10;% andere Vektoren&#10;\newcommand{\rv}{\ensuremath{ \vec{r} }}&#10;\newcommand{\dv}{\ensuremath{ \vec{d} }}&#10;\newcommand{\pv}{\ensuremath{ \vec{p} }}&#10;\newcommand{\rvs}{\ensuremath{ \vec{r}\,' }}&#10;\newcommand{\nv}{\ensuremath{ \vec{n} }}&#10;\newcommand{\kv}{\ensuremath{ \vec{k} }}&#10;\newcommand{\vv}{\ensuremath{ \vec{v} }}&#10;\newcommand{\Ov}{\ensuremath{ \vec{0} }}&#10;&#10;&#10;%%%%%%%%%%%%%%%%%%%%%%%%%%%%% ABLEITUNGEN %%%%%%%%%%%%%%%%%%%%%%%%%%%&#10;&#10;%% allgemeine makros&#10;\renewcommand{\d}{\ensuremath{ \mathrm{d}} }&#10;\newcommand{\pa}{\partial}&#10;\newcommand{\dd}[3][]{\ensuremath{ \frac{\d^{#1} #2}{\d #3^{#1}}} }&#10;\newcommand{\pp}[3][]{\ensuremath{ \frac{\pa^{#1} #2}{\pa #3^{#1}}} }&#10;&#10;% spezielle Ableitungen&#10;\newcommand{\dds}{\frac{\partial}{\partial \, s}\,}&#10;\newcommand{\ddx}{\frac{\partial}{\partial \, x}\,}&#10;\newcommand{\ddy}{\frac{\partial}{\partial \, y}\,}&#10;\newcommand{\ddz}{\frac{\partial}{\partial \, z}\,}&#10;\newcommand{\ddt}{\frac{\partial}{\partial \, t}\,}&#10;\newcommand{\ddxx}{\frac{\partial^2}{\partial \, x^2}\,}&#10;\newcommand{\ddyy}{\frac{\partial^2}{\partial \, y^2}\,}&#10;\newcommand{\ddzz}{\frac{\partial^2}{\partial \, z^2}\,}&#10;\newcommand{\ddtt}{\frac{\partial^2}{\partial \, t^2}\,}&#10;\newcommand{\ddrho}{\frac{\partial}{\partial \, \varrho}\,}&#10;\newcommand{\ddphi}{\frac{\partial}{\partial \, \varphi}\,}&#10;\newcommand{\ddtheta}{\frac{\partial}{\partial \, \theta}\,}&#10;&#10;&#10;%%%%%%%%%%%%%%%%%%%% INTEGRALE %%%%%%%%%%%%%%%%%%%%%%%%%%%%%%%%%%&#10;&#10;%% Integralzeichen&#10;\newcommand{\intinf}{\int_{-\infty} ^\infty }&#10;\newcommand{\intlim}{\int\limits}&#10;\newcommand{\iintlim}{\iint\limits}&#10;\newcommand{\iiintlim}{\iiint\limits}&#10;\newcommand{\intA}{\intlim_{A}}&#10;\newcommand{\intpA}{\intlim_{\partial A}}&#10;\newcommand{\intV}{\intlim_{V}}&#10;\newcommand{\intVi}{\intlim_{V_i}}&#10;\newcommand{\intVs}{\intlim_{V'}}&#10;\newcommand{\intVis}{\intlim_{V_i'}}&#10;\newcommand{\intVip}{\intlim_{V_{i+}}}&#10;\newcommand{\intVim}{\intlim_{V_{i-}}}&#10;\newcommand{\intVjs}{\intlim_{V_j'}}&#10;\newcommand{\intVns}{\intlim_{V_n'}}&#10;\newcommand{\intVms}{\intlim_{V_m'}}&#10;\newcommand{\intpV}{\intlim_{\partial V}}&#10;\newcommand{\intpVs}{\intlim_{\partial V'}}&#10;\newcommand{\intpVms}{\intlim_{\partial V_m'}}&#10;\newcommand{\intpVi}{\intlim_{\partial V_i}}&#10;\newcommand{\intpVjs}{\intlim_{\partial V_j'}}&#10;\newcommand{\intC}{\intlim_{C}}&#10;&#10;%% Differentiale&#10;\newcommand{\dsv}{\ensuremath{ \mathrm{d}\vec{s}} }&#10;\newcommand{\dAv}{\ensuremath{ \mathrm{d}\vec{A}} }&#10;\newcommand{\ds}{\ensuremath{ \mathrm{d}s}}&#10;\newcommand{\dA}{\ensuremath{ \mathrm{d}A}}&#10;\newcommand{\dV}{\ensuremath{ \mathrm{d}V}}&#10;\newcommand{\dx}{\ensuremath{ \mathrm{d}x}}&#10;\newcommand{\dy}{\ensuremath{ \mathrm{d}y}}&#10;\newcommand{\dz}{\ensuremath{ \mathrm{d}z}}&#10;\newcommand{\dt}{\ensuremath{ \mathrm{d}t}}&#10;\newcommand{\dr}{\ensuremath{ \mathrm{d}r}}&#10;\newcommand{\drho}{\ensuremath{ \mathrm{d}\varrho}}&#10;\newcommand{\dphi}{\ensuremath{ \mathrm{d}\varphi}}&#10;\newcommand{\dtheta}{\ensuremath{ \mathrm{d}\theta}}&#10;&#10;&#10;\newcommand{\bs}{\boldmath}&#10;&#10;&#10;&#10;&#10;%%%%%%%%%%%%%%%%%&#10;$&#10;\lambda_g&#10;$&#10;\end{document}"/>
  <p:tag name="IGUANATEXSIZE" val="14"/>
  <p:tag name="IGUANATEXCURSOR" val="11919"/>
  <p:tag name="TRANSPARENCY" val="Wahr"/>
  <p:tag name="FILENAME" val=""/>
  <p:tag name="LATEXENGINEID" val="0"/>
  <p:tag name="TEMPFOLDER" val="c:\temp\"/>
  <p:tag name="LATEXFORMHEIGHT" val="312"/>
  <p:tag name="LATEXFORMWIDTH" val="384"/>
  <p:tag name="LATEXFORMWRAP" val="Wahr"/>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122,9846"/>
  <p:tag name="ORIGINALWIDTH" val="113,9857"/>
  <p:tag name="LATEXADDIN" val="\documentclass{article}&#10;\usepackage{amsmath}&#10;&#10;&#10;\pagestyle{empty}&#10;\begin{document}&#10;&#10;\catcode`@=11&#10;\def\frownfill{$\scriptscriptstyle\m@th\mathord\frown\mkern-0.2mu%&#10;  \cleaders\hbox{$\mkern-2mu\smash-\mkern-2mu$}\hfill&#10;  \mkern-0.2mu$}&#10;\def\bow#1{\vbox{\m@th\ialign{##\crcr%&#10;      \frownfill\crcr\noalign{\kern-0.2\p@\nointerlineskip}%&#10;      $\hfil\displaystyle{#1}\hfil$\crcr}}}&#10;\def\bbow#1{\vbox{\m@th\ialign{##\crcr%&#10;     \frownfill\crcr\noalign{\kern-0.7\p@\nointerlineskip}%&#10;     \frownfill\crcr\noalign{\kern-0.3\p@\nointerlineskip}%&#10;      $\hfil\displaystyle{#1}\hfil$\crcr}}}&#10;\def\widefrownfill{$\m@th\mathord\frown$}&#10;\def\widebow#1{\vbox{\m@th\ialign{##\crcr&#10;      \hfil\widefrownfill\hfil\crcr\noalign{\kern-0.9\p@\nointerlineskip}&#10;      $\hfil\displaystyle{#1}\hfil$\crcr}}}&#10;\def\widebbow#1{\vbox{\m@th\ialign{##\crcr&#10;     \hfil\widefrownfill\hfil\crcr\noalign{\kern-1.8\p@\nointerlineskip}&#10;     \hfil\widefrownfill\hfil\crcr\noalign{\kern-0.9\p@\nointerlineskip}&#10;      $\hfil\displaystyle{#1}\hfil$\crcr}}}&#10;&#10;\newcommand{\ul}{\underline}&#10;\newcommand{\ve}{\protect\bow{\rm\bf e}}&#10;\newcommand{\vE}{\hspace{1pt}\protect\bow{\hspace{-1pt}e}}&#10;\newcommand{\va}{\protect\bow{\rm\bf a}}&#10;\newcommand{\vA}{\hspace{1pt}\protect\bow{\hspace{-1pt} a}}&#10;\newcommand{\fb}{\protect\bbow{\rm\bf b}}&#10;\newcommand{\fB}{\hspace{1pt}\protect\bbow{\hspace{-1pt} b}}&#10;\newcommand{\vh}{\protect\bow{\rm\bf h}}&#10;\newcommand{\vH}{\hspace{1pt}\protect\bow{\hspace{-1pt} h}}&#10;\newcommand{\vm}{\protect\widebow{\rm\bf m}}&#10;\newcommand{\vM}{\hspace{1pt}\protect\widebow{\hspace{-1pt} m}}&#10;\newcommand{\fd}{\protect\bbow{\rm\bf d}}&#10;\newcommand{\fD}{\hspace{1pt}\protect\bbow{\hspace{-1pt} d}}&#10;\newcommand{\fj}{\protect\bbow{\rm\bf j}}&#10;\newcommand{\vvi}{\protect\bow{\rm\bf v}}&#10;%\newcommand{\vV}{\hspace{1pt}\protect\bow{\hspace{-1pt} v}}&#10;\newcommand{\fJ}{\hspace{1pt}\protect\bbow{\hspace{-1pt} j}}&#10;&#10;\newcommand{\vke}{\ul{\protect\bow{\rm\bf e}}}&#10;\newcommand{\fkb}{\ul{\protect\bbow{\rm\bf b}}}&#10;\newcommand{\vkh}{\ul{\protect\bow{\rm\bf h}}}&#10;\newcommand{\fkd}{\ul{\protect\bbow{\rm\bf d}}}&#10;\newcommand{\fkj}{\ul{\protect\bbow{\rm\bf j}}}&#10;&#10;\newcommand{\rhs}{\mbox{\rm\bf r}}&#10;\newcommand{\q}{\mbox{\rm\bf q}}&#10;\newcommand{\T}{\mbox{\rm\bf T}}&#10;&#10;\newcommand{\bfb}{{\rm\bf b}}&#10;\newcommand{\bfe}{{\rm\bf e}}&#10;\newcommand{\bfh}{{\rm\bf h}}&#10;\newcommand{\bfd}{{\rm\bf d}}&#10;\newcommand{\bfj}{{\rm\bf j}}&#10;&#10;\newcommand{\fDeps}{\mbox{\rm\bf D}_{\epsilon}}&#10;\newcommand{\fDkap}{\mbox{\rm\bf D}_{\kappa}}&#10;\newcommand{\fDmu}{\mbox{\rm\bf D}_{\mu}}&#10;\newcommand{\fDmuinv}{\mbox{\rm\bf D}_{\mu^{-1}}}&#10;\newcommand{\fDnu}{\mbox{\rm\bf D}_{\nu}}&#10;\newcommand{\fDD}{\mbox{\rm\bf D}}&#10;\newcommand{\fDvi}{\mbox{\rm\bf D}_{\V}^{-1}}&#10;\newcommand{\C}{\mbox{\rm\bf  C}}&#10;\newcommand{\A}{\mbox{\rm\bf  A}}&#10;\newcommand{\V}{\mbox{\rm\bf  V}}&#10;\newcommand{\F}{\mbox{\rm\bf  F}}&#10;\newcommand{\G}{\mbox{\rm\bf  G}}&#10;\renewcommand{\S}{\mbox{\rm\bf S}}&#10;\newcommand{\fDP}{\mbox{\rm\bf P}}&#10;\newcommand{\x}{\mbox{\rm\bf  x}}&#10;\newcommand{\e}{\mbox{\rm\bf  e}}&#10;%\newcommand{\vv}{\mbox{\rm\bf  v}}&#10;&#10;\newcommand{\Gt}{\widetilde{G}}&#10;\newcommand{\Gtt}{\widetilde{\rm\bf G}}&#10;\newcommand{\Ct}{\widetilde{\rm\bf C}}&#10;\newcommand{\St}{\widetilde{\rm\bf S}}&#10;\newcommand{\Dt}{\widetilde{\rm\bf D}}&#10;\newcommand{\Pt}{\widetilde{\rm\bf P}}&#10;&#10;%&#10;% ---- Matrizen:&#10;%&#10;&#10;\newcommand{\fMeps}{{\bf M}_{\epsilon}}&#10;\newcommand{\fMkap}{{\bf M}_{\kappa}}&#10;\newcommand{\fMsig}{{\bf M}_{\sigma}}&#10;\newcommand{\fMmu}{{\bf M}_{\mu}}&#10;\newcommand{\fMmuinv}{{\bf M}_{\mu^{-1}}}&#10;\newcommand{\fMnu}{{\bf M}_{\nu}}&#10;\newcommand{\fkMeps}{\ul{\bf M}_{\epsilon}}&#10;&#10;\newcommand{\fM}{{\bf M}}&#10;\newcommand{\fMvi}{{\bf M}_{\V}^{-1}}&#10;\newcommand{\I}{{\bf I}}&#10;&#10;&#10;\newcommand{\beq}{\begin{equation}}&#10;\newcommand{\eeq}{\end{equation}}&#10;%%%%%%%%%%%%%%%%%%%% Symbole %%%%%%%%%%%%%%%%%%%%%%%%%&#10;&#10;%% Materialkonstanten&#10;\newcommand{\eps}{\varepsilon}&#10;\newcommand{\pc}{\underline{p}}&#10;\newcommand{\epsc}{\underline{\varepsilon}}&#10;\newcommand{\kap}{\kappa}&#10;&#10;%% rho, phi, theta&#10;\renewcommand{\rho}{\varrho}&#10;\renewcommand{\theta}{\vartheta}&#10;\renewcommand{\phi}{\varphi}&#10;&#10;&#10;%% Mengenabk rzungen&#10;\newcommand{\nat}{\ensuremath{\mathbb{N}}}             % nat&quot;urliche Zahlen&#10;\newcommand{\real}{\ensuremath{\mathbb{R}}}            % reelle Zahlen&#10;\newcommand{\realk}{\ensuremath{\mathbb{R}^k}}         % Abschl. IR&#10;\newcommand{\realn}{\ensuremath{\mathbb{R}^N}}         % IR hoch N&#10;\newcommand{\complexn}{\ensuremath{\mathbb{C}^N}}      % IC^N&#10;\newcommand{\complex}{\ensuremath{\mathbb{C}}}         % IC komplexe Zahlen&#10;&#10;&#10;%%%%%%%%%%%%%%%%%%%% OPERATOREN UND FUNKTIONEN %%%%%%%%%%%%%%%%%%%%&#10;&#10;%\newcommand{\grad}{\ensuremath{ \mathrm{grad}\,} }&#10;%\newcommand{\rot}{\ensuremath{ \mathrm{rot}\,} }&#10;%\renewcommand{\div}{\ensuremath{ \mathrm{div}\,} }&#10;%\newcommand{\sign}{\ensuremath{\mathrm{sgn}}}&#10;%\newcommand{\arsinh}{\ensuremath{\mathrm{arsinh}}}&#10;%\newcommand{\arcosh}{\ensuremath{\mathrm{arcosh}}}&#10;%\newcommand{\artanh}{\ensuremath{\mathrm{artanh}}}&#10;&#10;% TE 16.10.2006: defined operators as \DeclareMathOperator to get correct spacing in equations&#10;%\DeclareMathOperator{\grad}{grad}&#10;%\DeclareMathOperator{\rot}{rot}&#10;%\DeclareMathOperator{\curl}{curl}&#10;%\let \div \relax&#10;%\DeclareMathOperator{\div}{div}&#10;%\DeclareMathOperator{\sign}{sgn}&#10;%\DeclareMathOperator{\arsinh}{arsinh}&#10;%\DeclareMathOperator{\arcosh}{arcosh}&#10;%\DeclareMathOperator{\artanh}{artanh}&#10;&#10;%%%%%%%%%%%%%%%%%%%%%%%%%%%%% VEKTOREN %%%%%%%%%%%%%%%%%%%%%%%%%%%%%%%%%%%%%5&#10;&#10;%% Einheitsvektoren&#10;\newcommand{\ex}{\ensuremath{ \vec{e}_x} }&#10;\newcommand{\exy}{\ensuremath{ \vec{e}_{x,y}} }&#10;\newcommand{\ey}{\ensuremath{ \vec{e}_y} }&#10;\newcommand{\ez}{\ensuremath{ \vec{e}_z} }&#10;\newcommand{\eu}{\ensuremath{ \vec{e}_u} }&#10;\newcommand{\ev}{\ensuremath{ \vec{e}_v} }&#10;\newcommand{\ew}{\ensuremath{ \vec{e}_w} }&#10;\newcommand{\erho}{\ensuremath{ \vec{e}_\varrho} }&#10;\newcommand{\ephi}{\ensuremath{ \vec{e}_\varphi} }&#10;\newcommand{\er}{\ensuremath{ \vec{e}_r} }&#10;\newcommand{\etheta}{\ensuremath{ \vec{e}_\vartheta} }&#10;\newcommand{\en}{\vec{e}_n}&#10;\newcommand{\ei}{\vec{e}_i}&#10;\newcommand{\ej}{\vec{e}_j}&#10;\newcommand{\et}{\vec{e}_t}&#10;&#10;%% reelle Vektorgr  en&#10;\newcommand{\Gv}{\ensuremath{ \vec{G} }}&#10;\newcommand{\Wv}{\ensuremath{ \protect\vec{W} }}&#10;\newcommand{\Wvt}{\ensuremath{ \protect\vec{W}_\perp }}&#10;\newcommand{\Ev}{\ensuremath{ \vec{E} }}&#10;\newcommand{\Dv}{\ensuremath{ \vec{D} }}&#10;\newcommand{\Hv}{\ensuremath{ \vec{H} }}&#10;\newcommand{\Bv}{\ensuremath{ \vec{B} }}&#10;\newcommand{\Pv}{\ensuremath{ \vec{P} }}&#10;\newcommand{\Jv}{\ensuremath{ \vec{J} }}&#10;\newcommand{\Av}{\ensuremath{ \vec{A} }}&#10;\newcommand{\Mv}{\ensuremath{ \vec{M} }}&#10;\newcommand{\Fv}{\ensuremath{ \vec{F} }}&#10;\newcommand{\Sv}{\ensuremath{ \vec{S} }}&#10;\newcommand{\Rv}{\ensuremath{ \vec{R} }}&#10;\newcommand{\Psiv}{\ensuremath{ \vec{\Psi} }}&#10;&#10;&#10;%% komplexe Gr  en&#10;\newcommand{\Zvc}{\ensuremath{\protect \underline{\vec{Z}} }}&#10;\newcommand{\Zvct}{\ensuremath{\protect \underline{\vec{Z}_\perp} }}&#10;\newcommand{\Evc}{\ensuremath{ \underline{\vec{E}} }}&#10;\newcommand{\Dvc}{\ensuremath{ \underline{\vec{D}} }}&#10;\newcommand{\Hvc}{\ensuremath{ \underline{\vec{H}} }}&#10;\newcommand{\Bvc}{\ensuremath{ \underline{\vec{B}} }}&#10;\newcommand{\Pvc}{\ensuremath{ \underline{\vec{P}} }}&#10;\newcommand{\Jvc}{\ensuremath{ \underline{\vec{J}} }}&#10;\newcommand{\Avc}{\ensuremath{ \underline{\vec{A}} }}&#10;\newcommand{\Mvc}{\ensuremath{ \underline{\vec{M}} }}&#10;\newcommand{\Svc}{\ensuremath{ \underline{\vec{S}} }}&#10;\newcommand{\Fvc}{\ensuremath{ \underline{\vec{F}} }}&#10;\newcommand{\Zc}{\ensuremath{\protect \underline{Z} }}&#10;\newcommand{\Sc}{\ensuremath{ \protect\underline{S} }}&#10;&#10;\newcommand{\ec}{\ensuremath{ \underline{e} }}&#10;\newcommand{\fvc}{\ensuremath{ \underline{\vec f} }}&#10;\newcommand{\Ec}{\ensuremath{ \underline{E} }}&#10;\newcommand{\Dc}{\ensuremath{ \underline{D} }}&#10;\newcommand{\Hc}{\ensuremath{ \underline{H} }}&#10;\newcommand{\Bc}{\ensuremath{ \underline{B} }}&#10;\newcommand{\Pc}{\ensuremath{ \underline{P} }}&#10;\newcommand{\Jc}{\ensuremath{ \underline{J} }}&#10;\newcommand{\Ac}{\ensuremath{ \underline{A}}}&#10;\newcommand{\Phic}{\ensuremath{ \underline{\Phi} }}&#10;\newcommand{\Exc}{\ensuremath{ \underline{E}_x }}&#10;\newcommand{\Eyc}{\ensuremath{ \underline{E}_y }}&#10;\newcommand{\Ezc}{\ensuremath{ \underline{E}_z }}&#10;\newcommand{\Hxc}{\ensuremath{ \underline{H}_x }}&#10;\newcommand{\Hyc}{\ensuremath{ \underline{H}_y }}&#10;\newcommand{\Hzc}{\ensuremath{ \underline{H}_z }}&#10;\newcommand{\Jxc}{\ensuremath{ \underline{J}_x }}&#10;\newcommand{\Jyc}{\ensuremath{ \underline{J}_y }}&#10;\newcommand{\Jzc}{\ensuremath{ \underline{J}_z }}&#10;\newcommand{\Azc}{\ensuremath{ \underline{A}_z }}&#10;\newcommand{\sigmac}{\ensuremath{ \underline{\sigma} }}&#10;\newcommand{\muc}{\ensuremath{ \underline{\mu} }}&#10;%\newcommand{\epsc}{\ensuremath{ \underline{\varepsilon} }}&#10;&#10;\newcommand{\gammac}{\ensuremath{ \protect\underline{\gamma} }}&#10;\newcommand{\alphac}{\ensuremath{ \protect\underline{\alpha} }}&#10;\newcommand{\betac}{\ensuremath{ \protect\underline{\beta} }}&#10;\newcommand{\Uc}{\ensuremath{ \protect\underline{U} }}&#10;\newcommand{\Fc}{\ensuremath{ \protect\underline{F} }}&#10;\newcommand{\Ic}{\ensuremath{ \protect\underline{I} }}&#10;&#10;% andere Vektoren&#10;\newcommand{\rv}{\ensuremath{ \vec{r} }}&#10;\newcommand{\dv}{\ensuremath{ \vec{d} }}&#10;\newcommand{\pv}{\ensuremath{ \vec{p} }}&#10;\newcommand{\rvs}{\ensuremath{ \vec{r}\,' }}&#10;\newcommand{\nv}{\ensuremath{ \vec{n} }}&#10;\newcommand{\kv}{\ensuremath{ \vec{k} }}&#10;\newcommand{\vv}{\ensuremath{ \vec{v} }}&#10;\newcommand{\Ov}{\ensuremath{ \vec{0} }}&#10;&#10;&#10;%%%%%%%%%%%%%%%%%%%%%%%%%%%%% ABLEITUNGEN %%%%%%%%%%%%%%%%%%%%%%%%%%%&#10;&#10;%% allgemeine makros&#10;\renewcommand{\d}{\ensuremath{ \mathrm{d}} }&#10;\newcommand{\pa}{\partial}&#10;\newcommand{\dd}[3][]{\ensuremath{ \frac{\d^{#1} #2}{\d #3^{#1}}} }&#10;\newcommand{\pp}[3][]{\ensuremath{ \frac{\pa^{#1} #2}{\pa #3^{#1}}} }&#10;&#10;% spezielle Ableitungen&#10;\newcommand{\dds}{\frac{\partial}{\partial \, s}\,}&#10;\newcommand{\ddx}{\frac{\partial}{\partial \, x}\,}&#10;\newcommand{\ddy}{\frac{\partial}{\partial \, y}\,}&#10;\newcommand{\ddz}{\frac{\partial}{\partial \, z}\,}&#10;\newcommand{\ddt}{\frac{\partial}{\partial \, t}\,}&#10;\newcommand{\ddxx}{\frac{\partial^2}{\partial \, x^2}\,}&#10;\newcommand{\ddyy}{\frac{\partial^2}{\partial \, y^2}\,}&#10;\newcommand{\ddzz}{\frac{\partial^2}{\partial \, z^2}\,}&#10;\newcommand{\ddtt}{\frac{\partial^2}{\partial \, t^2}\,}&#10;\newcommand{\ddrho}{\frac{\partial}{\partial \, \varrho}\,}&#10;\newcommand{\ddphi}{\frac{\partial}{\partial \, \varphi}\,}&#10;\newcommand{\ddtheta}{\frac{\partial}{\partial \, \theta}\,}&#10;&#10;&#10;%%%%%%%%%%%%%%%%%%%% INTEGRALE %%%%%%%%%%%%%%%%%%%%%%%%%%%%%%%%%%&#10;&#10;%% Integralzeichen&#10;\newcommand{\intinf}{\int_{-\infty} ^\infty }&#10;\newcommand{\intlim}{\int\limits}&#10;\newcommand{\iintlim}{\iint\limits}&#10;\newcommand{\iiintlim}{\iiint\limits}&#10;\newcommand{\intA}{\intlim_{A}}&#10;\newcommand{\intpA}{\intlim_{\partial A}}&#10;\newcommand{\intV}{\intlim_{V}}&#10;\newcommand{\intVi}{\intlim_{V_i}}&#10;\newcommand{\intVs}{\intlim_{V'}}&#10;\newcommand{\intVis}{\intlim_{V_i'}}&#10;\newcommand{\intVip}{\intlim_{V_{i+}}}&#10;\newcommand{\intVim}{\intlim_{V_{i-}}}&#10;\newcommand{\intVjs}{\intlim_{V_j'}}&#10;\newcommand{\intVns}{\intlim_{V_n'}}&#10;\newcommand{\intVms}{\intlim_{V_m'}}&#10;\newcommand{\intpV}{\intlim_{\partial V}}&#10;\newcommand{\intpVs}{\intlim_{\partial V'}}&#10;\newcommand{\intpVms}{\intlim_{\partial V_m'}}&#10;\newcommand{\intpVi}{\intlim_{\partial V_i}}&#10;\newcommand{\intpVjs}{\intlim_{\partial V_j'}}&#10;\newcommand{\intC}{\intlim_{C}}&#10;&#10;%% Differentiale&#10;\newcommand{\dsv}{\ensuremath{ \mathrm{d}\vec{s}} }&#10;\newcommand{\dAv}{\ensuremath{ \mathrm{d}\vec{A}} }&#10;\newcommand{\ds}{\ensuremath{ \mathrm{d}s}}&#10;\newcommand{\dA}{\ensuremath{ \mathrm{d}A}}&#10;\newcommand{\dV}{\ensuremath{ \mathrm{d}V}}&#10;\newcommand{\dx}{\ensuremath{ \mathrm{d}x}}&#10;\newcommand{\dy}{\ensuremath{ \mathrm{d}y}}&#10;\newcommand{\dz}{\ensuremath{ \mathrm{d}z}}&#10;\newcommand{\dt}{\ensuremath{ \mathrm{d}t}}&#10;\newcommand{\dr}{\ensuremath{ \mathrm{d}r}}&#10;\newcommand{\drho}{\ensuremath{ \mathrm{d}\varrho}}&#10;\newcommand{\dphi}{\ensuremath{ \mathrm{d}\varphi}}&#10;\newcommand{\dtheta}{\ensuremath{ \mathrm{d}\theta}}&#10;&#10;&#10;\newcommand{\bs}{\boldmath}&#10;&#10;&#10;&#10;&#10;%%%%%%%%%%%%%%%%%&#10;$&#10;\lambda_g&#10;$&#10;\end{document}"/>
  <p:tag name="IGUANATEXSIZE" val="14"/>
  <p:tag name="IGUANATEXCURSOR" val="11919"/>
  <p:tag name="TRANSPARENCY" val="Wahr"/>
  <p:tag name="FILENAME" val=""/>
  <p:tag name="LATEXENGINEID" val="0"/>
  <p:tag name="TEMPFOLDER" val="c:\temp\"/>
  <p:tag name="LATEXFORMHEIGHT" val="312"/>
  <p:tag name="LATEXFORMWIDTH" val="384"/>
  <p:tag name="LATEXFORMWRAP" val="Wahr"/>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26,99661"/>
  <p:tag name="LATEXADDIN" val="\documentclass{article}&#10;\usepackage{amsmath}&#10;&#10;&#10;\pagestyle{empty}&#10;\begin{document}&#10;&#10;\catcode`@=11&#10;\def\frownfill{$\scriptscriptstyle\m@th\mathord\frown\mkern-0.2mu%&#10;  \cleaders\hbox{$\mkern-2mu\smash-\mkern-2mu$}\hfill&#10;  \mkern-0.2mu$}&#10;\def\bow#1{\vbox{\m@th\ialign{##\crcr%&#10;      \frownfill\crcr\noalign{\kern-0.2\p@\nointerlineskip}%&#10;      $\hfil\displaystyle{#1}\hfil$\crcr}}}&#10;\def\bbow#1{\vbox{\m@th\ialign{##\crcr%&#10;     \frownfill\crcr\noalign{\kern-0.7\p@\nointerlineskip}%&#10;     \frownfill\crcr\noalign{\kern-0.3\p@\nointerlineskip}%&#10;      $\hfil\displaystyle{#1}\hfil$\crcr}}}&#10;\def\widefrownfill{$\m@th\mathord\frown$}&#10;\def\widebow#1{\vbox{\m@th\ialign{##\crcr&#10;      \hfil\widefrownfill\hfil\crcr\noalign{\kern-0.9\p@\nointerlineskip}&#10;      $\hfil\displaystyle{#1}\hfil$\crcr}}}&#10;\def\widebbow#1{\vbox{\m@th\ialign{##\crcr&#10;     \hfil\widefrownfill\hfil\crcr\noalign{\kern-1.8\p@\nointerlineskip}&#10;     \hfil\widefrownfill\hfil\crcr\noalign{\kern-0.9\p@\nointerlineskip}&#10;      $\hfil\displaystyle{#1}\hfil$\crcr}}}&#10;&#10;\newcommand{\ul}{\underline}&#10;\newcommand{\ve}{\protect\bow{\rm\bf e}}&#10;\newcommand{\vE}{\hspace{1pt}\protect\bow{\hspace{-1pt}e}}&#10;\newcommand{\va}{\protect\bow{\rm\bf a}}&#10;\newcommand{\vA}{\hspace{1pt}\protect\bow{\hspace{-1pt} a}}&#10;\newcommand{\fb}{\protect\bbow{\rm\bf b}}&#10;\newcommand{\fB}{\hspace{1pt}\protect\bbow{\hspace{-1pt} b}}&#10;\newcommand{\vh}{\protect\bow{\rm\bf h}}&#10;\newcommand{\vH}{\hspace{1pt}\protect\bow{\hspace{-1pt} h}}&#10;\newcommand{\vm}{\protect\widebow{\rm\bf m}}&#10;\newcommand{\vM}{\hspace{1pt}\protect\widebow{\hspace{-1pt} m}}&#10;\newcommand{\fd}{\protect\bbow{\rm\bf d}}&#10;\newcommand{\fD}{\hspace{1pt}\protect\bbow{\hspace{-1pt} d}}&#10;\newcommand{\fj}{\protect\bbow{\rm\bf j}}&#10;\newcommand{\vvi}{\protect\bow{\rm\bf v}}&#10;%\newcommand{\vV}{\hspace{1pt}\protect\bow{\hspace{-1pt} v}}&#10;\newcommand{\fJ}{\hspace{1pt}\protect\bbow{\hspace{-1pt} j}}&#10;&#10;\newcommand{\vke}{\ul{\protect\bow{\rm\bf e}}}&#10;\newcommand{\fkb}{\ul{\protect\bbow{\rm\bf b}}}&#10;\newcommand{\vkh}{\ul{\protect\bow{\rm\bf h}}}&#10;\newcommand{\fkd}{\ul{\protect\bbow{\rm\bf d}}}&#10;\newcommand{\fkj}{\ul{\protect\bbow{\rm\bf j}}}&#10;&#10;\newcommand{\rhs}{\mbox{\rm\bf r}}&#10;\newcommand{\q}{\mbox{\rm\bf q}}&#10;\newcommand{\T}{\mbox{\rm\bf T}}&#10;&#10;\newcommand{\bfb}{{\rm\bf b}}&#10;\newcommand{\bfe}{{\rm\bf e}}&#10;\newcommand{\bfh}{{\rm\bf h}}&#10;\newcommand{\bfd}{{\rm\bf d}}&#10;\newcommand{\bfj}{{\rm\bf j}}&#10;&#10;\newcommand{\fDeps}{\mbox{\rm\bf D}_{\epsilon}}&#10;\newcommand{\fDkap}{\mbox{\rm\bf D}_{\kappa}}&#10;\newcommand{\fDmu}{\mbox{\rm\bf D}_{\mu}}&#10;\newcommand{\fDmuinv}{\mbox{\rm\bf D}_{\mu^{-1}}}&#10;\newcommand{\fDnu}{\mbox{\rm\bf D}_{\nu}}&#10;\newcommand{\fDD}{\mbox{\rm\bf D}}&#10;\newcommand{\fDvi}{\mbox{\rm\bf D}_{\V}^{-1}}&#10;\newcommand{\C}{\mbox{\rm\bf  C}}&#10;\newcommand{\A}{\mbox{\rm\bf  A}}&#10;\newcommand{\V}{\mbox{\rm\bf  V}}&#10;\newcommand{\F}{\mbox{\rm\bf  F}}&#10;\newcommand{\G}{\mbox{\rm\bf  G}}&#10;\renewcommand{\S}{\mbox{\rm\bf S}}&#10;\newcommand{\fDP}{\mbox{\rm\bf P}}&#10;\newcommand{\x}{\mbox{\rm\bf  x}}&#10;\newcommand{\e}{\mbox{\rm\bf  e}}&#10;%\newcommand{\vv}{\mbox{\rm\bf  v}}&#10;&#10;\newcommand{\Gt}{\widetilde{G}}&#10;\newcommand{\Gtt}{\widetilde{\rm\bf G}}&#10;\newcommand{\Ct}{\widetilde{\rm\bf C}}&#10;\newcommand{\St}{\widetilde{\rm\bf S}}&#10;\newcommand{\Dt}{\widetilde{\rm\bf D}}&#10;\newcommand{\Pt}{\widetilde{\rm\bf P}}&#10;&#10;%&#10;% ---- Matrizen:&#10;%&#10;&#10;\newcommand{\fMeps}{{\bf M}_{\epsilon}}&#10;\newcommand{\fMkap}{{\bf M}_{\kappa}}&#10;\newcommand{\fMsig}{{\bf M}_{\sigma}}&#10;\newcommand{\fMmu}{{\bf M}_{\mu}}&#10;\newcommand{\fMmuinv}{{\bf M}_{\mu^{-1}}}&#10;\newcommand{\fMnu}{{\bf M}_{\nu}}&#10;\newcommand{\fkMeps}{\ul{\bf M}_{\epsilon}}&#10;&#10;\newcommand{\fM}{{\bf M}}&#10;\newcommand{\fMvi}{{\bf M}_{\V}^{-1}}&#10;\newcommand{\I}{{\bf I}}&#10;&#10;&#10;\newcommand{\beq}{\begin{equation}}&#10;\newcommand{\eeq}{\end{equation}}&#10;%%%%%%%%%%%%%%%%%%%% Symbole %%%%%%%%%%%%%%%%%%%%%%%%%&#10;&#10;%% Materialkonstanten&#10;\newcommand{\eps}{\varepsilon}&#10;\newcommand{\pc}{\underline{p}}&#10;\newcommand{\epsc}{\underline{\varepsilon}}&#10;\newcommand{\kap}{\kappa}&#10;&#10;%% rho, phi, theta&#10;\renewcommand{\rho}{\varrho}&#10;\renewcommand{\theta}{\vartheta}&#10;\renewcommand{\phi}{\varphi}&#10;&#10;&#10;%% Mengenabk rzungen&#10;\newcommand{\nat}{\ensuremath{\mathbb{N}}}             % nat&quot;urliche Zahlen&#10;\newcommand{\real}{\ensuremath{\mathbb{R}}}            % reelle Zahlen&#10;\newcommand{\realk}{\ensuremath{\mathbb{R}^k}}         % Abschl. IR&#10;\newcommand{\realn}{\ensuremath{\mathbb{R}^N}}         % IR hoch N&#10;\newcommand{\complexn}{\ensuremath{\mathbb{C}^N}}      % IC^N&#10;\newcommand{\complex}{\ensuremath{\mathbb{C}}}         % IC komplexe Zahlen&#10;&#10;&#10;%%%%%%%%%%%%%%%%%%%% OPERATOREN UND FUNKTIONEN %%%%%%%%%%%%%%%%%%%%&#10;&#10;%\newcommand{\grad}{\ensuremath{ \mathrm{grad}\,} }&#10;%\newcommand{\rot}{\ensuremath{ \mathrm{rot}\,} }&#10;%\renewcommand{\div}{\ensuremath{ \mathrm{div}\,} }&#10;%\newcommand{\sign}{\ensuremath{\mathrm{sgn}}}&#10;%\newcommand{\arsinh}{\ensuremath{\mathrm{arsinh}}}&#10;%\newcommand{\arcosh}{\ensuremath{\mathrm{arcosh}}}&#10;%\newcommand{\artanh}{\ensuremath{\mathrm{artanh}}}&#10;&#10;% TE 16.10.2006: defined operators as \DeclareMathOperator to get correct spacing in equations&#10;%\DeclareMathOperator{\grad}{grad}&#10;%\DeclareMathOperator{\rot}{rot}&#10;%\DeclareMathOperator{\curl}{curl}&#10;%\let \div \relax&#10;%\DeclareMathOperator{\div}{div}&#10;%\DeclareMathOperator{\sign}{sgn}&#10;%\DeclareMathOperator{\arsinh}{arsinh}&#10;%\DeclareMathOperator{\arcosh}{arcosh}&#10;%\DeclareMathOperator{\artanh}{artanh}&#10;&#10;%%%%%%%%%%%%%%%%%%%%%%%%%%%%% VEKTOREN %%%%%%%%%%%%%%%%%%%%%%%%%%%%%%%%%%%%%5&#10;&#10;%% Einheitsvektoren&#10;\newcommand{\ex}{\ensuremath{ \vec{e}_x} }&#10;\newcommand{\exy}{\ensuremath{ \vec{e}_{x,y}} }&#10;\newcommand{\ey}{\ensuremath{ \vec{e}_y} }&#10;\newcommand{\ez}{\ensuremath{ \vec{e}_z} }&#10;\newcommand{\eu}{\ensuremath{ \vec{e}_u} }&#10;\newcommand{\ev}{\ensuremath{ \vec{e}_v} }&#10;\newcommand{\ew}{\ensuremath{ \vec{e}_w} }&#10;\newcommand{\erho}{\ensuremath{ \vec{e}_\varrho} }&#10;\newcommand{\ephi}{\ensuremath{ \vec{e}_\varphi} }&#10;\newcommand{\er}{\ensuremath{ \vec{e}_r} }&#10;\newcommand{\etheta}{\ensuremath{ \vec{e}_\vartheta} }&#10;\newcommand{\en}{\vec{e}_n}&#10;\newcommand{\ei}{\vec{e}_i}&#10;\newcommand{\ej}{\vec{e}_j}&#10;\newcommand{\et}{\vec{e}_t}&#10;&#10;%% reelle Vektorgr  en&#10;\newcommand{\Gv}{\ensuremath{ \vec{G} }}&#10;\newcommand{\Wv}{\ensuremath{ \protect\vec{W} }}&#10;\newcommand{\Wvt}{\ensuremath{ \protect\vec{W}_\perp }}&#10;\newcommand{\Ev}{\ensuremath{ \vec{E} }}&#10;\newcommand{\Dv}{\ensuremath{ \vec{D} }}&#10;\newcommand{\Hv}{\ensuremath{ \vec{H} }}&#10;\newcommand{\Bv}{\ensuremath{ \vec{B} }}&#10;\newcommand{\Pv}{\ensuremath{ \vec{P} }}&#10;\newcommand{\Jv}{\ensuremath{ \vec{J} }}&#10;\newcommand{\Av}{\ensuremath{ \vec{A} }}&#10;\newcommand{\Mv}{\ensuremath{ \vec{M} }}&#10;\newcommand{\Fv}{\ensuremath{ \vec{F} }}&#10;\newcommand{\Sv}{\ensuremath{ \vec{S} }}&#10;\newcommand{\Rv}{\ensuremath{ \vec{R} }}&#10;\newcommand{\Psiv}{\ensuremath{ \vec{\Psi} }}&#10;&#10;&#10;%% komplexe Gr  en&#10;\newcommand{\Zvc}{\ensuremath{\protect \underline{\vec{Z}} }}&#10;\newcommand{\Zvct}{\ensuremath{\protect \underline{\vec{Z}_\perp} }}&#10;\newcommand{\Evc}{\ensuremath{ \underline{\vec{E}} }}&#10;\newcommand{\Dvc}{\ensuremath{ \underline{\vec{D}} }}&#10;\newcommand{\Hvc}{\ensuremath{ \underline{\vec{H}} }}&#10;\newcommand{\Bvc}{\ensuremath{ \underline{\vec{B}} }}&#10;\newcommand{\Pvc}{\ensuremath{ \underline{\vec{P}} }}&#10;\newcommand{\Jvc}{\ensuremath{ \underline{\vec{J}} }}&#10;\newcommand{\Avc}{\ensuremath{ \underline{\vec{A}} }}&#10;\newcommand{\Mvc}{\ensuremath{ \underline{\vec{M}} }}&#10;\newcommand{\Svc}{\ensuremath{ \underline{\vec{S}} }}&#10;\newcommand{\Fvc}{\ensuremath{ \underline{\vec{F}} }}&#10;\newcommand{\Zc}{\ensuremath{\protect \underline{Z} }}&#10;\newcommand{\Sc}{\ensuremath{ \protect\underline{S} }}&#10;&#10;\newcommand{\ec}{\ensuremath{ \underline{e} }}&#10;\newcommand{\fvc}{\ensuremath{ \underline{\vec f} }}&#10;\newcommand{\Ec}{\ensuremath{ \underline{E} }}&#10;\newcommand{\Dc}{\ensuremath{ \underline{D} }}&#10;\newcommand{\Hc}{\ensuremath{ \underline{H} }}&#10;\newcommand{\Bc}{\ensuremath{ \underline{B} }}&#10;\newcommand{\Pc}{\ensuremath{ \underline{P} }}&#10;\newcommand{\Jc}{\ensuremath{ \underline{J} }}&#10;\newcommand{\Ac}{\ensuremath{ \underline{A}}}&#10;\newcommand{\Phic}{\ensuremath{ \underline{\Phi} }}&#10;\newcommand{\Exc}{\ensuremath{ \underline{E}_x }}&#10;\newcommand{\Eyc}{\ensuremath{ \underline{E}_y }}&#10;\newcommand{\Ezc}{\ensuremath{ \underline{E}_z }}&#10;\newcommand{\Hxc}{\ensuremath{ \underline{H}_x }}&#10;\newcommand{\Hyc}{\ensuremath{ \underline{H}_y }}&#10;\newcommand{\Hzc}{\ensuremath{ \underline{H}_z }}&#10;\newcommand{\Jxc}{\ensuremath{ \underline{J}_x }}&#10;\newcommand{\Jyc}{\ensuremath{ \underline{J}_y }}&#10;\newcommand{\Jzc}{\ensuremath{ \underline{J}_z }}&#10;\newcommand{\Azc}{\ensuremath{ \underline{A}_z }}&#10;\newcommand{\sigmac}{\ensuremath{ \underline{\sigma} }}&#10;\newcommand{\muc}{\ensuremath{ \underline{\mu} }}&#10;%\newcommand{\epsc}{\ensuremath{ \underline{\varepsilon} }}&#10;&#10;\newcommand{\gammac}{\ensuremath{ \protect\underline{\gamma} }}&#10;\newcommand{\alphac}{\ensuremath{ \protect\underline{\alpha} }}&#10;\newcommand{\betac}{\ensuremath{ \protect\underline{\beta} }}&#10;\newcommand{\Uc}{\ensuremath{ \protect\underline{U} }}&#10;\newcommand{\Fc}{\ensuremath{ \protect\underline{F} }}&#10;\newcommand{\Ic}{\ensuremath{ \protect\underline{I} }}&#10;&#10;% andere Vektoren&#10;\newcommand{\rv}{\ensuremath{ \vec{r} }}&#10;\newcommand{\dv}{\ensuremath{ \vec{d} }}&#10;\newcommand{\pv}{\ensuremath{ \vec{p} }}&#10;\newcommand{\rvs}{\ensuremath{ \vec{r}\,' }}&#10;\newcommand{\nv}{\ensuremath{ \vec{n} }}&#10;\newcommand{\kv}{\ensuremath{ \vec{k} }}&#10;\newcommand{\vv}{\ensuremath{ \vec{v} }}&#10;\newcommand{\Ov}{\ensuremath{ \vec{0} }}&#10;&#10;&#10;%%%%%%%%%%%%%%%%%%%%%%%%%%%%% ABLEITUNGEN %%%%%%%%%%%%%%%%%%%%%%%%%%%&#10;&#10;%% allgemeine makros&#10;\renewcommand{\d}{\ensuremath{ \mathrm{d}} }&#10;\newcommand{\pa}{\partial}&#10;\newcommand{\dd}[3][]{\ensuremath{ \frac{\d^{#1} #2}{\d #3^{#1}}} }&#10;\newcommand{\pp}[3][]{\ensuremath{ \frac{\pa^{#1} #2}{\pa #3^{#1}}} }&#10;&#10;% spezielle Ableitungen&#10;\newcommand{\dds}{\frac{\partial}{\partial \, s}\,}&#10;\newcommand{\ddx}{\frac{\partial}{\partial \, x}\,}&#10;\newcommand{\ddy}{\frac{\partial}{\partial \, y}\,}&#10;\newcommand{\ddz}{\frac{\partial}{\partial \, z}\,}&#10;\newcommand{\ddt}{\frac{\partial}{\partial \, t}\,}&#10;\newcommand{\ddxx}{\frac{\partial^2}{\partial \, x^2}\,}&#10;\newcommand{\ddyy}{\frac{\partial^2}{\partial \, y^2}\,}&#10;\newcommand{\ddzz}{\frac{\partial^2}{\partial \, z^2}\,}&#10;\newcommand{\ddtt}{\frac{\partial^2}{\partial \, t^2}\,}&#10;\newcommand{\ddrho}{\frac{\partial}{\partial \, \varrho}\,}&#10;\newcommand{\ddphi}{\frac{\partial}{\partial \, \varphi}\,}&#10;\newcommand{\ddtheta}{\frac{\partial}{\partial \, \theta}\,}&#10;&#10;&#10;%%%%%%%%%%%%%%%%%%%% INTEGRALE %%%%%%%%%%%%%%%%%%%%%%%%%%%%%%%%%%&#10;&#10;%% Integralzeichen&#10;\newcommand{\intinf}{\int_{-\infty} ^\infty }&#10;\newcommand{\intlim}{\int\limits}&#10;\newcommand{\iintlim}{\iint\limits}&#10;\newcommand{\iiintlim}{\iiint\limits}&#10;\newcommand{\intA}{\intlim_{A}}&#10;\newcommand{\intpA}{\intlim_{\partial A}}&#10;\newcommand{\intV}{\intlim_{V}}&#10;\newcommand{\intVi}{\intlim_{V_i}}&#10;\newcommand{\intVs}{\intlim_{V'}}&#10;\newcommand{\intVis}{\intlim_{V_i'}}&#10;\newcommand{\intVip}{\intlim_{V_{i+}}}&#10;\newcommand{\intVim}{\intlim_{V_{i-}}}&#10;\newcommand{\intVjs}{\intlim_{V_j'}}&#10;\newcommand{\intVns}{\intlim_{V_n'}}&#10;\newcommand{\intVms}{\intlim_{V_m'}}&#10;\newcommand{\intpV}{\intlim_{\partial V}}&#10;\newcommand{\intpVs}{\intlim_{\partial V'}}&#10;\newcommand{\intpVms}{\intlim_{\partial V_m'}}&#10;\newcommand{\intpVi}{\intlim_{\partial V_i}}&#10;\newcommand{\intpVjs}{\intlim_{\partial V_j'}}&#10;\newcommand{\intC}{\intlim_{C}}&#10;&#10;%% Differentiale&#10;\newcommand{\dsv}{\ensuremath{ \mathrm{d}\vec{s}} }&#10;\newcommand{\dAv}{\ensuremath{ \mathrm{d}\vec{A}} }&#10;\newcommand{\ds}{\ensuremath{ \mathrm{d}s}}&#10;\newcommand{\dA}{\ensuremath{ \mathrm{d}A}}&#10;\newcommand{\dV}{\ensuremath{ \mathrm{d}V}}&#10;\newcommand{\dx}{\ensuremath{ \mathrm{d}x}}&#10;\newcommand{\dy}{\ensuremath{ \mathrm{d}y}}&#10;\newcommand{\dz}{\ensuremath{ \mathrm{d}z}}&#10;\newcommand{\dt}{\ensuremath{ \mathrm{d}t}}&#10;\newcommand{\dr}{\ensuremath{ \mathrm{d}r}}&#10;\newcommand{\drho}{\ensuremath{ \mathrm{d}\varrho}}&#10;\newcommand{\dphi}{\ensuremath{ \mathrm{d}\varphi}}&#10;\newcommand{\dtheta}{\ensuremath{ \mathrm{d}\theta}}&#10;&#10;&#10;\newcommand{\bs}{\boldmath}&#10;&#10;&#10;&#10;&#10;%%%%%%%%%%%%%%%%%&#10;$&#10;l&#10;$&#10;\end{document}"/>
  <p:tag name="IGUANATEXSIZE" val="14"/>
  <p:tag name="IGUANATEXCURSOR" val="11920"/>
  <p:tag name="TRANSPARENCY" val="Wahr"/>
  <p:tag name="FILENAME" val=""/>
  <p:tag name="LATEXENGINEID" val="0"/>
  <p:tag name="TEMPFOLDER" val="c:\temp\"/>
  <p:tag name="LATEXFORMHEIGHT" val="312"/>
  <p:tag name="LATEXFORMWIDTH" val="384"/>
  <p:tag name="LATEXFORMWRAP" val="Wahr"/>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317,2103"/>
  <p:tag name="LATEXADDIN" val="\documentclass{article}&#10;\usepackage{amsmath}&#10;&#10;&#10;\pagestyle{empty}&#10;\begin{document}&#10;&#10;\catcode`@=11&#10;\def\frownfill{$\scriptscriptstyle\m@th\mathord\frown\mkern-0.2mu%&#10;  \cleaders\hbox{$\mkern-2mu\smash-\mkern-2mu$}\hfill&#10;  \mkern-0.2mu$}&#10;\def\bow#1{\vbox{\m@th\ialign{##\crcr%&#10;      \frownfill\crcr\noalign{\kern-0.2\p@\nointerlineskip}%&#10;      $\hfil\displaystyle{#1}\hfil$\crcr}}}&#10;\def\bbow#1{\vbox{\m@th\ialign{##\crcr%&#10;     \frownfill\crcr\noalign{\kern-0.7\p@\nointerlineskip}%&#10;     \frownfill\crcr\noalign{\kern-0.3\p@\nointerlineskip}%&#10;      $\hfil\displaystyle{#1}\hfil$\crcr}}}&#10;\def\widefrownfill{$\m@th\mathord\frown$}&#10;\def\widebow#1{\vbox{\m@th\ialign{##\crcr&#10;      \hfil\widefrownfill\hfil\crcr\noalign{\kern-0.9\p@\nointerlineskip}&#10;      $\hfil\displaystyle{#1}\hfil$\crcr}}}&#10;\def\widebbow#1{\vbox{\m@th\ialign{##\crcr&#10;     \hfil\widefrownfill\hfil\crcr\noalign{\kern-1.8\p@\nointerlineskip}&#10;     \hfil\widefrownfill\hfil\crcr\noalign{\kern-0.9\p@\nointerlineskip}&#10;      $\hfil\displaystyle{#1}\hfil$\crcr}}}&#10;&#10;\newcommand{\ul}{\underline}&#10;\newcommand{\ve}{\protect\bow{\rm\bf e}}&#10;\newcommand{\vE}{\hspace{1pt}\protect\bow{\hspace{-1pt}e}}&#10;\newcommand{\va}{\protect\bow{\rm\bf a}}&#10;\newcommand{\vA}{\hspace{1pt}\protect\bow{\hspace{-1pt} a}}&#10;\newcommand{\fb}{\protect\bbow{\rm\bf b}}&#10;\newcommand{\fB}{\hspace{1pt}\protect\bbow{\hspace{-1pt} b}}&#10;\newcommand{\vh}{\protect\bow{\rm\bf h}}&#10;\newcommand{\vH}{\hspace{1pt}\protect\bow{\hspace{-1pt} h}}&#10;\newcommand{\vm}{\protect\widebow{\rm\bf m}}&#10;\newcommand{\vM}{\hspace{1pt}\protect\widebow{\hspace{-1pt} m}}&#10;\newcommand{\fd}{\protect\bbow{\rm\bf d}}&#10;\newcommand{\fD}{\hspace{1pt}\protect\bbow{\hspace{-1pt} d}}&#10;\newcommand{\fj}{\protect\bbow{\rm\bf j}}&#10;\newcommand{\vvi}{\protect\bow{\rm\bf v}}&#10;%\newcommand{\vV}{\hspace{1pt}\protect\bow{\hspace{-1pt} v}}&#10;\newcommand{\fJ}{\hspace{1pt}\protect\bbow{\hspace{-1pt} j}}&#10;&#10;\newcommand{\vke}{\ul{\protect\bow{\rm\bf e}}}&#10;\newcommand{\fkb}{\ul{\protect\bbow{\rm\bf b}}}&#10;\newcommand{\vkh}{\ul{\protect\bow{\rm\bf h}}}&#10;\newcommand{\fkd}{\ul{\protect\bbow{\rm\bf d}}}&#10;\newcommand{\fkj}{\ul{\protect\bbow{\rm\bf j}}}&#10;&#10;\newcommand{\rhs}{\mbox{\rm\bf r}}&#10;\newcommand{\q}{\mbox{\rm\bf q}}&#10;\newcommand{\T}{\mbox{\rm\bf T}}&#10;&#10;\newcommand{\bfb}{{\rm\bf b}}&#10;\newcommand{\bfe}{{\rm\bf e}}&#10;\newcommand{\bfh}{{\rm\bf h}}&#10;\newcommand{\bfd}{{\rm\bf d}}&#10;\newcommand{\bfj}{{\rm\bf j}}&#10;&#10;\newcommand{\fDeps}{\mbox{\rm\bf D}_{\epsilon}}&#10;\newcommand{\fDkap}{\mbox{\rm\bf D}_{\kappa}}&#10;\newcommand{\fDmu}{\mbox{\rm\bf D}_{\mu}}&#10;\newcommand{\fDmuinv}{\mbox{\rm\bf D}_{\mu^{-1}}}&#10;\newcommand{\fDnu}{\mbox{\rm\bf D}_{\nu}}&#10;\newcommand{\fDD}{\mbox{\rm\bf D}}&#10;\newcommand{\fDvi}{\mbox{\rm\bf D}_{\V}^{-1}}&#10;\newcommand{\C}{\mbox{\rm\bf  C}}&#10;\newcommand{\A}{\mbox{\rm\bf  A}}&#10;\newcommand{\V}{\mbox{\rm\bf  V}}&#10;\newcommand{\F}{\mbox{\rm\bf  F}}&#10;\newcommand{\G}{\mbox{\rm\bf  G}}&#10;\renewcommand{\S}{\mbox{\rm\bf S}}&#10;\newcommand{\fDP}{\mbox{\rm\bf P}}&#10;\newcommand{\x}{\mbox{\rm\bf  x}}&#10;\newcommand{\e}{\mbox{\rm\bf  e}}&#10;%\newcommand{\vv}{\mbox{\rm\bf  v}}&#10;&#10;\newcommand{\Gt}{\widetilde{G}}&#10;\newcommand{\Gtt}{\widetilde{\rm\bf G}}&#10;\newcommand{\Ct}{\widetilde{\rm\bf C}}&#10;\newcommand{\St}{\widetilde{\rm\bf S}}&#10;\newcommand{\Dt}{\widetilde{\rm\bf D}}&#10;\newcommand{\Pt}{\widetilde{\rm\bf P}}&#10;&#10;%&#10;% ---- Matrizen:&#10;%&#10;&#10;\newcommand{\fMeps}{{\bf M}_{\epsilon}}&#10;\newcommand{\fMkap}{{\bf M}_{\kappa}}&#10;\newcommand{\fMsig}{{\bf M}_{\sigma}}&#10;\newcommand{\fMmu}{{\bf M}_{\mu}}&#10;\newcommand{\fMmuinv}{{\bf M}_{\mu^{-1}}}&#10;\newcommand{\fMnu}{{\bf M}_{\nu}}&#10;\newcommand{\fkMeps}{\ul{\bf M}_{\epsilon}}&#10;&#10;\newcommand{\fM}{{\bf M}}&#10;\newcommand{\fMvi}{{\bf M}_{\V}^{-1}}&#10;\newcommand{\I}{{\bf I}}&#10;&#10;&#10;\newcommand{\beq}{\begin{equation}}&#10;\newcommand{\eeq}{\end{equation}}&#10;%%%%%%%%%%%%%%%%%%%% Symbole %%%%%%%%%%%%%%%%%%%%%%%%%&#10;&#10;%% Materialkonstanten&#10;\newcommand{\eps}{\varepsilon}&#10;\newcommand{\pc}{\underline{p}}&#10;\newcommand{\epsc}{\underline{\varepsilon}}&#10;\newcommand{\kap}{\kappa}&#10;&#10;%% rho, phi, theta&#10;\renewcommand{\rho}{\varrho}&#10;\renewcommand{\theta}{\vartheta}&#10;\renewcommand{\phi}{\varphi}&#10;&#10;&#10;%% Mengenabk rzungen&#10;\newcommand{\nat}{\ensuremath{\mathbb{N}}}             % nat&quot;urliche Zahlen&#10;\newcommand{\real}{\ensuremath{\mathbb{R}}}            % reelle Zahlen&#10;\newcommand{\realk}{\ensuremath{\mathbb{R}^k}}         % Abschl. IR&#10;\newcommand{\realn}{\ensuremath{\mathbb{R}^N}}         % IR hoch N&#10;\newcommand{\complexn}{\ensuremath{\mathbb{C}^N}}      % IC^N&#10;\newcommand{\complex}{\ensuremath{\mathbb{C}}}         % IC komplexe Zahlen&#10;&#10;&#10;%%%%%%%%%%%%%%%%%%%% OPERATOREN UND FUNKTIONEN %%%%%%%%%%%%%%%%%%%%&#10;&#10;%\newcommand{\grad}{\ensuremath{ \mathrm{grad}\,} }&#10;%\newcommand{\rot}{\ensuremath{ \mathrm{rot}\,} }&#10;%\renewcommand{\div}{\ensuremath{ \mathrm{div}\,} }&#10;%\newcommand{\sign}{\ensuremath{\mathrm{sgn}}}&#10;%\newcommand{\arsinh}{\ensuremath{\mathrm{arsinh}}}&#10;%\newcommand{\arcosh}{\ensuremath{\mathrm{arcosh}}}&#10;%\newcommand{\artanh}{\ensuremath{\mathrm{artanh}}}&#10;&#10;% TE 16.10.2006: defined operators as \DeclareMathOperator to get correct spacing in equations&#10;%\DeclareMathOperator{\grad}{grad}&#10;%\DeclareMathOperator{\rot}{rot}&#10;%\DeclareMathOperator{\curl}{curl}&#10;%\let \div \relax&#10;%\DeclareMathOperator{\div}{div}&#10;%\DeclareMathOperator{\sign}{sgn}&#10;%\DeclareMathOperator{\arsinh}{arsinh}&#10;%\DeclareMathOperator{\arcosh}{arcosh}&#10;%\DeclareMathOperator{\artanh}{artanh}&#10;&#10;%%%%%%%%%%%%%%%%%%%%%%%%%%%%% VEKTOREN %%%%%%%%%%%%%%%%%%%%%%%%%%%%%%%%%%%%%5&#10;&#10;%% Einheitsvektoren&#10;\newcommand{\ex}{\ensuremath{ \vec{e}_x} }&#10;\newcommand{\exy}{\ensuremath{ \vec{e}_{x,y}} }&#10;\newcommand{\ey}{\ensuremath{ \vec{e}_y} }&#10;\newcommand{\ez}{\ensuremath{ \vec{e}_z} }&#10;\newcommand{\eu}{\ensuremath{ \vec{e}_u} }&#10;\newcommand{\ev}{\ensuremath{ \vec{e}_v} }&#10;\newcommand{\ew}{\ensuremath{ \vec{e}_w} }&#10;\newcommand{\erho}{\ensuremath{ \vec{e}_\varrho} }&#10;\newcommand{\ephi}{\ensuremath{ \vec{e}_\varphi} }&#10;\newcommand{\er}{\ensuremath{ \vec{e}_r} }&#10;\newcommand{\etheta}{\ensuremath{ \vec{e}_\vartheta} }&#10;\newcommand{\en}{\vec{e}_n}&#10;\newcommand{\ei}{\vec{e}_i}&#10;\newcommand{\ej}{\vec{e}_j}&#10;\newcommand{\et}{\vec{e}_t}&#10;&#10;%% reelle Vektorgr  en&#10;\newcommand{\Gv}{\ensuremath{ \vec{G} }}&#10;\newcommand{\Wv}{\ensuremath{ \protect\vec{W} }}&#10;\newcommand{\Wvt}{\ensuremath{ \protect\vec{W}_\perp }}&#10;\newcommand{\Ev}{\ensuremath{ \vec{E} }}&#10;\newcommand{\Dv}{\ensuremath{ \vec{D} }}&#10;\newcommand{\Hv}{\ensuremath{ \vec{H} }}&#10;\newcommand{\Bv}{\ensuremath{ \vec{B} }}&#10;\newcommand{\Pv}{\ensuremath{ \vec{P} }}&#10;\newcommand{\Jv}{\ensuremath{ \vec{J} }}&#10;\newcommand{\Av}{\ensuremath{ \vec{A} }}&#10;\newcommand{\Mv}{\ensuremath{ \vec{M} }}&#10;\newcommand{\Fv}{\ensuremath{ \vec{F} }}&#10;\newcommand{\Sv}{\ensuremath{ \vec{S} }}&#10;\newcommand{\Rv}{\ensuremath{ \vec{R} }}&#10;\newcommand{\Psiv}{\ensuremath{ \vec{\Psi} }}&#10;&#10;&#10;%% komplexe Gr  en&#10;\newcommand{\Zvc}{\ensuremath{\protect \underline{\vec{Z}} }}&#10;\newcommand{\Zvct}{\ensuremath{\protect \underline{\vec{Z}_\perp} }}&#10;\newcommand{\Evc}{\ensuremath{ \underline{\vec{E}} }}&#10;\newcommand{\Dvc}{\ensuremath{ \underline{\vec{D}} }}&#10;\newcommand{\Hvc}{\ensuremath{ \underline{\vec{H}} }}&#10;\newcommand{\Bvc}{\ensuremath{ \underline{\vec{B}} }}&#10;\newcommand{\Pvc}{\ensuremath{ \underline{\vec{P}} }}&#10;\newcommand{\Jvc}{\ensuremath{ \underline{\vec{J}} }}&#10;\newcommand{\Avc}{\ensuremath{ \underline{\vec{A}} }}&#10;\newcommand{\Mvc}{\ensuremath{ \underline{\vec{M}} }}&#10;\newcommand{\Svc}{\ensuremath{ \underline{\vec{S}} }}&#10;\newcommand{\Fvc}{\ensuremath{ \underline{\vec{F}} }}&#10;\newcommand{\Zc}{\ensuremath{\protect \underline{Z} }}&#10;\newcommand{\Sc}{\ensuremath{ \protect\underline{S} }}&#10;&#10;\newcommand{\ec}{\ensuremath{ \underline{e} }}&#10;\newcommand{\fvc}{\ensuremath{ \underline{\vec f} }}&#10;\newcommand{\Ec}{\ensuremath{ \underline{E} }}&#10;\newcommand{\Dc}{\ensuremath{ \underline{D} }}&#10;\newcommand{\Hc}{\ensuremath{ \underline{H} }}&#10;\newcommand{\Bc}{\ensuremath{ \underline{B} }}&#10;\newcommand{\Pc}{\ensuremath{ \underline{P} }}&#10;\newcommand{\Jc}{\ensuremath{ \underline{J} }}&#10;\newcommand{\Ac}{\ensuremath{ \underline{A}}}&#10;\newcommand{\Phic}{\ensuremath{ \underline{\Phi} }}&#10;\newcommand{\Exc}{\ensuremath{ \underline{E}_x }}&#10;\newcommand{\Eyc}{\ensuremath{ \underline{E}_y }}&#10;\newcommand{\Ezc}{\ensuremath{ \underline{E}_z }}&#10;\newcommand{\Hxc}{\ensuremath{ \underline{H}_x }}&#10;\newcommand{\Hyc}{\ensuremath{ \underline{H}_y }}&#10;\newcommand{\Hzc}{\ensuremath{ \underline{H}_z }}&#10;\newcommand{\Jxc}{\ensuremath{ \underline{J}_x }}&#10;\newcommand{\Jyc}{\ensuremath{ \underline{J}_y }}&#10;\newcommand{\Jzc}{\ensuremath{ \underline{J}_z }}&#10;\newcommand{\Azc}{\ensuremath{ \underline{A}_z }}&#10;\newcommand{\sigmac}{\ensuremath{ \underline{\sigma} }}&#10;\newcommand{\muc}{\ensuremath{ \underline{\mu} }}&#10;%\newcommand{\epsc}{\ensuremath{ \underline{\varepsilon} }}&#10;&#10;\newcommand{\gammac}{\ensuremath{ \protect\underline{\gamma} }}&#10;\newcommand{\alphac}{\ensuremath{ \protect\underline{\alpha} }}&#10;\newcommand{\betac}{\ensuremath{ \protect\underline{\beta} }}&#10;\newcommand{\Uc}{\ensuremath{ \protect\underline{U} }}&#10;\newcommand{\Fc}{\ensuremath{ \protect\underline{F} }}&#10;\newcommand{\Ic}{\ensuremath{ \protect\underline{I} }}&#10;&#10;% andere Vektoren&#10;\newcommand{\rv}{\ensuremath{ \vec{r} }}&#10;\newcommand{\dv}{\ensuremath{ \vec{d} }}&#10;\newcommand{\pv}{\ensuremath{ \vec{p} }}&#10;\newcommand{\rvs}{\ensuremath{ \vec{r}\,' }}&#10;\newcommand{\nv}{\ensuremath{ \vec{n} }}&#10;\newcommand{\kv}{\ensuremath{ \vec{k} }}&#10;\newcommand{\vv}{\ensuremath{ \vec{v} }}&#10;\newcommand{\Ov}{\ensuremath{ \vec{0} }}&#10;&#10;&#10;%%%%%%%%%%%%%%%%%%%%%%%%%%%%% ABLEITUNGEN %%%%%%%%%%%%%%%%%%%%%%%%%%%&#10;&#10;%% allgemeine makros&#10;\renewcommand{\d}{\ensuremath{ \mathrm{d}} }&#10;\newcommand{\pa}{\partial}&#10;\newcommand{\dd}[3][]{\ensuremath{ \frac{\d^{#1} #2}{\d #3^{#1}}} }&#10;\newcommand{\pp}[3][]{\ensuremath{ \frac{\pa^{#1} #2}{\pa #3^{#1}}} }&#10;&#10;% spezielle Ableitungen&#10;\newcommand{\dds}{\frac{\partial}{\partial \, s}\,}&#10;\newcommand{\ddx}{\frac{\partial}{\partial \, x}\,}&#10;\newcommand{\ddy}{\frac{\partial}{\partial \, y}\,}&#10;\newcommand{\ddz}{\frac{\partial}{\partial \, z}\,}&#10;\newcommand{\ddt}{\frac{\partial}{\partial \, t}\,}&#10;\newcommand{\ddxx}{\frac{\partial^2}{\partial \, x^2}\,}&#10;\newcommand{\ddyy}{\frac{\partial^2}{\partial \, y^2}\,}&#10;\newcommand{\ddzz}{\frac{\partial^2}{\partial \, z^2}\,}&#10;\newcommand{\ddtt}{\frac{\partial^2}{\partial \, t^2}\,}&#10;\newcommand{\ddrho}{\frac{\partial}{\partial \, \varrho}\,}&#10;\newcommand{\ddphi}{\frac{\partial}{\partial \, \varphi}\,}&#10;\newcommand{\ddtheta}{\frac{\partial}{\partial \, \theta}\,}&#10;&#10;&#10;%%%%%%%%%%%%%%%%%%%% INTEGRALE %%%%%%%%%%%%%%%%%%%%%%%%%%%%%%%%%%&#10;&#10;%% Integralzeichen&#10;\newcommand{\intinf}{\int_{-\infty} ^\infty }&#10;\newcommand{\intlim}{\int\limits}&#10;\newcommand{\iintlim}{\iint\limits}&#10;\newcommand{\iiintlim}{\iiint\limits}&#10;\newcommand{\intA}{\intlim_{A}}&#10;\newcommand{\intpA}{\intlim_{\partial A}}&#10;\newcommand{\intV}{\intlim_{V}}&#10;\newcommand{\intVi}{\intlim_{V_i}}&#10;\newcommand{\intVs}{\intlim_{V'}}&#10;\newcommand{\intVis}{\intlim_{V_i'}}&#10;\newcommand{\intVip}{\intlim_{V_{i+}}}&#10;\newcommand{\intVim}{\intlim_{V_{i-}}}&#10;\newcommand{\intVjs}{\intlim_{V_j'}}&#10;\newcommand{\intVns}{\intlim_{V_n'}}&#10;\newcommand{\intVms}{\intlim_{V_m'}}&#10;\newcommand{\intpV}{\intlim_{\partial V}}&#10;\newcommand{\intpVs}{\intlim_{\partial V'}}&#10;\newcommand{\intpVms}{\intlim_{\partial V_m'}}&#10;\newcommand{\intpVi}{\intlim_{\partial V_i}}&#10;\newcommand{\intpVjs}{\intlim_{\partial V_j'}}&#10;\newcommand{\intC}{\intlim_{C}}&#10;&#10;%% Differentiale&#10;\newcommand{\dsv}{\ensuremath{ \mathrm{d}\vec{s}} }&#10;\newcommand{\dAv}{\ensuremath{ \mathrm{d}\vec{A}} }&#10;\newcommand{\ds}{\ensuremath{ \mathrm{d}s}}&#10;\newcommand{\dA}{\ensuremath{ \mathrm{d}A}}&#10;\newcommand{\dV}{\ensuremath{ \mathrm{d}V}}&#10;\newcommand{\dx}{\ensuremath{ \mathrm{d}x}}&#10;\newcommand{\dy}{\ensuremath{ \mathrm{d}y}}&#10;\newcommand{\dz}{\ensuremath{ \mathrm{d}z}}&#10;\newcommand{\dt}{\ensuremath{ \mathrm{d}t}}&#10;\newcommand{\dr}{\ensuremath{ \mathrm{d}r}}&#10;\newcommand{\drho}{\ensuremath{ \mathrm{d}\varrho}}&#10;\newcommand{\dphi}{\ensuremath{ \mathrm{d}\varphi}}&#10;\newcommand{\dtheta}{\ensuremath{ \mathrm{d}\theta}}&#10;&#10;&#10;\newcommand{\bs}{\boldmath}&#10;&#10;&#10;&#10;&#10;%%%%%%%%%%%%%%%%%&#10;$&#10;v\!=\!\beta c&#10;$&#10;\end{document}"/>
  <p:tag name="IGUANATEXSIZE" val="12"/>
  <p:tag name="IGUANATEXCURSOR" val="11922"/>
  <p:tag name="TRANSPARENCY" val="Wahr"/>
  <p:tag name="FILENAME" val=""/>
  <p:tag name="LATEXENGINEID" val="0"/>
  <p:tag name="TEMPFOLDER" val="c:\temp\"/>
  <p:tag name="LATEXFORMHEIGHT" val="312"/>
  <p:tag name="LATEXFORMWIDTH" val="384"/>
  <p:tag name="LATEXFORMWRAP" val="Wahr"/>
  <p:tag name="BITMAPVECTOR" val="0"/>
</p:tagLst>
</file>

<file path=ppt/theme/theme1.xml><?xml version="1.0" encoding="utf-8"?>
<a:theme xmlns:a="http://schemas.openxmlformats.org/drawingml/2006/main" name="Blank">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9966</TotalTime>
  <Words>1594</Words>
  <Application>Microsoft Macintosh PowerPoint</Application>
  <PresentationFormat>On-screen Show (4:3)</PresentationFormat>
  <Paragraphs>316</Paragraphs>
  <Slides>17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Cambria Math</vt:lpstr>
      <vt:lpstr>Helvetica</vt:lpstr>
      <vt:lpstr>Symbol</vt:lpstr>
      <vt:lpstr>Blank</vt:lpstr>
      <vt:lpstr>Applications of Dielectric Laser Accelerators Overview and Meeting Agenda   R. J. England (SLAC)  Zoom Teleconference June 23, 2020 8am – 11am US Pacific Time</vt:lpstr>
      <vt:lpstr>Dielectric Laser Accelerator (DLA) Concept:  Towards an “Accelerator on a Chip”</vt:lpstr>
      <vt:lpstr>A 5-Year initiative in DLA was funded by the Gordon and Betty Moore Foundation (2015 – 2020)</vt:lpstr>
      <vt:lpstr>ACHIP Technical Group Organization</vt:lpstr>
      <vt:lpstr>Comparison of DLA Acceleration Experiments</vt:lpstr>
      <vt:lpstr>Sub-relativistic Structures with Laser-Driven Focusing Have Been Recently Fabricated for Experimental Tests</vt:lpstr>
      <vt:lpstr>First demonstration of a waveguide-coupled DLA produced using inverse design optimization</vt:lpstr>
      <vt:lpstr>The components for an integrated 1 MeV tabletop accelerator are coming together</vt:lpstr>
      <vt:lpstr>Anticipated Shoebox Demonstration System Parameters (1 vs. 2-3 Year Time Scale)</vt:lpstr>
      <vt:lpstr>What are DLA’s Unique Capabilities?</vt:lpstr>
      <vt:lpstr>Various Potential Applications Under Consideration</vt:lpstr>
      <vt:lpstr>Possible Electron Diffraction and Attosecond Science Experiments (Dylan Black, Stanford)</vt:lpstr>
      <vt:lpstr>Medical Applications Highlighted by Recent DOE Basic Research Needs Report</vt:lpstr>
      <vt:lpstr>Photonic mode structure vs. Smith–Purcell </vt:lpstr>
      <vt:lpstr>Proposed Charge Questions for Each Topic Area</vt:lpstr>
      <vt:lpstr>Schedule for Today’s Meeting</vt:lpstr>
      <vt:lpstr>Session Organization</vt:lpstr>
    </vt:vector>
  </TitlesOfParts>
  <Company>SLAC National Accelerator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Accelerator: Initiatives</dc:title>
  <dc:creator>Robert Hettel</dc:creator>
  <cp:lastModifiedBy>Robert Joel England</cp:lastModifiedBy>
  <cp:revision>646</cp:revision>
  <dcterms:created xsi:type="dcterms:W3CDTF">2013-12-13T03:17:05Z</dcterms:created>
  <dcterms:modified xsi:type="dcterms:W3CDTF">2020-06-23T15:34:19Z</dcterms:modified>
</cp:coreProperties>
</file>