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59" r:id="rId2"/>
    <p:sldId id="1033" r:id="rId3"/>
    <p:sldId id="1030" r:id="rId4"/>
    <p:sldId id="1032" r:id="rId5"/>
    <p:sldId id="1041" r:id="rId6"/>
    <p:sldId id="1042" r:id="rId7"/>
    <p:sldId id="104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1D"/>
    <a:srgbClr val="3333FF"/>
    <a:srgbClr val="0099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autoAdjust="0"/>
    <p:restoredTop sz="96181" autoAdjust="0"/>
  </p:normalViewPr>
  <p:slideViewPr>
    <p:cSldViewPr snapToGrid="0">
      <p:cViewPr varScale="1">
        <p:scale>
          <a:sx n="157" d="100"/>
          <a:sy n="157" d="100"/>
        </p:scale>
        <p:origin x="164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89B7A-3459-4C05-9C5C-B866C5E69A22}" type="datetimeFigureOut">
              <a:rPr lang="en-US" smtClean="0"/>
              <a:pPr/>
              <a:t>6/23/20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96580-07C6-4856-8FCF-38865A9B36F7}" type="slidenum">
              <a:rPr lang="en-US" smtClean="0"/>
              <a:pPr/>
              <a:t>‹#›</a:t>
            </a:fld>
            <a:endParaRPr lang="en-US"/>
          </a:p>
        </p:txBody>
      </p:sp>
    </p:spTree>
    <p:extLst>
      <p:ext uri="{BB962C8B-B14F-4D97-AF65-F5344CB8AC3E}">
        <p14:creationId xmlns:p14="http://schemas.microsoft.com/office/powerpoint/2010/main" val="248651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2" y="0"/>
            <a:ext cx="9144001" cy="6858000"/>
          </a:xfrm>
          <a:prstGeom prst="rect">
            <a:avLst/>
          </a:prstGeom>
          <a:noFill/>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8434" y="6196868"/>
            <a:ext cx="2275566" cy="66113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40196"/>
            <a:ext cx="1973584" cy="717805"/>
          </a:xfrm>
          <a:prstGeom prst="rect">
            <a:avLst/>
          </a:prstGeom>
        </p:spPr>
      </p:pic>
      <p:sp>
        <p:nvSpPr>
          <p:cNvPr id="2" name="Title 1"/>
          <p:cNvSpPr>
            <a:spLocks noGrp="1"/>
          </p:cNvSpPr>
          <p:nvPr>
            <p:ph type="ctrTitle"/>
          </p:nvPr>
        </p:nvSpPr>
        <p:spPr>
          <a:xfrm>
            <a:off x="557215" y="536577"/>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57215" y="3646170"/>
            <a:ext cx="7989887" cy="2187703"/>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557215" y="2755013"/>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spTree>
    <p:extLst>
      <p:ext uri="{BB962C8B-B14F-4D97-AF65-F5344CB8AC3E}">
        <p14:creationId xmlns:p14="http://schemas.microsoft.com/office/powerpoint/2010/main" val="324195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3"/>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99153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1252729"/>
            <a:ext cx="38862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8051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3886200"/>
            <a:ext cx="2442340" cy="2432051"/>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1243584"/>
            <a:ext cx="2442340" cy="5065523"/>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2" y="1243584"/>
            <a:ext cx="3013075"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8682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21562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834584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2" y="1243584"/>
            <a:ext cx="8109919"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6318251"/>
            <a:ext cx="318932" cy="539751"/>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7561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document/d/1pq4UM53rHdNySY4I0W1OLuavIJPqctJIrq5sWg3ZVX4/edit?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090" y="2380673"/>
            <a:ext cx="8253811" cy="924790"/>
          </a:xfrm>
        </p:spPr>
        <p:txBody>
          <a:bodyPr/>
          <a:lstStyle/>
          <a:p>
            <a:r>
              <a:rPr lang="en-US" sz="3000" dirty="0"/>
              <a:t>Applications of Dielectric Laser Accelerators</a:t>
            </a:r>
            <a:br>
              <a:rPr lang="en-US" sz="3000" dirty="0"/>
            </a:br>
            <a:r>
              <a:rPr lang="en-US" sz="2400" dirty="0"/>
              <a:t>Closeout Discussion and Summary</a:t>
            </a:r>
            <a:br>
              <a:rPr lang="en-US" sz="2400" dirty="0"/>
            </a:br>
            <a:br>
              <a:rPr lang="en-US" sz="2400" dirty="0"/>
            </a:br>
            <a:br>
              <a:rPr lang="en-US" sz="2400" dirty="0"/>
            </a:br>
            <a:r>
              <a:rPr lang="en-US" sz="1800" dirty="0"/>
              <a:t>R. J. England (SLAC)</a:t>
            </a:r>
            <a:br>
              <a:rPr lang="en-US" sz="1800" dirty="0"/>
            </a:br>
            <a:br>
              <a:rPr lang="en-US" sz="1800" dirty="0"/>
            </a:br>
            <a:r>
              <a:rPr lang="en-US" sz="1800" dirty="0"/>
              <a:t>Zoom Teleconference</a:t>
            </a:r>
            <a:br>
              <a:rPr lang="en-US" sz="1800" dirty="0"/>
            </a:br>
            <a:r>
              <a:rPr lang="en-US" sz="1800" dirty="0"/>
              <a:t>June 23, 2020</a:t>
            </a:r>
            <a:br>
              <a:rPr lang="en-US" sz="1800" dirty="0"/>
            </a:br>
            <a:r>
              <a:rPr lang="en-US" sz="1800" dirty="0"/>
              <a:t>8am – 11am US Pacific Time</a:t>
            </a:r>
          </a:p>
        </p:txBody>
      </p:sp>
      <p:pic>
        <p:nvPicPr>
          <p:cNvPr id="5" name="Picture 4" descr="moore-logo-color-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1821469" cy="707376"/>
          </a:xfrm>
          <a:prstGeom prst="rect">
            <a:avLst/>
          </a:prstGeom>
        </p:spPr>
      </p:pic>
      <p:pic>
        <p:nvPicPr>
          <p:cNvPr id="4" name="Picture 3"/>
          <p:cNvPicPr>
            <a:picLocks noChangeAspect="1"/>
          </p:cNvPicPr>
          <p:nvPr/>
        </p:nvPicPr>
        <p:blipFill>
          <a:blip r:embed="rId3"/>
          <a:stretch>
            <a:fillRect/>
          </a:stretch>
        </p:blipFill>
        <p:spPr>
          <a:xfrm>
            <a:off x="6850463" y="5532019"/>
            <a:ext cx="953418" cy="454707"/>
          </a:xfrm>
          <a:prstGeom prst="rect">
            <a:avLst/>
          </a:prstGeom>
        </p:spPr>
      </p:pic>
      <p:sp>
        <p:nvSpPr>
          <p:cNvPr id="3" name="Rectangle 2"/>
          <p:cNvSpPr/>
          <p:nvPr/>
        </p:nvSpPr>
        <p:spPr>
          <a:xfrm>
            <a:off x="6629400" y="5410200"/>
            <a:ext cx="2209800" cy="1295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chip_logo_full_color_scree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699" y="5360457"/>
            <a:ext cx="1563202" cy="1394886"/>
          </a:xfrm>
          <a:prstGeom prst="rect">
            <a:avLst/>
          </a:prstGeom>
        </p:spPr>
      </p:pic>
      <p:pic>
        <p:nvPicPr>
          <p:cNvPr id="8" name="Picture 7" descr="2015-1030-9642-accel_on_a_chip.jpg">
            <a:extLst>
              <a:ext uri="{FF2B5EF4-FFF2-40B4-BE49-F238E27FC236}">
                <a16:creationId xmlns:a16="http://schemas.microsoft.com/office/drawing/2014/main" id="{C3B4E6F9-0590-674B-AAB5-C74EE731D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882" y="1628919"/>
            <a:ext cx="3628999" cy="2903199"/>
          </a:xfrm>
          <a:prstGeom prst="rect">
            <a:avLst/>
          </a:prstGeom>
        </p:spPr>
      </p:pic>
    </p:spTree>
    <p:extLst>
      <p:ext uri="{BB962C8B-B14F-4D97-AF65-F5344CB8AC3E}">
        <p14:creationId xmlns:p14="http://schemas.microsoft.com/office/powerpoint/2010/main" val="173752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3B8033-4FC3-9F46-9B12-8FC04B2D995F}"/>
              </a:ext>
            </a:extLst>
          </p:cNvPr>
          <p:cNvSpPr>
            <a:spLocks noGrp="1"/>
          </p:cNvSpPr>
          <p:nvPr>
            <p:ph type="sldNum" sz="quarter" idx="11"/>
          </p:nvPr>
        </p:nvSpPr>
        <p:spPr/>
        <p:txBody>
          <a:bodyPr/>
          <a:lstStyle/>
          <a:p>
            <a:fld id="{5BD36294-2849-48A8-8531-5354CF3095D2}" type="slidenum">
              <a:rPr lang="en-US" smtClean="0">
                <a:solidFill>
                  <a:srgbClr val="000000"/>
                </a:solidFill>
              </a:rPr>
              <a:pPr/>
              <a:t>2</a:t>
            </a:fld>
            <a:endParaRPr lang="en-US" dirty="0">
              <a:solidFill>
                <a:srgbClr val="000000"/>
              </a:solidFill>
            </a:endParaRPr>
          </a:p>
        </p:txBody>
      </p:sp>
      <p:sp>
        <p:nvSpPr>
          <p:cNvPr id="3" name="Title 2">
            <a:extLst>
              <a:ext uri="{FF2B5EF4-FFF2-40B4-BE49-F238E27FC236}">
                <a16:creationId xmlns:a16="http://schemas.microsoft.com/office/drawing/2014/main" id="{903EA5B5-00B3-274C-BB90-4600C564470B}"/>
              </a:ext>
            </a:extLst>
          </p:cNvPr>
          <p:cNvSpPr>
            <a:spLocks noGrp="1"/>
          </p:cNvSpPr>
          <p:nvPr>
            <p:ph type="title"/>
          </p:nvPr>
        </p:nvSpPr>
        <p:spPr/>
        <p:txBody>
          <a:bodyPr/>
          <a:lstStyle/>
          <a:p>
            <a:r>
              <a:rPr lang="en-US"/>
              <a:t>Schedule for Today’s Meeting</a:t>
            </a:r>
          </a:p>
        </p:txBody>
      </p:sp>
      <p:pic>
        <p:nvPicPr>
          <p:cNvPr id="5" name="Picture 4">
            <a:extLst>
              <a:ext uri="{FF2B5EF4-FFF2-40B4-BE49-F238E27FC236}">
                <a16:creationId xmlns:a16="http://schemas.microsoft.com/office/drawing/2014/main" id="{DB2D4A4B-0E76-2F43-B7DC-121603A5D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18" y="1285767"/>
            <a:ext cx="8114328" cy="5302359"/>
          </a:xfrm>
          <a:prstGeom prst="rect">
            <a:avLst/>
          </a:prstGeom>
        </p:spPr>
      </p:pic>
    </p:spTree>
    <p:extLst>
      <p:ext uri="{BB962C8B-B14F-4D97-AF65-F5344CB8AC3E}">
        <p14:creationId xmlns:p14="http://schemas.microsoft.com/office/powerpoint/2010/main" val="352038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72961-FB9B-4849-9BD3-F2D18214B86D}"/>
              </a:ext>
            </a:extLst>
          </p:cNvPr>
          <p:cNvSpPr>
            <a:spLocks noGrp="1"/>
          </p:cNvSpPr>
          <p:nvPr>
            <p:ph type="sldNum" sz="quarter" idx="11"/>
          </p:nvPr>
        </p:nvSpPr>
        <p:spPr/>
        <p:txBody>
          <a:bodyPr/>
          <a:lstStyle/>
          <a:p>
            <a:fld id="{5BD36294-2849-48A8-8531-5354CF3095D2}" type="slidenum">
              <a:rPr lang="en-US" smtClean="0">
                <a:solidFill>
                  <a:srgbClr val="000000"/>
                </a:solidFill>
              </a:rPr>
              <a:pPr/>
              <a:t>3</a:t>
            </a:fld>
            <a:endParaRPr lang="en-US" dirty="0">
              <a:solidFill>
                <a:srgbClr val="000000"/>
              </a:solidFill>
            </a:endParaRPr>
          </a:p>
        </p:txBody>
      </p:sp>
      <p:sp>
        <p:nvSpPr>
          <p:cNvPr id="3" name="Title 2">
            <a:extLst>
              <a:ext uri="{FF2B5EF4-FFF2-40B4-BE49-F238E27FC236}">
                <a16:creationId xmlns:a16="http://schemas.microsoft.com/office/drawing/2014/main" id="{70584AF3-18E7-0044-9DE6-E06C55DD22BE}"/>
              </a:ext>
            </a:extLst>
          </p:cNvPr>
          <p:cNvSpPr>
            <a:spLocks noGrp="1"/>
          </p:cNvSpPr>
          <p:nvPr>
            <p:ph type="title"/>
          </p:nvPr>
        </p:nvSpPr>
        <p:spPr/>
        <p:txBody>
          <a:bodyPr/>
          <a:lstStyle/>
          <a:p>
            <a:r>
              <a:rPr lang="en-US"/>
              <a:t>Session Organization</a:t>
            </a:r>
          </a:p>
        </p:txBody>
      </p:sp>
      <p:pic>
        <p:nvPicPr>
          <p:cNvPr id="6" name="Picture 5">
            <a:extLst>
              <a:ext uri="{FF2B5EF4-FFF2-40B4-BE49-F238E27FC236}">
                <a16:creationId xmlns:a16="http://schemas.microsoft.com/office/drawing/2014/main" id="{11882875-1E78-0F43-8F24-7A49D56BE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569" y="2049128"/>
            <a:ext cx="3986047" cy="3367124"/>
          </a:xfrm>
          <a:prstGeom prst="rect">
            <a:avLst/>
          </a:prstGeom>
        </p:spPr>
      </p:pic>
      <p:pic>
        <p:nvPicPr>
          <p:cNvPr id="8" name="Picture 7">
            <a:extLst>
              <a:ext uri="{FF2B5EF4-FFF2-40B4-BE49-F238E27FC236}">
                <a16:creationId xmlns:a16="http://schemas.microsoft.com/office/drawing/2014/main" id="{75E5DF66-3F6A-394E-8F74-1EAC65A29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52" y="2099930"/>
            <a:ext cx="4333133" cy="3299032"/>
          </a:xfrm>
          <a:prstGeom prst="rect">
            <a:avLst/>
          </a:prstGeom>
        </p:spPr>
      </p:pic>
      <p:sp>
        <p:nvSpPr>
          <p:cNvPr id="9" name="Rectangle 8">
            <a:extLst>
              <a:ext uri="{FF2B5EF4-FFF2-40B4-BE49-F238E27FC236}">
                <a16:creationId xmlns:a16="http://schemas.microsoft.com/office/drawing/2014/main" id="{F5A13A8A-71B2-174B-97A9-E1A0A3536D66}"/>
              </a:ext>
            </a:extLst>
          </p:cNvPr>
          <p:cNvSpPr/>
          <p:nvPr/>
        </p:nvSpPr>
        <p:spPr>
          <a:xfrm>
            <a:off x="4313082" y="1350749"/>
            <a:ext cx="4572000" cy="646331"/>
          </a:xfrm>
          <a:prstGeom prst="rect">
            <a:avLst/>
          </a:prstGeom>
        </p:spPr>
        <p:txBody>
          <a:bodyPr>
            <a:spAutoFit/>
          </a:bodyPr>
          <a:lstStyle/>
          <a:p>
            <a:pPr algn="ctr"/>
            <a:r>
              <a:rPr lang="en-US" b="1"/>
              <a:t>Session 2:  </a:t>
            </a:r>
          </a:p>
          <a:p>
            <a:pPr algn="ctr"/>
            <a:r>
              <a:rPr lang="en-US" b="1"/>
              <a:t>Biomedical, Radiation Generation</a:t>
            </a:r>
            <a:endParaRPr lang="en-US" b="1">
              <a:solidFill>
                <a:schemeClr val="bg2"/>
              </a:solidFill>
            </a:endParaRPr>
          </a:p>
        </p:txBody>
      </p:sp>
      <p:sp>
        <p:nvSpPr>
          <p:cNvPr id="12" name="Rectangle 11">
            <a:extLst>
              <a:ext uri="{FF2B5EF4-FFF2-40B4-BE49-F238E27FC236}">
                <a16:creationId xmlns:a16="http://schemas.microsoft.com/office/drawing/2014/main" id="{9F9460A1-EB16-1843-955D-9495FDB98477}"/>
              </a:ext>
            </a:extLst>
          </p:cNvPr>
          <p:cNvSpPr/>
          <p:nvPr/>
        </p:nvSpPr>
        <p:spPr>
          <a:xfrm>
            <a:off x="255753" y="1350749"/>
            <a:ext cx="4572000" cy="646331"/>
          </a:xfrm>
          <a:prstGeom prst="rect">
            <a:avLst/>
          </a:prstGeom>
        </p:spPr>
        <p:txBody>
          <a:bodyPr>
            <a:spAutoFit/>
          </a:bodyPr>
          <a:lstStyle/>
          <a:p>
            <a:pPr algn="ctr"/>
            <a:r>
              <a:rPr lang="en-US" b="1"/>
              <a:t>Session 1: </a:t>
            </a:r>
          </a:p>
          <a:p>
            <a:pPr algn="ctr"/>
            <a:r>
              <a:rPr lang="en-US" b="1"/>
              <a:t>Attosecond science, UED/UEM</a:t>
            </a:r>
          </a:p>
        </p:txBody>
      </p:sp>
      <p:sp>
        <p:nvSpPr>
          <p:cNvPr id="13" name="TextBox 12">
            <a:extLst>
              <a:ext uri="{FF2B5EF4-FFF2-40B4-BE49-F238E27FC236}">
                <a16:creationId xmlns:a16="http://schemas.microsoft.com/office/drawing/2014/main" id="{B3E048B5-5C1F-C740-898C-6FA67411AF4F}"/>
              </a:ext>
            </a:extLst>
          </p:cNvPr>
          <p:cNvSpPr txBox="1"/>
          <p:nvPr/>
        </p:nvSpPr>
        <p:spPr>
          <a:xfrm>
            <a:off x="266511" y="5507320"/>
            <a:ext cx="8299639" cy="1200329"/>
          </a:xfrm>
          <a:prstGeom prst="rect">
            <a:avLst/>
          </a:prstGeom>
          <a:noFill/>
        </p:spPr>
        <p:txBody>
          <a:bodyPr wrap="square" rtlCol="0">
            <a:spAutoFit/>
          </a:bodyPr>
          <a:lstStyle/>
          <a:p>
            <a:r>
              <a:rPr lang="en-US"/>
              <a:t>For the sake of time, we have consolidated the 3 topic areas into two back-to-back sessions. To allow time for questions and discussion, we ask that presenters please observe the 10 minute time limit. We also ask that presenters please upload their slides or send by email to be archived. </a:t>
            </a:r>
          </a:p>
        </p:txBody>
      </p:sp>
    </p:spTree>
    <p:extLst>
      <p:ext uri="{BB962C8B-B14F-4D97-AF65-F5344CB8AC3E}">
        <p14:creationId xmlns:p14="http://schemas.microsoft.com/office/powerpoint/2010/main" val="143436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58F53C-FEE4-9D4F-8EBB-8DA288300894}"/>
              </a:ext>
            </a:extLst>
          </p:cNvPr>
          <p:cNvSpPr>
            <a:spLocks noGrp="1"/>
          </p:cNvSpPr>
          <p:nvPr>
            <p:ph type="sldNum" sz="quarter" idx="11"/>
          </p:nvPr>
        </p:nvSpPr>
        <p:spPr/>
        <p:txBody>
          <a:bodyPr/>
          <a:lstStyle/>
          <a:p>
            <a:fld id="{5BD36294-2849-48A8-8531-5354CF3095D2}" type="slidenum">
              <a:rPr lang="en-US" smtClean="0">
                <a:solidFill>
                  <a:srgbClr val="000000"/>
                </a:solidFill>
              </a:rPr>
              <a:pPr/>
              <a:t>4</a:t>
            </a:fld>
            <a:endParaRPr lang="en-US" dirty="0">
              <a:solidFill>
                <a:srgbClr val="000000"/>
              </a:solidFill>
            </a:endParaRPr>
          </a:p>
        </p:txBody>
      </p:sp>
      <p:sp>
        <p:nvSpPr>
          <p:cNvPr id="3" name="Title 2">
            <a:extLst>
              <a:ext uri="{FF2B5EF4-FFF2-40B4-BE49-F238E27FC236}">
                <a16:creationId xmlns:a16="http://schemas.microsoft.com/office/drawing/2014/main" id="{CDD1BE32-A3F0-4747-B175-43E95091E94F}"/>
              </a:ext>
            </a:extLst>
          </p:cNvPr>
          <p:cNvSpPr>
            <a:spLocks noGrp="1"/>
          </p:cNvSpPr>
          <p:nvPr>
            <p:ph type="title"/>
          </p:nvPr>
        </p:nvSpPr>
        <p:spPr/>
        <p:txBody>
          <a:bodyPr/>
          <a:lstStyle/>
          <a:p>
            <a:r>
              <a:rPr lang="en-US"/>
              <a:t>Proposed Charge Questions for Each Topic Area</a:t>
            </a:r>
          </a:p>
        </p:txBody>
      </p:sp>
      <p:sp>
        <p:nvSpPr>
          <p:cNvPr id="4" name="Content Placeholder 3">
            <a:extLst>
              <a:ext uri="{FF2B5EF4-FFF2-40B4-BE49-F238E27FC236}">
                <a16:creationId xmlns:a16="http://schemas.microsoft.com/office/drawing/2014/main" id="{B493B42B-BDDA-5F45-AA32-145C46D7ED60}"/>
              </a:ext>
            </a:extLst>
          </p:cNvPr>
          <p:cNvSpPr>
            <a:spLocks noGrp="1"/>
          </p:cNvSpPr>
          <p:nvPr>
            <p:ph sz="quarter" idx="14"/>
          </p:nvPr>
        </p:nvSpPr>
        <p:spPr>
          <a:xfrm>
            <a:off x="258918" y="1252728"/>
            <a:ext cx="8108950" cy="5065523"/>
          </a:xfrm>
        </p:spPr>
        <p:txBody>
          <a:bodyPr/>
          <a:lstStyle/>
          <a:p>
            <a:pPr marL="457200" indent="-457200">
              <a:buAutoNum type="arabicPeriod"/>
            </a:pPr>
            <a:r>
              <a:rPr lang="en-US"/>
              <a:t>What characteristics of the DLA approach make it attractive for this application area?</a:t>
            </a:r>
          </a:p>
          <a:p>
            <a:pPr marL="457200" indent="-457200">
              <a:buAutoNum type="arabicPeriod"/>
            </a:pPr>
            <a:r>
              <a:rPr lang="en-US"/>
              <a:t>Are there new capabilities that would be uniquely enabled (i.e. which could not be done with a conventional accelerator system)?</a:t>
            </a:r>
          </a:p>
          <a:p>
            <a:pPr marL="457200" indent="-457200">
              <a:buFont typeface="Arial" pitchFamily="34" charset="0"/>
              <a:buAutoNum type="arabicPeriod"/>
            </a:pPr>
            <a:r>
              <a:rPr lang="en-US"/>
              <a:t>What are the minimum required accelerator performance parameters for useful application of the technology? </a:t>
            </a:r>
          </a:p>
          <a:p>
            <a:pPr marL="457200" indent="-457200">
              <a:buAutoNum type="arabicPeriod"/>
            </a:pPr>
            <a:r>
              <a:rPr lang="en-US"/>
              <a:t>What are the primary R&amp;D challenges and time scale to achieve needed performace?</a:t>
            </a:r>
          </a:p>
        </p:txBody>
      </p:sp>
      <p:sp>
        <p:nvSpPr>
          <p:cNvPr id="5" name="TextBox 4">
            <a:extLst>
              <a:ext uri="{FF2B5EF4-FFF2-40B4-BE49-F238E27FC236}">
                <a16:creationId xmlns:a16="http://schemas.microsoft.com/office/drawing/2014/main" id="{40860AE0-B7E9-BE4D-9B40-2AFEB193DE90}"/>
              </a:ext>
            </a:extLst>
          </p:cNvPr>
          <p:cNvSpPr txBox="1"/>
          <p:nvPr/>
        </p:nvSpPr>
        <p:spPr>
          <a:xfrm>
            <a:off x="185244" y="5856586"/>
            <a:ext cx="8636726" cy="923330"/>
          </a:xfrm>
          <a:prstGeom prst="rect">
            <a:avLst/>
          </a:prstGeom>
          <a:noFill/>
        </p:spPr>
        <p:txBody>
          <a:bodyPr wrap="square" rtlCol="0">
            <a:spAutoFit/>
          </a:bodyPr>
          <a:lstStyle/>
          <a:p>
            <a:r>
              <a:rPr lang="en-US"/>
              <a:t>Google doc created at the following link to facilitate group editing:</a:t>
            </a:r>
          </a:p>
          <a:p>
            <a:r>
              <a:rPr lang="en-US" u="sng">
                <a:hlinkClick r:id="rId2"/>
              </a:rPr>
              <a:t>https://docs.google.com/document/d/1pq4UM53rHdNySY4I0W1OLuavIJPqctJIrq5sWg3ZVX4/edit?usp=sharing</a:t>
            </a:r>
            <a:endParaRPr lang="en-US"/>
          </a:p>
        </p:txBody>
      </p:sp>
    </p:spTree>
    <p:extLst>
      <p:ext uri="{BB962C8B-B14F-4D97-AF65-F5344CB8AC3E}">
        <p14:creationId xmlns:p14="http://schemas.microsoft.com/office/powerpoint/2010/main" val="337597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379AC-8B77-9145-87D7-E8E39D83BB6E}"/>
              </a:ext>
            </a:extLst>
          </p:cNvPr>
          <p:cNvSpPr>
            <a:spLocks noGrp="1"/>
          </p:cNvSpPr>
          <p:nvPr>
            <p:ph type="sldNum" sz="quarter" idx="11"/>
          </p:nvPr>
        </p:nvSpPr>
        <p:spPr/>
        <p:txBody>
          <a:bodyPr/>
          <a:lstStyle/>
          <a:p>
            <a:fld id="{5BD36294-2849-48A8-8531-5354CF3095D2}" type="slidenum">
              <a:rPr lang="en-US" smtClean="0">
                <a:solidFill>
                  <a:srgbClr val="000000"/>
                </a:solidFill>
              </a:rPr>
              <a:pPr/>
              <a:t>5</a:t>
            </a:fld>
            <a:endParaRPr lang="en-US" dirty="0">
              <a:solidFill>
                <a:srgbClr val="000000"/>
              </a:solidFill>
            </a:endParaRPr>
          </a:p>
        </p:txBody>
      </p:sp>
      <p:sp>
        <p:nvSpPr>
          <p:cNvPr id="3" name="Title 2">
            <a:extLst>
              <a:ext uri="{FF2B5EF4-FFF2-40B4-BE49-F238E27FC236}">
                <a16:creationId xmlns:a16="http://schemas.microsoft.com/office/drawing/2014/main" id="{D207BA69-5362-AE47-BC30-0A3CA20FDD66}"/>
              </a:ext>
            </a:extLst>
          </p:cNvPr>
          <p:cNvSpPr>
            <a:spLocks noGrp="1"/>
          </p:cNvSpPr>
          <p:nvPr>
            <p:ph type="title"/>
          </p:nvPr>
        </p:nvSpPr>
        <p:spPr/>
        <p:txBody>
          <a:bodyPr/>
          <a:lstStyle/>
          <a:p>
            <a:r>
              <a:rPr lang="en-US"/>
              <a:t>Charge Questions</a:t>
            </a:r>
            <a:br>
              <a:rPr lang="en-US"/>
            </a:br>
            <a:r>
              <a:rPr lang="en-US"/>
              <a:t>Topic Area 1: UED and Attosecond Science</a:t>
            </a:r>
          </a:p>
        </p:txBody>
      </p:sp>
      <p:sp>
        <p:nvSpPr>
          <p:cNvPr id="5" name="Content Placeholder 3">
            <a:extLst>
              <a:ext uri="{FF2B5EF4-FFF2-40B4-BE49-F238E27FC236}">
                <a16:creationId xmlns:a16="http://schemas.microsoft.com/office/drawing/2014/main" id="{BB5C9E01-823A-B44A-86D2-15AEF041B3B3}"/>
              </a:ext>
            </a:extLst>
          </p:cNvPr>
          <p:cNvSpPr>
            <a:spLocks noGrp="1"/>
          </p:cNvSpPr>
          <p:nvPr>
            <p:ph sz="quarter" idx="14"/>
          </p:nvPr>
        </p:nvSpPr>
        <p:spPr>
          <a:xfrm>
            <a:off x="258918" y="1252728"/>
            <a:ext cx="8108950" cy="5065523"/>
          </a:xfrm>
        </p:spPr>
        <p:txBody>
          <a:bodyPr>
            <a:normAutofit fontScale="77500" lnSpcReduction="20000"/>
          </a:bodyPr>
          <a:lstStyle/>
          <a:p>
            <a:pPr marL="457200" indent="-457200">
              <a:buAutoNum type="arabicPeriod"/>
            </a:pPr>
            <a:r>
              <a:rPr lang="en-US"/>
              <a:t>What characteristics of the DLA approach make it attractive for this application area? </a:t>
            </a:r>
            <a:r>
              <a:rPr lang="en-US" b="1">
                <a:solidFill>
                  <a:srgbClr val="0070C0"/>
                </a:solidFill>
              </a:rPr>
              <a:t>Synchronization with external laser and attosecond bunch format. Possible to include the photoelectron source (integrated)? Possibility to outrun space charge? </a:t>
            </a:r>
          </a:p>
          <a:p>
            <a:pPr marL="457200" indent="-457200">
              <a:buAutoNum type="arabicPeriod"/>
            </a:pPr>
            <a:r>
              <a:rPr lang="en-US"/>
              <a:t>Are there new capabilities that would be uniquely enabled (i.e. which could not be done with a conventional accelerator system)? </a:t>
            </a:r>
            <a:r>
              <a:rPr lang="en-US" b="1">
                <a:solidFill>
                  <a:srgbClr val="0070C0"/>
                </a:solidFill>
              </a:rPr>
              <a:t>Attosecond synchronization.</a:t>
            </a:r>
          </a:p>
          <a:p>
            <a:pPr marL="457200" indent="-457200">
              <a:buFont typeface="Arial" pitchFamily="34" charset="0"/>
              <a:buAutoNum type="arabicPeriod"/>
            </a:pPr>
            <a:r>
              <a:rPr lang="en-US"/>
              <a:t>What are the minimum required accelerator performance parameters for useful application of the technology? </a:t>
            </a:r>
            <a:r>
              <a:rPr lang="en-US" b="1">
                <a:solidFill>
                  <a:srgbClr val="0070C0"/>
                </a:solidFill>
              </a:rPr>
              <a:t>In stroboscopic mode few e- per pulse / 60-100 keV &lt; 100 KHz rep-rate (otherwise sample heats from pump). In single shot mode 1E4 e- per pulse in &lt; 100 fs. Electrons per pulse is an important figure of merit: 1e6 is great, 10 is very difficult.</a:t>
            </a:r>
          </a:p>
          <a:p>
            <a:pPr marL="457200" indent="-457200">
              <a:buAutoNum type="arabicPeriod"/>
            </a:pPr>
            <a:r>
              <a:rPr lang="en-US"/>
              <a:t>What are the primary R&amp;D challenges and time scale to achieve needed performace? </a:t>
            </a:r>
            <a:r>
              <a:rPr lang="en-US" b="1">
                <a:solidFill>
                  <a:srgbClr val="0070C0"/>
                </a:solidFill>
              </a:rPr>
              <a:t>Single shot mode not matched to DLA. Application space needs further clarification. </a:t>
            </a:r>
          </a:p>
        </p:txBody>
      </p:sp>
    </p:spTree>
    <p:extLst>
      <p:ext uri="{BB962C8B-B14F-4D97-AF65-F5344CB8AC3E}">
        <p14:creationId xmlns:p14="http://schemas.microsoft.com/office/powerpoint/2010/main" val="361457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379AC-8B77-9145-87D7-E8E39D83BB6E}"/>
              </a:ext>
            </a:extLst>
          </p:cNvPr>
          <p:cNvSpPr>
            <a:spLocks noGrp="1"/>
          </p:cNvSpPr>
          <p:nvPr>
            <p:ph type="sldNum" sz="quarter" idx="11"/>
          </p:nvPr>
        </p:nvSpPr>
        <p:spPr/>
        <p:txBody>
          <a:bodyPr/>
          <a:lstStyle/>
          <a:p>
            <a:fld id="{5BD36294-2849-48A8-8531-5354CF3095D2}" type="slidenum">
              <a:rPr lang="en-US" smtClean="0">
                <a:solidFill>
                  <a:srgbClr val="000000"/>
                </a:solidFill>
              </a:rPr>
              <a:pPr/>
              <a:t>6</a:t>
            </a:fld>
            <a:endParaRPr lang="en-US" dirty="0">
              <a:solidFill>
                <a:srgbClr val="000000"/>
              </a:solidFill>
            </a:endParaRPr>
          </a:p>
        </p:txBody>
      </p:sp>
      <p:sp>
        <p:nvSpPr>
          <p:cNvPr id="3" name="Title 2">
            <a:extLst>
              <a:ext uri="{FF2B5EF4-FFF2-40B4-BE49-F238E27FC236}">
                <a16:creationId xmlns:a16="http://schemas.microsoft.com/office/drawing/2014/main" id="{D207BA69-5362-AE47-BC30-0A3CA20FDD66}"/>
              </a:ext>
            </a:extLst>
          </p:cNvPr>
          <p:cNvSpPr>
            <a:spLocks noGrp="1"/>
          </p:cNvSpPr>
          <p:nvPr>
            <p:ph type="title"/>
          </p:nvPr>
        </p:nvSpPr>
        <p:spPr/>
        <p:txBody>
          <a:bodyPr/>
          <a:lstStyle/>
          <a:p>
            <a:r>
              <a:rPr lang="en-US"/>
              <a:t>Charge Questions</a:t>
            </a:r>
            <a:br>
              <a:rPr lang="en-US"/>
            </a:br>
            <a:r>
              <a:rPr lang="en-US"/>
              <a:t>Topic Area 2: Radiobiology Dosimetry</a:t>
            </a:r>
          </a:p>
        </p:txBody>
      </p:sp>
      <p:sp>
        <p:nvSpPr>
          <p:cNvPr id="5" name="Content Placeholder 3">
            <a:extLst>
              <a:ext uri="{FF2B5EF4-FFF2-40B4-BE49-F238E27FC236}">
                <a16:creationId xmlns:a16="http://schemas.microsoft.com/office/drawing/2014/main" id="{BB5C9E01-823A-B44A-86D2-15AEF041B3B3}"/>
              </a:ext>
            </a:extLst>
          </p:cNvPr>
          <p:cNvSpPr>
            <a:spLocks noGrp="1"/>
          </p:cNvSpPr>
          <p:nvPr>
            <p:ph sz="quarter" idx="14"/>
          </p:nvPr>
        </p:nvSpPr>
        <p:spPr>
          <a:xfrm>
            <a:off x="258918" y="1252728"/>
            <a:ext cx="8108950" cy="5065523"/>
          </a:xfrm>
        </p:spPr>
        <p:txBody>
          <a:bodyPr>
            <a:normAutofit fontScale="85000" lnSpcReduction="20000"/>
          </a:bodyPr>
          <a:lstStyle/>
          <a:p>
            <a:pPr marL="457200" indent="-457200">
              <a:buAutoNum type="arabicPeriod"/>
            </a:pPr>
            <a:r>
              <a:rPr lang="en-US"/>
              <a:t>What characteristics of the DLA approach make it attractive for this application area? </a:t>
            </a:r>
            <a:r>
              <a:rPr lang="en-US" b="1">
                <a:solidFill>
                  <a:srgbClr val="0070C0"/>
                </a:solidFill>
              </a:rPr>
              <a:t>Compact size, endoscopic delivery, inexpensive, replaceable.</a:t>
            </a:r>
          </a:p>
          <a:p>
            <a:pPr marL="457200" indent="-457200">
              <a:buAutoNum type="arabicPeriod"/>
            </a:pPr>
            <a:r>
              <a:rPr lang="en-US"/>
              <a:t>Are there new capabilities that would be uniquely enabled (i.e. which could not be done with a conventional accelerator system)? </a:t>
            </a:r>
            <a:r>
              <a:rPr lang="en-US" b="1">
                <a:solidFill>
                  <a:srgbClr val="0070C0"/>
                </a:solidFill>
              </a:rPr>
              <a:t>Prospect for field deployable, portability, access to underserved areas.</a:t>
            </a:r>
          </a:p>
          <a:p>
            <a:pPr marL="457200" indent="-457200">
              <a:buFont typeface="Arial" pitchFamily="34" charset="0"/>
              <a:buAutoNum type="arabicPeriod"/>
            </a:pPr>
            <a:r>
              <a:rPr lang="en-US"/>
              <a:t>What are the minimum required accelerator performance parameters for useful application of the technology? </a:t>
            </a:r>
            <a:r>
              <a:rPr lang="en-US" b="1">
                <a:solidFill>
                  <a:srgbClr val="0070C0"/>
                </a:solidFill>
              </a:rPr>
              <a:t>Energy 1-10 MeV, few hundred e- per laser pulse, MHz rep rates, microbeams, scannable or raster deflection. </a:t>
            </a:r>
          </a:p>
          <a:p>
            <a:pPr marL="457200" indent="-457200">
              <a:buAutoNum type="arabicPeriod"/>
            </a:pPr>
            <a:r>
              <a:rPr lang="en-US"/>
              <a:t>What are the primary R&amp;D challenges and time scale to achieve needed performace? </a:t>
            </a:r>
            <a:r>
              <a:rPr lang="en-US" b="1">
                <a:solidFill>
                  <a:srgbClr val="0070C0"/>
                </a:solidFill>
              </a:rPr>
              <a:t>Need nanoamp beam currents, fC bunches, improved efficiency. 1-3 years to benchtop demonstration. 100 ms is max duration for FLASH effect; time structure matters somewhat; </a:t>
            </a:r>
            <a:r>
              <a:rPr lang="en-US" b="1">
                <a:solidFill>
                  <a:srgbClr val="0070C0"/>
                </a:solidFill>
                <a:sym typeface="Wingdings" pitchFamily="2" charset="2"/>
              </a:rPr>
              <a:t>8-12 Gy in 1.8us</a:t>
            </a:r>
            <a:endParaRPr lang="en-US" b="1">
              <a:solidFill>
                <a:srgbClr val="0070C0"/>
              </a:solidFill>
            </a:endParaRPr>
          </a:p>
        </p:txBody>
      </p:sp>
    </p:spTree>
    <p:extLst>
      <p:ext uri="{BB962C8B-B14F-4D97-AF65-F5344CB8AC3E}">
        <p14:creationId xmlns:p14="http://schemas.microsoft.com/office/powerpoint/2010/main" val="219467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379AC-8B77-9145-87D7-E8E39D83BB6E}"/>
              </a:ext>
            </a:extLst>
          </p:cNvPr>
          <p:cNvSpPr>
            <a:spLocks noGrp="1"/>
          </p:cNvSpPr>
          <p:nvPr>
            <p:ph type="sldNum" sz="quarter" idx="11"/>
          </p:nvPr>
        </p:nvSpPr>
        <p:spPr/>
        <p:txBody>
          <a:bodyPr/>
          <a:lstStyle/>
          <a:p>
            <a:fld id="{5BD36294-2849-48A8-8531-5354CF3095D2}" type="slidenum">
              <a:rPr lang="en-US" smtClean="0">
                <a:solidFill>
                  <a:srgbClr val="000000"/>
                </a:solidFill>
              </a:rPr>
              <a:pPr/>
              <a:t>7</a:t>
            </a:fld>
            <a:endParaRPr lang="en-US" dirty="0">
              <a:solidFill>
                <a:srgbClr val="000000"/>
              </a:solidFill>
            </a:endParaRPr>
          </a:p>
        </p:txBody>
      </p:sp>
      <p:sp>
        <p:nvSpPr>
          <p:cNvPr id="3" name="Title 2">
            <a:extLst>
              <a:ext uri="{FF2B5EF4-FFF2-40B4-BE49-F238E27FC236}">
                <a16:creationId xmlns:a16="http://schemas.microsoft.com/office/drawing/2014/main" id="{D207BA69-5362-AE47-BC30-0A3CA20FDD66}"/>
              </a:ext>
            </a:extLst>
          </p:cNvPr>
          <p:cNvSpPr>
            <a:spLocks noGrp="1"/>
          </p:cNvSpPr>
          <p:nvPr>
            <p:ph type="title"/>
          </p:nvPr>
        </p:nvSpPr>
        <p:spPr/>
        <p:txBody>
          <a:bodyPr/>
          <a:lstStyle/>
          <a:p>
            <a:r>
              <a:rPr lang="en-US"/>
              <a:t>Charge Questions</a:t>
            </a:r>
            <a:br>
              <a:rPr lang="en-US"/>
            </a:br>
            <a:r>
              <a:rPr lang="en-US"/>
              <a:t>Topic Area 3: Smith Purcell Radiation</a:t>
            </a:r>
          </a:p>
        </p:txBody>
      </p:sp>
      <p:sp>
        <p:nvSpPr>
          <p:cNvPr id="5" name="Content Placeholder 3">
            <a:extLst>
              <a:ext uri="{FF2B5EF4-FFF2-40B4-BE49-F238E27FC236}">
                <a16:creationId xmlns:a16="http://schemas.microsoft.com/office/drawing/2014/main" id="{BB5C9E01-823A-B44A-86D2-15AEF041B3B3}"/>
              </a:ext>
            </a:extLst>
          </p:cNvPr>
          <p:cNvSpPr>
            <a:spLocks noGrp="1"/>
          </p:cNvSpPr>
          <p:nvPr>
            <p:ph sz="quarter" idx="14"/>
          </p:nvPr>
        </p:nvSpPr>
        <p:spPr>
          <a:xfrm>
            <a:off x="258918" y="1252728"/>
            <a:ext cx="8108950" cy="5065523"/>
          </a:xfrm>
        </p:spPr>
        <p:txBody>
          <a:bodyPr>
            <a:normAutofit fontScale="70000" lnSpcReduction="20000"/>
          </a:bodyPr>
          <a:lstStyle/>
          <a:p>
            <a:pPr marL="457200" indent="-457200">
              <a:buAutoNum type="arabicPeriod"/>
            </a:pPr>
            <a:r>
              <a:rPr lang="en-US"/>
              <a:t>What characteristics of the DLA approach make it attractive for this application area? </a:t>
            </a:r>
            <a:r>
              <a:rPr lang="en-US" b="1">
                <a:solidFill>
                  <a:srgbClr val="0070C0"/>
                </a:solidFill>
              </a:rPr>
              <a:t>Compatibility with integrated photonics, wavelength tunability. </a:t>
            </a:r>
          </a:p>
          <a:p>
            <a:pPr marL="457200" indent="-457200">
              <a:buAutoNum type="arabicPeriod"/>
            </a:pPr>
            <a:r>
              <a:rPr lang="en-US"/>
              <a:t>Are there new capabilities that would be uniquely enabled (i.e. which could not be done with a conventional accelerator system)? </a:t>
            </a:r>
            <a:r>
              <a:rPr lang="en-US" b="1">
                <a:solidFill>
                  <a:srgbClr val="0070C0"/>
                </a:solidFill>
              </a:rPr>
              <a:t>Potential is for compactness and integration with photonic circuits to enable greater complexity. </a:t>
            </a:r>
          </a:p>
          <a:p>
            <a:pPr marL="457200" indent="-457200">
              <a:buFont typeface="Arial" pitchFamily="34" charset="0"/>
              <a:buAutoNum type="arabicPeriod"/>
            </a:pPr>
            <a:r>
              <a:rPr lang="en-US"/>
              <a:t>What are the minimum required accelerator performance parameters for useful application of the technology? </a:t>
            </a:r>
            <a:r>
              <a:rPr lang="en-US" b="1">
                <a:solidFill>
                  <a:srgbClr val="0070C0"/>
                </a:solidFill>
              </a:rPr>
              <a:t>Need µA currents or 100nm-level particle confinement to achieve mW-level radiated power. UV or soft X-ray on chip would be interesting; MeV with similar beam quality to TEM would be of interest; soft to hard x-rays (requires very low emittance)</a:t>
            </a:r>
          </a:p>
          <a:p>
            <a:pPr marL="457200" indent="-457200">
              <a:buAutoNum type="arabicPeriod"/>
            </a:pPr>
            <a:r>
              <a:rPr lang="en-US"/>
              <a:t>What are the primary R&amp;D challenges and time scale to achieve needed performace? </a:t>
            </a:r>
            <a:r>
              <a:rPr lang="en-US" b="1">
                <a:solidFill>
                  <a:srgbClr val="0070C0"/>
                </a:solidFill>
              </a:rPr>
              <a:t>Need electron guiding and high-Q structures. Pre-bunched beam could lead to further coherent enhancement. Stimulated emission? 1-3 Year time scale for POC of integrated device. Could we have train of short bunches with only 1 electron per bunch? Beam duration (or bunch spacing) matched to the Q of the structure. Would coupling to an external structure with high optical Q help? Combine resonances from FP and distributed feedback (Bragg resonance) – high cavity Q. </a:t>
            </a:r>
          </a:p>
        </p:txBody>
      </p:sp>
    </p:spTree>
    <p:extLst>
      <p:ext uri="{BB962C8B-B14F-4D97-AF65-F5344CB8AC3E}">
        <p14:creationId xmlns:p14="http://schemas.microsoft.com/office/powerpoint/2010/main" val="1628380428"/>
      </p:ext>
    </p:extLst>
  </p:cSld>
  <p:clrMapOvr>
    <a:masterClrMapping/>
  </p:clrMapOvr>
</p:sld>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10111</TotalTime>
  <Words>738</Words>
  <Application>Microsoft Macintosh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Blank</vt:lpstr>
      <vt:lpstr>Applications of Dielectric Laser Accelerators Closeout Discussion and Summary   R. J. England (SLAC)  Zoom Teleconference June 23, 2020 8am – 11am US Pacific Time</vt:lpstr>
      <vt:lpstr>Schedule for Today’s Meeting</vt:lpstr>
      <vt:lpstr>Session Organization</vt:lpstr>
      <vt:lpstr>Proposed Charge Questions for Each Topic Area</vt:lpstr>
      <vt:lpstr>Charge Questions Topic Area 1: UED and Attosecond Science</vt:lpstr>
      <vt:lpstr>Charge Questions Topic Area 2: Radiobiology Dosimetry</vt:lpstr>
      <vt:lpstr>Charge Questions Topic Area 3: Smith Purcell Radiation</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Accelerator: Initiatives</dc:title>
  <dc:creator>Robert Hettel</dc:creator>
  <cp:lastModifiedBy>Robert Joel England</cp:lastModifiedBy>
  <cp:revision>649</cp:revision>
  <dcterms:created xsi:type="dcterms:W3CDTF">2013-12-13T03:17:05Z</dcterms:created>
  <dcterms:modified xsi:type="dcterms:W3CDTF">2020-06-23T18:51:13Z</dcterms:modified>
</cp:coreProperties>
</file>