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467" r:id="rId2"/>
    <p:sldId id="508" r:id="rId3"/>
    <p:sldId id="522" r:id="rId4"/>
    <p:sldId id="523" r:id="rId5"/>
    <p:sldId id="524" r:id="rId6"/>
    <p:sldId id="525" r:id="rId7"/>
    <p:sldId id="526" r:id="rId8"/>
    <p:sldId id="527" r:id="rId9"/>
    <p:sldId id="528" r:id="rId10"/>
    <p:sldId id="529" r:id="rId11"/>
    <p:sldId id="530" r:id="rId12"/>
    <p:sldId id="531" r:id="rId13"/>
    <p:sldId id="532" r:id="rId14"/>
    <p:sldId id="533" r:id="rId15"/>
    <p:sldId id="534" r:id="rId16"/>
    <p:sldId id="535" r:id="rId17"/>
    <p:sldId id="536" r:id="rId18"/>
    <p:sldId id="537" r:id="rId19"/>
    <p:sldId id="539" r:id="rId20"/>
    <p:sldId id="538" r:id="rId21"/>
    <p:sldId id="540" r:id="rId22"/>
    <p:sldId id="541" r:id="rId23"/>
    <p:sldId id="542" r:id="rId24"/>
    <p:sldId id="516" r:id="rId25"/>
    <p:sldId id="495" r:id="rId26"/>
    <p:sldId id="518" r:id="rId27"/>
    <p:sldId id="506" r:id="rId28"/>
    <p:sldId id="507" r:id="rId29"/>
    <p:sldId id="499" r:id="rId30"/>
    <p:sldId id="543" r:id="rId31"/>
    <p:sldId id="544" r:id="rId32"/>
    <p:sldId id="497" r:id="rId33"/>
    <p:sldId id="545" r:id="rId34"/>
    <p:sldId id="500"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F2F2F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62" autoAdjust="0"/>
    <p:restoredTop sz="85219" autoAdjust="0"/>
  </p:normalViewPr>
  <p:slideViewPr>
    <p:cSldViewPr showGuides="1">
      <p:cViewPr>
        <p:scale>
          <a:sx n="80" d="100"/>
          <a:sy n="80" d="100"/>
        </p:scale>
        <p:origin x="-1674" y="-498"/>
      </p:cViewPr>
      <p:guideLst>
        <p:guide orient="horz" pos="2160"/>
        <p:guide pos="3840"/>
      </p:guideLst>
    </p:cSldViewPr>
  </p:slideViewPr>
  <p:outlineViewPr>
    <p:cViewPr>
      <p:scale>
        <a:sx n="33" d="100"/>
        <a:sy n="33" d="100"/>
      </p:scale>
      <p:origin x="0" y="12272"/>
    </p:cViewPr>
  </p:outlineViewPr>
  <p:notesTextViewPr>
    <p:cViewPr>
      <p:scale>
        <a:sx n="1" d="1"/>
        <a:sy n="1" d="1"/>
      </p:scale>
      <p:origin x="0" y="0"/>
    </p:cViewPr>
  </p:notesTextViewPr>
  <p:sorterViewPr>
    <p:cViewPr>
      <p:scale>
        <a:sx n="100" d="100"/>
        <a:sy n="100" d="100"/>
      </p:scale>
      <p:origin x="0" y="6792"/>
    </p:cViewPr>
  </p:sorterViewPr>
  <p:notesViewPr>
    <p:cSldViewPr showGuides="1">
      <p:cViewPr>
        <p:scale>
          <a:sx n="100" d="100"/>
          <a:sy n="100" d="100"/>
        </p:scale>
        <p:origin x="480" y="7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Verkauf</c:v>
                </c:pt>
              </c:strCache>
            </c:strRef>
          </c:tx>
          <c:spPr>
            <a:ln>
              <a:noFill/>
            </a:ln>
          </c:spPr>
          <c:dPt>
            <c:idx val="0"/>
            <c:bubble3D val="0"/>
            <c:spPr>
              <a:solidFill>
                <a:srgbClr val="E4047D"/>
              </a:solidFill>
              <a:ln w="19050">
                <a:noFill/>
              </a:ln>
              <a:effectLst/>
            </c:spPr>
            <c:extLst xmlns:c16r2="http://schemas.microsoft.com/office/drawing/2015/06/chart">
              <c:ext xmlns:c16="http://schemas.microsoft.com/office/drawing/2014/chart" uri="{C3380CC4-5D6E-409C-BE32-E72D297353CC}">
                <c16:uniqueId val="{00000001-311E-4691-8786-26A1CA0C343E}"/>
              </c:ext>
            </c:extLst>
          </c:dPt>
          <c:dPt>
            <c:idx val="1"/>
            <c:bubble3D val="0"/>
            <c:spPr>
              <a:solidFill>
                <a:srgbClr val="FFE600"/>
              </a:solidFill>
              <a:ln w="19050">
                <a:noFill/>
              </a:ln>
              <a:effectLst/>
            </c:spPr>
            <c:extLst xmlns:c16r2="http://schemas.microsoft.com/office/drawing/2015/06/chart">
              <c:ext xmlns:c16="http://schemas.microsoft.com/office/drawing/2014/chart" uri="{C3380CC4-5D6E-409C-BE32-E72D297353CC}">
                <c16:uniqueId val="{00000003-311E-4691-8786-26A1CA0C343E}"/>
              </c:ext>
            </c:extLst>
          </c:dPt>
          <c:dPt>
            <c:idx val="2"/>
            <c:bubble3D val="0"/>
            <c:spPr>
              <a:solidFill>
                <a:srgbClr val="9A3487"/>
              </a:solidFill>
              <a:ln w="19050">
                <a:noFill/>
              </a:ln>
              <a:effectLst/>
            </c:spPr>
            <c:extLst xmlns:c16r2="http://schemas.microsoft.com/office/drawing/2015/06/chart">
              <c:ext xmlns:c16="http://schemas.microsoft.com/office/drawing/2014/chart" uri="{C3380CC4-5D6E-409C-BE32-E72D297353CC}">
                <c16:uniqueId val="{00000005-311E-4691-8786-26A1CA0C343E}"/>
              </c:ext>
            </c:extLst>
          </c:dPt>
          <c:dPt>
            <c:idx val="3"/>
            <c:bubble3D val="0"/>
            <c:spPr>
              <a:solidFill>
                <a:srgbClr val="307173"/>
              </a:solidFill>
              <a:ln w="19050">
                <a:noFill/>
              </a:ln>
              <a:effectLst/>
            </c:spPr>
            <c:extLst xmlns:c16r2="http://schemas.microsoft.com/office/drawing/2015/06/chart">
              <c:ext xmlns:c16="http://schemas.microsoft.com/office/drawing/2014/chart" uri="{C3380CC4-5D6E-409C-BE32-E72D297353CC}">
                <c16:uniqueId val="{00000007-311E-4691-8786-26A1CA0C343E}"/>
              </c:ext>
            </c:extLst>
          </c:dPt>
          <c:dPt>
            <c:idx val="4"/>
            <c:bubble3D val="0"/>
            <c:spPr>
              <a:solidFill>
                <a:srgbClr val="F29102"/>
              </a:solidFill>
              <a:ln w="19050">
                <a:noFill/>
              </a:ln>
              <a:effectLst/>
            </c:spPr>
            <c:extLst xmlns:c16r2="http://schemas.microsoft.com/office/drawing/2015/06/chart">
              <c:ext xmlns:c16="http://schemas.microsoft.com/office/drawing/2014/chart" uri="{C3380CC4-5D6E-409C-BE32-E72D297353CC}">
                <c16:uniqueId val="{0000000A-311E-4691-8786-26A1CA0C343E}"/>
              </c:ext>
            </c:extLst>
          </c:dPt>
          <c:dPt>
            <c:idx val="5"/>
            <c:bubble3D val="0"/>
            <c:spPr>
              <a:solidFill>
                <a:srgbClr val="8BCCC4"/>
              </a:solidFill>
              <a:ln w="19050">
                <a:noFill/>
              </a:ln>
              <a:effectLst/>
            </c:spPr>
            <c:extLst xmlns:c16r2="http://schemas.microsoft.com/office/drawing/2015/06/chart">
              <c:ext xmlns:c16="http://schemas.microsoft.com/office/drawing/2014/chart" uri="{C3380CC4-5D6E-409C-BE32-E72D297353CC}">
                <c16:uniqueId val="{00000009-311E-4691-8786-26A1CA0C343E}"/>
              </c:ext>
            </c:extLst>
          </c:dPt>
          <c:cat>
            <c:numRef>
              <c:f>Tabelle1!$A$2:$A$7</c:f>
              <c:numCache>
                <c:formatCode>General</c:formatCode>
                <c:ptCount val="6"/>
              </c:numCache>
            </c:numRef>
          </c:cat>
          <c:val>
            <c:numRef>
              <c:f>Tabelle1!$B$2:$B$7</c:f>
              <c:numCache>
                <c:formatCode>General</c:formatCode>
                <c:ptCount val="6"/>
                <c:pt idx="0">
                  <c:v>30</c:v>
                </c:pt>
                <c:pt idx="1">
                  <c:v>22</c:v>
                </c:pt>
                <c:pt idx="2">
                  <c:v>17</c:v>
                </c:pt>
                <c:pt idx="3">
                  <c:v>15</c:v>
                </c:pt>
                <c:pt idx="4">
                  <c:v>13</c:v>
                </c:pt>
                <c:pt idx="5">
                  <c:v>3</c:v>
                </c:pt>
              </c:numCache>
            </c:numRef>
          </c:val>
          <c:extLst xmlns:c16r2="http://schemas.microsoft.com/office/drawing/2015/06/chart">
            <c:ext xmlns:c16="http://schemas.microsoft.com/office/drawing/2014/chart" uri="{C3380CC4-5D6E-409C-BE32-E72D297353CC}">
              <c16:uniqueId val="{00000008-311E-4691-8786-26A1CA0C343E}"/>
            </c:ext>
          </c:extLst>
        </c:ser>
        <c:dLbls>
          <c:showLegendKey val="0"/>
          <c:showVal val="0"/>
          <c:showCatName val="0"/>
          <c:showSerName val="0"/>
          <c:showPercent val="0"/>
          <c:showBubbleSize val="0"/>
          <c:showLeaderLines val="1"/>
        </c:dLbls>
        <c:firstSliceAng val="0"/>
        <c:holeSize val="57"/>
      </c:doughnut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05.06.2020</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05.06.2020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srf.eu/UsersAndScience/Experiments/CBS/ID17"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rfi.ac.uk/" TargetMode="External"/><Relationship Id="rId5" Type="http://schemas.openxmlformats.org/officeDocument/2006/relationships/hyperlink" Target="http://archive.synchrotron.org.au/31-australian-synchrotron/imbl/809-preparation-for-animal-experiments" TargetMode="External"/><Relationship Id="rId4" Type="http://schemas.openxmlformats.org/officeDocument/2006/relationships/hyperlink" Target="https://www.ansto.gov.au/user-access/instruments/australian-synchrotron-beamlines/imaging-and-medical#content-introduction--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-&gt; </a:t>
            </a:r>
            <a:r>
              <a:rPr lang="de-DE" dirty="0" err="1" smtClean="0"/>
              <a:t>this</a:t>
            </a:r>
            <a:r>
              <a:rPr lang="de-DE" dirty="0" smtClean="0"/>
              <a:t> </a:t>
            </a:r>
            <a:r>
              <a:rPr lang="de-DE" dirty="0" err="1" smtClean="0"/>
              <a:t>is</a:t>
            </a:r>
            <a:r>
              <a:rPr lang="de-DE" dirty="0" smtClean="0"/>
              <a:t> </a:t>
            </a:r>
            <a:r>
              <a:rPr lang="de-DE" dirty="0" err="1" smtClean="0"/>
              <a:t>initiated</a:t>
            </a:r>
            <a:r>
              <a:rPr lang="de-DE" dirty="0" smtClean="0"/>
              <a:t> </a:t>
            </a:r>
            <a:r>
              <a:rPr lang="de-DE" dirty="0" err="1" smtClean="0"/>
              <a:t>by</a:t>
            </a:r>
            <a:r>
              <a:rPr lang="de-DE" dirty="0" smtClean="0"/>
              <a:t> </a:t>
            </a:r>
            <a:r>
              <a:rPr lang="de-DE" dirty="0" err="1" smtClean="0"/>
              <a:t>researchers</a:t>
            </a:r>
            <a:r>
              <a:rPr lang="de-DE" dirty="0" smtClean="0"/>
              <a:t> </a:t>
            </a:r>
            <a:r>
              <a:rPr lang="de-DE" dirty="0" err="1" smtClean="0"/>
              <a:t>of</a:t>
            </a:r>
            <a:r>
              <a:rPr lang="de-DE" dirty="0" smtClean="0"/>
              <a:t> </a:t>
            </a:r>
            <a:r>
              <a:rPr lang="de-DE" dirty="0" err="1" smtClean="0"/>
              <a:t>the</a:t>
            </a:r>
            <a:r>
              <a:rPr lang="de-DE" dirty="0" smtClean="0"/>
              <a:t> different</a:t>
            </a:r>
            <a:r>
              <a:rPr lang="de-DE" baseline="0" dirty="0" smtClean="0"/>
              <a:t> </a:t>
            </a:r>
            <a:r>
              <a:rPr lang="de-DE" baseline="0" dirty="0" err="1" smtClean="0"/>
              <a:t>mentioned</a:t>
            </a:r>
            <a:r>
              <a:rPr lang="de-DE" baseline="0" dirty="0" smtClean="0"/>
              <a:t> </a:t>
            </a:r>
            <a:r>
              <a:rPr lang="de-DE" baseline="0" dirty="0" err="1" smtClean="0"/>
              <a:t>research</a:t>
            </a:r>
            <a:r>
              <a:rPr lang="de-DE" baseline="0" dirty="0" smtClean="0"/>
              <a:t> </a:t>
            </a:r>
            <a:r>
              <a:rPr lang="de-DE" baseline="0" dirty="0" err="1" smtClean="0"/>
              <a:t>institutes</a:t>
            </a:r>
            <a:r>
              <a:rPr lang="de-DE" baseline="0" dirty="0" smtClean="0"/>
              <a:t>, </a:t>
            </a:r>
            <a:r>
              <a:rPr lang="de-DE" baseline="0" dirty="0" err="1" smtClean="0"/>
              <a:t>science</a:t>
            </a:r>
            <a:r>
              <a:rPr lang="de-DE" baseline="0" dirty="0" smtClean="0"/>
              <a:t> </a:t>
            </a:r>
            <a:r>
              <a:rPr lang="de-DE" baseline="0" dirty="0" err="1" smtClean="0"/>
              <a:t>ciooperation</a:t>
            </a:r>
            <a:endParaRPr lang="de-DE" baseline="0" dirty="0" smtClean="0"/>
          </a:p>
          <a:p>
            <a:pPr marL="0" indent="0">
              <a:buNone/>
            </a:pPr>
            <a:r>
              <a:rPr lang="de-DE" baseline="0" dirty="0" smtClean="0"/>
              <a:t>-&gt; via </a:t>
            </a:r>
            <a:r>
              <a:rPr lang="de-DE" baseline="0" dirty="0" err="1" smtClean="0"/>
              <a:t>the</a:t>
            </a:r>
            <a:r>
              <a:rPr lang="de-DE" baseline="0" dirty="0" smtClean="0"/>
              <a:t> Corona fast </a:t>
            </a:r>
            <a:r>
              <a:rPr lang="de-DE" baseline="0" dirty="0" err="1" smtClean="0"/>
              <a:t>track</a:t>
            </a:r>
            <a:r>
              <a:rPr lang="de-DE" baseline="0" dirty="0" smtClean="0"/>
              <a:t> </a:t>
            </a:r>
            <a:r>
              <a:rPr lang="de-DE" baseline="0" dirty="0" err="1" smtClean="0"/>
              <a:t>access</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3</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The 75% </a:t>
            </a:r>
            <a:r>
              <a:rPr lang="de-DE" dirty="0" err="1" smtClean="0"/>
              <a:t>is</a:t>
            </a:r>
            <a:r>
              <a:rPr lang="de-DE" baseline="0" dirty="0" smtClean="0"/>
              <a:t> an </a:t>
            </a:r>
            <a:r>
              <a:rPr lang="de-DE" baseline="0" dirty="0" err="1" smtClean="0"/>
              <a:t>estimate</a:t>
            </a:r>
            <a:r>
              <a:rPr lang="de-DE" baseline="0" dirty="0" smtClean="0"/>
              <a:t> </a:t>
            </a:r>
            <a:r>
              <a:rPr lang="de-DE" baseline="0" dirty="0" err="1" smtClean="0"/>
              <a:t>by</a:t>
            </a:r>
            <a:r>
              <a:rPr lang="de-DE" baseline="0" dirty="0" smtClean="0"/>
              <a:t> Samuel Huber -&gt; </a:t>
            </a:r>
            <a:r>
              <a:rPr lang="de-DE" baseline="0" dirty="0" err="1" smtClean="0"/>
              <a:t>each</a:t>
            </a:r>
            <a:r>
              <a:rPr lang="de-DE" baseline="0" dirty="0" smtClean="0"/>
              <a:t> </a:t>
            </a:r>
            <a:r>
              <a:rPr lang="de-DE" baseline="0" dirty="0" err="1" smtClean="0"/>
              <a:t>case</a:t>
            </a:r>
            <a:r>
              <a:rPr lang="de-DE" baseline="0" dirty="0" smtClean="0"/>
              <a:t> </a:t>
            </a:r>
            <a:r>
              <a:rPr lang="de-DE" baseline="0" dirty="0" err="1" smtClean="0"/>
              <a:t>and</a:t>
            </a:r>
            <a:r>
              <a:rPr lang="de-DE" baseline="0" dirty="0" smtClean="0"/>
              <a:t> experimental </a:t>
            </a:r>
            <a:r>
              <a:rPr lang="de-DE" baseline="0" dirty="0" err="1" smtClean="0"/>
              <a:t>setting</a:t>
            </a:r>
            <a:r>
              <a:rPr lang="de-DE" baseline="0" dirty="0" smtClean="0"/>
              <a:t> will </a:t>
            </a:r>
            <a:r>
              <a:rPr lang="de-DE" baseline="0" dirty="0" err="1" smtClean="0"/>
              <a:t>have</a:t>
            </a:r>
            <a:r>
              <a:rPr lang="de-DE" baseline="0" dirty="0" smtClean="0"/>
              <a:t> a different </a:t>
            </a:r>
            <a:r>
              <a:rPr lang="de-DE" baseline="0" dirty="0" err="1" smtClean="0"/>
              <a:t>number</a:t>
            </a:r>
            <a:r>
              <a:rPr lang="de-DE" baseline="0" dirty="0" smtClean="0"/>
              <a:t> </a:t>
            </a:r>
            <a:r>
              <a:rPr lang="de-DE" baseline="0" dirty="0" err="1" smtClean="0"/>
              <a:t>when</a:t>
            </a:r>
            <a:r>
              <a:rPr lang="de-DE" baseline="0" dirty="0" smtClean="0"/>
              <a:t> </a:t>
            </a:r>
            <a:r>
              <a:rPr lang="de-DE" baseline="0" dirty="0" err="1" smtClean="0"/>
              <a:t>it</a:t>
            </a:r>
            <a:r>
              <a:rPr lang="de-DE" baseline="0" dirty="0" smtClean="0"/>
              <a:t> </a:t>
            </a:r>
            <a:r>
              <a:rPr lang="de-DE" baseline="0" dirty="0" err="1" smtClean="0"/>
              <a:t>comes</a:t>
            </a:r>
            <a:r>
              <a:rPr lang="de-DE" baseline="0" dirty="0" smtClean="0"/>
              <a:t> </a:t>
            </a:r>
            <a:r>
              <a:rPr lang="de-DE" baseline="0" dirty="0" err="1" smtClean="0"/>
              <a:t>to</a:t>
            </a:r>
            <a:r>
              <a:rPr lang="de-DE" baseline="0" dirty="0" smtClean="0"/>
              <a:t> </a:t>
            </a:r>
            <a:r>
              <a:rPr lang="de-DE" baseline="0" dirty="0" err="1" smtClean="0"/>
              <a:t>the</a:t>
            </a:r>
            <a:r>
              <a:rPr lang="de-DE" baseline="0" dirty="0" smtClean="0"/>
              <a:t> </a:t>
            </a:r>
            <a:r>
              <a:rPr lang="de-DE" baseline="0" dirty="0" err="1" smtClean="0"/>
              <a:t>possibilities</a:t>
            </a:r>
            <a:r>
              <a:rPr lang="de-DE" baseline="0" dirty="0" smtClean="0"/>
              <a:t> in </a:t>
            </a:r>
            <a:r>
              <a:rPr lang="de-DE" baseline="0" dirty="0" err="1" smtClean="0"/>
              <a:t>reducing</a:t>
            </a:r>
            <a:r>
              <a:rPr lang="de-DE" baseline="0" dirty="0" smtClean="0"/>
              <a:t> </a:t>
            </a:r>
            <a:r>
              <a:rPr lang="de-DE" baseline="0" dirty="0" err="1" smtClean="0"/>
              <a:t>animals</a:t>
            </a:r>
            <a:r>
              <a:rPr lang="de-DE" baseline="0" dirty="0" smtClean="0"/>
              <a:t> in </a:t>
            </a:r>
            <a:r>
              <a:rPr lang="de-DE" baseline="0" dirty="0" err="1" smtClean="0"/>
              <a:t>experimentation</a:t>
            </a:r>
            <a:r>
              <a:rPr lang="de-DE" baseline="0" dirty="0" smtClean="0"/>
              <a:t>. </a:t>
            </a: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13</a:t>
            </a:fld>
            <a:endParaRPr lang="de-DE"/>
          </a:p>
        </p:txBody>
      </p:sp>
    </p:spTree>
    <p:extLst>
      <p:ext uri="{BB962C8B-B14F-4D97-AF65-F5344CB8AC3E}">
        <p14:creationId xmlns:p14="http://schemas.microsoft.com/office/powerpoint/2010/main" val="2505458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smtClean="0"/>
              <a:t>Spectrum</a:t>
            </a:r>
            <a:r>
              <a:rPr lang="de-DE" dirty="0" smtClean="0"/>
              <a:t> </a:t>
            </a:r>
            <a:r>
              <a:rPr lang="de-DE" dirty="0" err="1" smtClean="0"/>
              <a:t>with</a:t>
            </a:r>
            <a:r>
              <a:rPr lang="de-DE" dirty="0" smtClean="0"/>
              <a:t> different </a:t>
            </a:r>
            <a:r>
              <a:rPr lang="de-DE" dirty="0" err="1" smtClean="0"/>
              <a:t>standpoints</a:t>
            </a:r>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Today </a:t>
            </a:r>
            <a:r>
              <a:rPr lang="de-DE" dirty="0" err="1" smtClean="0"/>
              <a:t>the</a:t>
            </a:r>
            <a:r>
              <a:rPr lang="de-DE" dirty="0" smtClean="0"/>
              <a:t> legislative </a:t>
            </a:r>
            <a:r>
              <a:rPr lang="de-DE" dirty="0" err="1" smtClean="0"/>
              <a:t>framework</a:t>
            </a:r>
            <a:r>
              <a:rPr lang="de-DE" dirty="0" smtClean="0"/>
              <a:t> in Germany</a:t>
            </a:r>
            <a:r>
              <a:rPr lang="de-DE" baseline="0" dirty="0" smtClean="0"/>
              <a:t> </a:t>
            </a:r>
            <a:r>
              <a:rPr lang="de-DE" baseline="0" dirty="0" err="1" smtClean="0"/>
              <a:t>is</a:t>
            </a:r>
            <a:r>
              <a:rPr lang="de-DE" baseline="0" dirty="0" smtClean="0"/>
              <a:t> </a:t>
            </a:r>
            <a:r>
              <a:rPr lang="de-DE" baseline="0" dirty="0" err="1" smtClean="0"/>
              <a:t>somewhere</a:t>
            </a:r>
            <a:r>
              <a:rPr lang="de-DE" baseline="0" dirty="0" smtClean="0"/>
              <a:t> in </a:t>
            </a:r>
            <a:r>
              <a:rPr lang="de-DE" baseline="0" dirty="0" err="1" smtClean="0"/>
              <a:t>the</a:t>
            </a:r>
            <a:r>
              <a:rPr lang="de-DE" baseline="0" dirty="0" smtClean="0"/>
              <a:t> </a:t>
            </a:r>
            <a:r>
              <a:rPr lang="de-DE" baseline="0" dirty="0" err="1" smtClean="0"/>
              <a:t>middle</a:t>
            </a:r>
            <a:r>
              <a:rPr lang="de-DE" baseline="0" dirty="0" smtClean="0"/>
              <a:t> </a:t>
            </a:r>
            <a:r>
              <a:rPr lang="de-DE" baseline="0" dirty="0" err="1" smtClean="0"/>
              <a:t>ground</a:t>
            </a:r>
            <a:r>
              <a:rPr lang="de-DE" baseline="0" dirty="0" smtClean="0"/>
              <a:t> </a:t>
            </a:r>
            <a:r>
              <a:rPr lang="de-DE" baseline="0" dirty="0" err="1" smtClean="0"/>
              <a:t>when</a:t>
            </a:r>
            <a:r>
              <a:rPr lang="de-DE" baseline="0" dirty="0" smtClean="0"/>
              <a:t> </a:t>
            </a:r>
            <a:r>
              <a:rPr lang="de-DE" baseline="0" dirty="0" err="1" smtClean="0"/>
              <a:t>it</a:t>
            </a:r>
            <a:r>
              <a:rPr lang="de-DE" baseline="0" dirty="0" smtClean="0"/>
              <a:t> </a:t>
            </a:r>
            <a:r>
              <a:rPr lang="de-DE" baseline="0" dirty="0" err="1" smtClean="0"/>
              <a:t>comes</a:t>
            </a:r>
            <a:r>
              <a:rPr lang="de-DE" baseline="0" dirty="0" smtClean="0"/>
              <a:t> </a:t>
            </a:r>
            <a:r>
              <a:rPr lang="de-DE" baseline="0" dirty="0" err="1" smtClean="0"/>
              <a:t>to</a:t>
            </a:r>
            <a:r>
              <a:rPr lang="de-DE" baseline="0" dirty="0" smtClean="0"/>
              <a:t> </a:t>
            </a:r>
            <a:r>
              <a:rPr lang="de-DE" baseline="0" dirty="0" err="1" smtClean="0"/>
              <a:t>experiments</a:t>
            </a:r>
            <a:r>
              <a:rPr lang="de-DE" baseline="0" dirty="0" smtClean="0"/>
              <a:t> </a:t>
            </a:r>
            <a:r>
              <a:rPr lang="de-DE" baseline="0" dirty="0" err="1" smtClean="0"/>
              <a:t>with</a:t>
            </a:r>
            <a:r>
              <a:rPr lang="de-DE" baseline="0" dirty="0" smtClean="0"/>
              <a:t> </a:t>
            </a:r>
            <a:r>
              <a:rPr lang="de-DE" baseline="0" dirty="0" err="1" smtClean="0"/>
              <a:t>animals</a:t>
            </a:r>
            <a:r>
              <a:rPr lang="de-DE" baseline="0" dirty="0" smtClean="0"/>
              <a:t>  (</a:t>
            </a:r>
            <a:r>
              <a:rPr lang="de-DE" baseline="0" dirty="0" err="1" smtClean="0"/>
              <a:t>as</a:t>
            </a:r>
            <a:r>
              <a:rPr lang="de-DE" baseline="0" dirty="0" smtClean="0"/>
              <a:t> so </a:t>
            </a:r>
            <a:r>
              <a:rPr lang="de-DE" baseline="0" dirty="0" err="1" smtClean="0"/>
              <a:t>many</a:t>
            </a:r>
            <a:r>
              <a:rPr lang="de-DE" baseline="0" dirty="0" smtClean="0"/>
              <a:t> </a:t>
            </a:r>
            <a:r>
              <a:rPr lang="de-DE" baseline="0" dirty="0" err="1" smtClean="0"/>
              <a:t>other</a:t>
            </a:r>
            <a:r>
              <a:rPr lang="de-DE" baseline="0" dirty="0" smtClean="0"/>
              <a:t> </a:t>
            </a:r>
            <a:r>
              <a:rPr lang="de-DE" baseline="0" dirty="0" err="1" smtClean="0"/>
              <a:t>topics</a:t>
            </a:r>
            <a:r>
              <a:rPr lang="de-DE" baseline="0" dirty="0" smtClean="0"/>
              <a:t> in DE)</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Very</a:t>
            </a:r>
            <a:r>
              <a:rPr lang="de-DE" baseline="0" dirty="0" smtClean="0"/>
              <a:t> different </a:t>
            </a:r>
            <a:r>
              <a:rPr lang="de-DE" baseline="0" dirty="0" err="1" smtClean="0"/>
              <a:t>perception</a:t>
            </a:r>
            <a:r>
              <a:rPr lang="de-DE" baseline="0" dirty="0" smtClean="0"/>
              <a:t> on </a:t>
            </a:r>
            <a:r>
              <a:rPr lang="de-DE" baseline="0" dirty="0" err="1" smtClean="0"/>
              <a:t>the</a:t>
            </a:r>
            <a:r>
              <a:rPr lang="de-DE" baseline="0" dirty="0" smtClean="0"/>
              <a:t> different </a:t>
            </a:r>
            <a:r>
              <a:rPr lang="de-DE" baseline="0" dirty="0" err="1" smtClean="0"/>
              <a:t>animals</a:t>
            </a:r>
            <a:r>
              <a:rPr lang="de-DE" baseline="0" dirty="0" smtClean="0"/>
              <a:t>. In Hamburg </a:t>
            </a:r>
            <a:r>
              <a:rPr lang="de-DE" baseline="0" dirty="0" err="1" smtClean="0"/>
              <a:t>the</a:t>
            </a:r>
            <a:r>
              <a:rPr lang="de-DE" baseline="0" dirty="0" smtClean="0"/>
              <a:t> </a:t>
            </a:r>
            <a:r>
              <a:rPr lang="de-DE" baseline="0" dirty="0" err="1" smtClean="0"/>
              <a:t>scandal</a:t>
            </a:r>
            <a:r>
              <a:rPr lang="de-DE" baseline="0" dirty="0" smtClean="0"/>
              <a:t> last </a:t>
            </a:r>
            <a:r>
              <a:rPr lang="de-DE" baseline="0" dirty="0" err="1" smtClean="0"/>
              <a:t>year</a:t>
            </a:r>
            <a:r>
              <a:rPr lang="de-DE" baseline="0" dirty="0" smtClean="0"/>
              <a:t> at </a:t>
            </a:r>
            <a:r>
              <a:rPr lang="de-DE" baseline="0" dirty="0" err="1" smtClean="0"/>
              <a:t>the</a:t>
            </a:r>
            <a:r>
              <a:rPr lang="de-DE" baseline="0" dirty="0" smtClean="0"/>
              <a:t> LPT lab, </a:t>
            </a:r>
            <a:r>
              <a:rPr lang="de-DE" baseline="0" dirty="0" err="1" smtClean="0"/>
              <a:t>which</a:t>
            </a:r>
            <a:r>
              <a:rPr lang="de-DE" baseline="0" dirty="0" smtClean="0"/>
              <a:t> – </a:t>
            </a:r>
            <a:r>
              <a:rPr lang="de-DE" baseline="0" dirty="0" err="1" smtClean="0"/>
              <a:t>apparenty</a:t>
            </a:r>
            <a:r>
              <a:rPr lang="de-DE" baseline="0" dirty="0" smtClean="0"/>
              <a:t> </a:t>
            </a:r>
            <a:r>
              <a:rPr lang="de-DE" baseline="0" dirty="0" err="1" smtClean="0"/>
              <a:t>very</a:t>
            </a:r>
            <a:r>
              <a:rPr lang="de-DE" baseline="0" dirty="0" smtClean="0"/>
              <a:t> </a:t>
            </a:r>
            <a:r>
              <a:rPr lang="de-DE" baseline="0" dirty="0" err="1" smtClean="0"/>
              <a:t>clearly</a:t>
            </a:r>
            <a:r>
              <a:rPr lang="de-DE" baseline="0" dirty="0" smtClean="0"/>
              <a:t> - </a:t>
            </a:r>
            <a:r>
              <a:rPr lang="de-DE" baseline="0" dirty="0" err="1" smtClean="0"/>
              <a:t>mistreated</a:t>
            </a:r>
            <a:r>
              <a:rPr lang="de-DE" baseline="0" dirty="0" smtClean="0"/>
              <a:t> </a:t>
            </a:r>
            <a:r>
              <a:rPr lang="de-DE" baseline="0" dirty="0" err="1" smtClean="0"/>
              <a:t>animals</a:t>
            </a:r>
            <a:r>
              <a:rPr lang="de-DE" baseline="0" dirty="0" smtClean="0"/>
              <a:t> such </a:t>
            </a:r>
            <a:r>
              <a:rPr lang="de-DE" baseline="0" dirty="0" err="1" smtClean="0"/>
              <a:t>as</a:t>
            </a:r>
            <a:r>
              <a:rPr lang="de-DE" baseline="0" dirty="0" smtClean="0"/>
              <a:t> </a:t>
            </a:r>
            <a:r>
              <a:rPr lang="de-DE" baseline="0" dirty="0" err="1" smtClean="0"/>
              <a:t>cats</a:t>
            </a:r>
            <a:r>
              <a:rPr lang="de-DE" baseline="0" dirty="0" smtClean="0"/>
              <a:t> </a:t>
            </a:r>
            <a:r>
              <a:rPr lang="de-DE" baseline="0" dirty="0" err="1" smtClean="0"/>
              <a:t>and</a:t>
            </a:r>
            <a:r>
              <a:rPr lang="de-DE" baseline="0" dirty="0" smtClean="0"/>
              <a:t> </a:t>
            </a:r>
            <a:r>
              <a:rPr lang="de-DE" baseline="0" dirty="0" err="1" smtClean="0"/>
              <a:t>dogs</a:t>
            </a:r>
            <a:r>
              <a:rPr lang="de-DE" baseline="0" dirty="0" smtClean="0"/>
              <a:t> </a:t>
            </a:r>
            <a:r>
              <a:rPr lang="de-DE" baseline="0" dirty="0" err="1" smtClean="0"/>
              <a:t>caused</a:t>
            </a:r>
            <a:r>
              <a:rPr lang="de-DE" baseline="0" dirty="0" smtClean="0"/>
              <a:t> a </a:t>
            </a:r>
            <a:r>
              <a:rPr lang="de-DE" baseline="0" dirty="0" err="1" smtClean="0"/>
              <a:t>rather</a:t>
            </a:r>
            <a:r>
              <a:rPr lang="de-DE" baseline="0" dirty="0" smtClean="0"/>
              <a:t> substantial </a:t>
            </a:r>
            <a:r>
              <a:rPr lang="de-DE" baseline="0" dirty="0" err="1" smtClean="0"/>
              <a:t>and</a:t>
            </a:r>
            <a:r>
              <a:rPr lang="de-DE" baseline="0" dirty="0" smtClean="0"/>
              <a:t> </a:t>
            </a:r>
            <a:r>
              <a:rPr lang="de-DE" baseline="0" dirty="0" err="1" smtClean="0"/>
              <a:t>legitimate</a:t>
            </a:r>
            <a:r>
              <a:rPr lang="de-DE" baseline="0" dirty="0" smtClean="0"/>
              <a:t> </a:t>
            </a:r>
            <a:r>
              <a:rPr lang="de-DE" baseline="0" dirty="0" err="1" smtClean="0"/>
              <a:t>outrage</a:t>
            </a: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Additional </a:t>
            </a:r>
            <a:r>
              <a:rPr lang="de-DE" baseline="0" dirty="0" err="1" smtClean="0"/>
              <a:t>aspects</a:t>
            </a:r>
            <a:r>
              <a:rPr lang="de-DE" baseline="0" dirty="0" smtClean="0"/>
              <a:t>, </a:t>
            </a:r>
            <a:r>
              <a:rPr lang="de-DE" baseline="0" dirty="0" err="1" smtClean="0"/>
              <a:t>which</a:t>
            </a:r>
            <a:r>
              <a:rPr lang="de-DE" baseline="0" dirty="0" smtClean="0"/>
              <a:t> </a:t>
            </a:r>
            <a:r>
              <a:rPr lang="de-DE" baseline="0" dirty="0" err="1" smtClean="0"/>
              <a:t>very</a:t>
            </a:r>
            <a:r>
              <a:rPr lang="de-DE" baseline="0" dirty="0" smtClean="0"/>
              <a:t> </a:t>
            </a:r>
            <a:r>
              <a:rPr lang="de-DE" baseline="0" dirty="0" err="1" smtClean="0"/>
              <a:t>much</a:t>
            </a:r>
            <a:r>
              <a:rPr lang="de-DE" baseline="0" dirty="0" smtClean="0"/>
              <a:t> </a:t>
            </a:r>
            <a:r>
              <a:rPr lang="de-DE" baseline="0" dirty="0" err="1" smtClean="0"/>
              <a:t>shaped</a:t>
            </a:r>
            <a:r>
              <a:rPr lang="de-DE" baseline="0" dirty="0" smtClean="0"/>
              <a:t> </a:t>
            </a:r>
            <a:r>
              <a:rPr lang="de-DE" baseline="0" dirty="0" err="1" smtClean="0"/>
              <a:t>our</a:t>
            </a:r>
            <a:r>
              <a:rPr lang="de-DE" baseline="0" dirty="0" smtClean="0"/>
              <a:t> </a:t>
            </a:r>
            <a:r>
              <a:rPr lang="de-DE" baseline="0" dirty="0" err="1" smtClean="0"/>
              <a:t>perception</a:t>
            </a:r>
            <a:r>
              <a:rPr lang="de-DE" baseline="0" dirty="0" smtClean="0"/>
              <a:t> </a:t>
            </a:r>
            <a:r>
              <a:rPr lang="de-DE" baseline="0" dirty="0" err="1" smtClean="0"/>
              <a:t>today</a:t>
            </a:r>
            <a:r>
              <a:rPr lang="de-DE" baseline="0" dirty="0" smtClean="0"/>
              <a:t>:</a:t>
            </a:r>
          </a:p>
          <a:p>
            <a:pPr marL="285750" indent="-285750">
              <a:buFont typeface="Arial" panose="020B0604020202020204" pitchFamily="34" charset="0"/>
              <a:buChar char="•"/>
            </a:pPr>
            <a:r>
              <a:rPr lang="de-DE" dirty="0" smtClean="0"/>
              <a:t>Grundsätze für Versuche am Menschen erstmals im Nürnberger Kodex 1947</a:t>
            </a:r>
          </a:p>
          <a:p>
            <a:pPr marL="285750" indent="-285750">
              <a:buFont typeface="Arial" panose="020B0604020202020204" pitchFamily="34" charset="0"/>
              <a:buChar char="•"/>
            </a:pPr>
            <a:r>
              <a:rPr lang="de-DE" dirty="0" smtClean="0"/>
              <a:t>Contergan Skandal, 1950er</a:t>
            </a:r>
          </a:p>
          <a:p>
            <a:pPr marL="285750" indent="-285750">
              <a:buFont typeface="Arial" panose="020B0604020202020204" pitchFamily="34" charset="0"/>
              <a:buChar char="•"/>
            </a:pPr>
            <a:r>
              <a:rPr lang="de-DE" dirty="0" smtClean="0"/>
              <a:t>Deklaration von Helsinki, 1964: </a:t>
            </a:r>
          </a:p>
          <a:p>
            <a:pPr marL="742950" lvl="1" indent="-285750"/>
            <a:r>
              <a:rPr lang="de-DE" sz="1600" dirty="0" smtClean="0"/>
              <a:t>„Medizinische Forschung am Menschen muss den allgemein anerkannten wissenschaftlichen Grundsätzen entsprechen sowie auf einer gründlichen Kenntnis der wissenschaftlichen Literatur, anderen relevanten Informationsquellen, ausreichenden Laborversuchen und, sofern angemessen, auf Tierversuchen basieren. Auf das Wohl der Versuchstiere muss Rücksicht genommen werden.“ </a:t>
            </a:r>
            <a:r>
              <a:rPr lang="de-DE" sz="1600" i="1" dirty="0" smtClean="0"/>
              <a:t>(</a:t>
            </a:r>
            <a:r>
              <a:rPr lang="de-DE" sz="1600" i="1" dirty="0" err="1" smtClean="0"/>
              <a:t>Rev</a:t>
            </a:r>
            <a:r>
              <a:rPr lang="de-DE" sz="1600" i="1" dirty="0" smtClean="0"/>
              <a:t>. Oktober 2013)</a:t>
            </a:r>
          </a:p>
          <a:p>
            <a:pPr marL="285750" indent="-285750">
              <a:buFont typeface="Arial" panose="020B0604020202020204" pitchFamily="34" charset="0"/>
              <a:buChar char="•"/>
            </a:pPr>
            <a:r>
              <a:rPr lang="de-DE" dirty="0" smtClean="0"/>
              <a:t>Tierschutzgesetz, 1972</a:t>
            </a:r>
          </a:p>
          <a:p>
            <a:pPr marL="285750" indent="-285750">
              <a:buFont typeface="Arial" panose="020B0604020202020204" pitchFamily="34" charset="0"/>
              <a:buChar char="•"/>
            </a:pPr>
            <a:r>
              <a:rPr lang="de-DE" dirty="0" smtClean="0"/>
              <a:t>Art. 20a GG: </a:t>
            </a:r>
          </a:p>
          <a:p>
            <a:pPr marL="742950" lvl="1" indent="-285750"/>
            <a:r>
              <a:rPr lang="de-DE" dirty="0" smtClean="0"/>
              <a:t>„</a:t>
            </a:r>
            <a:r>
              <a:rPr lang="de-DE" sz="1600" i="1" dirty="0" smtClean="0"/>
              <a:t>Der Staat schützt auch in Verantwortung für die künftigen Generationen die natürlichen Lebensgrundlagen </a:t>
            </a:r>
            <a:r>
              <a:rPr lang="de-DE" sz="1600" b="1" i="1" dirty="0" smtClean="0"/>
              <a:t>und die Tiere</a:t>
            </a:r>
            <a:r>
              <a:rPr lang="de-DE" sz="1600" i="1" dirty="0" smtClean="0"/>
              <a:t> im Rahmen der verfassungsmäßigen Ordnung durch die Gesetzgebung und nach Maßgabe von Gesetz und Recht durch die vollziehende Gewalt und die Rechtsprechung.</a:t>
            </a:r>
            <a:endParaRPr lang="de-DE" i="1"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15</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science and good animal welfare go hand in hand. If an animal is suffering stress or pain it could affect the results of the research. So it makes good scientific sense to house animals in the best possible conditions and make sure they get the best possible care from skilled and experienced </a:t>
            </a:r>
            <a:r>
              <a:rPr lang="en-US" dirty="0" err="1" smtClean="0"/>
              <a:t>carers</a:t>
            </a:r>
            <a:r>
              <a:rPr lang="en-US" dirty="0" smtClean="0"/>
              <a:t>. </a:t>
            </a:r>
            <a:endParaRPr lang="de-DE" sz="1200" dirty="0" smtClean="0">
              <a:latin typeface="Roboto" panose="02000000000000000000" pitchFamily="2" charset="0"/>
              <a:ea typeface="Roboto" panose="02000000000000000000" pitchFamily="2" charset="0"/>
              <a:cs typeface="Roboto" panose="02000000000000000000" pitchFamily="2" charset="0"/>
            </a:endParaRP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16</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smtClean="0"/>
              <a:t>Additional </a:t>
            </a:r>
            <a:r>
              <a:rPr lang="de-DE" sz="1200" b="1" dirty="0" err="1" smtClean="0"/>
              <a:t>amendments</a:t>
            </a:r>
            <a:r>
              <a:rPr lang="de-DE" sz="1200" b="1" dirty="0" smtClean="0"/>
              <a:t> </a:t>
            </a:r>
            <a:r>
              <a:rPr lang="de-DE" sz="1200" b="1" dirty="0" err="1" smtClean="0"/>
              <a:t>to</a:t>
            </a:r>
            <a:r>
              <a:rPr lang="de-DE" sz="1200" b="1" dirty="0" smtClean="0"/>
              <a:t> </a:t>
            </a:r>
            <a:r>
              <a:rPr lang="de-DE" sz="1200" b="1" dirty="0" err="1" smtClean="0"/>
              <a:t>the</a:t>
            </a:r>
            <a:r>
              <a:rPr lang="de-DE" sz="1200" b="1" dirty="0" smtClean="0"/>
              <a:t> German „Tierschutzgesetz“/ </a:t>
            </a:r>
            <a:r>
              <a:rPr lang="de-DE" sz="1200" b="1" dirty="0" err="1" smtClean="0"/>
              <a:t>animal</a:t>
            </a:r>
            <a:r>
              <a:rPr lang="de-DE" sz="1200" b="1" dirty="0" smtClean="0"/>
              <a:t> </a:t>
            </a:r>
            <a:r>
              <a:rPr lang="de-DE" sz="1200" b="1" dirty="0" err="1" smtClean="0"/>
              <a:t>protection</a:t>
            </a:r>
            <a:r>
              <a:rPr lang="de-DE" sz="1200" b="1" dirty="0" smtClean="0"/>
              <a:t> </a:t>
            </a:r>
            <a:r>
              <a:rPr lang="de-DE" sz="1200" b="1" dirty="0" err="1" smtClean="0"/>
              <a:t>law</a:t>
            </a:r>
            <a:r>
              <a:rPr lang="de-DE" sz="1200" b="1" dirty="0" smtClean="0"/>
              <a:t> </a:t>
            </a:r>
            <a:r>
              <a:rPr lang="de-DE" sz="1200" b="1" dirty="0" err="1" smtClean="0"/>
              <a:t>passed</a:t>
            </a:r>
            <a:r>
              <a:rPr lang="de-DE" sz="1200" b="1" dirty="0" smtClean="0"/>
              <a:t> in 2013 </a:t>
            </a:r>
            <a:r>
              <a:rPr lang="de-DE" sz="1200" b="1" dirty="0" err="1" smtClean="0"/>
              <a:t>are</a:t>
            </a:r>
            <a:r>
              <a:rPr lang="de-DE" sz="1200" b="1" dirty="0" smtClean="0"/>
              <a:t> </a:t>
            </a:r>
            <a:r>
              <a:rPr lang="de-DE" sz="1200" b="1" dirty="0" err="1" smtClean="0"/>
              <a:t>expected</a:t>
            </a:r>
            <a:r>
              <a:rPr lang="de-DE" sz="1200" b="1" dirty="0" smtClean="0"/>
              <a:t> </a:t>
            </a:r>
            <a:r>
              <a:rPr lang="de-DE" sz="1200" b="1" dirty="0" err="1" smtClean="0"/>
              <a:t>to</a:t>
            </a:r>
            <a:r>
              <a:rPr lang="de-DE" sz="1200" b="1" dirty="0" smtClean="0"/>
              <a:t> </a:t>
            </a:r>
            <a:r>
              <a:rPr lang="de-DE" sz="1200" b="1" dirty="0" err="1" smtClean="0"/>
              <a:t>be</a:t>
            </a:r>
            <a:r>
              <a:rPr lang="de-DE" sz="1200" b="1" dirty="0" smtClean="0"/>
              <a:t> </a:t>
            </a:r>
            <a:r>
              <a:rPr lang="de-DE" sz="1200" b="1" dirty="0" err="1" smtClean="0"/>
              <a:t>passed</a:t>
            </a:r>
            <a:r>
              <a:rPr lang="de-DE" sz="1200" b="1" dirty="0" smtClean="0"/>
              <a:t> </a:t>
            </a:r>
            <a:r>
              <a:rPr lang="de-DE" sz="1200" b="1" dirty="0" err="1" smtClean="0"/>
              <a:t>by</a:t>
            </a:r>
            <a:r>
              <a:rPr lang="de-DE" sz="1200" b="1" dirty="0" smtClean="0"/>
              <a:t> </a:t>
            </a:r>
            <a:r>
              <a:rPr lang="de-DE" sz="1200" b="1" dirty="0" err="1" smtClean="0"/>
              <a:t>the</a:t>
            </a:r>
            <a:r>
              <a:rPr lang="de-DE" sz="1200" b="1" dirty="0" smtClean="0"/>
              <a:t> „Deutscher Bundestag“ in 2021. As </a:t>
            </a:r>
            <a:r>
              <a:rPr lang="de-DE" sz="1200" b="1" dirty="0" err="1" smtClean="0"/>
              <a:t>requested</a:t>
            </a:r>
            <a:r>
              <a:rPr lang="de-DE" sz="1200" b="1" dirty="0" smtClean="0"/>
              <a:t> </a:t>
            </a:r>
            <a:r>
              <a:rPr lang="de-DE" sz="1200" b="1" dirty="0" err="1" smtClean="0"/>
              <a:t>by</a:t>
            </a:r>
            <a:r>
              <a:rPr lang="de-DE" sz="1200" b="1" dirty="0" smtClean="0"/>
              <a:t> </a:t>
            </a:r>
            <a:r>
              <a:rPr lang="de-DE" sz="1200" b="1" dirty="0" err="1" smtClean="0"/>
              <a:t>the</a:t>
            </a:r>
            <a:r>
              <a:rPr lang="de-DE" sz="1200" b="1" dirty="0" smtClean="0"/>
              <a:t> EU </a:t>
            </a:r>
            <a:r>
              <a:rPr lang="de-DE" sz="1200" b="1" dirty="0" err="1" smtClean="0"/>
              <a:t>commisssion</a:t>
            </a:r>
            <a:r>
              <a:rPr lang="de-DE" sz="1200" b="1" dirty="0" smtClean="0"/>
              <a:t>. </a:t>
            </a:r>
            <a:r>
              <a:rPr lang="de-DE" sz="1200" b="1" dirty="0" err="1" smtClean="0"/>
              <a:t>Experts</a:t>
            </a:r>
            <a:r>
              <a:rPr lang="de-DE" sz="1200" b="1" dirty="0" smtClean="0"/>
              <a:t> </a:t>
            </a:r>
            <a:r>
              <a:rPr lang="de-DE" sz="1200" b="1" dirty="0" err="1" smtClean="0"/>
              <a:t>predict</a:t>
            </a:r>
            <a:r>
              <a:rPr lang="de-DE" sz="1200" b="1" dirty="0" smtClean="0"/>
              <a:t> </a:t>
            </a:r>
            <a:r>
              <a:rPr lang="de-DE" sz="1200" b="1" dirty="0" err="1" smtClean="0"/>
              <a:t>slight</a:t>
            </a:r>
            <a:r>
              <a:rPr lang="de-DE" sz="1200" b="1" dirty="0" smtClean="0"/>
              <a:t> </a:t>
            </a:r>
            <a:r>
              <a:rPr lang="de-DE" sz="1200" b="1" dirty="0" err="1" smtClean="0"/>
              <a:t>procedural</a:t>
            </a:r>
            <a:r>
              <a:rPr lang="de-DE" sz="1200" b="1" dirty="0" smtClean="0"/>
              <a:t> </a:t>
            </a:r>
            <a:r>
              <a:rPr lang="de-DE" sz="1200" b="1" dirty="0" err="1" smtClean="0"/>
              <a:t>changes</a:t>
            </a:r>
            <a:endParaRPr lang="de-DE" sz="1200" b="1"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200" b="1"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1" dirty="0" smtClean="0"/>
              <a:t>Rules </a:t>
            </a:r>
            <a:r>
              <a:rPr lang="de-DE" sz="1200" b="1" dirty="0" err="1" smtClean="0"/>
              <a:t>and</a:t>
            </a:r>
            <a:r>
              <a:rPr lang="de-DE" sz="1200" b="1" dirty="0" smtClean="0"/>
              <a:t> </a:t>
            </a:r>
            <a:r>
              <a:rPr lang="de-DE" sz="1200" b="1" dirty="0" err="1" smtClean="0"/>
              <a:t>definitions</a:t>
            </a:r>
            <a:r>
              <a:rPr lang="de-DE" sz="1200" b="1" dirty="0" smtClean="0"/>
              <a:t> </a:t>
            </a:r>
            <a:r>
              <a:rPr lang="de-DE" sz="1200" b="1" dirty="0" err="1" smtClean="0"/>
              <a:t>are</a:t>
            </a:r>
            <a:r>
              <a:rPr lang="de-DE" sz="1200" b="1" dirty="0" smtClean="0"/>
              <a:t> </a:t>
            </a:r>
            <a:r>
              <a:rPr lang="de-DE" sz="1200" b="1" dirty="0" err="1" smtClean="0"/>
              <a:t>strict</a:t>
            </a:r>
            <a:r>
              <a:rPr lang="de-DE" sz="1200" b="1" dirty="0" smtClean="0"/>
              <a:t>,</a:t>
            </a:r>
            <a:r>
              <a:rPr lang="de-DE" sz="1200" b="1" baseline="0" dirty="0" smtClean="0"/>
              <a:t> </a:t>
            </a:r>
            <a:r>
              <a:rPr lang="de-DE" sz="1200" b="1" baseline="0" dirty="0" err="1" smtClean="0"/>
              <a:t>for</a:t>
            </a:r>
            <a:r>
              <a:rPr lang="de-DE" sz="1200" b="1" baseline="0" dirty="0" smtClean="0"/>
              <a:t> </a:t>
            </a:r>
            <a:r>
              <a:rPr lang="de-DE" sz="1200" b="1" baseline="0" dirty="0" err="1" smtClean="0"/>
              <a:t>example</a:t>
            </a:r>
            <a:r>
              <a:rPr lang="de-DE" sz="1200" b="1" baseline="0" dirty="0" smtClean="0"/>
              <a:t> </a:t>
            </a:r>
            <a:r>
              <a:rPr lang="de-DE" sz="1200" b="1" baseline="0" dirty="0" err="1" smtClean="0"/>
              <a:t>animal</a:t>
            </a:r>
            <a:r>
              <a:rPr lang="de-DE" sz="1200" b="1" baseline="0" dirty="0" smtClean="0"/>
              <a:t> </a:t>
            </a:r>
            <a:r>
              <a:rPr lang="de-DE" sz="1200" b="1" baseline="0" dirty="0" err="1" smtClean="0"/>
              <a:t>exoeriments</a:t>
            </a:r>
            <a:r>
              <a:rPr lang="de-DE" sz="1200" b="1" baseline="0" dirty="0" smtClean="0"/>
              <a:t> </a:t>
            </a:r>
            <a:r>
              <a:rPr lang="de-DE" sz="1200" b="1" baseline="0" dirty="0" err="1" smtClean="0"/>
              <a:t>are</a:t>
            </a:r>
            <a:r>
              <a:rPr lang="de-DE" sz="1200" b="1" baseline="0" dirty="0" smtClean="0"/>
              <a:t> </a:t>
            </a:r>
            <a:r>
              <a:rPr lang="de-DE" sz="1200" b="1" baseline="0" dirty="0" err="1" smtClean="0"/>
              <a:t>only</a:t>
            </a:r>
            <a:r>
              <a:rPr lang="de-DE" sz="1200" b="1" baseline="0" dirty="0" smtClean="0"/>
              <a:t> </a:t>
            </a:r>
            <a:r>
              <a:rPr lang="de-DE" sz="1200" b="1" baseline="0" dirty="0" err="1" smtClean="0"/>
              <a:t>allowed</a:t>
            </a:r>
            <a:r>
              <a:rPr lang="de-DE" sz="1200" b="1" baseline="0" dirty="0" smtClean="0"/>
              <a:t> </a:t>
            </a:r>
            <a:r>
              <a:rPr lang="de-DE" sz="1200" b="1" baseline="0" dirty="0" err="1" smtClean="0"/>
              <a:t>when</a:t>
            </a:r>
            <a:r>
              <a:rPr lang="de-DE" sz="1200" b="1" baseline="0" dirty="0" smtClean="0"/>
              <a:t> </a:t>
            </a:r>
            <a:r>
              <a:rPr lang="de-DE" sz="1200" b="1" baseline="0" dirty="0" err="1" smtClean="0"/>
              <a:t>they</a:t>
            </a:r>
            <a:r>
              <a:rPr lang="de-DE" sz="1200" b="1" baseline="0" dirty="0" smtClean="0"/>
              <a:t> </a:t>
            </a:r>
            <a:r>
              <a:rPr lang="de-DE" sz="1200" b="1" baseline="0" dirty="0" err="1" smtClean="0"/>
              <a:t>are</a:t>
            </a:r>
            <a:r>
              <a:rPr lang="de-DE" sz="1200" b="1" baseline="0" dirty="0" smtClean="0"/>
              <a:t> </a:t>
            </a:r>
            <a:r>
              <a:rPr lang="de-DE" sz="1200" b="1" baseline="0" dirty="0" err="1" smtClean="0"/>
              <a:t>proven</a:t>
            </a:r>
            <a:r>
              <a:rPr lang="de-DE" sz="1200" b="1" baseline="0" dirty="0" smtClean="0"/>
              <a:t> </a:t>
            </a:r>
            <a:r>
              <a:rPr lang="de-DE" sz="1200" b="1" baseline="0" dirty="0" err="1" smtClean="0"/>
              <a:t>to</a:t>
            </a:r>
            <a:r>
              <a:rPr lang="de-DE" sz="1200" b="1" baseline="0" dirty="0" smtClean="0"/>
              <a:t> </a:t>
            </a:r>
            <a:r>
              <a:rPr lang="de-DE" sz="1200" b="1" baseline="0" dirty="0" err="1" smtClean="0"/>
              <a:t>be</a:t>
            </a:r>
            <a:r>
              <a:rPr lang="de-DE" sz="1200" b="1" baseline="0" dirty="0" smtClean="0"/>
              <a:t> essential! This </a:t>
            </a:r>
            <a:r>
              <a:rPr lang="de-DE" sz="1200" b="1" baseline="0" dirty="0" err="1" smtClean="0"/>
              <a:t>goes</a:t>
            </a:r>
            <a:r>
              <a:rPr lang="de-DE" sz="1200" b="1" baseline="0" dirty="0" smtClean="0"/>
              <a:t> </a:t>
            </a:r>
            <a:r>
              <a:rPr lang="de-DE" sz="1200" b="1" baseline="0" dirty="0" err="1" smtClean="0"/>
              <a:t>for</a:t>
            </a:r>
            <a:r>
              <a:rPr lang="de-DE" sz="1200" b="1" baseline="0" dirty="0" smtClean="0"/>
              <a:t> fundamental </a:t>
            </a:r>
            <a:r>
              <a:rPr lang="de-DE" sz="1200" b="1" baseline="0" dirty="0" err="1" smtClean="0"/>
              <a:t>research</a:t>
            </a:r>
            <a:r>
              <a:rPr lang="de-DE" sz="1200" b="1" baseline="0" dirty="0" smtClean="0"/>
              <a:t> </a:t>
            </a:r>
            <a:endParaRPr lang="de-DE" sz="1200" b="1"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smtClean="0"/>
          </a:p>
          <a:p>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17</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18</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19</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smtClean="0"/>
              <a:t>Animal</a:t>
            </a:r>
            <a:r>
              <a:rPr lang="de-DE" baseline="0" dirty="0" smtClean="0"/>
              <a:t> </a:t>
            </a:r>
            <a:r>
              <a:rPr lang="de-DE" baseline="0" dirty="0" err="1" smtClean="0"/>
              <a:t>Welfare</a:t>
            </a:r>
            <a:r>
              <a:rPr lang="de-DE" baseline="0" dirty="0" smtClean="0"/>
              <a:t> </a:t>
            </a:r>
            <a:r>
              <a:rPr lang="de-DE" baseline="0" dirty="0" err="1" smtClean="0"/>
              <a:t>Committees</a:t>
            </a:r>
            <a:r>
              <a:rPr lang="de-DE" baseline="0" dirty="0" smtClean="0"/>
              <a:t>: Tierschutzkommission: Members </a:t>
            </a:r>
            <a:r>
              <a:rPr lang="de-DE" baseline="0" dirty="0" err="1" smtClean="0"/>
              <a:t>are</a:t>
            </a:r>
            <a:r>
              <a:rPr lang="de-DE" baseline="0" dirty="0" smtClean="0"/>
              <a:t> </a:t>
            </a:r>
            <a:r>
              <a:rPr lang="de-DE" baseline="0" dirty="0" err="1" smtClean="0"/>
              <a:t>from</a:t>
            </a:r>
            <a:r>
              <a:rPr lang="de-DE" baseline="0" dirty="0" smtClean="0"/>
              <a:t> different </a:t>
            </a:r>
            <a:r>
              <a:rPr lang="de-DE" baseline="0" dirty="0" err="1" smtClean="0"/>
              <a:t>backgrounds</a:t>
            </a:r>
            <a:r>
              <a:rPr lang="de-DE" baseline="0" dirty="0" smtClean="0"/>
              <a:t>: - </a:t>
            </a:r>
            <a:r>
              <a:rPr lang="de-DE" baseline="0" dirty="0" err="1" smtClean="0"/>
              <a:t>experts</a:t>
            </a:r>
            <a:r>
              <a:rPr lang="de-DE" baseline="0" dirty="0" smtClean="0"/>
              <a:t> </a:t>
            </a:r>
            <a:r>
              <a:rPr lang="de-DE" baseline="0" dirty="0" err="1" smtClean="0"/>
              <a:t>from</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organisations</a:t>
            </a:r>
            <a:r>
              <a:rPr lang="de-DE" baseline="0" dirty="0" smtClean="0"/>
              <a:t>, </a:t>
            </a:r>
            <a:r>
              <a:rPr lang="de-DE" baseline="0" dirty="0" err="1" smtClean="0"/>
              <a:t>veterinarians</a:t>
            </a:r>
            <a:r>
              <a:rPr lang="de-DE" baseline="0" dirty="0" smtClean="0"/>
              <a:t>, </a:t>
            </a:r>
            <a:r>
              <a:rPr lang="de-DE" baseline="0" dirty="0" err="1" smtClean="0"/>
              <a:t>biomedical</a:t>
            </a:r>
            <a:r>
              <a:rPr lang="de-DE" baseline="0" dirty="0" smtClean="0"/>
              <a:t> </a:t>
            </a:r>
            <a:r>
              <a:rPr lang="de-DE" baseline="0" dirty="0" err="1" smtClean="0"/>
              <a:t>scientific</a:t>
            </a:r>
            <a:r>
              <a:rPr lang="de-DE" baseline="0" dirty="0" smtClean="0"/>
              <a:t> </a:t>
            </a:r>
            <a:r>
              <a:rPr lang="de-DE" baseline="0" dirty="0" err="1" smtClean="0"/>
              <a:t>background</a:t>
            </a:r>
            <a:r>
              <a:rPr lang="de-DE" baseline="0" dirty="0" smtClean="0"/>
              <a:t> (fundamental </a:t>
            </a:r>
            <a:r>
              <a:rPr lang="de-DE" baseline="0" dirty="0" err="1" smtClean="0"/>
              <a:t>research</a:t>
            </a:r>
            <a:r>
              <a:rPr lang="de-DE" baseline="0" dirty="0" smtClean="0"/>
              <a:t>), </a:t>
            </a:r>
            <a:r>
              <a:rPr lang="de-DE" baseline="0" dirty="0" err="1" smtClean="0"/>
              <a:t>medical</a:t>
            </a:r>
            <a:r>
              <a:rPr lang="de-DE" baseline="0" dirty="0" smtClean="0"/>
              <a:t> </a:t>
            </a:r>
            <a:r>
              <a:rPr lang="de-DE" baseline="0" dirty="0" err="1" smtClean="0"/>
              <a:t>doctors</a:t>
            </a:r>
            <a:r>
              <a:rPr lang="de-DE" baseline="0" dirty="0" smtClean="0"/>
              <a:t>, liberal </a:t>
            </a:r>
            <a:r>
              <a:rPr lang="de-DE" baseline="0" dirty="0" err="1" smtClean="0"/>
              <a:t>arts</a:t>
            </a:r>
            <a:r>
              <a:rPr lang="de-DE" baseline="0" dirty="0" smtClean="0"/>
              <a:t> </a:t>
            </a:r>
            <a:r>
              <a:rPr lang="de-DE" baseline="0" dirty="0" err="1" smtClean="0"/>
              <a:t>scolars</a:t>
            </a:r>
            <a:r>
              <a:rPr lang="de-DE" baseline="0" dirty="0" smtClean="0"/>
              <a:t> (e.g. </a:t>
            </a:r>
            <a:r>
              <a:rPr lang="de-DE" baseline="0" dirty="0" err="1" smtClean="0"/>
              <a:t>ethics</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The </a:t>
            </a:r>
            <a:r>
              <a:rPr lang="de-DE" baseline="0" dirty="0" err="1" smtClean="0"/>
              <a:t>application</a:t>
            </a:r>
            <a:r>
              <a:rPr lang="de-DE" baseline="0" dirty="0" smtClean="0"/>
              <a:t> / </a:t>
            </a:r>
            <a:r>
              <a:rPr lang="de-DE" baseline="0" dirty="0" err="1" smtClean="0"/>
              <a:t>proposal</a:t>
            </a:r>
            <a:r>
              <a:rPr lang="de-DE" baseline="0" dirty="0" smtClean="0"/>
              <a:t> </a:t>
            </a:r>
            <a:r>
              <a:rPr lang="de-DE" baseline="0" dirty="0" err="1" smtClean="0"/>
              <a:t>for</a:t>
            </a:r>
            <a:r>
              <a:rPr lang="de-DE" baseline="0" dirty="0" smtClean="0"/>
              <a:t> an </a:t>
            </a:r>
            <a:r>
              <a:rPr lang="de-DE" baseline="0" dirty="0" err="1" smtClean="0"/>
              <a:t>experiment</a:t>
            </a:r>
            <a:r>
              <a:rPr lang="de-DE" baseline="0" dirty="0" smtClean="0"/>
              <a:t> </a:t>
            </a:r>
            <a:r>
              <a:rPr lang="de-DE" baseline="0" dirty="0" err="1" smtClean="0"/>
              <a:t>needs</a:t>
            </a:r>
            <a:r>
              <a:rPr lang="de-DE" baseline="0" dirty="0" smtClean="0"/>
              <a:t> </a:t>
            </a:r>
            <a:r>
              <a:rPr lang="de-DE" baseline="0" dirty="0" err="1" smtClean="0"/>
              <a:t>to</a:t>
            </a:r>
            <a:r>
              <a:rPr lang="de-DE" baseline="0" dirty="0" smtClean="0"/>
              <a:t> </a:t>
            </a:r>
            <a:r>
              <a:rPr lang="de-DE" baseline="0" dirty="0" err="1" smtClean="0"/>
              <a:t>prove</a:t>
            </a:r>
            <a:r>
              <a:rPr lang="de-DE" baseline="0" dirty="0" smtClean="0"/>
              <a:t> </a:t>
            </a:r>
            <a:r>
              <a:rPr lang="de-DE" baseline="0" dirty="0" err="1" smtClean="0"/>
              <a:t>the</a:t>
            </a:r>
            <a:r>
              <a:rPr lang="de-DE" baseline="0" dirty="0" smtClean="0"/>
              <a:t> </a:t>
            </a:r>
            <a:r>
              <a:rPr lang="de-DE" baseline="0" dirty="0" err="1" smtClean="0"/>
              <a:t>folloowing</a:t>
            </a:r>
            <a:r>
              <a:rPr lang="de-DE" baseline="0" dirty="0" smtClean="0"/>
              <a:t>: </a:t>
            </a:r>
            <a:r>
              <a:rPr lang="de-DE" baseline="0" dirty="0" err="1" smtClean="0"/>
              <a:t>no</a:t>
            </a:r>
            <a:r>
              <a:rPr lang="de-DE" baseline="0" dirty="0" smtClean="0"/>
              <a:t> alternative </a:t>
            </a:r>
            <a:r>
              <a:rPr lang="de-DE" baseline="0" dirty="0" err="1" smtClean="0"/>
              <a:t>methods</a:t>
            </a:r>
            <a:r>
              <a:rPr lang="de-DE" baseline="0" dirty="0" smtClean="0"/>
              <a:t> </a:t>
            </a:r>
            <a:r>
              <a:rPr lang="de-DE" baseline="0" dirty="0" err="1" smtClean="0"/>
              <a:t>for</a:t>
            </a:r>
            <a:r>
              <a:rPr lang="de-DE" baseline="0" dirty="0" smtClean="0"/>
              <a:t> </a:t>
            </a:r>
            <a:r>
              <a:rPr lang="de-DE" baseline="0" dirty="0" err="1" smtClean="0"/>
              <a:t>addressing</a:t>
            </a:r>
            <a:r>
              <a:rPr lang="de-DE" baseline="0" dirty="0" smtClean="0"/>
              <a:t> </a:t>
            </a:r>
            <a:r>
              <a:rPr lang="de-DE" baseline="0" dirty="0" err="1" smtClean="0"/>
              <a:t>the</a:t>
            </a:r>
            <a:r>
              <a:rPr lang="de-DE" baseline="0" dirty="0" smtClean="0"/>
              <a:t> </a:t>
            </a:r>
            <a:r>
              <a:rPr lang="de-DE" baseline="0" dirty="0" err="1" smtClean="0"/>
              <a:t>research</a:t>
            </a:r>
            <a:r>
              <a:rPr lang="de-DE" baseline="0" dirty="0" smtClean="0"/>
              <a:t> </a:t>
            </a:r>
            <a:r>
              <a:rPr lang="de-DE" baseline="0" dirty="0" err="1" smtClean="0"/>
              <a:t>question</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officers</a:t>
            </a:r>
            <a:r>
              <a:rPr lang="de-DE" baseline="0" dirty="0" smtClean="0"/>
              <a:t> </a:t>
            </a:r>
            <a:r>
              <a:rPr lang="de-DE" baseline="0" dirty="0" err="1" smtClean="0"/>
              <a:t>are</a:t>
            </a:r>
            <a:r>
              <a:rPr lang="de-DE" baseline="0" dirty="0" smtClean="0"/>
              <a:t> </a:t>
            </a:r>
            <a:r>
              <a:rPr lang="de-DE" baseline="0" dirty="0" err="1" smtClean="0"/>
              <a:t>most</a:t>
            </a:r>
            <a:r>
              <a:rPr lang="de-DE" baseline="0" dirty="0" smtClean="0"/>
              <a:t> </a:t>
            </a:r>
            <a:r>
              <a:rPr lang="de-DE" baseline="0" dirty="0" err="1" smtClean="0"/>
              <a:t>often</a:t>
            </a:r>
            <a:r>
              <a:rPr lang="de-DE" baseline="0" dirty="0" smtClean="0"/>
              <a:t> </a:t>
            </a:r>
            <a:r>
              <a:rPr lang="de-DE" baseline="0" dirty="0" err="1" smtClean="0"/>
              <a:t>veterinarians</a:t>
            </a:r>
            <a:r>
              <a:rPr lang="de-DE" baseline="0" dirty="0" smtClean="0"/>
              <a:t> </a:t>
            </a:r>
            <a:r>
              <a:rPr lang="de-DE" baseline="0" dirty="0" err="1" smtClean="0"/>
              <a:t>by</a:t>
            </a:r>
            <a:r>
              <a:rPr lang="de-DE" baseline="0" dirty="0" smtClean="0"/>
              <a:t> </a:t>
            </a:r>
            <a:r>
              <a:rPr lang="de-DE" baseline="0" dirty="0" err="1" smtClean="0"/>
              <a:t>training</a:t>
            </a:r>
            <a:r>
              <a:rPr lang="de-DE" baseline="0" dirty="0" smtClean="0"/>
              <a:t>. </a:t>
            </a:r>
            <a:r>
              <a:rPr lang="de-DE" baseline="0" dirty="0" err="1" smtClean="0"/>
              <a:t>every</a:t>
            </a:r>
            <a:r>
              <a:rPr lang="de-DE" baseline="0" dirty="0" smtClean="0"/>
              <a:t> lab / </a:t>
            </a:r>
            <a:r>
              <a:rPr lang="de-DE" baseline="0" dirty="0" err="1" smtClean="0"/>
              <a:t>clinic</a:t>
            </a:r>
            <a:r>
              <a:rPr lang="de-DE" baseline="0" dirty="0" smtClean="0"/>
              <a:t> etc. </a:t>
            </a:r>
            <a:r>
              <a:rPr lang="de-DE" baseline="0" dirty="0" err="1" smtClean="0"/>
              <a:t>conducting</a:t>
            </a:r>
            <a:r>
              <a:rPr lang="de-DE" baseline="0" dirty="0" smtClean="0"/>
              <a:t> </a:t>
            </a:r>
            <a:r>
              <a:rPr lang="de-DE" baseline="0" dirty="0" err="1" smtClean="0"/>
              <a:t>experiments</a:t>
            </a:r>
            <a:r>
              <a:rPr lang="de-DE" baseline="0" dirty="0" smtClean="0"/>
              <a:t> </a:t>
            </a:r>
            <a:r>
              <a:rPr lang="de-DE" baseline="0" dirty="0" err="1" smtClean="0"/>
              <a:t>needs</a:t>
            </a:r>
            <a:r>
              <a:rPr lang="de-DE" baseline="0" dirty="0" smtClean="0"/>
              <a:t> </a:t>
            </a:r>
            <a:r>
              <a:rPr lang="de-DE" baseline="0" dirty="0" err="1" smtClean="0"/>
              <a:t>between</a:t>
            </a:r>
            <a:r>
              <a:rPr lang="de-DE" baseline="0" dirty="0" smtClean="0"/>
              <a:t> </a:t>
            </a:r>
            <a:r>
              <a:rPr lang="de-DE" baseline="0" dirty="0" err="1" smtClean="0"/>
              <a:t>one</a:t>
            </a:r>
            <a:r>
              <a:rPr lang="de-DE" baseline="0" dirty="0" smtClean="0"/>
              <a:t> </a:t>
            </a:r>
            <a:r>
              <a:rPr lang="de-DE" baseline="0" dirty="0" err="1" smtClean="0"/>
              <a:t>and</a:t>
            </a:r>
            <a:r>
              <a:rPr lang="de-DE" baseline="0" dirty="0" smtClean="0"/>
              <a:t> </a:t>
            </a:r>
            <a:r>
              <a:rPr lang="de-DE" baseline="0" dirty="0" err="1" smtClean="0"/>
              <a:t>several</a:t>
            </a:r>
            <a:r>
              <a:rPr lang="de-DE" baseline="0" dirty="0" smtClean="0"/>
              <a:t>  </a:t>
            </a:r>
            <a:r>
              <a:rPr lang="de-DE" baseline="0" dirty="0" err="1" smtClean="0"/>
              <a:t>employees</a:t>
            </a:r>
            <a:r>
              <a:rPr lang="de-DE" baseline="0" dirty="0" smtClean="0"/>
              <a:t> </a:t>
            </a:r>
            <a:r>
              <a:rPr lang="de-DE" baseline="0" dirty="0" err="1" smtClean="0"/>
              <a:t>to</a:t>
            </a:r>
            <a:r>
              <a:rPr lang="de-DE" baseline="0" dirty="0" smtClean="0"/>
              <a:t> </a:t>
            </a:r>
            <a:r>
              <a:rPr lang="de-DE" baseline="0" dirty="0" err="1" smtClean="0"/>
              <a:t>fulfill</a:t>
            </a:r>
            <a:r>
              <a:rPr lang="de-DE" baseline="0" dirty="0" smtClean="0"/>
              <a:t> </a:t>
            </a:r>
            <a:r>
              <a:rPr lang="de-DE" baseline="0" dirty="0" err="1" smtClean="0"/>
              <a:t>the</a:t>
            </a:r>
            <a:r>
              <a:rPr lang="de-DE" baseline="0" dirty="0" smtClean="0"/>
              <a:t> </a:t>
            </a:r>
            <a:r>
              <a:rPr lang="de-DE" baseline="0" dirty="0" err="1" smtClean="0"/>
              <a:t>role</a:t>
            </a:r>
            <a:r>
              <a:rPr lang="de-DE" baseline="0" dirty="0" smtClean="0"/>
              <a:t> (</a:t>
            </a:r>
            <a:r>
              <a:rPr lang="de-DE" baseline="0" dirty="0" err="1" smtClean="0"/>
              <a:t>depending</a:t>
            </a:r>
            <a:r>
              <a:rPr lang="de-DE" baseline="0" dirty="0" smtClean="0"/>
              <a:t> on </a:t>
            </a:r>
            <a:r>
              <a:rPr lang="de-DE" baseline="0" dirty="0" err="1" smtClean="0"/>
              <a:t>size</a:t>
            </a:r>
            <a:r>
              <a:rPr lang="de-DE" baseline="0" dirty="0" smtClean="0"/>
              <a:t>).  </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For</a:t>
            </a:r>
            <a:r>
              <a:rPr lang="de-DE" baseline="0" dirty="0" smtClean="0"/>
              <a:t> an </a:t>
            </a:r>
            <a:r>
              <a:rPr lang="de-DE" baseline="0" dirty="0" err="1" smtClean="0"/>
              <a:t>experiment</a:t>
            </a:r>
            <a:r>
              <a:rPr lang="de-DE" baseline="0" dirty="0" smtClean="0"/>
              <a:t> </a:t>
            </a:r>
            <a:r>
              <a:rPr lang="de-DE" baseline="0" dirty="0" err="1" smtClean="0"/>
              <a:t>to</a:t>
            </a:r>
            <a:r>
              <a:rPr lang="de-DE" baseline="0" dirty="0" smtClean="0"/>
              <a:t> </a:t>
            </a:r>
            <a:r>
              <a:rPr lang="de-DE" baseline="0" dirty="0" err="1" smtClean="0"/>
              <a:t>gain</a:t>
            </a:r>
            <a:r>
              <a:rPr lang="de-DE" baseline="0" dirty="0" smtClean="0"/>
              <a:t> </a:t>
            </a:r>
            <a:r>
              <a:rPr lang="de-DE" baseline="0" dirty="0" err="1" smtClean="0"/>
              <a:t>approval</a:t>
            </a:r>
            <a:r>
              <a:rPr lang="de-DE" baseline="0" dirty="0" smtClean="0"/>
              <a:t> a </a:t>
            </a:r>
            <a:r>
              <a:rPr lang="de-DE" baseline="0" dirty="0" err="1" smtClean="0"/>
              <a:t>researcher</a:t>
            </a:r>
            <a:r>
              <a:rPr lang="de-DE" baseline="0" dirty="0" smtClean="0"/>
              <a:t> </a:t>
            </a:r>
            <a:r>
              <a:rPr lang="de-DE" baseline="0" dirty="0" err="1" smtClean="0"/>
              <a:t>calculates</a:t>
            </a:r>
            <a:r>
              <a:rPr lang="de-DE" baseline="0" dirty="0" smtClean="0"/>
              <a:t> </a:t>
            </a:r>
            <a:r>
              <a:rPr lang="de-DE" baseline="0" dirty="0" err="1" smtClean="0"/>
              <a:t>today</a:t>
            </a:r>
            <a:r>
              <a:rPr lang="de-DE" baseline="0" dirty="0" smtClean="0"/>
              <a:t> </a:t>
            </a:r>
            <a:r>
              <a:rPr lang="de-DE" baseline="0" dirty="0" err="1" smtClean="0"/>
              <a:t>between</a:t>
            </a:r>
            <a:r>
              <a:rPr lang="de-DE" baseline="0" dirty="0" smtClean="0"/>
              <a:t> 9 </a:t>
            </a:r>
            <a:r>
              <a:rPr lang="de-DE" baseline="0" dirty="0" err="1" smtClean="0"/>
              <a:t>months</a:t>
            </a:r>
            <a:r>
              <a:rPr lang="de-DE" baseline="0" dirty="0" smtClean="0"/>
              <a:t> </a:t>
            </a:r>
            <a:r>
              <a:rPr lang="de-DE" baseline="0" dirty="0" err="1" smtClean="0"/>
              <a:t>to</a:t>
            </a:r>
            <a:r>
              <a:rPr lang="de-DE" baseline="0" dirty="0" smtClean="0"/>
              <a:t> a </a:t>
            </a:r>
            <a:r>
              <a:rPr lang="de-DE" baseline="0" dirty="0" err="1" smtClean="0"/>
              <a:t>year</a:t>
            </a:r>
            <a:r>
              <a:rPr lang="de-DE" baseline="0" dirty="0" smtClean="0"/>
              <a:t>. All </a:t>
            </a:r>
            <a:r>
              <a:rPr lang="de-DE" baseline="0" dirty="0" err="1" smtClean="0"/>
              <a:t>applications</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precise</a:t>
            </a:r>
            <a:r>
              <a:rPr lang="de-DE" baseline="0" dirty="0" smtClean="0"/>
              <a:t> </a:t>
            </a:r>
            <a:r>
              <a:rPr lang="de-DE" baseline="0" dirty="0" err="1" smtClean="0"/>
              <a:t>and</a:t>
            </a:r>
            <a:r>
              <a:rPr lang="de-DE" baseline="0" dirty="0" smtClean="0"/>
              <a:t> </a:t>
            </a:r>
            <a:r>
              <a:rPr lang="de-DE" baseline="0" dirty="0" err="1" smtClean="0"/>
              <a:t>are</a:t>
            </a:r>
            <a:r>
              <a:rPr lang="de-DE" baseline="0" dirty="0" smtClean="0"/>
              <a:t> </a:t>
            </a:r>
            <a:r>
              <a:rPr lang="de-DE" baseline="0" dirty="0" err="1" smtClean="0"/>
              <a:t>only</a:t>
            </a:r>
            <a:r>
              <a:rPr lang="de-DE" baseline="0" dirty="0" smtClean="0"/>
              <a:t> </a:t>
            </a:r>
            <a:r>
              <a:rPr lang="de-DE" baseline="0" dirty="0" err="1" smtClean="0"/>
              <a:t>submitted</a:t>
            </a:r>
            <a:r>
              <a:rPr lang="de-DE" baseline="0" dirty="0" smtClean="0"/>
              <a:t> after </a:t>
            </a:r>
            <a:r>
              <a:rPr lang="de-DE" baseline="0" dirty="0" err="1" smtClean="0"/>
              <a:t>revisions</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 </a:t>
            </a:r>
            <a:r>
              <a:rPr lang="de-DE" baseline="0" dirty="0" err="1" smtClean="0"/>
              <a:t>fairly</a:t>
            </a:r>
            <a:r>
              <a:rPr lang="de-DE" baseline="0" dirty="0" smtClean="0"/>
              <a:t> </a:t>
            </a:r>
            <a:r>
              <a:rPr lang="de-DE" baseline="0" dirty="0" err="1" smtClean="0"/>
              <a:t>exact</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animals</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calculated</a:t>
            </a:r>
            <a:r>
              <a:rPr lang="de-DE" baseline="0" dirty="0" smtClean="0"/>
              <a:t>, </a:t>
            </a:r>
            <a:r>
              <a:rPr lang="de-DE" baseline="0" dirty="0" err="1" smtClean="0"/>
              <a:t>which</a:t>
            </a:r>
            <a:r>
              <a:rPr lang="de-DE" baseline="0" dirty="0" smtClean="0"/>
              <a:t> </a:t>
            </a:r>
            <a:r>
              <a:rPr lang="de-DE" baseline="0" dirty="0" err="1" smtClean="0"/>
              <a:t>requires</a:t>
            </a:r>
            <a:r>
              <a:rPr lang="de-DE" baseline="0" dirty="0" smtClean="0"/>
              <a:t> </a:t>
            </a:r>
            <a:r>
              <a:rPr lang="de-DE" baseline="0" dirty="0" err="1" smtClean="0"/>
              <a:t>detailed</a:t>
            </a:r>
            <a:r>
              <a:rPr lang="de-DE" baseline="0" dirty="0" smtClean="0"/>
              <a:t> </a:t>
            </a:r>
            <a:r>
              <a:rPr lang="de-DE" baseline="0" dirty="0" err="1" smtClean="0"/>
              <a:t>planning</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 Tierschutzbeauftragter / </a:t>
            </a:r>
            <a:r>
              <a:rPr lang="de-DE" baseline="0" dirty="0" err="1" smtClean="0"/>
              <a:t>important</a:t>
            </a:r>
            <a:r>
              <a:rPr lang="de-DE" baseline="0" dirty="0" smtClean="0"/>
              <a:t> </a:t>
            </a:r>
            <a:r>
              <a:rPr lang="de-DE" baseline="0" dirty="0" err="1" smtClean="0"/>
              <a:t>role</a:t>
            </a:r>
            <a:r>
              <a:rPr lang="de-DE" baseline="0" dirty="0" smtClean="0"/>
              <a:t> in a lab: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veterinarian</a:t>
            </a:r>
            <a:r>
              <a:rPr lang="de-DE" baseline="0" dirty="0" smtClean="0"/>
              <a:t>, </a:t>
            </a:r>
            <a:r>
              <a:rPr lang="de-DE" baseline="0" dirty="0" err="1" smtClean="0"/>
              <a:t>medical</a:t>
            </a:r>
            <a:r>
              <a:rPr lang="de-DE" baseline="0" dirty="0" smtClean="0"/>
              <a:t> </a:t>
            </a:r>
            <a:r>
              <a:rPr lang="de-DE" baseline="0" dirty="0" err="1" smtClean="0"/>
              <a:t>doctor</a:t>
            </a:r>
            <a:r>
              <a:rPr lang="de-DE" baseline="0" dirty="0" smtClean="0"/>
              <a:t> </a:t>
            </a:r>
            <a:r>
              <a:rPr lang="de-DE" baseline="0" dirty="0" err="1" smtClean="0"/>
              <a:t>or</a:t>
            </a:r>
            <a:r>
              <a:rPr lang="de-DE" baseline="0" dirty="0" smtClean="0"/>
              <a:t> </a:t>
            </a:r>
            <a:r>
              <a:rPr lang="de-DE" baseline="0" dirty="0" err="1" smtClean="0"/>
              <a:t>biologists</a:t>
            </a:r>
            <a:r>
              <a:rPr lang="de-DE" baseline="0" dirty="0" smtClean="0"/>
              <a:t> </a:t>
            </a:r>
            <a:r>
              <a:rPr lang="de-DE" baseline="0" dirty="0" err="1" smtClean="0"/>
              <a:t>by</a:t>
            </a:r>
            <a:r>
              <a:rPr lang="de-DE" baseline="0" dirty="0" smtClean="0"/>
              <a:t> </a:t>
            </a:r>
            <a:r>
              <a:rPr lang="de-DE" baseline="0" dirty="0" err="1" smtClean="0"/>
              <a:t>training</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not </a:t>
            </a:r>
            <a:r>
              <a:rPr lang="de-DE" baseline="0" dirty="0" err="1" smtClean="0"/>
              <a:t>subjected</a:t>
            </a:r>
            <a:r>
              <a:rPr lang="de-DE" baseline="0" dirty="0" smtClean="0"/>
              <a:t> </a:t>
            </a:r>
            <a:r>
              <a:rPr lang="de-DE" baseline="0" dirty="0" err="1" smtClean="0"/>
              <a:t>to</a:t>
            </a:r>
            <a:r>
              <a:rPr lang="de-DE" baseline="0" dirty="0" smtClean="0"/>
              <a:t> </a:t>
            </a:r>
            <a:r>
              <a:rPr lang="de-DE" baseline="0" dirty="0" err="1" smtClean="0"/>
              <a:t>instructions</a:t>
            </a:r>
            <a:r>
              <a:rPr lang="de-DE" baseline="0" dirty="0" smtClean="0"/>
              <a:t> (</a:t>
            </a:r>
            <a:r>
              <a:rPr lang="de-DE" baseline="0" dirty="0" err="1" smtClean="0"/>
              <a:t>as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radiation</a:t>
            </a:r>
            <a:r>
              <a:rPr lang="de-DE" baseline="0" dirty="0" smtClean="0"/>
              <a:t> </a:t>
            </a:r>
            <a:r>
              <a:rPr lang="de-DE" baseline="0" dirty="0" err="1" smtClean="0"/>
              <a:t>protection</a:t>
            </a:r>
            <a:r>
              <a:rPr lang="de-DE" baseline="0" dirty="0" smtClean="0"/>
              <a:t> at DESY)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Key </a:t>
            </a:r>
            <a:r>
              <a:rPr lang="de-DE" baseline="0" dirty="0" err="1" smtClean="0"/>
              <a:t>contact</a:t>
            </a:r>
            <a:r>
              <a:rPr lang="de-DE" baseline="0" dirty="0" smtClean="0"/>
              <a:t> </a:t>
            </a:r>
            <a:r>
              <a:rPr lang="de-DE" baseline="0" dirty="0" err="1" smtClean="0"/>
              <a:t>between</a:t>
            </a:r>
            <a:r>
              <a:rPr lang="de-DE" baseline="0" dirty="0" smtClean="0"/>
              <a:t> </a:t>
            </a:r>
            <a:r>
              <a:rPr lang="de-DE" baseline="0" dirty="0" err="1" smtClean="0"/>
              <a:t>scientists</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local</a:t>
            </a:r>
            <a:r>
              <a:rPr lang="de-DE" baseline="0" dirty="0" smtClean="0"/>
              <a:t> </a:t>
            </a:r>
            <a:r>
              <a:rPr lang="de-DE" baseline="0" dirty="0" err="1" smtClean="0"/>
              <a:t>authorities</a:t>
            </a:r>
            <a:r>
              <a:rPr lang="de-DE" baseline="0" dirty="0" smtClean="0"/>
              <a:t>: </a:t>
            </a:r>
            <a:r>
              <a:rPr lang="de-DE" baseline="0" dirty="0" err="1" smtClean="0"/>
              <a:t>both</a:t>
            </a:r>
            <a:r>
              <a:rPr lang="de-DE" baseline="0" dirty="0" smtClean="0"/>
              <a:t> </a:t>
            </a:r>
            <a:r>
              <a:rPr lang="de-DE" baseline="0" dirty="0" err="1" smtClean="0"/>
              <a:t>can</a:t>
            </a:r>
            <a:r>
              <a:rPr lang="de-DE" baseline="0" dirty="0" smtClean="0"/>
              <a:t> </a:t>
            </a:r>
            <a:r>
              <a:rPr lang="de-DE" baseline="0" dirty="0" err="1" smtClean="0"/>
              <a:t>address</a:t>
            </a:r>
            <a:r>
              <a:rPr lang="de-DE" baseline="0" dirty="0" smtClean="0"/>
              <a:t> </a:t>
            </a:r>
            <a:r>
              <a:rPr lang="de-DE" baseline="0" dirty="0" err="1" smtClean="0"/>
              <a:t>the</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a:t>
            </a:r>
            <a:r>
              <a:rPr lang="de-DE" baseline="0" dirty="0" err="1" smtClean="0"/>
              <a:t>with</a:t>
            </a:r>
            <a:r>
              <a:rPr lang="de-DE" baseline="0" dirty="0" smtClean="0"/>
              <a:t> </a:t>
            </a:r>
            <a:r>
              <a:rPr lang="de-DE" baseline="0" dirty="0" err="1" smtClean="0"/>
              <a:t>questions</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Consults</a:t>
            </a:r>
            <a:r>
              <a:rPr lang="de-DE" baseline="0" dirty="0" smtClean="0"/>
              <a:t> </a:t>
            </a:r>
            <a:r>
              <a:rPr lang="de-DE" baseline="0" dirty="0" err="1" smtClean="0"/>
              <a:t>researchers</a:t>
            </a:r>
            <a:r>
              <a:rPr lang="de-DE" baseline="0" dirty="0" smtClean="0"/>
              <a:t> </a:t>
            </a:r>
            <a:r>
              <a:rPr lang="de-DE" baseline="0" dirty="0" err="1" smtClean="0"/>
              <a:t>during</a:t>
            </a:r>
            <a:r>
              <a:rPr lang="de-DE" baseline="0" dirty="0" smtClean="0"/>
              <a:t> </a:t>
            </a:r>
            <a:r>
              <a:rPr lang="de-DE" baseline="0" dirty="0" err="1" smtClean="0"/>
              <a:t>the</a:t>
            </a:r>
            <a:r>
              <a:rPr lang="de-DE" baseline="0" dirty="0" smtClean="0"/>
              <a:t> </a:t>
            </a:r>
            <a:r>
              <a:rPr lang="de-DE" baseline="0" dirty="0" err="1" smtClean="0"/>
              <a:t>whole</a:t>
            </a:r>
            <a:r>
              <a:rPr lang="de-DE" baseline="0" dirty="0" smtClean="0"/>
              <a:t> </a:t>
            </a:r>
            <a:r>
              <a:rPr lang="de-DE" baseline="0" dirty="0" err="1" smtClean="0"/>
              <a:t>process</a:t>
            </a:r>
            <a:r>
              <a:rPr lang="de-DE" baseline="0" dirty="0" smtClean="0"/>
              <a:t> in </a:t>
            </a:r>
            <a:r>
              <a:rPr lang="de-DE" baseline="0" dirty="0" err="1" smtClean="0"/>
              <a:t>writing</a:t>
            </a:r>
            <a:r>
              <a:rPr lang="de-DE" baseline="0" dirty="0" smtClean="0"/>
              <a:t> </a:t>
            </a:r>
            <a:r>
              <a:rPr lang="de-DE" baseline="0" dirty="0" err="1" smtClean="0"/>
              <a:t>the</a:t>
            </a:r>
            <a:r>
              <a:rPr lang="de-DE" baseline="0" dirty="0" smtClean="0"/>
              <a:t> </a:t>
            </a:r>
            <a:r>
              <a:rPr lang="de-DE" baseline="0" dirty="0" err="1" smtClean="0"/>
              <a:t>application</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cooperation</a:t>
            </a:r>
            <a:r>
              <a:rPr lang="de-DE" baseline="0" dirty="0" smtClean="0"/>
              <a:t> </a:t>
            </a:r>
            <a:r>
              <a:rPr lang="de-DE" baseline="0" dirty="0" err="1" smtClean="0"/>
              <a:t>with</a:t>
            </a:r>
            <a:r>
              <a:rPr lang="de-DE" baseline="0" dirty="0" smtClean="0"/>
              <a:t> </a:t>
            </a:r>
            <a:r>
              <a:rPr lang="de-DE" baseline="0" dirty="0" err="1" smtClean="0"/>
              <a:t>veterinarians</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local</a:t>
            </a:r>
            <a:r>
              <a:rPr lang="de-DE" baseline="0" dirty="0" smtClean="0"/>
              <a:t> </a:t>
            </a:r>
            <a:r>
              <a:rPr lang="de-DE" baseline="0" dirty="0" err="1" smtClean="0"/>
              <a:t>authorities</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controls</a:t>
            </a:r>
            <a:r>
              <a:rPr lang="de-DE" baseline="0" dirty="0" smtClean="0"/>
              <a:t> </a:t>
            </a:r>
            <a:r>
              <a:rPr lang="de-DE" baseline="0" dirty="0" err="1" smtClean="0"/>
              <a:t>animal</a:t>
            </a:r>
            <a:r>
              <a:rPr lang="de-DE" baseline="0" dirty="0" smtClean="0"/>
              <a:t> care/ </a:t>
            </a:r>
            <a:r>
              <a:rPr lang="de-DE" baseline="0" dirty="0" err="1" smtClean="0"/>
              <a:t>breeding</a:t>
            </a:r>
            <a:r>
              <a:rPr lang="de-DE" baseline="0" dirty="0" smtClean="0"/>
              <a:t> etc.  </a:t>
            </a:r>
            <a:r>
              <a:rPr lang="de-DE" baseline="0" dirty="0" err="1" smtClean="0"/>
              <a:t>within</a:t>
            </a:r>
            <a:r>
              <a:rPr lang="de-DE" baseline="0" dirty="0" smtClean="0"/>
              <a:t> </a:t>
            </a:r>
            <a:r>
              <a:rPr lang="de-DE" baseline="0" dirty="0" err="1" smtClean="0"/>
              <a:t>the</a:t>
            </a:r>
            <a:r>
              <a:rPr lang="de-DE" baseline="0" dirty="0" smtClean="0"/>
              <a:t> lab.   </a:t>
            </a: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20</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smtClean="0"/>
              <a:t>Animal</a:t>
            </a:r>
            <a:r>
              <a:rPr lang="de-DE" baseline="0" dirty="0" smtClean="0"/>
              <a:t> </a:t>
            </a:r>
            <a:r>
              <a:rPr lang="de-DE" baseline="0" dirty="0" err="1" smtClean="0"/>
              <a:t>Welfare</a:t>
            </a:r>
            <a:r>
              <a:rPr lang="de-DE" baseline="0" dirty="0" smtClean="0"/>
              <a:t> </a:t>
            </a:r>
            <a:r>
              <a:rPr lang="de-DE" baseline="0" dirty="0" err="1" smtClean="0"/>
              <a:t>Committees</a:t>
            </a:r>
            <a:r>
              <a:rPr lang="de-DE" baseline="0" dirty="0" smtClean="0"/>
              <a:t>: Tierschutzkommission: Members </a:t>
            </a:r>
            <a:r>
              <a:rPr lang="de-DE" baseline="0" dirty="0" err="1" smtClean="0"/>
              <a:t>are</a:t>
            </a:r>
            <a:r>
              <a:rPr lang="de-DE" baseline="0" dirty="0" smtClean="0"/>
              <a:t> </a:t>
            </a:r>
            <a:r>
              <a:rPr lang="de-DE" baseline="0" dirty="0" err="1" smtClean="0"/>
              <a:t>from</a:t>
            </a:r>
            <a:r>
              <a:rPr lang="de-DE" baseline="0" dirty="0" smtClean="0"/>
              <a:t> different </a:t>
            </a:r>
            <a:r>
              <a:rPr lang="de-DE" baseline="0" dirty="0" err="1" smtClean="0"/>
              <a:t>backgrounds</a:t>
            </a:r>
            <a:r>
              <a:rPr lang="de-DE" baseline="0" dirty="0" smtClean="0"/>
              <a:t>: - </a:t>
            </a:r>
            <a:r>
              <a:rPr lang="de-DE" baseline="0" dirty="0" err="1" smtClean="0"/>
              <a:t>experts</a:t>
            </a:r>
            <a:r>
              <a:rPr lang="de-DE" baseline="0" dirty="0" smtClean="0"/>
              <a:t> </a:t>
            </a:r>
            <a:r>
              <a:rPr lang="de-DE" baseline="0" dirty="0" err="1" smtClean="0"/>
              <a:t>from</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organisations</a:t>
            </a:r>
            <a:r>
              <a:rPr lang="de-DE" baseline="0" dirty="0" smtClean="0"/>
              <a:t>, </a:t>
            </a:r>
            <a:r>
              <a:rPr lang="de-DE" baseline="0" dirty="0" err="1" smtClean="0"/>
              <a:t>veterinarians</a:t>
            </a:r>
            <a:r>
              <a:rPr lang="de-DE" baseline="0" dirty="0" smtClean="0"/>
              <a:t>, </a:t>
            </a:r>
            <a:r>
              <a:rPr lang="de-DE" baseline="0" dirty="0" err="1" smtClean="0"/>
              <a:t>biomedical</a:t>
            </a:r>
            <a:r>
              <a:rPr lang="de-DE" baseline="0" dirty="0" smtClean="0"/>
              <a:t> </a:t>
            </a:r>
            <a:r>
              <a:rPr lang="de-DE" baseline="0" dirty="0" err="1" smtClean="0"/>
              <a:t>scientific</a:t>
            </a:r>
            <a:r>
              <a:rPr lang="de-DE" baseline="0" dirty="0" smtClean="0"/>
              <a:t> </a:t>
            </a:r>
            <a:r>
              <a:rPr lang="de-DE" baseline="0" dirty="0" err="1" smtClean="0"/>
              <a:t>background</a:t>
            </a:r>
            <a:r>
              <a:rPr lang="de-DE" baseline="0" dirty="0" smtClean="0"/>
              <a:t> (fundamental </a:t>
            </a:r>
            <a:r>
              <a:rPr lang="de-DE" baseline="0" dirty="0" err="1" smtClean="0"/>
              <a:t>research</a:t>
            </a:r>
            <a:r>
              <a:rPr lang="de-DE" baseline="0" dirty="0" smtClean="0"/>
              <a:t>), </a:t>
            </a:r>
            <a:r>
              <a:rPr lang="de-DE" baseline="0" dirty="0" err="1" smtClean="0"/>
              <a:t>medical</a:t>
            </a:r>
            <a:r>
              <a:rPr lang="de-DE" baseline="0" dirty="0" smtClean="0"/>
              <a:t> </a:t>
            </a:r>
            <a:r>
              <a:rPr lang="de-DE" baseline="0" dirty="0" err="1" smtClean="0"/>
              <a:t>doctors</a:t>
            </a:r>
            <a:r>
              <a:rPr lang="de-DE" baseline="0" dirty="0" smtClean="0"/>
              <a:t>, liberal </a:t>
            </a:r>
            <a:r>
              <a:rPr lang="de-DE" baseline="0" dirty="0" err="1" smtClean="0"/>
              <a:t>arts</a:t>
            </a:r>
            <a:r>
              <a:rPr lang="de-DE" baseline="0" dirty="0" smtClean="0"/>
              <a:t> </a:t>
            </a:r>
            <a:r>
              <a:rPr lang="de-DE" baseline="0" dirty="0" err="1" smtClean="0"/>
              <a:t>scolars</a:t>
            </a:r>
            <a:r>
              <a:rPr lang="de-DE" baseline="0" dirty="0" smtClean="0"/>
              <a:t> (e.g. </a:t>
            </a:r>
            <a:r>
              <a:rPr lang="de-DE" baseline="0" dirty="0" err="1" smtClean="0"/>
              <a:t>ethics</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The </a:t>
            </a:r>
            <a:r>
              <a:rPr lang="de-DE" baseline="0" dirty="0" err="1" smtClean="0"/>
              <a:t>application</a:t>
            </a:r>
            <a:r>
              <a:rPr lang="de-DE" baseline="0" dirty="0" smtClean="0"/>
              <a:t> / </a:t>
            </a:r>
            <a:r>
              <a:rPr lang="de-DE" baseline="0" dirty="0" err="1" smtClean="0"/>
              <a:t>proposal</a:t>
            </a:r>
            <a:r>
              <a:rPr lang="de-DE" baseline="0" dirty="0" smtClean="0"/>
              <a:t> </a:t>
            </a:r>
            <a:r>
              <a:rPr lang="de-DE" baseline="0" dirty="0" err="1" smtClean="0"/>
              <a:t>for</a:t>
            </a:r>
            <a:r>
              <a:rPr lang="de-DE" baseline="0" dirty="0" smtClean="0"/>
              <a:t> an </a:t>
            </a:r>
            <a:r>
              <a:rPr lang="de-DE" baseline="0" dirty="0" err="1" smtClean="0"/>
              <a:t>experiment</a:t>
            </a:r>
            <a:r>
              <a:rPr lang="de-DE" baseline="0" dirty="0" smtClean="0"/>
              <a:t> </a:t>
            </a:r>
            <a:r>
              <a:rPr lang="de-DE" baseline="0" dirty="0" err="1" smtClean="0"/>
              <a:t>needs</a:t>
            </a:r>
            <a:r>
              <a:rPr lang="de-DE" baseline="0" dirty="0" smtClean="0"/>
              <a:t> </a:t>
            </a:r>
            <a:r>
              <a:rPr lang="de-DE" baseline="0" dirty="0" err="1" smtClean="0"/>
              <a:t>to</a:t>
            </a:r>
            <a:r>
              <a:rPr lang="de-DE" baseline="0" dirty="0" smtClean="0"/>
              <a:t> </a:t>
            </a:r>
            <a:r>
              <a:rPr lang="de-DE" baseline="0" dirty="0" err="1" smtClean="0"/>
              <a:t>prove</a:t>
            </a:r>
            <a:r>
              <a:rPr lang="de-DE" baseline="0" dirty="0" smtClean="0"/>
              <a:t> </a:t>
            </a:r>
            <a:r>
              <a:rPr lang="de-DE" baseline="0" dirty="0" err="1" smtClean="0"/>
              <a:t>the</a:t>
            </a:r>
            <a:r>
              <a:rPr lang="de-DE" baseline="0" dirty="0" smtClean="0"/>
              <a:t> </a:t>
            </a:r>
            <a:r>
              <a:rPr lang="de-DE" baseline="0" dirty="0" err="1" smtClean="0"/>
              <a:t>folloowing</a:t>
            </a:r>
            <a:r>
              <a:rPr lang="de-DE" baseline="0" dirty="0" smtClean="0"/>
              <a:t>: </a:t>
            </a:r>
            <a:r>
              <a:rPr lang="de-DE" baseline="0" dirty="0" err="1" smtClean="0"/>
              <a:t>no</a:t>
            </a:r>
            <a:r>
              <a:rPr lang="de-DE" baseline="0" dirty="0" smtClean="0"/>
              <a:t> alternative </a:t>
            </a:r>
            <a:r>
              <a:rPr lang="de-DE" baseline="0" dirty="0" err="1" smtClean="0"/>
              <a:t>methods</a:t>
            </a:r>
            <a:r>
              <a:rPr lang="de-DE" baseline="0" dirty="0" smtClean="0"/>
              <a:t> </a:t>
            </a:r>
            <a:r>
              <a:rPr lang="de-DE" baseline="0" dirty="0" err="1" smtClean="0"/>
              <a:t>for</a:t>
            </a:r>
            <a:r>
              <a:rPr lang="de-DE" baseline="0" dirty="0" smtClean="0"/>
              <a:t> </a:t>
            </a:r>
            <a:r>
              <a:rPr lang="de-DE" baseline="0" dirty="0" err="1" smtClean="0"/>
              <a:t>addressing</a:t>
            </a:r>
            <a:r>
              <a:rPr lang="de-DE" baseline="0" dirty="0" smtClean="0"/>
              <a:t> </a:t>
            </a:r>
            <a:r>
              <a:rPr lang="de-DE" baseline="0" dirty="0" err="1" smtClean="0"/>
              <a:t>the</a:t>
            </a:r>
            <a:r>
              <a:rPr lang="de-DE" baseline="0" dirty="0" smtClean="0"/>
              <a:t> </a:t>
            </a:r>
            <a:r>
              <a:rPr lang="de-DE" baseline="0" dirty="0" err="1" smtClean="0"/>
              <a:t>research</a:t>
            </a:r>
            <a:r>
              <a:rPr lang="de-DE" baseline="0" dirty="0" smtClean="0"/>
              <a:t> </a:t>
            </a:r>
            <a:r>
              <a:rPr lang="de-DE" baseline="0" dirty="0" err="1" smtClean="0"/>
              <a:t>question</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officers</a:t>
            </a:r>
            <a:r>
              <a:rPr lang="de-DE" baseline="0" dirty="0" smtClean="0"/>
              <a:t> </a:t>
            </a:r>
            <a:r>
              <a:rPr lang="de-DE" baseline="0" dirty="0" err="1" smtClean="0"/>
              <a:t>are</a:t>
            </a:r>
            <a:r>
              <a:rPr lang="de-DE" baseline="0" dirty="0" smtClean="0"/>
              <a:t> </a:t>
            </a:r>
            <a:r>
              <a:rPr lang="de-DE" baseline="0" dirty="0" err="1" smtClean="0"/>
              <a:t>most</a:t>
            </a:r>
            <a:r>
              <a:rPr lang="de-DE" baseline="0" dirty="0" smtClean="0"/>
              <a:t> </a:t>
            </a:r>
            <a:r>
              <a:rPr lang="de-DE" baseline="0" dirty="0" err="1" smtClean="0"/>
              <a:t>often</a:t>
            </a:r>
            <a:r>
              <a:rPr lang="de-DE" baseline="0" dirty="0" smtClean="0"/>
              <a:t> </a:t>
            </a:r>
            <a:r>
              <a:rPr lang="de-DE" baseline="0" dirty="0" err="1" smtClean="0"/>
              <a:t>veterinarians</a:t>
            </a:r>
            <a:r>
              <a:rPr lang="de-DE" baseline="0" dirty="0" smtClean="0"/>
              <a:t> </a:t>
            </a:r>
            <a:r>
              <a:rPr lang="de-DE" baseline="0" dirty="0" err="1" smtClean="0"/>
              <a:t>by</a:t>
            </a:r>
            <a:r>
              <a:rPr lang="de-DE" baseline="0" dirty="0" smtClean="0"/>
              <a:t> </a:t>
            </a:r>
            <a:r>
              <a:rPr lang="de-DE" baseline="0" dirty="0" err="1" smtClean="0"/>
              <a:t>training</a:t>
            </a:r>
            <a:r>
              <a:rPr lang="de-DE" baseline="0" dirty="0" smtClean="0"/>
              <a:t>. </a:t>
            </a:r>
            <a:r>
              <a:rPr lang="de-DE" baseline="0" dirty="0" err="1" smtClean="0"/>
              <a:t>every</a:t>
            </a:r>
            <a:r>
              <a:rPr lang="de-DE" baseline="0" dirty="0" smtClean="0"/>
              <a:t> lab / </a:t>
            </a:r>
            <a:r>
              <a:rPr lang="de-DE" baseline="0" dirty="0" err="1" smtClean="0"/>
              <a:t>clinic</a:t>
            </a:r>
            <a:r>
              <a:rPr lang="de-DE" baseline="0" dirty="0" smtClean="0"/>
              <a:t> etc. </a:t>
            </a:r>
            <a:r>
              <a:rPr lang="de-DE" baseline="0" dirty="0" err="1" smtClean="0"/>
              <a:t>conducting</a:t>
            </a:r>
            <a:r>
              <a:rPr lang="de-DE" baseline="0" dirty="0" smtClean="0"/>
              <a:t> </a:t>
            </a:r>
            <a:r>
              <a:rPr lang="de-DE" baseline="0" dirty="0" err="1" smtClean="0"/>
              <a:t>experiments</a:t>
            </a:r>
            <a:r>
              <a:rPr lang="de-DE" baseline="0" dirty="0" smtClean="0"/>
              <a:t> </a:t>
            </a:r>
            <a:r>
              <a:rPr lang="de-DE" baseline="0" dirty="0" err="1" smtClean="0"/>
              <a:t>needs</a:t>
            </a:r>
            <a:r>
              <a:rPr lang="de-DE" baseline="0" dirty="0" smtClean="0"/>
              <a:t> </a:t>
            </a:r>
            <a:r>
              <a:rPr lang="de-DE" baseline="0" dirty="0" err="1" smtClean="0"/>
              <a:t>between</a:t>
            </a:r>
            <a:r>
              <a:rPr lang="de-DE" baseline="0" dirty="0" smtClean="0"/>
              <a:t> </a:t>
            </a:r>
            <a:r>
              <a:rPr lang="de-DE" baseline="0" dirty="0" err="1" smtClean="0"/>
              <a:t>one</a:t>
            </a:r>
            <a:r>
              <a:rPr lang="de-DE" baseline="0" dirty="0" smtClean="0"/>
              <a:t> </a:t>
            </a:r>
            <a:r>
              <a:rPr lang="de-DE" baseline="0" dirty="0" err="1" smtClean="0"/>
              <a:t>and</a:t>
            </a:r>
            <a:r>
              <a:rPr lang="de-DE" baseline="0" dirty="0" smtClean="0"/>
              <a:t> </a:t>
            </a:r>
            <a:r>
              <a:rPr lang="de-DE" baseline="0" dirty="0" err="1" smtClean="0"/>
              <a:t>several</a:t>
            </a:r>
            <a:r>
              <a:rPr lang="de-DE" baseline="0" dirty="0" smtClean="0"/>
              <a:t>  </a:t>
            </a:r>
            <a:r>
              <a:rPr lang="de-DE" baseline="0" dirty="0" err="1" smtClean="0"/>
              <a:t>employees</a:t>
            </a:r>
            <a:r>
              <a:rPr lang="de-DE" baseline="0" dirty="0" smtClean="0"/>
              <a:t> </a:t>
            </a:r>
            <a:r>
              <a:rPr lang="de-DE" baseline="0" dirty="0" err="1" smtClean="0"/>
              <a:t>to</a:t>
            </a:r>
            <a:r>
              <a:rPr lang="de-DE" baseline="0" dirty="0" smtClean="0"/>
              <a:t> </a:t>
            </a:r>
            <a:r>
              <a:rPr lang="de-DE" baseline="0" dirty="0" err="1" smtClean="0"/>
              <a:t>fulfill</a:t>
            </a:r>
            <a:r>
              <a:rPr lang="de-DE" baseline="0" dirty="0" smtClean="0"/>
              <a:t> </a:t>
            </a:r>
            <a:r>
              <a:rPr lang="de-DE" baseline="0" dirty="0" err="1" smtClean="0"/>
              <a:t>the</a:t>
            </a:r>
            <a:r>
              <a:rPr lang="de-DE" baseline="0" dirty="0" smtClean="0"/>
              <a:t> </a:t>
            </a:r>
            <a:r>
              <a:rPr lang="de-DE" baseline="0" dirty="0" err="1" smtClean="0"/>
              <a:t>role</a:t>
            </a:r>
            <a:r>
              <a:rPr lang="de-DE" baseline="0" dirty="0" smtClean="0"/>
              <a:t> (</a:t>
            </a:r>
            <a:r>
              <a:rPr lang="de-DE" baseline="0" dirty="0" err="1" smtClean="0"/>
              <a:t>depending</a:t>
            </a:r>
            <a:r>
              <a:rPr lang="de-DE" baseline="0" dirty="0" smtClean="0"/>
              <a:t> on </a:t>
            </a:r>
            <a:r>
              <a:rPr lang="de-DE" baseline="0" dirty="0" err="1" smtClean="0"/>
              <a:t>size</a:t>
            </a:r>
            <a:r>
              <a:rPr lang="de-DE" baseline="0" dirty="0" smtClean="0"/>
              <a:t>).  </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For</a:t>
            </a:r>
            <a:r>
              <a:rPr lang="de-DE" baseline="0" dirty="0" smtClean="0"/>
              <a:t> an </a:t>
            </a:r>
            <a:r>
              <a:rPr lang="de-DE" baseline="0" dirty="0" err="1" smtClean="0"/>
              <a:t>experiment</a:t>
            </a:r>
            <a:r>
              <a:rPr lang="de-DE" baseline="0" dirty="0" smtClean="0"/>
              <a:t> </a:t>
            </a:r>
            <a:r>
              <a:rPr lang="de-DE" baseline="0" dirty="0" err="1" smtClean="0"/>
              <a:t>to</a:t>
            </a:r>
            <a:r>
              <a:rPr lang="de-DE" baseline="0" dirty="0" smtClean="0"/>
              <a:t> </a:t>
            </a:r>
            <a:r>
              <a:rPr lang="de-DE" baseline="0" dirty="0" err="1" smtClean="0"/>
              <a:t>gain</a:t>
            </a:r>
            <a:r>
              <a:rPr lang="de-DE" baseline="0" dirty="0" smtClean="0"/>
              <a:t> </a:t>
            </a:r>
            <a:r>
              <a:rPr lang="de-DE" baseline="0" dirty="0" err="1" smtClean="0"/>
              <a:t>approval</a:t>
            </a:r>
            <a:r>
              <a:rPr lang="de-DE" baseline="0" dirty="0" smtClean="0"/>
              <a:t> a </a:t>
            </a:r>
            <a:r>
              <a:rPr lang="de-DE" baseline="0" dirty="0" err="1" smtClean="0"/>
              <a:t>researcher</a:t>
            </a:r>
            <a:r>
              <a:rPr lang="de-DE" baseline="0" dirty="0" smtClean="0"/>
              <a:t> </a:t>
            </a:r>
            <a:r>
              <a:rPr lang="de-DE" baseline="0" dirty="0" err="1" smtClean="0"/>
              <a:t>calculates</a:t>
            </a:r>
            <a:r>
              <a:rPr lang="de-DE" baseline="0" dirty="0" smtClean="0"/>
              <a:t> </a:t>
            </a:r>
            <a:r>
              <a:rPr lang="de-DE" baseline="0" dirty="0" err="1" smtClean="0"/>
              <a:t>today</a:t>
            </a:r>
            <a:r>
              <a:rPr lang="de-DE" baseline="0" dirty="0" smtClean="0"/>
              <a:t> </a:t>
            </a:r>
            <a:r>
              <a:rPr lang="de-DE" baseline="0" dirty="0" err="1" smtClean="0"/>
              <a:t>between</a:t>
            </a:r>
            <a:r>
              <a:rPr lang="de-DE" baseline="0" dirty="0" smtClean="0"/>
              <a:t> 9 </a:t>
            </a:r>
            <a:r>
              <a:rPr lang="de-DE" baseline="0" dirty="0" err="1" smtClean="0"/>
              <a:t>months</a:t>
            </a:r>
            <a:r>
              <a:rPr lang="de-DE" baseline="0" dirty="0" smtClean="0"/>
              <a:t> </a:t>
            </a:r>
            <a:r>
              <a:rPr lang="de-DE" baseline="0" dirty="0" err="1" smtClean="0"/>
              <a:t>to</a:t>
            </a:r>
            <a:r>
              <a:rPr lang="de-DE" baseline="0" dirty="0" smtClean="0"/>
              <a:t> a </a:t>
            </a:r>
            <a:r>
              <a:rPr lang="de-DE" baseline="0" dirty="0" err="1" smtClean="0"/>
              <a:t>year</a:t>
            </a:r>
            <a:r>
              <a:rPr lang="de-DE" baseline="0" dirty="0" smtClean="0"/>
              <a:t>. All </a:t>
            </a:r>
            <a:r>
              <a:rPr lang="de-DE" baseline="0" dirty="0" err="1" smtClean="0"/>
              <a:t>applications</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precise</a:t>
            </a:r>
            <a:r>
              <a:rPr lang="de-DE" baseline="0" dirty="0" smtClean="0"/>
              <a:t> </a:t>
            </a:r>
            <a:r>
              <a:rPr lang="de-DE" baseline="0" dirty="0" err="1" smtClean="0"/>
              <a:t>and</a:t>
            </a:r>
            <a:r>
              <a:rPr lang="de-DE" baseline="0" dirty="0" smtClean="0"/>
              <a:t> </a:t>
            </a:r>
            <a:r>
              <a:rPr lang="de-DE" baseline="0" dirty="0" err="1" smtClean="0"/>
              <a:t>are</a:t>
            </a:r>
            <a:r>
              <a:rPr lang="de-DE" baseline="0" dirty="0" smtClean="0"/>
              <a:t> </a:t>
            </a:r>
            <a:r>
              <a:rPr lang="de-DE" baseline="0" dirty="0" err="1" smtClean="0"/>
              <a:t>only</a:t>
            </a:r>
            <a:r>
              <a:rPr lang="de-DE" baseline="0" dirty="0" smtClean="0"/>
              <a:t> </a:t>
            </a:r>
            <a:r>
              <a:rPr lang="de-DE" baseline="0" dirty="0" err="1" smtClean="0"/>
              <a:t>submitted</a:t>
            </a:r>
            <a:r>
              <a:rPr lang="de-DE" baseline="0" dirty="0" smtClean="0"/>
              <a:t> after </a:t>
            </a:r>
            <a:r>
              <a:rPr lang="de-DE" baseline="0" dirty="0" err="1" smtClean="0"/>
              <a:t>revisions</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 </a:t>
            </a:r>
            <a:r>
              <a:rPr lang="de-DE" baseline="0" dirty="0" err="1" smtClean="0"/>
              <a:t>fairly</a:t>
            </a:r>
            <a:r>
              <a:rPr lang="de-DE" baseline="0" dirty="0" smtClean="0"/>
              <a:t> </a:t>
            </a:r>
            <a:r>
              <a:rPr lang="de-DE" baseline="0" dirty="0" err="1" smtClean="0"/>
              <a:t>exact</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animals</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calculated</a:t>
            </a:r>
            <a:r>
              <a:rPr lang="de-DE" baseline="0" dirty="0" smtClean="0"/>
              <a:t>, </a:t>
            </a:r>
            <a:r>
              <a:rPr lang="de-DE" baseline="0" dirty="0" err="1" smtClean="0"/>
              <a:t>which</a:t>
            </a:r>
            <a:r>
              <a:rPr lang="de-DE" baseline="0" dirty="0" smtClean="0"/>
              <a:t> </a:t>
            </a:r>
            <a:r>
              <a:rPr lang="de-DE" baseline="0" dirty="0" err="1" smtClean="0"/>
              <a:t>requires</a:t>
            </a:r>
            <a:r>
              <a:rPr lang="de-DE" baseline="0" dirty="0" smtClean="0"/>
              <a:t> </a:t>
            </a:r>
            <a:r>
              <a:rPr lang="de-DE" baseline="0" dirty="0" err="1" smtClean="0"/>
              <a:t>detailed</a:t>
            </a:r>
            <a:r>
              <a:rPr lang="de-DE" baseline="0" dirty="0" smtClean="0"/>
              <a:t> </a:t>
            </a:r>
            <a:r>
              <a:rPr lang="de-DE" baseline="0" dirty="0" err="1" smtClean="0"/>
              <a:t>planning</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 Tierschutzbeauftragter / </a:t>
            </a:r>
            <a:r>
              <a:rPr lang="de-DE" baseline="0" dirty="0" err="1" smtClean="0"/>
              <a:t>important</a:t>
            </a:r>
            <a:r>
              <a:rPr lang="de-DE" baseline="0" dirty="0" smtClean="0"/>
              <a:t> </a:t>
            </a:r>
            <a:r>
              <a:rPr lang="de-DE" baseline="0" dirty="0" err="1" smtClean="0"/>
              <a:t>role</a:t>
            </a:r>
            <a:r>
              <a:rPr lang="de-DE" baseline="0" dirty="0" smtClean="0"/>
              <a:t> in a lab: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veterinarian</a:t>
            </a:r>
            <a:r>
              <a:rPr lang="de-DE" baseline="0" dirty="0" smtClean="0"/>
              <a:t>, </a:t>
            </a:r>
            <a:r>
              <a:rPr lang="de-DE" baseline="0" dirty="0" err="1" smtClean="0"/>
              <a:t>medical</a:t>
            </a:r>
            <a:r>
              <a:rPr lang="de-DE" baseline="0" dirty="0" smtClean="0"/>
              <a:t> </a:t>
            </a:r>
            <a:r>
              <a:rPr lang="de-DE" baseline="0" dirty="0" err="1" smtClean="0"/>
              <a:t>doctor</a:t>
            </a:r>
            <a:r>
              <a:rPr lang="de-DE" baseline="0" dirty="0" smtClean="0"/>
              <a:t> </a:t>
            </a:r>
            <a:r>
              <a:rPr lang="de-DE" baseline="0" dirty="0" err="1" smtClean="0"/>
              <a:t>or</a:t>
            </a:r>
            <a:r>
              <a:rPr lang="de-DE" baseline="0" dirty="0" smtClean="0"/>
              <a:t> </a:t>
            </a:r>
            <a:r>
              <a:rPr lang="de-DE" baseline="0" dirty="0" err="1" smtClean="0"/>
              <a:t>biologists</a:t>
            </a:r>
            <a:r>
              <a:rPr lang="de-DE" baseline="0" dirty="0" smtClean="0"/>
              <a:t> </a:t>
            </a:r>
            <a:r>
              <a:rPr lang="de-DE" baseline="0" dirty="0" err="1" smtClean="0"/>
              <a:t>by</a:t>
            </a:r>
            <a:r>
              <a:rPr lang="de-DE" baseline="0" dirty="0" smtClean="0"/>
              <a:t> </a:t>
            </a:r>
            <a:r>
              <a:rPr lang="de-DE" baseline="0" dirty="0" err="1" smtClean="0"/>
              <a:t>training</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not </a:t>
            </a:r>
            <a:r>
              <a:rPr lang="de-DE" baseline="0" dirty="0" err="1" smtClean="0"/>
              <a:t>subjected</a:t>
            </a:r>
            <a:r>
              <a:rPr lang="de-DE" baseline="0" dirty="0" smtClean="0"/>
              <a:t> </a:t>
            </a:r>
            <a:r>
              <a:rPr lang="de-DE" baseline="0" dirty="0" err="1" smtClean="0"/>
              <a:t>to</a:t>
            </a:r>
            <a:r>
              <a:rPr lang="de-DE" baseline="0" dirty="0" smtClean="0"/>
              <a:t> </a:t>
            </a:r>
            <a:r>
              <a:rPr lang="de-DE" baseline="0" dirty="0" err="1" smtClean="0"/>
              <a:t>instructions</a:t>
            </a:r>
            <a:r>
              <a:rPr lang="de-DE" baseline="0" dirty="0" smtClean="0"/>
              <a:t> (</a:t>
            </a:r>
            <a:r>
              <a:rPr lang="de-DE" baseline="0" dirty="0" err="1" smtClean="0"/>
              <a:t>as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radiation</a:t>
            </a:r>
            <a:r>
              <a:rPr lang="de-DE" baseline="0" dirty="0" smtClean="0"/>
              <a:t> </a:t>
            </a:r>
            <a:r>
              <a:rPr lang="de-DE" baseline="0" dirty="0" err="1" smtClean="0"/>
              <a:t>protection</a:t>
            </a:r>
            <a:r>
              <a:rPr lang="de-DE" baseline="0" dirty="0" smtClean="0"/>
              <a:t> at DESY)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Key </a:t>
            </a:r>
            <a:r>
              <a:rPr lang="de-DE" baseline="0" dirty="0" err="1" smtClean="0"/>
              <a:t>contact</a:t>
            </a:r>
            <a:r>
              <a:rPr lang="de-DE" baseline="0" dirty="0" smtClean="0"/>
              <a:t> </a:t>
            </a:r>
            <a:r>
              <a:rPr lang="de-DE" baseline="0" dirty="0" err="1" smtClean="0"/>
              <a:t>between</a:t>
            </a:r>
            <a:r>
              <a:rPr lang="de-DE" baseline="0" dirty="0" smtClean="0"/>
              <a:t> </a:t>
            </a:r>
            <a:r>
              <a:rPr lang="de-DE" baseline="0" dirty="0" err="1" smtClean="0"/>
              <a:t>scientists</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local</a:t>
            </a:r>
            <a:r>
              <a:rPr lang="de-DE" baseline="0" dirty="0" smtClean="0"/>
              <a:t> </a:t>
            </a:r>
            <a:r>
              <a:rPr lang="de-DE" baseline="0" dirty="0" err="1" smtClean="0"/>
              <a:t>authorities</a:t>
            </a:r>
            <a:r>
              <a:rPr lang="de-DE" baseline="0" dirty="0" smtClean="0"/>
              <a:t>: </a:t>
            </a:r>
            <a:r>
              <a:rPr lang="de-DE" baseline="0" dirty="0" err="1" smtClean="0"/>
              <a:t>both</a:t>
            </a:r>
            <a:r>
              <a:rPr lang="de-DE" baseline="0" dirty="0" smtClean="0"/>
              <a:t> </a:t>
            </a:r>
            <a:r>
              <a:rPr lang="de-DE" baseline="0" dirty="0" err="1" smtClean="0"/>
              <a:t>can</a:t>
            </a:r>
            <a:r>
              <a:rPr lang="de-DE" baseline="0" dirty="0" smtClean="0"/>
              <a:t> </a:t>
            </a:r>
            <a:r>
              <a:rPr lang="de-DE" baseline="0" dirty="0" err="1" smtClean="0"/>
              <a:t>address</a:t>
            </a:r>
            <a:r>
              <a:rPr lang="de-DE" baseline="0" dirty="0" smtClean="0"/>
              <a:t> </a:t>
            </a:r>
            <a:r>
              <a:rPr lang="de-DE" baseline="0" dirty="0" err="1" smtClean="0"/>
              <a:t>the</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a:t>
            </a:r>
            <a:r>
              <a:rPr lang="de-DE" baseline="0" dirty="0" err="1" smtClean="0"/>
              <a:t>with</a:t>
            </a:r>
            <a:r>
              <a:rPr lang="de-DE" baseline="0" dirty="0" smtClean="0"/>
              <a:t> </a:t>
            </a:r>
            <a:r>
              <a:rPr lang="de-DE" baseline="0" dirty="0" err="1" smtClean="0"/>
              <a:t>questions</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Consults</a:t>
            </a:r>
            <a:r>
              <a:rPr lang="de-DE" baseline="0" dirty="0" smtClean="0"/>
              <a:t> </a:t>
            </a:r>
            <a:r>
              <a:rPr lang="de-DE" baseline="0" dirty="0" err="1" smtClean="0"/>
              <a:t>researchers</a:t>
            </a:r>
            <a:r>
              <a:rPr lang="de-DE" baseline="0" dirty="0" smtClean="0"/>
              <a:t> </a:t>
            </a:r>
            <a:r>
              <a:rPr lang="de-DE" baseline="0" dirty="0" err="1" smtClean="0"/>
              <a:t>during</a:t>
            </a:r>
            <a:r>
              <a:rPr lang="de-DE" baseline="0" dirty="0" smtClean="0"/>
              <a:t> </a:t>
            </a:r>
            <a:r>
              <a:rPr lang="de-DE" baseline="0" dirty="0" err="1" smtClean="0"/>
              <a:t>the</a:t>
            </a:r>
            <a:r>
              <a:rPr lang="de-DE" baseline="0" dirty="0" smtClean="0"/>
              <a:t> </a:t>
            </a:r>
            <a:r>
              <a:rPr lang="de-DE" baseline="0" dirty="0" err="1" smtClean="0"/>
              <a:t>whole</a:t>
            </a:r>
            <a:r>
              <a:rPr lang="de-DE" baseline="0" dirty="0" smtClean="0"/>
              <a:t> </a:t>
            </a:r>
            <a:r>
              <a:rPr lang="de-DE" baseline="0" dirty="0" err="1" smtClean="0"/>
              <a:t>process</a:t>
            </a:r>
            <a:r>
              <a:rPr lang="de-DE" baseline="0" dirty="0" smtClean="0"/>
              <a:t> in </a:t>
            </a:r>
            <a:r>
              <a:rPr lang="de-DE" baseline="0" dirty="0" err="1" smtClean="0"/>
              <a:t>writing</a:t>
            </a:r>
            <a:r>
              <a:rPr lang="de-DE" baseline="0" dirty="0" smtClean="0"/>
              <a:t> </a:t>
            </a:r>
            <a:r>
              <a:rPr lang="de-DE" baseline="0" dirty="0" err="1" smtClean="0"/>
              <a:t>the</a:t>
            </a:r>
            <a:r>
              <a:rPr lang="de-DE" baseline="0" dirty="0" smtClean="0"/>
              <a:t> </a:t>
            </a:r>
            <a:r>
              <a:rPr lang="de-DE" baseline="0" dirty="0" err="1" smtClean="0"/>
              <a:t>application</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cooperation</a:t>
            </a:r>
            <a:r>
              <a:rPr lang="de-DE" baseline="0" dirty="0" smtClean="0"/>
              <a:t> </a:t>
            </a:r>
            <a:r>
              <a:rPr lang="de-DE" baseline="0" dirty="0" err="1" smtClean="0"/>
              <a:t>with</a:t>
            </a:r>
            <a:r>
              <a:rPr lang="de-DE" baseline="0" dirty="0" smtClean="0"/>
              <a:t> </a:t>
            </a:r>
            <a:r>
              <a:rPr lang="de-DE" baseline="0" dirty="0" err="1" smtClean="0"/>
              <a:t>veterinarians</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local</a:t>
            </a:r>
            <a:r>
              <a:rPr lang="de-DE" baseline="0" dirty="0" smtClean="0"/>
              <a:t> </a:t>
            </a:r>
            <a:r>
              <a:rPr lang="de-DE" baseline="0" dirty="0" err="1" smtClean="0"/>
              <a:t>authorities</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controls</a:t>
            </a:r>
            <a:r>
              <a:rPr lang="de-DE" baseline="0" dirty="0" smtClean="0"/>
              <a:t> </a:t>
            </a:r>
            <a:r>
              <a:rPr lang="de-DE" baseline="0" dirty="0" err="1" smtClean="0"/>
              <a:t>animal</a:t>
            </a:r>
            <a:r>
              <a:rPr lang="de-DE" baseline="0" dirty="0" smtClean="0"/>
              <a:t> care/ </a:t>
            </a:r>
            <a:r>
              <a:rPr lang="de-DE" baseline="0" dirty="0" err="1" smtClean="0"/>
              <a:t>breeding</a:t>
            </a:r>
            <a:r>
              <a:rPr lang="de-DE" baseline="0" dirty="0" smtClean="0"/>
              <a:t> etc.  </a:t>
            </a:r>
            <a:r>
              <a:rPr lang="de-DE" baseline="0" dirty="0" err="1" smtClean="0"/>
              <a:t>within</a:t>
            </a:r>
            <a:r>
              <a:rPr lang="de-DE" baseline="0" dirty="0" smtClean="0"/>
              <a:t> </a:t>
            </a:r>
            <a:r>
              <a:rPr lang="de-DE" baseline="0" dirty="0" err="1" smtClean="0"/>
              <a:t>the</a:t>
            </a:r>
            <a:r>
              <a:rPr lang="de-DE" baseline="0" dirty="0" smtClean="0"/>
              <a:t> lab.   </a:t>
            </a: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21</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smtClean="0"/>
              <a:t>Animal</a:t>
            </a:r>
            <a:r>
              <a:rPr lang="de-DE" baseline="0" dirty="0" smtClean="0"/>
              <a:t> </a:t>
            </a:r>
            <a:r>
              <a:rPr lang="de-DE" baseline="0" dirty="0" err="1" smtClean="0"/>
              <a:t>Welfare</a:t>
            </a:r>
            <a:r>
              <a:rPr lang="de-DE" baseline="0" dirty="0" smtClean="0"/>
              <a:t> </a:t>
            </a:r>
            <a:r>
              <a:rPr lang="de-DE" baseline="0" dirty="0" err="1" smtClean="0"/>
              <a:t>Committees</a:t>
            </a:r>
            <a:r>
              <a:rPr lang="de-DE" baseline="0" dirty="0" smtClean="0"/>
              <a:t>: Tierschutzkommission: Members </a:t>
            </a:r>
            <a:r>
              <a:rPr lang="de-DE" baseline="0" dirty="0" err="1" smtClean="0"/>
              <a:t>are</a:t>
            </a:r>
            <a:r>
              <a:rPr lang="de-DE" baseline="0" dirty="0" smtClean="0"/>
              <a:t> </a:t>
            </a:r>
            <a:r>
              <a:rPr lang="de-DE" baseline="0" dirty="0" err="1" smtClean="0"/>
              <a:t>from</a:t>
            </a:r>
            <a:r>
              <a:rPr lang="de-DE" baseline="0" dirty="0" smtClean="0"/>
              <a:t> different </a:t>
            </a:r>
            <a:r>
              <a:rPr lang="de-DE" baseline="0" dirty="0" err="1" smtClean="0"/>
              <a:t>backgrounds</a:t>
            </a:r>
            <a:r>
              <a:rPr lang="de-DE" baseline="0" dirty="0" smtClean="0"/>
              <a:t>: - </a:t>
            </a:r>
            <a:r>
              <a:rPr lang="de-DE" baseline="0" dirty="0" err="1" smtClean="0"/>
              <a:t>experts</a:t>
            </a:r>
            <a:r>
              <a:rPr lang="de-DE" baseline="0" dirty="0" smtClean="0"/>
              <a:t> </a:t>
            </a:r>
            <a:r>
              <a:rPr lang="de-DE" baseline="0" dirty="0" err="1" smtClean="0"/>
              <a:t>from</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organisations</a:t>
            </a:r>
            <a:r>
              <a:rPr lang="de-DE" baseline="0" dirty="0" smtClean="0"/>
              <a:t>, </a:t>
            </a:r>
            <a:r>
              <a:rPr lang="de-DE" baseline="0" dirty="0" err="1" smtClean="0"/>
              <a:t>veterinarians</a:t>
            </a:r>
            <a:r>
              <a:rPr lang="de-DE" baseline="0" dirty="0" smtClean="0"/>
              <a:t>, </a:t>
            </a:r>
            <a:r>
              <a:rPr lang="de-DE" baseline="0" dirty="0" err="1" smtClean="0"/>
              <a:t>biomedical</a:t>
            </a:r>
            <a:r>
              <a:rPr lang="de-DE" baseline="0" dirty="0" smtClean="0"/>
              <a:t> </a:t>
            </a:r>
            <a:r>
              <a:rPr lang="de-DE" baseline="0" dirty="0" err="1" smtClean="0"/>
              <a:t>scientific</a:t>
            </a:r>
            <a:r>
              <a:rPr lang="de-DE" baseline="0" dirty="0" smtClean="0"/>
              <a:t> </a:t>
            </a:r>
            <a:r>
              <a:rPr lang="de-DE" baseline="0" dirty="0" err="1" smtClean="0"/>
              <a:t>background</a:t>
            </a:r>
            <a:r>
              <a:rPr lang="de-DE" baseline="0" dirty="0" smtClean="0"/>
              <a:t> (fundamental </a:t>
            </a:r>
            <a:r>
              <a:rPr lang="de-DE" baseline="0" dirty="0" err="1" smtClean="0"/>
              <a:t>research</a:t>
            </a:r>
            <a:r>
              <a:rPr lang="de-DE" baseline="0" dirty="0" smtClean="0"/>
              <a:t>), </a:t>
            </a:r>
            <a:r>
              <a:rPr lang="de-DE" baseline="0" dirty="0" err="1" smtClean="0"/>
              <a:t>medical</a:t>
            </a:r>
            <a:r>
              <a:rPr lang="de-DE" baseline="0" dirty="0" smtClean="0"/>
              <a:t> </a:t>
            </a:r>
            <a:r>
              <a:rPr lang="de-DE" baseline="0" dirty="0" err="1" smtClean="0"/>
              <a:t>doctors</a:t>
            </a:r>
            <a:r>
              <a:rPr lang="de-DE" baseline="0" dirty="0" smtClean="0"/>
              <a:t>, liberal </a:t>
            </a:r>
            <a:r>
              <a:rPr lang="de-DE" baseline="0" dirty="0" err="1" smtClean="0"/>
              <a:t>arts</a:t>
            </a:r>
            <a:r>
              <a:rPr lang="de-DE" baseline="0" dirty="0" smtClean="0"/>
              <a:t> </a:t>
            </a:r>
            <a:r>
              <a:rPr lang="de-DE" baseline="0" dirty="0" err="1" smtClean="0"/>
              <a:t>scolars</a:t>
            </a:r>
            <a:r>
              <a:rPr lang="de-DE" baseline="0" dirty="0" smtClean="0"/>
              <a:t> (e.g. </a:t>
            </a:r>
            <a:r>
              <a:rPr lang="de-DE" baseline="0" dirty="0" err="1" smtClean="0"/>
              <a:t>ethics</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The </a:t>
            </a:r>
            <a:r>
              <a:rPr lang="de-DE" baseline="0" dirty="0" err="1" smtClean="0"/>
              <a:t>application</a:t>
            </a:r>
            <a:r>
              <a:rPr lang="de-DE" baseline="0" dirty="0" smtClean="0"/>
              <a:t> / </a:t>
            </a:r>
            <a:r>
              <a:rPr lang="de-DE" baseline="0" dirty="0" err="1" smtClean="0"/>
              <a:t>proposal</a:t>
            </a:r>
            <a:r>
              <a:rPr lang="de-DE" baseline="0" dirty="0" smtClean="0"/>
              <a:t> </a:t>
            </a:r>
            <a:r>
              <a:rPr lang="de-DE" baseline="0" dirty="0" err="1" smtClean="0"/>
              <a:t>for</a:t>
            </a:r>
            <a:r>
              <a:rPr lang="de-DE" baseline="0" dirty="0" smtClean="0"/>
              <a:t> an </a:t>
            </a:r>
            <a:r>
              <a:rPr lang="de-DE" baseline="0" dirty="0" err="1" smtClean="0"/>
              <a:t>experiment</a:t>
            </a:r>
            <a:r>
              <a:rPr lang="de-DE" baseline="0" dirty="0" smtClean="0"/>
              <a:t> </a:t>
            </a:r>
            <a:r>
              <a:rPr lang="de-DE" baseline="0" dirty="0" err="1" smtClean="0"/>
              <a:t>needs</a:t>
            </a:r>
            <a:r>
              <a:rPr lang="de-DE" baseline="0" dirty="0" smtClean="0"/>
              <a:t> </a:t>
            </a:r>
            <a:r>
              <a:rPr lang="de-DE" baseline="0" dirty="0" err="1" smtClean="0"/>
              <a:t>to</a:t>
            </a:r>
            <a:r>
              <a:rPr lang="de-DE" baseline="0" dirty="0" smtClean="0"/>
              <a:t> </a:t>
            </a:r>
            <a:r>
              <a:rPr lang="de-DE" baseline="0" dirty="0" err="1" smtClean="0"/>
              <a:t>prove</a:t>
            </a:r>
            <a:r>
              <a:rPr lang="de-DE" baseline="0" dirty="0" smtClean="0"/>
              <a:t> </a:t>
            </a:r>
            <a:r>
              <a:rPr lang="de-DE" baseline="0" dirty="0" err="1" smtClean="0"/>
              <a:t>the</a:t>
            </a:r>
            <a:r>
              <a:rPr lang="de-DE" baseline="0" dirty="0" smtClean="0"/>
              <a:t> </a:t>
            </a:r>
            <a:r>
              <a:rPr lang="de-DE" baseline="0" dirty="0" err="1" smtClean="0"/>
              <a:t>folloowing</a:t>
            </a:r>
            <a:r>
              <a:rPr lang="de-DE" baseline="0" dirty="0" smtClean="0"/>
              <a:t>: </a:t>
            </a:r>
            <a:r>
              <a:rPr lang="de-DE" baseline="0" dirty="0" err="1" smtClean="0"/>
              <a:t>no</a:t>
            </a:r>
            <a:r>
              <a:rPr lang="de-DE" baseline="0" dirty="0" smtClean="0"/>
              <a:t> alternative </a:t>
            </a:r>
            <a:r>
              <a:rPr lang="de-DE" baseline="0" dirty="0" err="1" smtClean="0"/>
              <a:t>methods</a:t>
            </a:r>
            <a:r>
              <a:rPr lang="de-DE" baseline="0" dirty="0" smtClean="0"/>
              <a:t> </a:t>
            </a:r>
            <a:r>
              <a:rPr lang="de-DE" baseline="0" dirty="0" err="1" smtClean="0"/>
              <a:t>for</a:t>
            </a:r>
            <a:r>
              <a:rPr lang="de-DE" baseline="0" dirty="0" smtClean="0"/>
              <a:t> </a:t>
            </a:r>
            <a:r>
              <a:rPr lang="de-DE" baseline="0" dirty="0" err="1" smtClean="0"/>
              <a:t>addressing</a:t>
            </a:r>
            <a:r>
              <a:rPr lang="de-DE" baseline="0" dirty="0" smtClean="0"/>
              <a:t> </a:t>
            </a:r>
            <a:r>
              <a:rPr lang="de-DE" baseline="0" dirty="0" err="1" smtClean="0"/>
              <a:t>the</a:t>
            </a:r>
            <a:r>
              <a:rPr lang="de-DE" baseline="0" dirty="0" smtClean="0"/>
              <a:t> </a:t>
            </a:r>
            <a:r>
              <a:rPr lang="de-DE" baseline="0" dirty="0" err="1" smtClean="0"/>
              <a:t>research</a:t>
            </a:r>
            <a:r>
              <a:rPr lang="de-DE" baseline="0" dirty="0" smtClean="0"/>
              <a:t> </a:t>
            </a:r>
            <a:r>
              <a:rPr lang="de-DE" baseline="0" dirty="0" err="1" smtClean="0"/>
              <a:t>question</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officers</a:t>
            </a:r>
            <a:r>
              <a:rPr lang="de-DE" baseline="0" dirty="0" smtClean="0"/>
              <a:t> </a:t>
            </a:r>
            <a:r>
              <a:rPr lang="de-DE" baseline="0" dirty="0" err="1" smtClean="0"/>
              <a:t>are</a:t>
            </a:r>
            <a:r>
              <a:rPr lang="de-DE" baseline="0" dirty="0" smtClean="0"/>
              <a:t> </a:t>
            </a:r>
            <a:r>
              <a:rPr lang="de-DE" baseline="0" dirty="0" err="1" smtClean="0"/>
              <a:t>most</a:t>
            </a:r>
            <a:r>
              <a:rPr lang="de-DE" baseline="0" dirty="0" smtClean="0"/>
              <a:t> </a:t>
            </a:r>
            <a:r>
              <a:rPr lang="de-DE" baseline="0" dirty="0" err="1" smtClean="0"/>
              <a:t>often</a:t>
            </a:r>
            <a:r>
              <a:rPr lang="de-DE" baseline="0" dirty="0" smtClean="0"/>
              <a:t> </a:t>
            </a:r>
            <a:r>
              <a:rPr lang="de-DE" baseline="0" dirty="0" err="1" smtClean="0"/>
              <a:t>veterinarians</a:t>
            </a:r>
            <a:r>
              <a:rPr lang="de-DE" baseline="0" dirty="0" smtClean="0"/>
              <a:t> </a:t>
            </a:r>
            <a:r>
              <a:rPr lang="de-DE" baseline="0" dirty="0" err="1" smtClean="0"/>
              <a:t>by</a:t>
            </a:r>
            <a:r>
              <a:rPr lang="de-DE" baseline="0" dirty="0" smtClean="0"/>
              <a:t> </a:t>
            </a:r>
            <a:r>
              <a:rPr lang="de-DE" baseline="0" dirty="0" err="1" smtClean="0"/>
              <a:t>training</a:t>
            </a:r>
            <a:r>
              <a:rPr lang="de-DE" baseline="0" dirty="0" smtClean="0"/>
              <a:t>. </a:t>
            </a:r>
            <a:r>
              <a:rPr lang="de-DE" baseline="0" dirty="0" err="1" smtClean="0"/>
              <a:t>every</a:t>
            </a:r>
            <a:r>
              <a:rPr lang="de-DE" baseline="0" dirty="0" smtClean="0"/>
              <a:t> lab / </a:t>
            </a:r>
            <a:r>
              <a:rPr lang="de-DE" baseline="0" dirty="0" err="1" smtClean="0"/>
              <a:t>clinic</a:t>
            </a:r>
            <a:r>
              <a:rPr lang="de-DE" baseline="0" dirty="0" smtClean="0"/>
              <a:t> etc. </a:t>
            </a:r>
            <a:r>
              <a:rPr lang="de-DE" baseline="0" dirty="0" err="1" smtClean="0"/>
              <a:t>conducting</a:t>
            </a:r>
            <a:r>
              <a:rPr lang="de-DE" baseline="0" dirty="0" smtClean="0"/>
              <a:t> </a:t>
            </a:r>
            <a:r>
              <a:rPr lang="de-DE" baseline="0" dirty="0" err="1" smtClean="0"/>
              <a:t>experiments</a:t>
            </a:r>
            <a:r>
              <a:rPr lang="de-DE" baseline="0" dirty="0" smtClean="0"/>
              <a:t> </a:t>
            </a:r>
            <a:r>
              <a:rPr lang="de-DE" baseline="0" dirty="0" err="1" smtClean="0"/>
              <a:t>needs</a:t>
            </a:r>
            <a:r>
              <a:rPr lang="de-DE" baseline="0" dirty="0" smtClean="0"/>
              <a:t> </a:t>
            </a:r>
            <a:r>
              <a:rPr lang="de-DE" baseline="0" dirty="0" err="1" smtClean="0"/>
              <a:t>between</a:t>
            </a:r>
            <a:r>
              <a:rPr lang="de-DE" baseline="0" dirty="0" smtClean="0"/>
              <a:t> </a:t>
            </a:r>
            <a:r>
              <a:rPr lang="de-DE" baseline="0" dirty="0" err="1" smtClean="0"/>
              <a:t>one</a:t>
            </a:r>
            <a:r>
              <a:rPr lang="de-DE" baseline="0" dirty="0" smtClean="0"/>
              <a:t> </a:t>
            </a:r>
            <a:r>
              <a:rPr lang="de-DE" baseline="0" dirty="0" err="1" smtClean="0"/>
              <a:t>and</a:t>
            </a:r>
            <a:r>
              <a:rPr lang="de-DE" baseline="0" dirty="0" smtClean="0"/>
              <a:t> </a:t>
            </a:r>
            <a:r>
              <a:rPr lang="de-DE" baseline="0" dirty="0" err="1" smtClean="0"/>
              <a:t>several</a:t>
            </a:r>
            <a:r>
              <a:rPr lang="de-DE" baseline="0" dirty="0" smtClean="0"/>
              <a:t>  </a:t>
            </a:r>
            <a:r>
              <a:rPr lang="de-DE" baseline="0" dirty="0" err="1" smtClean="0"/>
              <a:t>employees</a:t>
            </a:r>
            <a:r>
              <a:rPr lang="de-DE" baseline="0" dirty="0" smtClean="0"/>
              <a:t> </a:t>
            </a:r>
            <a:r>
              <a:rPr lang="de-DE" baseline="0" dirty="0" err="1" smtClean="0"/>
              <a:t>to</a:t>
            </a:r>
            <a:r>
              <a:rPr lang="de-DE" baseline="0" dirty="0" smtClean="0"/>
              <a:t> </a:t>
            </a:r>
            <a:r>
              <a:rPr lang="de-DE" baseline="0" dirty="0" err="1" smtClean="0"/>
              <a:t>fulfill</a:t>
            </a:r>
            <a:r>
              <a:rPr lang="de-DE" baseline="0" dirty="0" smtClean="0"/>
              <a:t> </a:t>
            </a:r>
            <a:r>
              <a:rPr lang="de-DE" baseline="0" dirty="0" err="1" smtClean="0"/>
              <a:t>the</a:t>
            </a:r>
            <a:r>
              <a:rPr lang="de-DE" baseline="0" dirty="0" smtClean="0"/>
              <a:t> </a:t>
            </a:r>
            <a:r>
              <a:rPr lang="de-DE" baseline="0" dirty="0" err="1" smtClean="0"/>
              <a:t>role</a:t>
            </a:r>
            <a:r>
              <a:rPr lang="de-DE" baseline="0" dirty="0" smtClean="0"/>
              <a:t> (</a:t>
            </a:r>
            <a:r>
              <a:rPr lang="de-DE" baseline="0" dirty="0" err="1" smtClean="0"/>
              <a:t>depending</a:t>
            </a:r>
            <a:r>
              <a:rPr lang="de-DE" baseline="0" dirty="0" smtClean="0"/>
              <a:t> on </a:t>
            </a:r>
            <a:r>
              <a:rPr lang="de-DE" baseline="0" dirty="0" err="1" smtClean="0"/>
              <a:t>size</a:t>
            </a:r>
            <a:r>
              <a:rPr lang="de-DE" baseline="0" dirty="0" smtClean="0"/>
              <a:t>).  </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For</a:t>
            </a:r>
            <a:r>
              <a:rPr lang="de-DE" baseline="0" dirty="0" smtClean="0"/>
              <a:t> an </a:t>
            </a:r>
            <a:r>
              <a:rPr lang="de-DE" baseline="0" dirty="0" err="1" smtClean="0"/>
              <a:t>experiment</a:t>
            </a:r>
            <a:r>
              <a:rPr lang="de-DE" baseline="0" dirty="0" smtClean="0"/>
              <a:t> </a:t>
            </a:r>
            <a:r>
              <a:rPr lang="de-DE" baseline="0" dirty="0" err="1" smtClean="0"/>
              <a:t>to</a:t>
            </a:r>
            <a:r>
              <a:rPr lang="de-DE" baseline="0" dirty="0" smtClean="0"/>
              <a:t> </a:t>
            </a:r>
            <a:r>
              <a:rPr lang="de-DE" baseline="0" dirty="0" err="1" smtClean="0"/>
              <a:t>gain</a:t>
            </a:r>
            <a:r>
              <a:rPr lang="de-DE" baseline="0" dirty="0" smtClean="0"/>
              <a:t> </a:t>
            </a:r>
            <a:r>
              <a:rPr lang="de-DE" baseline="0" dirty="0" err="1" smtClean="0"/>
              <a:t>approval</a:t>
            </a:r>
            <a:r>
              <a:rPr lang="de-DE" baseline="0" dirty="0" smtClean="0"/>
              <a:t> a </a:t>
            </a:r>
            <a:r>
              <a:rPr lang="de-DE" baseline="0" dirty="0" err="1" smtClean="0"/>
              <a:t>researcher</a:t>
            </a:r>
            <a:r>
              <a:rPr lang="de-DE" baseline="0" dirty="0" smtClean="0"/>
              <a:t> </a:t>
            </a:r>
            <a:r>
              <a:rPr lang="de-DE" baseline="0" dirty="0" err="1" smtClean="0"/>
              <a:t>calculates</a:t>
            </a:r>
            <a:r>
              <a:rPr lang="de-DE" baseline="0" dirty="0" smtClean="0"/>
              <a:t> </a:t>
            </a:r>
            <a:r>
              <a:rPr lang="de-DE" baseline="0" dirty="0" err="1" smtClean="0"/>
              <a:t>today</a:t>
            </a:r>
            <a:r>
              <a:rPr lang="de-DE" baseline="0" dirty="0" smtClean="0"/>
              <a:t> </a:t>
            </a:r>
            <a:r>
              <a:rPr lang="de-DE" baseline="0" dirty="0" err="1" smtClean="0"/>
              <a:t>between</a:t>
            </a:r>
            <a:r>
              <a:rPr lang="de-DE" baseline="0" dirty="0" smtClean="0"/>
              <a:t> 9 </a:t>
            </a:r>
            <a:r>
              <a:rPr lang="de-DE" baseline="0" dirty="0" err="1" smtClean="0"/>
              <a:t>months</a:t>
            </a:r>
            <a:r>
              <a:rPr lang="de-DE" baseline="0" dirty="0" smtClean="0"/>
              <a:t> </a:t>
            </a:r>
            <a:r>
              <a:rPr lang="de-DE" baseline="0" dirty="0" err="1" smtClean="0"/>
              <a:t>to</a:t>
            </a:r>
            <a:r>
              <a:rPr lang="de-DE" baseline="0" dirty="0" smtClean="0"/>
              <a:t> a </a:t>
            </a:r>
            <a:r>
              <a:rPr lang="de-DE" baseline="0" dirty="0" err="1" smtClean="0"/>
              <a:t>year</a:t>
            </a:r>
            <a:r>
              <a:rPr lang="de-DE" baseline="0" dirty="0" smtClean="0"/>
              <a:t>. All </a:t>
            </a:r>
            <a:r>
              <a:rPr lang="de-DE" baseline="0" dirty="0" err="1" smtClean="0"/>
              <a:t>applications</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precise</a:t>
            </a:r>
            <a:r>
              <a:rPr lang="de-DE" baseline="0" dirty="0" smtClean="0"/>
              <a:t> </a:t>
            </a:r>
            <a:r>
              <a:rPr lang="de-DE" baseline="0" dirty="0" err="1" smtClean="0"/>
              <a:t>and</a:t>
            </a:r>
            <a:r>
              <a:rPr lang="de-DE" baseline="0" dirty="0" smtClean="0"/>
              <a:t> </a:t>
            </a:r>
            <a:r>
              <a:rPr lang="de-DE" baseline="0" dirty="0" err="1" smtClean="0"/>
              <a:t>are</a:t>
            </a:r>
            <a:r>
              <a:rPr lang="de-DE" baseline="0" dirty="0" smtClean="0"/>
              <a:t> </a:t>
            </a:r>
            <a:r>
              <a:rPr lang="de-DE" baseline="0" dirty="0" err="1" smtClean="0"/>
              <a:t>only</a:t>
            </a:r>
            <a:r>
              <a:rPr lang="de-DE" baseline="0" dirty="0" smtClean="0"/>
              <a:t> </a:t>
            </a:r>
            <a:r>
              <a:rPr lang="de-DE" baseline="0" dirty="0" err="1" smtClean="0"/>
              <a:t>submitted</a:t>
            </a:r>
            <a:r>
              <a:rPr lang="de-DE" baseline="0" dirty="0" smtClean="0"/>
              <a:t> after </a:t>
            </a:r>
            <a:r>
              <a:rPr lang="de-DE" baseline="0" dirty="0" err="1" smtClean="0"/>
              <a:t>revisions</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 </a:t>
            </a:r>
            <a:r>
              <a:rPr lang="de-DE" baseline="0" dirty="0" err="1" smtClean="0"/>
              <a:t>fairly</a:t>
            </a:r>
            <a:r>
              <a:rPr lang="de-DE" baseline="0" dirty="0" smtClean="0"/>
              <a:t> </a:t>
            </a:r>
            <a:r>
              <a:rPr lang="de-DE" baseline="0" dirty="0" err="1" smtClean="0"/>
              <a:t>exact</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animals</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calculated</a:t>
            </a:r>
            <a:r>
              <a:rPr lang="de-DE" baseline="0" dirty="0" smtClean="0"/>
              <a:t>, </a:t>
            </a:r>
            <a:r>
              <a:rPr lang="de-DE" baseline="0" dirty="0" err="1" smtClean="0"/>
              <a:t>which</a:t>
            </a:r>
            <a:r>
              <a:rPr lang="de-DE" baseline="0" dirty="0" smtClean="0"/>
              <a:t> </a:t>
            </a:r>
            <a:r>
              <a:rPr lang="de-DE" baseline="0" dirty="0" err="1" smtClean="0"/>
              <a:t>requires</a:t>
            </a:r>
            <a:r>
              <a:rPr lang="de-DE" baseline="0" dirty="0" smtClean="0"/>
              <a:t> </a:t>
            </a:r>
            <a:r>
              <a:rPr lang="de-DE" baseline="0" dirty="0" err="1" smtClean="0"/>
              <a:t>detailed</a:t>
            </a:r>
            <a:r>
              <a:rPr lang="de-DE" baseline="0" dirty="0" smtClean="0"/>
              <a:t> </a:t>
            </a:r>
            <a:r>
              <a:rPr lang="de-DE" baseline="0" dirty="0" err="1" smtClean="0"/>
              <a:t>planning</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 Tierschutzbeauftragter / </a:t>
            </a:r>
            <a:r>
              <a:rPr lang="de-DE" baseline="0" dirty="0" err="1" smtClean="0"/>
              <a:t>important</a:t>
            </a:r>
            <a:r>
              <a:rPr lang="de-DE" baseline="0" dirty="0" smtClean="0"/>
              <a:t> </a:t>
            </a:r>
            <a:r>
              <a:rPr lang="de-DE" baseline="0" dirty="0" err="1" smtClean="0"/>
              <a:t>role</a:t>
            </a:r>
            <a:r>
              <a:rPr lang="de-DE" baseline="0" dirty="0" smtClean="0"/>
              <a:t> in a lab: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veterinarian</a:t>
            </a:r>
            <a:r>
              <a:rPr lang="de-DE" baseline="0" dirty="0" smtClean="0"/>
              <a:t>, </a:t>
            </a:r>
            <a:r>
              <a:rPr lang="de-DE" baseline="0" dirty="0" err="1" smtClean="0"/>
              <a:t>medical</a:t>
            </a:r>
            <a:r>
              <a:rPr lang="de-DE" baseline="0" dirty="0" smtClean="0"/>
              <a:t> </a:t>
            </a:r>
            <a:r>
              <a:rPr lang="de-DE" baseline="0" dirty="0" err="1" smtClean="0"/>
              <a:t>doctor</a:t>
            </a:r>
            <a:r>
              <a:rPr lang="de-DE" baseline="0" dirty="0" smtClean="0"/>
              <a:t> </a:t>
            </a:r>
            <a:r>
              <a:rPr lang="de-DE" baseline="0" dirty="0" err="1" smtClean="0"/>
              <a:t>or</a:t>
            </a:r>
            <a:r>
              <a:rPr lang="de-DE" baseline="0" dirty="0" smtClean="0"/>
              <a:t> </a:t>
            </a:r>
            <a:r>
              <a:rPr lang="de-DE" baseline="0" dirty="0" err="1" smtClean="0"/>
              <a:t>biologists</a:t>
            </a:r>
            <a:r>
              <a:rPr lang="de-DE" baseline="0" dirty="0" smtClean="0"/>
              <a:t> </a:t>
            </a:r>
            <a:r>
              <a:rPr lang="de-DE" baseline="0" dirty="0" err="1" smtClean="0"/>
              <a:t>by</a:t>
            </a:r>
            <a:r>
              <a:rPr lang="de-DE" baseline="0" dirty="0" smtClean="0"/>
              <a:t> </a:t>
            </a:r>
            <a:r>
              <a:rPr lang="de-DE" baseline="0" dirty="0" err="1" smtClean="0"/>
              <a:t>training</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not </a:t>
            </a:r>
            <a:r>
              <a:rPr lang="de-DE" baseline="0" dirty="0" err="1" smtClean="0"/>
              <a:t>subjected</a:t>
            </a:r>
            <a:r>
              <a:rPr lang="de-DE" baseline="0" dirty="0" smtClean="0"/>
              <a:t> </a:t>
            </a:r>
            <a:r>
              <a:rPr lang="de-DE" baseline="0" dirty="0" err="1" smtClean="0"/>
              <a:t>to</a:t>
            </a:r>
            <a:r>
              <a:rPr lang="de-DE" baseline="0" dirty="0" smtClean="0"/>
              <a:t> </a:t>
            </a:r>
            <a:r>
              <a:rPr lang="de-DE" baseline="0" dirty="0" err="1" smtClean="0"/>
              <a:t>instructions</a:t>
            </a:r>
            <a:r>
              <a:rPr lang="de-DE" baseline="0" dirty="0" smtClean="0"/>
              <a:t> (</a:t>
            </a:r>
            <a:r>
              <a:rPr lang="de-DE" baseline="0" dirty="0" err="1" smtClean="0"/>
              <a:t>as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radiation</a:t>
            </a:r>
            <a:r>
              <a:rPr lang="de-DE" baseline="0" dirty="0" smtClean="0"/>
              <a:t> </a:t>
            </a:r>
            <a:r>
              <a:rPr lang="de-DE" baseline="0" dirty="0" err="1" smtClean="0"/>
              <a:t>protection</a:t>
            </a:r>
            <a:r>
              <a:rPr lang="de-DE" baseline="0" dirty="0" smtClean="0"/>
              <a:t> at DESY)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Key </a:t>
            </a:r>
            <a:r>
              <a:rPr lang="de-DE" baseline="0" dirty="0" err="1" smtClean="0"/>
              <a:t>contact</a:t>
            </a:r>
            <a:r>
              <a:rPr lang="de-DE" baseline="0" dirty="0" smtClean="0"/>
              <a:t> </a:t>
            </a:r>
            <a:r>
              <a:rPr lang="de-DE" baseline="0" dirty="0" err="1" smtClean="0"/>
              <a:t>between</a:t>
            </a:r>
            <a:r>
              <a:rPr lang="de-DE" baseline="0" dirty="0" smtClean="0"/>
              <a:t> </a:t>
            </a:r>
            <a:r>
              <a:rPr lang="de-DE" baseline="0" dirty="0" err="1" smtClean="0"/>
              <a:t>scientists</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local</a:t>
            </a:r>
            <a:r>
              <a:rPr lang="de-DE" baseline="0" dirty="0" smtClean="0"/>
              <a:t> </a:t>
            </a:r>
            <a:r>
              <a:rPr lang="de-DE" baseline="0" dirty="0" err="1" smtClean="0"/>
              <a:t>authorities</a:t>
            </a:r>
            <a:r>
              <a:rPr lang="de-DE" baseline="0" dirty="0" smtClean="0"/>
              <a:t>: </a:t>
            </a:r>
            <a:r>
              <a:rPr lang="de-DE" baseline="0" dirty="0" err="1" smtClean="0"/>
              <a:t>both</a:t>
            </a:r>
            <a:r>
              <a:rPr lang="de-DE" baseline="0" dirty="0" smtClean="0"/>
              <a:t> </a:t>
            </a:r>
            <a:r>
              <a:rPr lang="de-DE" baseline="0" dirty="0" err="1" smtClean="0"/>
              <a:t>can</a:t>
            </a:r>
            <a:r>
              <a:rPr lang="de-DE" baseline="0" dirty="0" smtClean="0"/>
              <a:t> </a:t>
            </a:r>
            <a:r>
              <a:rPr lang="de-DE" baseline="0" dirty="0" err="1" smtClean="0"/>
              <a:t>address</a:t>
            </a:r>
            <a:r>
              <a:rPr lang="de-DE" baseline="0" dirty="0" smtClean="0"/>
              <a:t> </a:t>
            </a:r>
            <a:r>
              <a:rPr lang="de-DE" baseline="0" dirty="0" err="1" smtClean="0"/>
              <a:t>the</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a:t>
            </a:r>
            <a:r>
              <a:rPr lang="de-DE" baseline="0" dirty="0" err="1" smtClean="0"/>
              <a:t>with</a:t>
            </a:r>
            <a:r>
              <a:rPr lang="de-DE" baseline="0" dirty="0" smtClean="0"/>
              <a:t> </a:t>
            </a:r>
            <a:r>
              <a:rPr lang="de-DE" baseline="0" dirty="0" err="1" smtClean="0"/>
              <a:t>questions</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Consults</a:t>
            </a:r>
            <a:r>
              <a:rPr lang="de-DE" baseline="0" dirty="0" smtClean="0"/>
              <a:t> </a:t>
            </a:r>
            <a:r>
              <a:rPr lang="de-DE" baseline="0" dirty="0" err="1" smtClean="0"/>
              <a:t>researchers</a:t>
            </a:r>
            <a:r>
              <a:rPr lang="de-DE" baseline="0" dirty="0" smtClean="0"/>
              <a:t> </a:t>
            </a:r>
            <a:r>
              <a:rPr lang="de-DE" baseline="0" dirty="0" err="1" smtClean="0"/>
              <a:t>during</a:t>
            </a:r>
            <a:r>
              <a:rPr lang="de-DE" baseline="0" dirty="0" smtClean="0"/>
              <a:t> </a:t>
            </a:r>
            <a:r>
              <a:rPr lang="de-DE" baseline="0" dirty="0" err="1" smtClean="0"/>
              <a:t>the</a:t>
            </a:r>
            <a:r>
              <a:rPr lang="de-DE" baseline="0" dirty="0" smtClean="0"/>
              <a:t> </a:t>
            </a:r>
            <a:r>
              <a:rPr lang="de-DE" baseline="0" dirty="0" err="1" smtClean="0"/>
              <a:t>whole</a:t>
            </a:r>
            <a:r>
              <a:rPr lang="de-DE" baseline="0" dirty="0" smtClean="0"/>
              <a:t> </a:t>
            </a:r>
            <a:r>
              <a:rPr lang="de-DE" baseline="0" dirty="0" err="1" smtClean="0"/>
              <a:t>process</a:t>
            </a:r>
            <a:r>
              <a:rPr lang="de-DE" baseline="0" dirty="0" smtClean="0"/>
              <a:t> in </a:t>
            </a:r>
            <a:r>
              <a:rPr lang="de-DE" baseline="0" dirty="0" err="1" smtClean="0"/>
              <a:t>writing</a:t>
            </a:r>
            <a:r>
              <a:rPr lang="de-DE" baseline="0" dirty="0" smtClean="0"/>
              <a:t> </a:t>
            </a:r>
            <a:r>
              <a:rPr lang="de-DE" baseline="0" dirty="0" err="1" smtClean="0"/>
              <a:t>the</a:t>
            </a:r>
            <a:r>
              <a:rPr lang="de-DE" baseline="0" dirty="0" smtClean="0"/>
              <a:t> </a:t>
            </a:r>
            <a:r>
              <a:rPr lang="de-DE" baseline="0" dirty="0" err="1" smtClean="0"/>
              <a:t>application</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cooperation</a:t>
            </a:r>
            <a:r>
              <a:rPr lang="de-DE" baseline="0" dirty="0" smtClean="0"/>
              <a:t> </a:t>
            </a:r>
            <a:r>
              <a:rPr lang="de-DE" baseline="0" dirty="0" err="1" smtClean="0"/>
              <a:t>with</a:t>
            </a:r>
            <a:r>
              <a:rPr lang="de-DE" baseline="0" dirty="0" smtClean="0"/>
              <a:t> </a:t>
            </a:r>
            <a:r>
              <a:rPr lang="de-DE" baseline="0" dirty="0" err="1" smtClean="0"/>
              <a:t>veterinarians</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local</a:t>
            </a:r>
            <a:r>
              <a:rPr lang="de-DE" baseline="0" dirty="0" smtClean="0"/>
              <a:t> </a:t>
            </a:r>
            <a:r>
              <a:rPr lang="de-DE" baseline="0" dirty="0" err="1" smtClean="0"/>
              <a:t>authorities</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controls</a:t>
            </a:r>
            <a:r>
              <a:rPr lang="de-DE" baseline="0" dirty="0" smtClean="0"/>
              <a:t> </a:t>
            </a:r>
            <a:r>
              <a:rPr lang="de-DE" baseline="0" dirty="0" err="1" smtClean="0"/>
              <a:t>animal</a:t>
            </a:r>
            <a:r>
              <a:rPr lang="de-DE" baseline="0" dirty="0" smtClean="0"/>
              <a:t> care/ </a:t>
            </a:r>
            <a:r>
              <a:rPr lang="de-DE" baseline="0" dirty="0" err="1" smtClean="0"/>
              <a:t>breeding</a:t>
            </a:r>
            <a:r>
              <a:rPr lang="de-DE" baseline="0" dirty="0" smtClean="0"/>
              <a:t> etc.  </a:t>
            </a:r>
            <a:r>
              <a:rPr lang="de-DE" baseline="0" dirty="0" err="1" smtClean="0"/>
              <a:t>within</a:t>
            </a:r>
            <a:r>
              <a:rPr lang="de-DE" baseline="0" dirty="0" smtClean="0"/>
              <a:t> </a:t>
            </a:r>
            <a:r>
              <a:rPr lang="de-DE" baseline="0" dirty="0" err="1" smtClean="0"/>
              <a:t>the</a:t>
            </a:r>
            <a:r>
              <a:rPr lang="de-DE" baseline="0" dirty="0" smtClean="0"/>
              <a:t> lab.   </a:t>
            </a: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22</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err="1" smtClean="0"/>
              <a:t>Animal</a:t>
            </a:r>
            <a:r>
              <a:rPr lang="de-DE" baseline="0" dirty="0" smtClean="0"/>
              <a:t> </a:t>
            </a:r>
            <a:r>
              <a:rPr lang="de-DE" baseline="0" dirty="0" err="1" smtClean="0"/>
              <a:t>Welfare</a:t>
            </a:r>
            <a:r>
              <a:rPr lang="de-DE" baseline="0" dirty="0" smtClean="0"/>
              <a:t> </a:t>
            </a:r>
            <a:r>
              <a:rPr lang="de-DE" baseline="0" dirty="0" err="1" smtClean="0"/>
              <a:t>Committees</a:t>
            </a:r>
            <a:r>
              <a:rPr lang="de-DE" baseline="0" dirty="0" smtClean="0"/>
              <a:t>: Tierschutzkommission: Members </a:t>
            </a:r>
            <a:r>
              <a:rPr lang="de-DE" baseline="0" dirty="0" err="1" smtClean="0"/>
              <a:t>are</a:t>
            </a:r>
            <a:r>
              <a:rPr lang="de-DE" baseline="0" dirty="0" smtClean="0"/>
              <a:t> </a:t>
            </a:r>
            <a:r>
              <a:rPr lang="de-DE" baseline="0" dirty="0" err="1" smtClean="0"/>
              <a:t>from</a:t>
            </a:r>
            <a:r>
              <a:rPr lang="de-DE" baseline="0" dirty="0" smtClean="0"/>
              <a:t> different </a:t>
            </a:r>
            <a:r>
              <a:rPr lang="de-DE" baseline="0" dirty="0" err="1" smtClean="0"/>
              <a:t>backgrounds</a:t>
            </a:r>
            <a:r>
              <a:rPr lang="de-DE" baseline="0" dirty="0" smtClean="0"/>
              <a:t>: - </a:t>
            </a:r>
            <a:r>
              <a:rPr lang="de-DE" baseline="0" dirty="0" err="1" smtClean="0"/>
              <a:t>experts</a:t>
            </a:r>
            <a:r>
              <a:rPr lang="de-DE" baseline="0" dirty="0" smtClean="0"/>
              <a:t> </a:t>
            </a:r>
            <a:r>
              <a:rPr lang="de-DE" baseline="0" dirty="0" err="1" smtClean="0"/>
              <a:t>from</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organisations</a:t>
            </a:r>
            <a:r>
              <a:rPr lang="de-DE" baseline="0" dirty="0" smtClean="0"/>
              <a:t>, </a:t>
            </a:r>
            <a:r>
              <a:rPr lang="de-DE" baseline="0" dirty="0" err="1" smtClean="0"/>
              <a:t>veterinarians</a:t>
            </a:r>
            <a:r>
              <a:rPr lang="de-DE" baseline="0" dirty="0" smtClean="0"/>
              <a:t>, </a:t>
            </a:r>
            <a:r>
              <a:rPr lang="de-DE" baseline="0" dirty="0" err="1" smtClean="0"/>
              <a:t>biomedical</a:t>
            </a:r>
            <a:r>
              <a:rPr lang="de-DE" baseline="0" dirty="0" smtClean="0"/>
              <a:t> </a:t>
            </a:r>
            <a:r>
              <a:rPr lang="de-DE" baseline="0" dirty="0" err="1" smtClean="0"/>
              <a:t>scientific</a:t>
            </a:r>
            <a:r>
              <a:rPr lang="de-DE" baseline="0" dirty="0" smtClean="0"/>
              <a:t> </a:t>
            </a:r>
            <a:r>
              <a:rPr lang="de-DE" baseline="0" dirty="0" err="1" smtClean="0"/>
              <a:t>background</a:t>
            </a:r>
            <a:r>
              <a:rPr lang="de-DE" baseline="0" dirty="0" smtClean="0"/>
              <a:t> (fundamental </a:t>
            </a:r>
            <a:r>
              <a:rPr lang="de-DE" baseline="0" dirty="0" err="1" smtClean="0"/>
              <a:t>research</a:t>
            </a:r>
            <a:r>
              <a:rPr lang="de-DE" baseline="0" dirty="0" smtClean="0"/>
              <a:t>), </a:t>
            </a:r>
            <a:r>
              <a:rPr lang="de-DE" baseline="0" dirty="0" err="1" smtClean="0"/>
              <a:t>medical</a:t>
            </a:r>
            <a:r>
              <a:rPr lang="de-DE" baseline="0" dirty="0" smtClean="0"/>
              <a:t> </a:t>
            </a:r>
            <a:r>
              <a:rPr lang="de-DE" baseline="0" dirty="0" err="1" smtClean="0"/>
              <a:t>doctors</a:t>
            </a:r>
            <a:r>
              <a:rPr lang="de-DE" baseline="0" dirty="0" smtClean="0"/>
              <a:t>, liberal </a:t>
            </a:r>
            <a:r>
              <a:rPr lang="de-DE" baseline="0" dirty="0" err="1" smtClean="0"/>
              <a:t>arts</a:t>
            </a:r>
            <a:r>
              <a:rPr lang="de-DE" baseline="0" dirty="0" smtClean="0"/>
              <a:t> </a:t>
            </a:r>
            <a:r>
              <a:rPr lang="de-DE" baseline="0" dirty="0" err="1" smtClean="0"/>
              <a:t>scolars</a:t>
            </a:r>
            <a:r>
              <a:rPr lang="de-DE" baseline="0" dirty="0" smtClean="0"/>
              <a:t> (e.g. </a:t>
            </a:r>
            <a:r>
              <a:rPr lang="de-DE" baseline="0" dirty="0" err="1" smtClean="0"/>
              <a:t>ethics</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The </a:t>
            </a:r>
            <a:r>
              <a:rPr lang="de-DE" baseline="0" dirty="0" err="1" smtClean="0"/>
              <a:t>application</a:t>
            </a:r>
            <a:r>
              <a:rPr lang="de-DE" baseline="0" dirty="0" smtClean="0"/>
              <a:t> / </a:t>
            </a:r>
            <a:r>
              <a:rPr lang="de-DE" baseline="0" dirty="0" err="1" smtClean="0"/>
              <a:t>proposal</a:t>
            </a:r>
            <a:r>
              <a:rPr lang="de-DE" baseline="0" dirty="0" smtClean="0"/>
              <a:t> </a:t>
            </a:r>
            <a:r>
              <a:rPr lang="de-DE" baseline="0" dirty="0" err="1" smtClean="0"/>
              <a:t>for</a:t>
            </a:r>
            <a:r>
              <a:rPr lang="de-DE" baseline="0" dirty="0" smtClean="0"/>
              <a:t> an </a:t>
            </a:r>
            <a:r>
              <a:rPr lang="de-DE" baseline="0" dirty="0" err="1" smtClean="0"/>
              <a:t>experiment</a:t>
            </a:r>
            <a:r>
              <a:rPr lang="de-DE" baseline="0" dirty="0" smtClean="0"/>
              <a:t> </a:t>
            </a:r>
            <a:r>
              <a:rPr lang="de-DE" baseline="0" dirty="0" err="1" smtClean="0"/>
              <a:t>needs</a:t>
            </a:r>
            <a:r>
              <a:rPr lang="de-DE" baseline="0" dirty="0" smtClean="0"/>
              <a:t> </a:t>
            </a:r>
            <a:r>
              <a:rPr lang="de-DE" baseline="0" dirty="0" err="1" smtClean="0"/>
              <a:t>to</a:t>
            </a:r>
            <a:r>
              <a:rPr lang="de-DE" baseline="0" dirty="0" smtClean="0"/>
              <a:t> </a:t>
            </a:r>
            <a:r>
              <a:rPr lang="de-DE" baseline="0" dirty="0" err="1" smtClean="0"/>
              <a:t>prove</a:t>
            </a:r>
            <a:r>
              <a:rPr lang="de-DE" baseline="0" dirty="0" smtClean="0"/>
              <a:t> </a:t>
            </a:r>
            <a:r>
              <a:rPr lang="de-DE" baseline="0" dirty="0" err="1" smtClean="0"/>
              <a:t>the</a:t>
            </a:r>
            <a:r>
              <a:rPr lang="de-DE" baseline="0" dirty="0" smtClean="0"/>
              <a:t> </a:t>
            </a:r>
            <a:r>
              <a:rPr lang="de-DE" baseline="0" dirty="0" err="1" smtClean="0"/>
              <a:t>folloowing</a:t>
            </a:r>
            <a:r>
              <a:rPr lang="de-DE" baseline="0" dirty="0" smtClean="0"/>
              <a:t>: </a:t>
            </a:r>
            <a:r>
              <a:rPr lang="de-DE" baseline="0" dirty="0" err="1" smtClean="0"/>
              <a:t>no</a:t>
            </a:r>
            <a:r>
              <a:rPr lang="de-DE" baseline="0" dirty="0" smtClean="0"/>
              <a:t> alternative </a:t>
            </a:r>
            <a:r>
              <a:rPr lang="de-DE" baseline="0" dirty="0" err="1" smtClean="0"/>
              <a:t>methods</a:t>
            </a:r>
            <a:r>
              <a:rPr lang="de-DE" baseline="0" dirty="0" smtClean="0"/>
              <a:t> </a:t>
            </a:r>
            <a:r>
              <a:rPr lang="de-DE" baseline="0" dirty="0" err="1" smtClean="0"/>
              <a:t>for</a:t>
            </a:r>
            <a:r>
              <a:rPr lang="de-DE" baseline="0" dirty="0" smtClean="0"/>
              <a:t> </a:t>
            </a:r>
            <a:r>
              <a:rPr lang="de-DE" baseline="0" dirty="0" err="1" smtClean="0"/>
              <a:t>addressing</a:t>
            </a:r>
            <a:r>
              <a:rPr lang="de-DE" baseline="0" dirty="0" smtClean="0"/>
              <a:t> </a:t>
            </a:r>
            <a:r>
              <a:rPr lang="de-DE" baseline="0" dirty="0" err="1" smtClean="0"/>
              <a:t>the</a:t>
            </a:r>
            <a:r>
              <a:rPr lang="de-DE" baseline="0" dirty="0" smtClean="0"/>
              <a:t> </a:t>
            </a:r>
            <a:r>
              <a:rPr lang="de-DE" baseline="0" dirty="0" err="1" smtClean="0"/>
              <a:t>research</a:t>
            </a:r>
            <a:r>
              <a:rPr lang="de-DE" baseline="0" dirty="0" smtClean="0"/>
              <a:t> </a:t>
            </a:r>
            <a:r>
              <a:rPr lang="de-DE" baseline="0" dirty="0" err="1" smtClean="0"/>
              <a:t>question</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officers</a:t>
            </a:r>
            <a:r>
              <a:rPr lang="de-DE" baseline="0" dirty="0" smtClean="0"/>
              <a:t> </a:t>
            </a:r>
            <a:r>
              <a:rPr lang="de-DE" baseline="0" dirty="0" err="1" smtClean="0"/>
              <a:t>are</a:t>
            </a:r>
            <a:r>
              <a:rPr lang="de-DE" baseline="0" dirty="0" smtClean="0"/>
              <a:t> </a:t>
            </a:r>
            <a:r>
              <a:rPr lang="de-DE" baseline="0" dirty="0" err="1" smtClean="0"/>
              <a:t>most</a:t>
            </a:r>
            <a:r>
              <a:rPr lang="de-DE" baseline="0" dirty="0" smtClean="0"/>
              <a:t> </a:t>
            </a:r>
            <a:r>
              <a:rPr lang="de-DE" baseline="0" dirty="0" err="1" smtClean="0"/>
              <a:t>often</a:t>
            </a:r>
            <a:r>
              <a:rPr lang="de-DE" baseline="0" dirty="0" smtClean="0"/>
              <a:t> </a:t>
            </a:r>
            <a:r>
              <a:rPr lang="de-DE" baseline="0" dirty="0" err="1" smtClean="0"/>
              <a:t>veterinarians</a:t>
            </a:r>
            <a:r>
              <a:rPr lang="de-DE" baseline="0" dirty="0" smtClean="0"/>
              <a:t> </a:t>
            </a:r>
            <a:r>
              <a:rPr lang="de-DE" baseline="0" dirty="0" err="1" smtClean="0"/>
              <a:t>by</a:t>
            </a:r>
            <a:r>
              <a:rPr lang="de-DE" baseline="0" dirty="0" smtClean="0"/>
              <a:t> </a:t>
            </a:r>
            <a:r>
              <a:rPr lang="de-DE" baseline="0" dirty="0" err="1" smtClean="0"/>
              <a:t>training</a:t>
            </a:r>
            <a:r>
              <a:rPr lang="de-DE" baseline="0" dirty="0" smtClean="0"/>
              <a:t>. </a:t>
            </a:r>
            <a:r>
              <a:rPr lang="de-DE" baseline="0" dirty="0" err="1" smtClean="0"/>
              <a:t>every</a:t>
            </a:r>
            <a:r>
              <a:rPr lang="de-DE" baseline="0" dirty="0" smtClean="0"/>
              <a:t> lab / </a:t>
            </a:r>
            <a:r>
              <a:rPr lang="de-DE" baseline="0" dirty="0" err="1" smtClean="0"/>
              <a:t>clinic</a:t>
            </a:r>
            <a:r>
              <a:rPr lang="de-DE" baseline="0" dirty="0" smtClean="0"/>
              <a:t> etc. </a:t>
            </a:r>
            <a:r>
              <a:rPr lang="de-DE" baseline="0" dirty="0" err="1" smtClean="0"/>
              <a:t>conducting</a:t>
            </a:r>
            <a:r>
              <a:rPr lang="de-DE" baseline="0" dirty="0" smtClean="0"/>
              <a:t> </a:t>
            </a:r>
            <a:r>
              <a:rPr lang="de-DE" baseline="0" dirty="0" err="1" smtClean="0"/>
              <a:t>experiments</a:t>
            </a:r>
            <a:r>
              <a:rPr lang="de-DE" baseline="0" dirty="0" smtClean="0"/>
              <a:t> </a:t>
            </a:r>
            <a:r>
              <a:rPr lang="de-DE" baseline="0" dirty="0" err="1" smtClean="0"/>
              <a:t>needs</a:t>
            </a:r>
            <a:r>
              <a:rPr lang="de-DE" baseline="0" dirty="0" smtClean="0"/>
              <a:t> </a:t>
            </a:r>
            <a:r>
              <a:rPr lang="de-DE" baseline="0" dirty="0" err="1" smtClean="0"/>
              <a:t>between</a:t>
            </a:r>
            <a:r>
              <a:rPr lang="de-DE" baseline="0" dirty="0" smtClean="0"/>
              <a:t> </a:t>
            </a:r>
            <a:r>
              <a:rPr lang="de-DE" baseline="0" dirty="0" err="1" smtClean="0"/>
              <a:t>one</a:t>
            </a:r>
            <a:r>
              <a:rPr lang="de-DE" baseline="0" dirty="0" smtClean="0"/>
              <a:t> </a:t>
            </a:r>
            <a:r>
              <a:rPr lang="de-DE" baseline="0" dirty="0" err="1" smtClean="0"/>
              <a:t>and</a:t>
            </a:r>
            <a:r>
              <a:rPr lang="de-DE" baseline="0" dirty="0" smtClean="0"/>
              <a:t> </a:t>
            </a:r>
            <a:r>
              <a:rPr lang="de-DE" baseline="0" dirty="0" err="1" smtClean="0"/>
              <a:t>several</a:t>
            </a:r>
            <a:r>
              <a:rPr lang="de-DE" baseline="0" dirty="0" smtClean="0"/>
              <a:t>  </a:t>
            </a:r>
            <a:r>
              <a:rPr lang="de-DE" baseline="0" dirty="0" err="1" smtClean="0"/>
              <a:t>employees</a:t>
            </a:r>
            <a:r>
              <a:rPr lang="de-DE" baseline="0" dirty="0" smtClean="0"/>
              <a:t> </a:t>
            </a:r>
            <a:r>
              <a:rPr lang="de-DE" baseline="0" dirty="0" err="1" smtClean="0"/>
              <a:t>to</a:t>
            </a:r>
            <a:r>
              <a:rPr lang="de-DE" baseline="0" dirty="0" smtClean="0"/>
              <a:t> </a:t>
            </a:r>
            <a:r>
              <a:rPr lang="de-DE" baseline="0" dirty="0" err="1" smtClean="0"/>
              <a:t>fulfill</a:t>
            </a:r>
            <a:r>
              <a:rPr lang="de-DE" baseline="0" dirty="0" smtClean="0"/>
              <a:t> </a:t>
            </a:r>
            <a:r>
              <a:rPr lang="de-DE" baseline="0" dirty="0" err="1" smtClean="0"/>
              <a:t>the</a:t>
            </a:r>
            <a:r>
              <a:rPr lang="de-DE" baseline="0" dirty="0" smtClean="0"/>
              <a:t> </a:t>
            </a:r>
            <a:r>
              <a:rPr lang="de-DE" baseline="0" dirty="0" err="1" smtClean="0"/>
              <a:t>role</a:t>
            </a:r>
            <a:r>
              <a:rPr lang="de-DE" baseline="0" dirty="0" smtClean="0"/>
              <a:t> (</a:t>
            </a:r>
            <a:r>
              <a:rPr lang="de-DE" baseline="0" dirty="0" err="1" smtClean="0"/>
              <a:t>depending</a:t>
            </a:r>
            <a:r>
              <a:rPr lang="de-DE" baseline="0" dirty="0" smtClean="0"/>
              <a:t> on </a:t>
            </a:r>
            <a:r>
              <a:rPr lang="de-DE" baseline="0" dirty="0" err="1" smtClean="0"/>
              <a:t>size</a:t>
            </a:r>
            <a:r>
              <a:rPr lang="de-DE" baseline="0" dirty="0" smtClean="0"/>
              <a:t>).  </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For</a:t>
            </a:r>
            <a:r>
              <a:rPr lang="de-DE" baseline="0" dirty="0" smtClean="0"/>
              <a:t> an </a:t>
            </a:r>
            <a:r>
              <a:rPr lang="de-DE" baseline="0" dirty="0" err="1" smtClean="0"/>
              <a:t>experiment</a:t>
            </a:r>
            <a:r>
              <a:rPr lang="de-DE" baseline="0" dirty="0" smtClean="0"/>
              <a:t> </a:t>
            </a:r>
            <a:r>
              <a:rPr lang="de-DE" baseline="0" dirty="0" err="1" smtClean="0"/>
              <a:t>to</a:t>
            </a:r>
            <a:r>
              <a:rPr lang="de-DE" baseline="0" dirty="0" smtClean="0"/>
              <a:t> </a:t>
            </a:r>
            <a:r>
              <a:rPr lang="de-DE" baseline="0" dirty="0" err="1" smtClean="0"/>
              <a:t>gain</a:t>
            </a:r>
            <a:r>
              <a:rPr lang="de-DE" baseline="0" dirty="0" smtClean="0"/>
              <a:t> </a:t>
            </a:r>
            <a:r>
              <a:rPr lang="de-DE" baseline="0" dirty="0" err="1" smtClean="0"/>
              <a:t>approval</a:t>
            </a:r>
            <a:r>
              <a:rPr lang="de-DE" baseline="0" dirty="0" smtClean="0"/>
              <a:t> a </a:t>
            </a:r>
            <a:r>
              <a:rPr lang="de-DE" baseline="0" dirty="0" err="1" smtClean="0"/>
              <a:t>researcher</a:t>
            </a:r>
            <a:r>
              <a:rPr lang="de-DE" baseline="0" dirty="0" smtClean="0"/>
              <a:t> </a:t>
            </a:r>
            <a:r>
              <a:rPr lang="de-DE" baseline="0" dirty="0" err="1" smtClean="0"/>
              <a:t>calculates</a:t>
            </a:r>
            <a:r>
              <a:rPr lang="de-DE" baseline="0" dirty="0" smtClean="0"/>
              <a:t> </a:t>
            </a:r>
            <a:r>
              <a:rPr lang="de-DE" baseline="0" dirty="0" err="1" smtClean="0"/>
              <a:t>today</a:t>
            </a:r>
            <a:r>
              <a:rPr lang="de-DE" baseline="0" dirty="0" smtClean="0"/>
              <a:t> </a:t>
            </a:r>
            <a:r>
              <a:rPr lang="de-DE" baseline="0" dirty="0" err="1" smtClean="0"/>
              <a:t>between</a:t>
            </a:r>
            <a:r>
              <a:rPr lang="de-DE" baseline="0" dirty="0" smtClean="0"/>
              <a:t> 9 </a:t>
            </a:r>
            <a:r>
              <a:rPr lang="de-DE" baseline="0" dirty="0" err="1" smtClean="0"/>
              <a:t>months</a:t>
            </a:r>
            <a:r>
              <a:rPr lang="de-DE" baseline="0" dirty="0" smtClean="0"/>
              <a:t> </a:t>
            </a:r>
            <a:r>
              <a:rPr lang="de-DE" baseline="0" dirty="0" err="1" smtClean="0"/>
              <a:t>to</a:t>
            </a:r>
            <a:r>
              <a:rPr lang="de-DE" baseline="0" dirty="0" smtClean="0"/>
              <a:t> a </a:t>
            </a:r>
            <a:r>
              <a:rPr lang="de-DE" baseline="0" dirty="0" err="1" smtClean="0"/>
              <a:t>year</a:t>
            </a:r>
            <a:r>
              <a:rPr lang="de-DE" baseline="0" dirty="0" smtClean="0"/>
              <a:t>. All </a:t>
            </a:r>
            <a:r>
              <a:rPr lang="de-DE" baseline="0" dirty="0" err="1" smtClean="0"/>
              <a:t>applications</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precise</a:t>
            </a:r>
            <a:r>
              <a:rPr lang="de-DE" baseline="0" dirty="0" smtClean="0"/>
              <a:t> </a:t>
            </a:r>
            <a:r>
              <a:rPr lang="de-DE" baseline="0" dirty="0" err="1" smtClean="0"/>
              <a:t>and</a:t>
            </a:r>
            <a:r>
              <a:rPr lang="de-DE" baseline="0" dirty="0" smtClean="0"/>
              <a:t> </a:t>
            </a:r>
            <a:r>
              <a:rPr lang="de-DE" baseline="0" dirty="0" err="1" smtClean="0"/>
              <a:t>are</a:t>
            </a:r>
            <a:r>
              <a:rPr lang="de-DE" baseline="0" dirty="0" smtClean="0"/>
              <a:t> </a:t>
            </a:r>
            <a:r>
              <a:rPr lang="de-DE" baseline="0" dirty="0" err="1" smtClean="0"/>
              <a:t>only</a:t>
            </a:r>
            <a:r>
              <a:rPr lang="de-DE" baseline="0" dirty="0" smtClean="0"/>
              <a:t> </a:t>
            </a:r>
            <a:r>
              <a:rPr lang="de-DE" baseline="0" dirty="0" err="1" smtClean="0"/>
              <a:t>submitted</a:t>
            </a:r>
            <a:r>
              <a:rPr lang="de-DE" baseline="0" dirty="0" smtClean="0"/>
              <a:t> after </a:t>
            </a:r>
            <a:r>
              <a:rPr lang="de-DE" baseline="0" dirty="0" err="1" smtClean="0"/>
              <a:t>revisions</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 </a:t>
            </a:r>
            <a:r>
              <a:rPr lang="de-DE" baseline="0" dirty="0" err="1" smtClean="0"/>
              <a:t>fairly</a:t>
            </a:r>
            <a:r>
              <a:rPr lang="de-DE" baseline="0" dirty="0" smtClean="0"/>
              <a:t> </a:t>
            </a:r>
            <a:r>
              <a:rPr lang="de-DE" baseline="0" dirty="0" err="1" smtClean="0"/>
              <a:t>exact</a:t>
            </a:r>
            <a:r>
              <a:rPr lang="de-DE" baseline="0" dirty="0" smtClean="0"/>
              <a:t> </a:t>
            </a:r>
            <a:r>
              <a:rPr lang="de-DE" baseline="0" dirty="0" err="1" smtClean="0"/>
              <a:t>number</a:t>
            </a:r>
            <a:r>
              <a:rPr lang="de-DE" baseline="0" dirty="0" smtClean="0"/>
              <a:t> </a:t>
            </a:r>
            <a:r>
              <a:rPr lang="de-DE" baseline="0" dirty="0" err="1" smtClean="0"/>
              <a:t>of</a:t>
            </a:r>
            <a:r>
              <a:rPr lang="de-DE" baseline="0" dirty="0" smtClean="0"/>
              <a:t>  </a:t>
            </a:r>
            <a:r>
              <a:rPr lang="de-DE" baseline="0" dirty="0" err="1" smtClean="0"/>
              <a:t>animals</a:t>
            </a:r>
            <a:r>
              <a:rPr lang="de-DE" baseline="0" dirty="0" smtClean="0"/>
              <a:t> </a:t>
            </a:r>
            <a:r>
              <a:rPr lang="de-DE" baseline="0" dirty="0" err="1" smtClean="0"/>
              <a:t>need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calculated</a:t>
            </a:r>
            <a:r>
              <a:rPr lang="de-DE" baseline="0" dirty="0" smtClean="0"/>
              <a:t>, </a:t>
            </a:r>
            <a:r>
              <a:rPr lang="de-DE" baseline="0" dirty="0" err="1" smtClean="0"/>
              <a:t>which</a:t>
            </a:r>
            <a:r>
              <a:rPr lang="de-DE" baseline="0" dirty="0" smtClean="0"/>
              <a:t> </a:t>
            </a:r>
            <a:r>
              <a:rPr lang="de-DE" baseline="0" dirty="0" err="1" smtClean="0"/>
              <a:t>requires</a:t>
            </a:r>
            <a:r>
              <a:rPr lang="de-DE" baseline="0" dirty="0" smtClean="0"/>
              <a:t> </a:t>
            </a:r>
            <a:r>
              <a:rPr lang="de-DE" baseline="0" dirty="0" err="1" smtClean="0"/>
              <a:t>detailed</a:t>
            </a:r>
            <a:r>
              <a:rPr lang="de-DE" baseline="0" dirty="0" smtClean="0"/>
              <a:t> </a:t>
            </a:r>
            <a:r>
              <a:rPr lang="de-DE" baseline="0" dirty="0" err="1" smtClean="0"/>
              <a:t>planning</a:t>
            </a:r>
            <a:r>
              <a:rPr lang="de-DE" baseline="0" dirty="0" smtClean="0"/>
              <a:t>.</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 Tierschutzbeauftragter / </a:t>
            </a:r>
            <a:r>
              <a:rPr lang="de-DE" baseline="0" dirty="0" err="1" smtClean="0"/>
              <a:t>important</a:t>
            </a:r>
            <a:r>
              <a:rPr lang="de-DE" baseline="0" dirty="0" smtClean="0"/>
              <a:t> </a:t>
            </a:r>
            <a:r>
              <a:rPr lang="de-DE" baseline="0" dirty="0" err="1" smtClean="0"/>
              <a:t>role</a:t>
            </a:r>
            <a:r>
              <a:rPr lang="de-DE" baseline="0" dirty="0" smtClean="0"/>
              <a:t> in a lab: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veterinarian</a:t>
            </a:r>
            <a:r>
              <a:rPr lang="de-DE" baseline="0" dirty="0" smtClean="0"/>
              <a:t>, </a:t>
            </a:r>
            <a:r>
              <a:rPr lang="de-DE" baseline="0" dirty="0" err="1" smtClean="0"/>
              <a:t>medical</a:t>
            </a:r>
            <a:r>
              <a:rPr lang="de-DE" baseline="0" dirty="0" smtClean="0"/>
              <a:t> </a:t>
            </a:r>
            <a:r>
              <a:rPr lang="de-DE" baseline="0" dirty="0" err="1" smtClean="0"/>
              <a:t>doctor</a:t>
            </a:r>
            <a:r>
              <a:rPr lang="de-DE" baseline="0" dirty="0" smtClean="0"/>
              <a:t> </a:t>
            </a:r>
            <a:r>
              <a:rPr lang="de-DE" baseline="0" dirty="0" err="1" smtClean="0"/>
              <a:t>or</a:t>
            </a:r>
            <a:r>
              <a:rPr lang="de-DE" baseline="0" dirty="0" smtClean="0"/>
              <a:t> </a:t>
            </a:r>
            <a:r>
              <a:rPr lang="de-DE" baseline="0" dirty="0" err="1" smtClean="0"/>
              <a:t>biologists</a:t>
            </a:r>
            <a:r>
              <a:rPr lang="de-DE" baseline="0" dirty="0" smtClean="0"/>
              <a:t> </a:t>
            </a:r>
            <a:r>
              <a:rPr lang="de-DE" baseline="0" dirty="0" err="1" smtClean="0"/>
              <a:t>by</a:t>
            </a:r>
            <a:r>
              <a:rPr lang="de-DE" baseline="0" dirty="0" smtClean="0"/>
              <a:t> </a:t>
            </a:r>
            <a:r>
              <a:rPr lang="de-DE" baseline="0" dirty="0" err="1" smtClean="0"/>
              <a:t>training</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not </a:t>
            </a:r>
            <a:r>
              <a:rPr lang="de-DE" baseline="0" dirty="0" err="1" smtClean="0"/>
              <a:t>subjected</a:t>
            </a:r>
            <a:r>
              <a:rPr lang="de-DE" baseline="0" dirty="0" smtClean="0"/>
              <a:t> </a:t>
            </a:r>
            <a:r>
              <a:rPr lang="de-DE" baseline="0" dirty="0" err="1" smtClean="0"/>
              <a:t>to</a:t>
            </a:r>
            <a:r>
              <a:rPr lang="de-DE" baseline="0" dirty="0" smtClean="0"/>
              <a:t> </a:t>
            </a:r>
            <a:r>
              <a:rPr lang="de-DE" baseline="0" dirty="0" err="1" smtClean="0"/>
              <a:t>instructions</a:t>
            </a:r>
            <a:r>
              <a:rPr lang="de-DE" baseline="0" dirty="0" smtClean="0"/>
              <a:t> (</a:t>
            </a:r>
            <a:r>
              <a:rPr lang="de-DE" baseline="0" dirty="0" err="1" smtClean="0"/>
              <a:t>as</a:t>
            </a:r>
            <a:r>
              <a:rPr lang="de-DE" baseline="0" dirty="0" smtClean="0"/>
              <a:t> </a:t>
            </a:r>
            <a:r>
              <a:rPr lang="de-DE" baseline="0" dirty="0" err="1" smtClean="0"/>
              <a:t>for</a:t>
            </a:r>
            <a:r>
              <a:rPr lang="de-DE" baseline="0" dirty="0" smtClean="0"/>
              <a:t> </a:t>
            </a:r>
            <a:r>
              <a:rPr lang="de-DE" baseline="0" dirty="0" err="1" smtClean="0"/>
              <a:t>the</a:t>
            </a:r>
            <a:r>
              <a:rPr lang="de-DE" baseline="0" dirty="0" smtClean="0"/>
              <a:t> </a:t>
            </a:r>
            <a:r>
              <a:rPr lang="de-DE" baseline="0" dirty="0" err="1" smtClean="0"/>
              <a:t>radiation</a:t>
            </a:r>
            <a:r>
              <a:rPr lang="de-DE" baseline="0" dirty="0" smtClean="0"/>
              <a:t> </a:t>
            </a:r>
            <a:r>
              <a:rPr lang="de-DE" baseline="0" dirty="0" err="1" smtClean="0"/>
              <a:t>protection</a:t>
            </a:r>
            <a:r>
              <a:rPr lang="de-DE" baseline="0" dirty="0" smtClean="0"/>
              <a:t> at DESY)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Key </a:t>
            </a:r>
            <a:r>
              <a:rPr lang="de-DE" baseline="0" dirty="0" err="1" smtClean="0"/>
              <a:t>contact</a:t>
            </a:r>
            <a:r>
              <a:rPr lang="de-DE" baseline="0" dirty="0" smtClean="0"/>
              <a:t> </a:t>
            </a:r>
            <a:r>
              <a:rPr lang="de-DE" baseline="0" dirty="0" err="1" smtClean="0"/>
              <a:t>between</a:t>
            </a:r>
            <a:r>
              <a:rPr lang="de-DE" baseline="0" dirty="0" smtClean="0"/>
              <a:t> </a:t>
            </a:r>
            <a:r>
              <a:rPr lang="de-DE" baseline="0" dirty="0" err="1" smtClean="0"/>
              <a:t>scientists</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local</a:t>
            </a:r>
            <a:r>
              <a:rPr lang="de-DE" baseline="0" dirty="0" smtClean="0"/>
              <a:t> </a:t>
            </a:r>
            <a:r>
              <a:rPr lang="de-DE" baseline="0" dirty="0" err="1" smtClean="0"/>
              <a:t>authorities</a:t>
            </a:r>
            <a:r>
              <a:rPr lang="de-DE" baseline="0" dirty="0" smtClean="0"/>
              <a:t>: </a:t>
            </a:r>
            <a:r>
              <a:rPr lang="de-DE" baseline="0" dirty="0" err="1" smtClean="0"/>
              <a:t>both</a:t>
            </a:r>
            <a:r>
              <a:rPr lang="de-DE" baseline="0" dirty="0" smtClean="0"/>
              <a:t> </a:t>
            </a:r>
            <a:r>
              <a:rPr lang="de-DE" baseline="0" dirty="0" err="1" smtClean="0"/>
              <a:t>can</a:t>
            </a:r>
            <a:r>
              <a:rPr lang="de-DE" baseline="0" dirty="0" smtClean="0"/>
              <a:t> </a:t>
            </a:r>
            <a:r>
              <a:rPr lang="de-DE" baseline="0" dirty="0" err="1" smtClean="0"/>
              <a:t>address</a:t>
            </a:r>
            <a:r>
              <a:rPr lang="de-DE" baseline="0" dirty="0" smtClean="0"/>
              <a:t> </a:t>
            </a:r>
            <a:r>
              <a:rPr lang="de-DE" baseline="0" dirty="0" err="1" smtClean="0"/>
              <a:t>the</a:t>
            </a:r>
            <a:r>
              <a:rPr lang="de-DE" baseline="0" dirty="0" smtClean="0"/>
              <a:t> </a:t>
            </a:r>
            <a:r>
              <a:rPr lang="de-DE" baseline="0" dirty="0" err="1" smtClean="0"/>
              <a:t>animal</a:t>
            </a:r>
            <a:r>
              <a:rPr lang="de-DE" baseline="0" dirty="0" smtClean="0"/>
              <a:t> </a:t>
            </a:r>
            <a:r>
              <a:rPr lang="de-DE" baseline="0" dirty="0" err="1" smtClean="0"/>
              <a:t>welfare</a:t>
            </a:r>
            <a:r>
              <a:rPr lang="de-DE" baseline="0" dirty="0" smtClean="0"/>
              <a:t> </a:t>
            </a:r>
            <a:r>
              <a:rPr lang="de-DE" baseline="0" dirty="0" err="1" smtClean="0"/>
              <a:t>officer</a:t>
            </a:r>
            <a:r>
              <a:rPr lang="de-DE" baseline="0" dirty="0" smtClean="0"/>
              <a:t> </a:t>
            </a:r>
            <a:r>
              <a:rPr lang="de-DE" baseline="0" dirty="0" err="1" smtClean="0"/>
              <a:t>with</a:t>
            </a:r>
            <a:r>
              <a:rPr lang="de-DE" baseline="0" dirty="0" smtClean="0"/>
              <a:t> </a:t>
            </a:r>
            <a:r>
              <a:rPr lang="de-DE" baseline="0" dirty="0" err="1" smtClean="0"/>
              <a:t>questions</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Consults</a:t>
            </a:r>
            <a:r>
              <a:rPr lang="de-DE" baseline="0" dirty="0" smtClean="0"/>
              <a:t> </a:t>
            </a:r>
            <a:r>
              <a:rPr lang="de-DE" baseline="0" dirty="0" err="1" smtClean="0"/>
              <a:t>researchers</a:t>
            </a:r>
            <a:r>
              <a:rPr lang="de-DE" baseline="0" dirty="0" smtClean="0"/>
              <a:t> </a:t>
            </a:r>
            <a:r>
              <a:rPr lang="de-DE" baseline="0" dirty="0" err="1" smtClean="0"/>
              <a:t>during</a:t>
            </a:r>
            <a:r>
              <a:rPr lang="de-DE" baseline="0" dirty="0" smtClean="0"/>
              <a:t> </a:t>
            </a:r>
            <a:r>
              <a:rPr lang="de-DE" baseline="0" dirty="0" err="1" smtClean="0"/>
              <a:t>the</a:t>
            </a:r>
            <a:r>
              <a:rPr lang="de-DE" baseline="0" dirty="0" smtClean="0"/>
              <a:t> </a:t>
            </a:r>
            <a:r>
              <a:rPr lang="de-DE" baseline="0" dirty="0" err="1" smtClean="0"/>
              <a:t>whole</a:t>
            </a:r>
            <a:r>
              <a:rPr lang="de-DE" baseline="0" dirty="0" smtClean="0"/>
              <a:t> </a:t>
            </a:r>
            <a:r>
              <a:rPr lang="de-DE" baseline="0" dirty="0" err="1" smtClean="0"/>
              <a:t>process</a:t>
            </a:r>
            <a:r>
              <a:rPr lang="de-DE" baseline="0" dirty="0" smtClean="0"/>
              <a:t> in </a:t>
            </a:r>
            <a:r>
              <a:rPr lang="de-DE" baseline="0" dirty="0" err="1" smtClean="0"/>
              <a:t>writing</a:t>
            </a:r>
            <a:r>
              <a:rPr lang="de-DE" baseline="0" dirty="0" smtClean="0"/>
              <a:t> </a:t>
            </a:r>
            <a:r>
              <a:rPr lang="de-DE" baseline="0" dirty="0" err="1" smtClean="0"/>
              <a:t>the</a:t>
            </a:r>
            <a:r>
              <a:rPr lang="de-DE" baseline="0" dirty="0" smtClean="0"/>
              <a:t> </a:t>
            </a:r>
            <a:r>
              <a:rPr lang="de-DE" baseline="0" dirty="0" err="1" smtClean="0"/>
              <a:t>application</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cooperation</a:t>
            </a:r>
            <a:r>
              <a:rPr lang="de-DE" baseline="0" dirty="0" smtClean="0"/>
              <a:t> </a:t>
            </a:r>
            <a:r>
              <a:rPr lang="de-DE" baseline="0" dirty="0" err="1" smtClean="0"/>
              <a:t>with</a:t>
            </a:r>
            <a:r>
              <a:rPr lang="de-DE" baseline="0" dirty="0" smtClean="0"/>
              <a:t> </a:t>
            </a:r>
            <a:r>
              <a:rPr lang="de-DE" baseline="0" dirty="0" err="1" smtClean="0"/>
              <a:t>veterinarians</a:t>
            </a:r>
            <a:r>
              <a:rPr lang="de-DE" baseline="0" dirty="0" smtClean="0"/>
              <a:t> </a:t>
            </a:r>
            <a:r>
              <a:rPr lang="de-DE" baseline="0" dirty="0" err="1" smtClean="0"/>
              <a:t>by</a:t>
            </a:r>
            <a:r>
              <a:rPr lang="de-DE" baseline="0" dirty="0" smtClean="0"/>
              <a:t> </a:t>
            </a:r>
            <a:r>
              <a:rPr lang="de-DE" baseline="0" dirty="0" err="1" smtClean="0"/>
              <a:t>the</a:t>
            </a:r>
            <a:r>
              <a:rPr lang="de-DE" baseline="0" dirty="0" smtClean="0"/>
              <a:t> </a:t>
            </a:r>
            <a:r>
              <a:rPr lang="de-DE" baseline="0" dirty="0" err="1" smtClean="0"/>
              <a:t>local</a:t>
            </a:r>
            <a:r>
              <a:rPr lang="de-DE" baseline="0" dirty="0" smtClean="0"/>
              <a:t> </a:t>
            </a:r>
            <a:r>
              <a:rPr lang="de-DE" baseline="0" dirty="0" err="1" smtClean="0"/>
              <a:t>authorities</a:t>
            </a:r>
            <a:r>
              <a:rPr lang="de-DE" baseline="0" dirty="0" smtClean="0"/>
              <a:t>, </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err="1" smtClean="0"/>
              <a:t>controls</a:t>
            </a:r>
            <a:r>
              <a:rPr lang="de-DE" baseline="0" dirty="0" smtClean="0"/>
              <a:t> </a:t>
            </a:r>
            <a:r>
              <a:rPr lang="de-DE" baseline="0" dirty="0" err="1" smtClean="0"/>
              <a:t>animal</a:t>
            </a:r>
            <a:r>
              <a:rPr lang="de-DE" baseline="0" dirty="0" smtClean="0"/>
              <a:t> care/ </a:t>
            </a:r>
            <a:r>
              <a:rPr lang="de-DE" baseline="0" dirty="0" err="1" smtClean="0"/>
              <a:t>breeding</a:t>
            </a:r>
            <a:r>
              <a:rPr lang="de-DE" baseline="0" dirty="0" smtClean="0"/>
              <a:t> etc.  </a:t>
            </a:r>
            <a:r>
              <a:rPr lang="de-DE" baseline="0" dirty="0" err="1" smtClean="0"/>
              <a:t>within</a:t>
            </a:r>
            <a:r>
              <a:rPr lang="de-DE" baseline="0" dirty="0" smtClean="0"/>
              <a:t> </a:t>
            </a:r>
            <a:r>
              <a:rPr lang="de-DE" baseline="0" dirty="0" err="1" smtClean="0"/>
              <a:t>the</a:t>
            </a:r>
            <a:r>
              <a:rPr lang="de-DE" baseline="0" dirty="0" smtClean="0"/>
              <a:t> lab.   </a:t>
            </a: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23</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-&gt; </a:t>
            </a:r>
            <a:r>
              <a:rPr lang="de-DE" dirty="0" err="1" smtClean="0"/>
              <a:t>this</a:t>
            </a:r>
            <a:r>
              <a:rPr lang="de-DE" dirty="0" smtClean="0"/>
              <a:t> </a:t>
            </a:r>
            <a:r>
              <a:rPr lang="de-DE" dirty="0" err="1" smtClean="0"/>
              <a:t>is</a:t>
            </a:r>
            <a:r>
              <a:rPr lang="de-DE" dirty="0" smtClean="0"/>
              <a:t> </a:t>
            </a:r>
            <a:r>
              <a:rPr lang="de-DE" dirty="0" err="1" smtClean="0"/>
              <a:t>initiated</a:t>
            </a:r>
            <a:r>
              <a:rPr lang="de-DE" dirty="0" smtClean="0"/>
              <a:t> </a:t>
            </a:r>
            <a:r>
              <a:rPr lang="de-DE" dirty="0" err="1" smtClean="0"/>
              <a:t>by</a:t>
            </a:r>
            <a:r>
              <a:rPr lang="de-DE" dirty="0" smtClean="0"/>
              <a:t> </a:t>
            </a:r>
            <a:r>
              <a:rPr lang="de-DE" dirty="0" err="1" smtClean="0"/>
              <a:t>researchers</a:t>
            </a:r>
            <a:r>
              <a:rPr lang="de-DE" dirty="0" smtClean="0"/>
              <a:t> </a:t>
            </a:r>
            <a:r>
              <a:rPr lang="de-DE" dirty="0" err="1" smtClean="0"/>
              <a:t>of</a:t>
            </a:r>
            <a:r>
              <a:rPr lang="de-DE" dirty="0" smtClean="0"/>
              <a:t> </a:t>
            </a:r>
            <a:r>
              <a:rPr lang="de-DE" dirty="0" err="1" smtClean="0"/>
              <a:t>the</a:t>
            </a:r>
            <a:r>
              <a:rPr lang="de-DE" dirty="0" smtClean="0"/>
              <a:t> different</a:t>
            </a:r>
            <a:r>
              <a:rPr lang="de-DE" baseline="0" dirty="0" smtClean="0"/>
              <a:t> </a:t>
            </a:r>
            <a:r>
              <a:rPr lang="de-DE" baseline="0" dirty="0" err="1" smtClean="0"/>
              <a:t>mentioned</a:t>
            </a:r>
            <a:r>
              <a:rPr lang="de-DE" baseline="0" dirty="0" smtClean="0"/>
              <a:t> </a:t>
            </a:r>
            <a:r>
              <a:rPr lang="de-DE" baseline="0" dirty="0" err="1" smtClean="0"/>
              <a:t>research</a:t>
            </a:r>
            <a:r>
              <a:rPr lang="de-DE" baseline="0" dirty="0" smtClean="0"/>
              <a:t> </a:t>
            </a:r>
            <a:r>
              <a:rPr lang="de-DE" baseline="0" dirty="0" err="1" smtClean="0"/>
              <a:t>institutes</a:t>
            </a:r>
            <a:r>
              <a:rPr lang="de-DE" baseline="0" dirty="0" smtClean="0"/>
              <a:t>, </a:t>
            </a:r>
            <a:r>
              <a:rPr lang="de-DE" baseline="0" dirty="0" err="1" smtClean="0"/>
              <a:t>science</a:t>
            </a:r>
            <a:r>
              <a:rPr lang="de-DE" baseline="0" dirty="0" smtClean="0"/>
              <a:t> </a:t>
            </a:r>
            <a:r>
              <a:rPr lang="de-DE" baseline="0" dirty="0" err="1" smtClean="0"/>
              <a:t>ciooperation</a:t>
            </a:r>
            <a:endParaRPr lang="de-DE" baseline="0" dirty="0" smtClean="0"/>
          </a:p>
          <a:p>
            <a:pPr marL="0" indent="0">
              <a:buNone/>
            </a:pPr>
            <a:r>
              <a:rPr lang="de-DE" baseline="0" dirty="0" smtClean="0"/>
              <a:t>-&gt; via </a:t>
            </a:r>
            <a:r>
              <a:rPr lang="de-DE" baseline="0" dirty="0" err="1" smtClean="0"/>
              <a:t>the</a:t>
            </a:r>
            <a:r>
              <a:rPr lang="de-DE" baseline="0" dirty="0" smtClean="0"/>
              <a:t> Corona fast </a:t>
            </a:r>
            <a:r>
              <a:rPr lang="de-DE" baseline="0" dirty="0" err="1" smtClean="0"/>
              <a:t>track</a:t>
            </a:r>
            <a:r>
              <a:rPr lang="de-DE" baseline="0" dirty="0" smtClean="0"/>
              <a:t> </a:t>
            </a:r>
            <a:r>
              <a:rPr lang="de-DE" baseline="0" dirty="0" err="1" smtClean="0"/>
              <a:t>access</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4</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Here</a:t>
            </a:r>
            <a:r>
              <a:rPr lang="de-DE" dirty="0" smtClean="0"/>
              <a:t> </a:t>
            </a:r>
            <a:r>
              <a:rPr lang="de-DE" dirty="0" err="1" smtClean="0"/>
              <a:t>you</a:t>
            </a:r>
            <a:r>
              <a:rPr lang="de-DE" dirty="0" smtClean="0"/>
              <a:t> </a:t>
            </a:r>
            <a:r>
              <a:rPr lang="de-DE" dirty="0" err="1" smtClean="0"/>
              <a:t>can</a:t>
            </a:r>
            <a:r>
              <a:rPr lang="de-DE" dirty="0" smtClean="0"/>
              <a:t> </a:t>
            </a:r>
            <a:r>
              <a:rPr lang="de-DE" dirty="0" err="1" smtClean="0"/>
              <a:t>see</a:t>
            </a:r>
            <a:r>
              <a:rPr lang="de-DE" dirty="0" smtClean="0"/>
              <a:t> </a:t>
            </a:r>
            <a:r>
              <a:rPr lang="de-DE" dirty="0" err="1" smtClean="0"/>
              <a:t>the</a:t>
            </a:r>
            <a:r>
              <a:rPr lang="de-DE" dirty="0" smtClean="0"/>
              <a:t> </a:t>
            </a:r>
            <a:r>
              <a:rPr lang="de-DE" dirty="0" err="1" smtClean="0"/>
              <a:t>share</a:t>
            </a:r>
            <a:r>
              <a:rPr lang="de-DE" dirty="0" smtClean="0"/>
              <a:t> </a:t>
            </a:r>
            <a:r>
              <a:rPr lang="de-DE" dirty="0" err="1" smtClean="0"/>
              <a:t>of</a:t>
            </a:r>
            <a:r>
              <a:rPr lang="de-DE" dirty="0" smtClean="0"/>
              <a:t> different </a:t>
            </a:r>
            <a:r>
              <a:rPr lang="de-DE" dirty="0" err="1" smtClean="0"/>
              <a:t>areas</a:t>
            </a:r>
            <a:r>
              <a:rPr lang="de-DE" baseline="0" dirty="0" smtClean="0"/>
              <a:t> </a:t>
            </a:r>
            <a:r>
              <a:rPr lang="de-DE" baseline="0" dirty="0" err="1" smtClean="0"/>
              <a:t>where</a:t>
            </a:r>
            <a:r>
              <a:rPr lang="de-DE" baseline="0" dirty="0" smtClean="0"/>
              <a:t> Synchrotron </a:t>
            </a:r>
            <a:r>
              <a:rPr lang="de-DE" baseline="0" dirty="0" err="1" smtClean="0"/>
              <a:t>radiation</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used</a:t>
            </a:r>
            <a:r>
              <a:rPr lang="de-DE" baseline="0" dirty="0" smtClean="0"/>
              <a:t> </a:t>
            </a:r>
            <a:r>
              <a:rPr lang="de-DE" baseline="0" dirty="0" err="1" smtClean="0"/>
              <a:t>for</a:t>
            </a:r>
            <a:r>
              <a:rPr lang="de-DE" baseline="0" dirty="0" smtClean="0"/>
              <a:t> </a:t>
            </a:r>
            <a:r>
              <a:rPr lang="de-DE" baseline="0" dirty="0" err="1" smtClean="0"/>
              <a:t>experiments</a:t>
            </a:r>
            <a:r>
              <a:rPr lang="de-DE" baseline="0" dirty="0" smtClean="0"/>
              <a:t>.</a:t>
            </a:r>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Health and life sciences are already today the</a:t>
            </a:r>
            <a:r>
              <a:rPr lang="en-US" baseline="0" dirty="0" smtClean="0"/>
              <a:t> largest field of research</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25</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Here</a:t>
            </a:r>
            <a:r>
              <a:rPr lang="de-DE" dirty="0" smtClean="0"/>
              <a:t> </a:t>
            </a:r>
            <a:r>
              <a:rPr lang="de-DE" dirty="0" err="1" smtClean="0"/>
              <a:t>you</a:t>
            </a:r>
            <a:r>
              <a:rPr lang="de-DE" dirty="0" smtClean="0"/>
              <a:t> </a:t>
            </a:r>
            <a:r>
              <a:rPr lang="de-DE" dirty="0" err="1" smtClean="0"/>
              <a:t>can</a:t>
            </a:r>
            <a:r>
              <a:rPr lang="de-DE" dirty="0" smtClean="0"/>
              <a:t> </a:t>
            </a:r>
            <a:r>
              <a:rPr lang="de-DE" dirty="0" err="1" smtClean="0"/>
              <a:t>see</a:t>
            </a:r>
            <a:r>
              <a:rPr lang="de-DE" dirty="0" smtClean="0"/>
              <a:t> </a:t>
            </a:r>
            <a:r>
              <a:rPr lang="de-DE" dirty="0" err="1" smtClean="0"/>
              <a:t>the</a:t>
            </a:r>
            <a:r>
              <a:rPr lang="de-DE" dirty="0" smtClean="0"/>
              <a:t> </a:t>
            </a:r>
            <a:r>
              <a:rPr lang="de-DE" dirty="0" err="1" smtClean="0"/>
              <a:t>share</a:t>
            </a:r>
            <a:r>
              <a:rPr lang="de-DE" dirty="0" smtClean="0"/>
              <a:t> </a:t>
            </a:r>
            <a:r>
              <a:rPr lang="de-DE" dirty="0" err="1" smtClean="0"/>
              <a:t>of</a:t>
            </a:r>
            <a:r>
              <a:rPr lang="de-DE" dirty="0" smtClean="0"/>
              <a:t> different </a:t>
            </a:r>
            <a:r>
              <a:rPr lang="de-DE" dirty="0" err="1" smtClean="0"/>
              <a:t>areas</a:t>
            </a:r>
            <a:r>
              <a:rPr lang="de-DE" baseline="0" dirty="0" smtClean="0"/>
              <a:t> </a:t>
            </a:r>
            <a:r>
              <a:rPr lang="de-DE" baseline="0" dirty="0" err="1" smtClean="0"/>
              <a:t>where</a:t>
            </a:r>
            <a:r>
              <a:rPr lang="de-DE" baseline="0" dirty="0" smtClean="0"/>
              <a:t> Synchrotron </a:t>
            </a:r>
            <a:r>
              <a:rPr lang="de-DE" baseline="0" dirty="0" err="1" smtClean="0"/>
              <a:t>radiation</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used</a:t>
            </a:r>
            <a:r>
              <a:rPr lang="de-DE" baseline="0" dirty="0" smtClean="0"/>
              <a:t> </a:t>
            </a:r>
            <a:r>
              <a:rPr lang="de-DE" baseline="0" dirty="0" err="1" smtClean="0"/>
              <a:t>for</a:t>
            </a:r>
            <a:r>
              <a:rPr lang="de-DE" baseline="0" dirty="0" smtClean="0"/>
              <a:t> </a:t>
            </a:r>
            <a:r>
              <a:rPr lang="de-DE" baseline="0" dirty="0" err="1" smtClean="0"/>
              <a:t>experiments</a:t>
            </a:r>
            <a:r>
              <a:rPr lang="de-DE" baseline="0" dirty="0" smtClean="0"/>
              <a:t>.</a:t>
            </a:r>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Health and life sciences are already today the</a:t>
            </a:r>
            <a:r>
              <a:rPr lang="en-US" baseline="0" dirty="0" smtClean="0"/>
              <a:t> largest field of research</a:t>
            </a: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Impressive example is the screening with the team of </a:t>
            </a:r>
            <a:r>
              <a:rPr lang="en-US" baseline="0" dirty="0" err="1" smtClean="0"/>
              <a:t>Alke</a:t>
            </a:r>
            <a:r>
              <a:rPr lang="en-US" baseline="0" dirty="0" smtClean="0"/>
              <a:t> </a:t>
            </a:r>
            <a:r>
              <a:rPr lang="en-US" baseline="0" dirty="0" err="1" smtClean="0"/>
              <a:t>Meents</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26</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Here</a:t>
            </a:r>
            <a:r>
              <a:rPr lang="de-DE" dirty="0" smtClean="0"/>
              <a:t> </a:t>
            </a:r>
            <a:r>
              <a:rPr lang="de-DE" dirty="0" err="1" smtClean="0"/>
              <a:t>you</a:t>
            </a:r>
            <a:r>
              <a:rPr lang="de-DE" dirty="0" smtClean="0"/>
              <a:t> </a:t>
            </a:r>
            <a:r>
              <a:rPr lang="de-DE" dirty="0" err="1" smtClean="0"/>
              <a:t>can</a:t>
            </a:r>
            <a:r>
              <a:rPr lang="de-DE" dirty="0" smtClean="0"/>
              <a:t> </a:t>
            </a:r>
            <a:r>
              <a:rPr lang="de-DE" dirty="0" err="1" smtClean="0"/>
              <a:t>see</a:t>
            </a:r>
            <a:r>
              <a:rPr lang="de-DE" dirty="0" smtClean="0"/>
              <a:t> </a:t>
            </a:r>
            <a:r>
              <a:rPr lang="de-DE" dirty="0" err="1" smtClean="0"/>
              <a:t>the</a:t>
            </a:r>
            <a:r>
              <a:rPr lang="de-DE" dirty="0" smtClean="0"/>
              <a:t> </a:t>
            </a:r>
            <a:r>
              <a:rPr lang="de-DE" dirty="0" err="1" smtClean="0"/>
              <a:t>share</a:t>
            </a:r>
            <a:r>
              <a:rPr lang="de-DE" dirty="0" smtClean="0"/>
              <a:t> </a:t>
            </a:r>
            <a:r>
              <a:rPr lang="de-DE" dirty="0" err="1" smtClean="0"/>
              <a:t>of</a:t>
            </a:r>
            <a:r>
              <a:rPr lang="de-DE" dirty="0" smtClean="0"/>
              <a:t> different </a:t>
            </a:r>
            <a:r>
              <a:rPr lang="de-DE" dirty="0" err="1" smtClean="0"/>
              <a:t>areas</a:t>
            </a:r>
            <a:r>
              <a:rPr lang="de-DE" baseline="0" dirty="0" smtClean="0"/>
              <a:t> </a:t>
            </a:r>
            <a:r>
              <a:rPr lang="de-DE" baseline="0" dirty="0" err="1" smtClean="0"/>
              <a:t>where</a:t>
            </a:r>
            <a:r>
              <a:rPr lang="de-DE" baseline="0" dirty="0" smtClean="0"/>
              <a:t> Synchrotron </a:t>
            </a:r>
            <a:r>
              <a:rPr lang="de-DE" baseline="0" dirty="0" err="1" smtClean="0"/>
              <a:t>radiation</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used</a:t>
            </a:r>
            <a:r>
              <a:rPr lang="de-DE" baseline="0" dirty="0" smtClean="0"/>
              <a:t> </a:t>
            </a:r>
            <a:r>
              <a:rPr lang="de-DE" baseline="0" dirty="0" err="1" smtClean="0"/>
              <a:t>for</a:t>
            </a:r>
            <a:r>
              <a:rPr lang="de-DE" baseline="0" dirty="0" smtClean="0"/>
              <a:t> </a:t>
            </a:r>
            <a:r>
              <a:rPr lang="de-DE" baseline="0" dirty="0" err="1" smtClean="0"/>
              <a:t>experiments</a:t>
            </a:r>
            <a:r>
              <a:rPr lang="de-DE" baseline="0" dirty="0" smtClean="0"/>
              <a:t>.</a:t>
            </a:r>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Health and life sciences are already today the</a:t>
            </a:r>
            <a:r>
              <a:rPr lang="en-US" baseline="0" dirty="0" smtClean="0"/>
              <a:t> largest field of research</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27</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Here</a:t>
            </a:r>
            <a:r>
              <a:rPr lang="de-DE" dirty="0" smtClean="0"/>
              <a:t> </a:t>
            </a:r>
            <a:r>
              <a:rPr lang="de-DE" dirty="0" err="1" smtClean="0"/>
              <a:t>you</a:t>
            </a:r>
            <a:r>
              <a:rPr lang="de-DE" dirty="0" smtClean="0"/>
              <a:t> </a:t>
            </a:r>
            <a:r>
              <a:rPr lang="de-DE" dirty="0" err="1" smtClean="0"/>
              <a:t>can</a:t>
            </a:r>
            <a:r>
              <a:rPr lang="de-DE" dirty="0" smtClean="0"/>
              <a:t> </a:t>
            </a:r>
            <a:r>
              <a:rPr lang="de-DE" dirty="0" err="1" smtClean="0"/>
              <a:t>see</a:t>
            </a:r>
            <a:r>
              <a:rPr lang="de-DE" dirty="0" smtClean="0"/>
              <a:t> </a:t>
            </a:r>
            <a:r>
              <a:rPr lang="de-DE" dirty="0" err="1" smtClean="0"/>
              <a:t>the</a:t>
            </a:r>
            <a:r>
              <a:rPr lang="de-DE" dirty="0" smtClean="0"/>
              <a:t> </a:t>
            </a:r>
            <a:r>
              <a:rPr lang="de-DE" dirty="0" err="1" smtClean="0"/>
              <a:t>share</a:t>
            </a:r>
            <a:r>
              <a:rPr lang="de-DE" dirty="0" smtClean="0"/>
              <a:t> </a:t>
            </a:r>
            <a:r>
              <a:rPr lang="de-DE" dirty="0" err="1" smtClean="0"/>
              <a:t>of</a:t>
            </a:r>
            <a:r>
              <a:rPr lang="de-DE" dirty="0" smtClean="0"/>
              <a:t> different </a:t>
            </a:r>
            <a:r>
              <a:rPr lang="de-DE" dirty="0" err="1" smtClean="0"/>
              <a:t>areas</a:t>
            </a:r>
            <a:r>
              <a:rPr lang="de-DE" baseline="0" dirty="0" smtClean="0"/>
              <a:t> </a:t>
            </a:r>
            <a:r>
              <a:rPr lang="de-DE" baseline="0" dirty="0" err="1" smtClean="0"/>
              <a:t>where</a:t>
            </a:r>
            <a:r>
              <a:rPr lang="de-DE" baseline="0" dirty="0" smtClean="0"/>
              <a:t> Synchrotron </a:t>
            </a:r>
            <a:r>
              <a:rPr lang="de-DE" baseline="0" dirty="0" err="1" smtClean="0"/>
              <a:t>radiation</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used</a:t>
            </a:r>
            <a:r>
              <a:rPr lang="de-DE" baseline="0" dirty="0" smtClean="0"/>
              <a:t> </a:t>
            </a:r>
            <a:r>
              <a:rPr lang="de-DE" baseline="0" dirty="0" err="1" smtClean="0"/>
              <a:t>for</a:t>
            </a:r>
            <a:r>
              <a:rPr lang="de-DE" baseline="0" dirty="0" smtClean="0"/>
              <a:t> </a:t>
            </a:r>
            <a:r>
              <a:rPr lang="de-DE" baseline="0" dirty="0" err="1" smtClean="0"/>
              <a:t>experiments</a:t>
            </a:r>
            <a:r>
              <a:rPr lang="de-DE" baseline="0" dirty="0" smtClean="0"/>
              <a:t>.</a:t>
            </a:r>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Health and life sciences are already today the</a:t>
            </a:r>
            <a:r>
              <a:rPr lang="en-US" baseline="0" dirty="0" smtClean="0"/>
              <a:t> largest field of research</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28</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t>ESRF:</a:t>
            </a:r>
            <a:r>
              <a:rPr lang="de-DE" baseline="0" dirty="0" smtClean="0"/>
              <a:t> </a:t>
            </a:r>
            <a:r>
              <a:rPr lang="en-US" sz="1200" kern="1200" dirty="0" smtClean="0">
                <a:solidFill>
                  <a:schemeClr val="tx1"/>
                </a:solidFill>
                <a:effectLst/>
                <a:latin typeface="+mn-lt"/>
                <a:ea typeface="+mn-ea"/>
                <a:cs typeface="+mn-cs"/>
              </a:rPr>
              <a:t>Full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including animal house for transit and long stay</a:t>
            </a:r>
            <a:r>
              <a:rPr lang="de-DE" sz="1200" kern="1200" dirty="0" smtClean="0">
                <a:solidFill>
                  <a:schemeClr val="tx1"/>
                </a:solidFill>
                <a:effectLst/>
                <a:latin typeface="+mn-lt"/>
                <a:ea typeface="+mn-ea"/>
                <a:cs typeface="+mn-cs"/>
              </a:rPr>
              <a:t>,</a:t>
            </a:r>
            <a:r>
              <a:rPr lang="de-DE"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ID17- Biomedical </a:t>
            </a:r>
            <a:r>
              <a:rPr lang="en-US" sz="1200" kern="1200" dirty="0" err="1" smtClean="0">
                <a:solidFill>
                  <a:schemeClr val="tx1"/>
                </a:solidFill>
                <a:effectLst/>
                <a:latin typeface="+mn-lt"/>
                <a:ea typeface="+mn-ea"/>
                <a:cs typeface="+mn-cs"/>
              </a:rPr>
              <a:t>Beamline</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https://www.esrf.eu/UsersAndScience/Experiments/CBS/ID17</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kern="1200" dirty="0" smtClean="0">
                <a:solidFill>
                  <a:schemeClr val="tx1"/>
                </a:solidFill>
                <a:effectLst/>
                <a:latin typeface="+mn-lt"/>
                <a:ea typeface="+mn-ea"/>
                <a:cs typeface="+mn-cs"/>
              </a:rPr>
              <a:t>Applications: </a:t>
            </a:r>
            <a:r>
              <a:rPr lang="en-US" sz="1200" kern="1200" dirty="0" smtClean="0">
                <a:solidFill>
                  <a:schemeClr val="tx1"/>
                </a:solidFill>
                <a:effectLst/>
                <a:latin typeface="+mn-lt"/>
                <a:ea typeface="+mn-ea"/>
                <a:cs typeface="+mn-cs"/>
              </a:rPr>
              <a:t>: Examples of applications include preclinical radiation therapy, radiation biology studies using monochromatic beams, preclinical brain microsurgery, in-vitro phase contrast imaging (mammography, cartilage studies, etc.), functional imaging: </a:t>
            </a:r>
            <a:r>
              <a:rPr lang="en-US" sz="1200" kern="1200" dirty="0" err="1" smtClean="0">
                <a:solidFill>
                  <a:schemeClr val="tx1"/>
                </a:solidFill>
                <a:effectLst/>
                <a:latin typeface="+mn-lt"/>
                <a:ea typeface="+mn-ea"/>
                <a:cs typeface="+mn-cs"/>
              </a:rPr>
              <a:t>bronchography</a:t>
            </a:r>
            <a:r>
              <a:rPr lang="en-US" sz="1200" kern="1200" dirty="0" smtClean="0">
                <a:solidFill>
                  <a:schemeClr val="tx1"/>
                </a:solidFill>
                <a:effectLst/>
                <a:latin typeface="+mn-lt"/>
                <a:ea typeface="+mn-ea"/>
                <a:cs typeface="+mn-cs"/>
              </a:rPr>
              <a:t> (large volume or time resolved), and paleontology studies using 3D high-resolution imaging of samples requiring a wide beam (skulls, bones, etc.).</a:t>
            </a:r>
            <a:endParaRPr lang="en-US" sz="1200" u="sng" kern="1200" dirty="0" smtClean="0">
              <a:solidFill>
                <a:schemeClr val="tx1"/>
              </a:solidFill>
              <a:effectLst/>
              <a:latin typeface="+mn-lt"/>
              <a:ea typeface="+mn-ea"/>
              <a:cs typeface="+mn-cs"/>
            </a:endParaRP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sng"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Australian Synchrotron:</a:t>
            </a:r>
          </a:p>
          <a:p>
            <a:r>
              <a:rPr lang="en-US" sz="1200" u="sng" kern="1200" dirty="0" smtClean="0">
                <a:solidFill>
                  <a:schemeClr val="tx1"/>
                </a:solidFill>
                <a:effectLst/>
                <a:latin typeface="+mn-lt"/>
                <a:ea typeface="+mn-ea"/>
                <a:cs typeface="+mn-cs"/>
                <a:hlinkClick r:id="rId4"/>
              </a:rPr>
              <a:t>https://www.ansto.gov.au/user-access/instruments/australian-synchrotron-beamlines/imaging-and-medical#content-introduction--2</a:t>
            </a:r>
            <a:r>
              <a:rPr lang="en-US"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hlinkClick r:id="rId5"/>
              </a:rPr>
              <a:t>http://archive.synchrotron.org.au/31-australian-synchrotron/imbl/809-preparation-for-animal-experiments</a:t>
            </a:r>
            <a:r>
              <a:rPr lang="en-US"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pPr marL="0" indent="0">
              <a:buNone/>
            </a:pPr>
            <a:endParaRPr lang="en-US" sz="1200" u="sng" kern="1200" dirty="0" smtClean="0">
              <a:solidFill>
                <a:schemeClr val="tx1"/>
              </a:solidFill>
              <a:effectLst/>
              <a:latin typeface="+mn-lt"/>
              <a:ea typeface="+mn-ea"/>
              <a:cs typeface="+mn-cs"/>
            </a:endParaRP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u="sng" kern="1200" dirty="0" smtClean="0">
                <a:solidFill>
                  <a:schemeClr val="tx1"/>
                </a:solidFill>
                <a:effectLst/>
                <a:latin typeface="+mn-lt"/>
                <a:ea typeface="+mn-ea"/>
                <a:cs typeface="+mn-cs"/>
              </a:rPr>
              <a:t>Info:</a:t>
            </a:r>
            <a:r>
              <a:rPr lang="en-US" sz="1200" u="sng"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Diamond does not currently allow any experiments to be performed on any live animals, though tissue taken from animals can be studied. However, there is a new institute - The Rosalind Franklin Institute (</a:t>
            </a:r>
            <a:r>
              <a:rPr lang="en-US" sz="1200" u="sng" kern="1200" dirty="0" smtClean="0">
                <a:solidFill>
                  <a:schemeClr val="tx1"/>
                </a:solidFill>
                <a:effectLst/>
                <a:latin typeface="+mn-lt"/>
                <a:ea typeface="+mn-ea"/>
                <a:cs typeface="+mn-cs"/>
                <a:hlinkClick r:id="rId6"/>
              </a:rPr>
              <a:t>https://www.rfi.ac.uk/</a:t>
            </a:r>
            <a:r>
              <a:rPr lang="en-US" sz="1200" kern="1200" dirty="0" smtClean="0">
                <a:solidFill>
                  <a:schemeClr val="tx1"/>
                </a:solidFill>
                <a:effectLst/>
                <a:latin typeface="+mn-lt"/>
                <a:ea typeface="+mn-ea"/>
                <a:cs typeface="+mn-cs"/>
              </a:rPr>
              <a:t> ) - being set up alongside Diamond to facilitate the development of new techniques applied to medicine </a:t>
            </a:r>
            <a:endParaRPr lang="de-DE"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29</a:t>
            </a:fld>
            <a:endParaRPr lang="de-DE"/>
          </a:p>
        </p:txBody>
      </p:sp>
    </p:spTree>
    <p:extLst>
      <p:ext uri="{BB962C8B-B14F-4D97-AF65-F5344CB8AC3E}">
        <p14:creationId xmlns:p14="http://schemas.microsoft.com/office/powerpoint/2010/main" val="2406991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-&gt; </a:t>
            </a:r>
            <a:r>
              <a:rPr lang="de-DE" dirty="0" err="1" smtClean="0"/>
              <a:t>this</a:t>
            </a:r>
            <a:r>
              <a:rPr lang="de-DE" dirty="0" smtClean="0"/>
              <a:t> </a:t>
            </a:r>
            <a:r>
              <a:rPr lang="de-DE" dirty="0" err="1" smtClean="0"/>
              <a:t>is</a:t>
            </a:r>
            <a:r>
              <a:rPr lang="de-DE" dirty="0" smtClean="0"/>
              <a:t> </a:t>
            </a:r>
            <a:r>
              <a:rPr lang="de-DE" dirty="0" err="1" smtClean="0"/>
              <a:t>initiated</a:t>
            </a:r>
            <a:r>
              <a:rPr lang="de-DE" dirty="0" smtClean="0"/>
              <a:t> </a:t>
            </a:r>
            <a:r>
              <a:rPr lang="de-DE" dirty="0" err="1" smtClean="0"/>
              <a:t>by</a:t>
            </a:r>
            <a:r>
              <a:rPr lang="de-DE" dirty="0" smtClean="0"/>
              <a:t> </a:t>
            </a:r>
            <a:r>
              <a:rPr lang="de-DE" dirty="0" err="1" smtClean="0"/>
              <a:t>researchers</a:t>
            </a:r>
            <a:r>
              <a:rPr lang="de-DE" dirty="0" smtClean="0"/>
              <a:t> </a:t>
            </a:r>
            <a:r>
              <a:rPr lang="de-DE" dirty="0" err="1" smtClean="0"/>
              <a:t>of</a:t>
            </a:r>
            <a:r>
              <a:rPr lang="de-DE" dirty="0" smtClean="0"/>
              <a:t> </a:t>
            </a:r>
            <a:r>
              <a:rPr lang="de-DE" dirty="0" err="1" smtClean="0"/>
              <a:t>the</a:t>
            </a:r>
            <a:r>
              <a:rPr lang="de-DE" dirty="0" smtClean="0"/>
              <a:t> different</a:t>
            </a:r>
            <a:r>
              <a:rPr lang="de-DE" baseline="0" dirty="0" smtClean="0"/>
              <a:t> </a:t>
            </a:r>
            <a:r>
              <a:rPr lang="de-DE" baseline="0" dirty="0" err="1" smtClean="0"/>
              <a:t>mentioned</a:t>
            </a:r>
            <a:r>
              <a:rPr lang="de-DE" baseline="0" dirty="0" smtClean="0"/>
              <a:t> </a:t>
            </a:r>
            <a:r>
              <a:rPr lang="de-DE" baseline="0" dirty="0" err="1" smtClean="0"/>
              <a:t>research</a:t>
            </a:r>
            <a:r>
              <a:rPr lang="de-DE" baseline="0" dirty="0" smtClean="0"/>
              <a:t> </a:t>
            </a:r>
            <a:r>
              <a:rPr lang="de-DE" baseline="0" dirty="0" err="1" smtClean="0"/>
              <a:t>institutes</a:t>
            </a:r>
            <a:r>
              <a:rPr lang="de-DE" baseline="0" dirty="0" smtClean="0"/>
              <a:t>, </a:t>
            </a:r>
            <a:r>
              <a:rPr lang="de-DE" baseline="0" dirty="0" err="1" smtClean="0"/>
              <a:t>science</a:t>
            </a:r>
            <a:r>
              <a:rPr lang="de-DE" baseline="0" dirty="0" smtClean="0"/>
              <a:t> </a:t>
            </a:r>
            <a:r>
              <a:rPr lang="de-DE" baseline="0" dirty="0" err="1" smtClean="0"/>
              <a:t>ciooperation</a:t>
            </a:r>
            <a:endParaRPr lang="de-DE" baseline="0" dirty="0" smtClean="0"/>
          </a:p>
          <a:p>
            <a:pPr marL="0" indent="0">
              <a:buNone/>
            </a:pPr>
            <a:r>
              <a:rPr lang="de-DE" baseline="0" dirty="0" smtClean="0"/>
              <a:t>-&gt; via </a:t>
            </a:r>
            <a:r>
              <a:rPr lang="de-DE" baseline="0" dirty="0" err="1" smtClean="0"/>
              <a:t>the</a:t>
            </a:r>
            <a:r>
              <a:rPr lang="de-DE" baseline="0" dirty="0" smtClean="0"/>
              <a:t> Corona fast </a:t>
            </a:r>
            <a:r>
              <a:rPr lang="de-DE" baseline="0" dirty="0" err="1" smtClean="0"/>
              <a:t>track</a:t>
            </a:r>
            <a:r>
              <a:rPr lang="de-DE" baseline="0" dirty="0" smtClean="0"/>
              <a:t> </a:t>
            </a:r>
            <a:r>
              <a:rPr lang="de-DE" baseline="0" dirty="0" err="1" smtClean="0"/>
              <a:t>access</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31</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science and good animal welfare go hand in hand. If an animal is suffering stress or pain it could affect the results of the research. So it makes good scientific sense to house animals in the best possible conditions and make sure they get the best possible care from skilled and experienced </a:t>
            </a:r>
            <a:r>
              <a:rPr lang="en-US" dirty="0" err="1" smtClean="0"/>
              <a:t>carers</a:t>
            </a:r>
            <a:r>
              <a:rPr lang="en-US" dirty="0" smtClean="0"/>
              <a:t>. </a:t>
            </a:r>
            <a:endParaRPr lang="de-DE" sz="1200" dirty="0" smtClean="0">
              <a:latin typeface="Roboto" panose="02000000000000000000" pitchFamily="2" charset="0"/>
              <a:ea typeface="Roboto" panose="02000000000000000000" pitchFamily="2" charset="0"/>
              <a:cs typeface="Roboto" panose="02000000000000000000" pitchFamily="2" charset="0"/>
            </a:endParaRP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32</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science and good animal welfare go hand in hand. If an animal is suffering stress or pain it could affect the results of the research. So it makes good scientific sense to house animals in the best possible conditions and make sure they get the best possible care from skilled and experienced </a:t>
            </a:r>
            <a:r>
              <a:rPr lang="en-US" dirty="0" err="1" smtClean="0"/>
              <a:t>carers</a:t>
            </a:r>
            <a:r>
              <a:rPr lang="en-US" dirty="0" smtClean="0"/>
              <a:t>. </a:t>
            </a:r>
            <a:endParaRPr lang="de-DE" sz="1200" dirty="0" smtClean="0">
              <a:latin typeface="Roboto" panose="02000000000000000000" pitchFamily="2" charset="0"/>
              <a:ea typeface="Roboto" panose="02000000000000000000" pitchFamily="2" charset="0"/>
              <a:cs typeface="Roboto" panose="02000000000000000000" pitchFamily="2" charset="0"/>
            </a:endParaRPr>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33</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10"/>
          </p:nvPr>
        </p:nvSpPr>
        <p:spPr/>
        <p:txBody>
          <a:bodyPr/>
          <a:lstStyle/>
          <a:p>
            <a:fld id="{BE7B5255-5329-45F9-87F3-A2F9FB4734DF}" type="slidenum">
              <a:rPr lang="de-DE" smtClean="0"/>
              <a:t>34</a:t>
            </a:fld>
            <a:endParaRPr lang="de-DE"/>
          </a:p>
        </p:txBody>
      </p:sp>
    </p:spTree>
    <p:extLst>
      <p:ext uri="{BB962C8B-B14F-4D97-AF65-F5344CB8AC3E}">
        <p14:creationId xmlns:p14="http://schemas.microsoft.com/office/powerpoint/2010/main" val="237151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Here</a:t>
            </a:r>
            <a:r>
              <a:rPr lang="de-DE" dirty="0" smtClean="0"/>
              <a:t> </a:t>
            </a:r>
            <a:r>
              <a:rPr lang="de-DE" dirty="0" err="1" smtClean="0"/>
              <a:t>you</a:t>
            </a:r>
            <a:r>
              <a:rPr lang="de-DE" dirty="0" smtClean="0"/>
              <a:t> </a:t>
            </a:r>
            <a:r>
              <a:rPr lang="de-DE" dirty="0" err="1" smtClean="0"/>
              <a:t>can</a:t>
            </a:r>
            <a:r>
              <a:rPr lang="de-DE" dirty="0" smtClean="0"/>
              <a:t> </a:t>
            </a:r>
            <a:r>
              <a:rPr lang="de-DE" dirty="0" err="1" smtClean="0"/>
              <a:t>see</a:t>
            </a:r>
            <a:r>
              <a:rPr lang="de-DE" dirty="0" smtClean="0"/>
              <a:t> </a:t>
            </a:r>
            <a:r>
              <a:rPr lang="de-DE" dirty="0" err="1" smtClean="0"/>
              <a:t>the</a:t>
            </a:r>
            <a:r>
              <a:rPr lang="de-DE" dirty="0" smtClean="0"/>
              <a:t> </a:t>
            </a:r>
            <a:r>
              <a:rPr lang="de-DE" dirty="0" err="1" smtClean="0"/>
              <a:t>share</a:t>
            </a:r>
            <a:r>
              <a:rPr lang="de-DE" dirty="0" smtClean="0"/>
              <a:t> </a:t>
            </a:r>
            <a:r>
              <a:rPr lang="de-DE" dirty="0" err="1" smtClean="0"/>
              <a:t>of</a:t>
            </a:r>
            <a:r>
              <a:rPr lang="de-DE" dirty="0" smtClean="0"/>
              <a:t> different </a:t>
            </a:r>
            <a:r>
              <a:rPr lang="de-DE" dirty="0" err="1" smtClean="0"/>
              <a:t>areas</a:t>
            </a:r>
            <a:r>
              <a:rPr lang="de-DE" baseline="0" dirty="0" smtClean="0"/>
              <a:t> </a:t>
            </a:r>
            <a:r>
              <a:rPr lang="de-DE" baseline="0" dirty="0" err="1" smtClean="0"/>
              <a:t>where</a:t>
            </a:r>
            <a:r>
              <a:rPr lang="de-DE" baseline="0" dirty="0" smtClean="0"/>
              <a:t> Synchrotron </a:t>
            </a:r>
            <a:r>
              <a:rPr lang="de-DE" baseline="0" dirty="0" err="1" smtClean="0"/>
              <a:t>radiation</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used</a:t>
            </a:r>
            <a:r>
              <a:rPr lang="de-DE" baseline="0" dirty="0" smtClean="0"/>
              <a:t> </a:t>
            </a:r>
            <a:r>
              <a:rPr lang="de-DE" baseline="0" dirty="0" err="1" smtClean="0"/>
              <a:t>for</a:t>
            </a:r>
            <a:r>
              <a:rPr lang="de-DE" baseline="0" dirty="0" smtClean="0"/>
              <a:t> </a:t>
            </a:r>
            <a:r>
              <a:rPr lang="de-DE" baseline="0" dirty="0" err="1" smtClean="0"/>
              <a:t>experiments</a:t>
            </a:r>
            <a:r>
              <a:rPr lang="de-DE" baseline="0" dirty="0" smtClean="0"/>
              <a:t>.</a:t>
            </a:r>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Health and life sciences are already today the</a:t>
            </a:r>
            <a:r>
              <a:rPr lang="en-US" baseline="0" dirty="0" smtClean="0"/>
              <a:t> largest field of research</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6</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Here</a:t>
            </a:r>
            <a:r>
              <a:rPr lang="de-DE" dirty="0" smtClean="0"/>
              <a:t> </a:t>
            </a:r>
            <a:r>
              <a:rPr lang="de-DE" dirty="0" err="1" smtClean="0"/>
              <a:t>you</a:t>
            </a:r>
            <a:r>
              <a:rPr lang="de-DE" dirty="0" smtClean="0"/>
              <a:t> </a:t>
            </a:r>
            <a:r>
              <a:rPr lang="de-DE" dirty="0" err="1" smtClean="0"/>
              <a:t>can</a:t>
            </a:r>
            <a:r>
              <a:rPr lang="de-DE" dirty="0" smtClean="0"/>
              <a:t> </a:t>
            </a:r>
            <a:r>
              <a:rPr lang="de-DE" dirty="0" err="1" smtClean="0"/>
              <a:t>see</a:t>
            </a:r>
            <a:r>
              <a:rPr lang="de-DE" dirty="0" smtClean="0"/>
              <a:t> </a:t>
            </a:r>
            <a:r>
              <a:rPr lang="de-DE" dirty="0" err="1" smtClean="0"/>
              <a:t>the</a:t>
            </a:r>
            <a:r>
              <a:rPr lang="de-DE" dirty="0" smtClean="0"/>
              <a:t> </a:t>
            </a:r>
            <a:r>
              <a:rPr lang="de-DE" dirty="0" err="1" smtClean="0"/>
              <a:t>share</a:t>
            </a:r>
            <a:r>
              <a:rPr lang="de-DE" dirty="0" smtClean="0"/>
              <a:t> </a:t>
            </a:r>
            <a:r>
              <a:rPr lang="de-DE" dirty="0" err="1" smtClean="0"/>
              <a:t>of</a:t>
            </a:r>
            <a:r>
              <a:rPr lang="de-DE" dirty="0" smtClean="0"/>
              <a:t> different </a:t>
            </a:r>
            <a:r>
              <a:rPr lang="de-DE" dirty="0" err="1" smtClean="0"/>
              <a:t>areas</a:t>
            </a:r>
            <a:r>
              <a:rPr lang="de-DE" baseline="0" dirty="0" smtClean="0"/>
              <a:t> </a:t>
            </a:r>
            <a:r>
              <a:rPr lang="de-DE" baseline="0" dirty="0" err="1" smtClean="0"/>
              <a:t>where</a:t>
            </a:r>
            <a:r>
              <a:rPr lang="de-DE" baseline="0" dirty="0" smtClean="0"/>
              <a:t> Synchrotron </a:t>
            </a:r>
            <a:r>
              <a:rPr lang="de-DE" baseline="0" dirty="0" err="1" smtClean="0"/>
              <a:t>radiation</a:t>
            </a:r>
            <a:r>
              <a:rPr lang="de-DE" baseline="0" dirty="0" smtClean="0"/>
              <a:t> </a:t>
            </a:r>
            <a:r>
              <a:rPr lang="de-DE" baseline="0" dirty="0" err="1" smtClean="0"/>
              <a:t>can</a:t>
            </a:r>
            <a:r>
              <a:rPr lang="de-DE" baseline="0" dirty="0" smtClean="0"/>
              <a:t> </a:t>
            </a:r>
            <a:r>
              <a:rPr lang="de-DE" baseline="0" dirty="0" err="1" smtClean="0"/>
              <a:t>be</a:t>
            </a:r>
            <a:r>
              <a:rPr lang="de-DE" baseline="0" dirty="0" smtClean="0"/>
              <a:t> </a:t>
            </a:r>
            <a:r>
              <a:rPr lang="de-DE" baseline="0" dirty="0" err="1" smtClean="0"/>
              <a:t>used</a:t>
            </a:r>
            <a:r>
              <a:rPr lang="de-DE" baseline="0" dirty="0" smtClean="0"/>
              <a:t> </a:t>
            </a:r>
            <a:r>
              <a:rPr lang="de-DE" baseline="0" dirty="0" err="1" smtClean="0"/>
              <a:t>for</a:t>
            </a:r>
            <a:r>
              <a:rPr lang="de-DE" baseline="0" dirty="0" smtClean="0"/>
              <a:t> </a:t>
            </a:r>
            <a:r>
              <a:rPr lang="de-DE" baseline="0" dirty="0" err="1" smtClean="0"/>
              <a:t>experiments</a:t>
            </a:r>
            <a:r>
              <a:rPr lang="de-DE" baseline="0" dirty="0" smtClean="0"/>
              <a:t>.</a:t>
            </a:r>
            <a:endParaRPr lang="de-DE" dirty="0" smtClean="0"/>
          </a:p>
          <a:p>
            <a:pPr marL="177800" marR="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Health and life sciences are already today the</a:t>
            </a:r>
            <a:r>
              <a:rPr lang="en-US" baseline="0" dirty="0" smtClean="0"/>
              <a:t> largest field of research</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7</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DE" dirty="0" smtClean="0"/>
              <a:t>-&gt; </a:t>
            </a:r>
            <a:r>
              <a:rPr lang="de-DE" dirty="0" err="1" smtClean="0"/>
              <a:t>this</a:t>
            </a:r>
            <a:r>
              <a:rPr lang="de-DE" dirty="0" smtClean="0"/>
              <a:t> </a:t>
            </a:r>
            <a:r>
              <a:rPr lang="de-DE" dirty="0" err="1" smtClean="0"/>
              <a:t>is</a:t>
            </a:r>
            <a:r>
              <a:rPr lang="de-DE" dirty="0" smtClean="0"/>
              <a:t> </a:t>
            </a:r>
            <a:r>
              <a:rPr lang="de-DE" dirty="0" err="1" smtClean="0"/>
              <a:t>initiated</a:t>
            </a:r>
            <a:r>
              <a:rPr lang="de-DE" dirty="0" smtClean="0"/>
              <a:t> </a:t>
            </a:r>
            <a:r>
              <a:rPr lang="de-DE" dirty="0" err="1" smtClean="0"/>
              <a:t>by</a:t>
            </a:r>
            <a:r>
              <a:rPr lang="de-DE" dirty="0" smtClean="0"/>
              <a:t> </a:t>
            </a:r>
            <a:r>
              <a:rPr lang="de-DE" dirty="0" err="1" smtClean="0"/>
              <a:t>researchers</a:t>
            </a:r>
            <a:r>
              <a:rPr lang="de-DE" dirty="0" smtClean="0"/>
              <a:t> </a:t>
            </a:r>
            <a:r>
              <a:rPr lang="de-DE" dirty="0" err="1" smtClean="0"/>
              <a:t>of</a:t>
            </a:r>
            <a:r>
              <a:rPr lang="de-DE" dirty="0" smtClean="0"/>
              <a:t> </a:t>
            </a:r>
            <a:r>
              <a:rPr lang="de-DE" dirty="0" err="1" smtClean="0"/>
              <a:t>the</a:t>
            </a:r>
            <a:r>
              <a:rPr lang="de-DE" dirty="0" smtClean="0"/>
              <a:t> different</a:t>
            </a:r>
            <a:r>
              <a:rPr lang="de-DE" baseline="0" dirty="0" smtClean="0"/>
              <a:t> </a:t>
            </a:r>
            <a:r>
              <a:rPr lang="de-DE" baseline="0" dirty="0" err="1" smtClean="0"/>
              <a:t>mentioned</a:t>
            </a:r>
            <a:r>
              <a:rPr lang="de-DE" baseline="0" dirty="0" smtClean="0"/>
              <a:t> </a:t>
            </a:r>
            <a:r>
              <a:rPr lang="de-DE" baseline="0" dirty="0" err="1" smtClean="0"/>
              <a:t>research</a:t>
            </a:r>
            <a:r>
              <a:rPr lang="de-DE" baseline="0" dirty="0" smtClean="0"/>
              <a:t> </a:t>
            </a:r>
            <a:r>
              <a:rPr lang="de-DE" baseline="0" dirty="0" err="1" smtClean="0"/>
              <a:t>institutes</a:t>
            </a:r>
            <a:r>
              <a:rPr lang="de-DE" baseline="0" dirty="0" smtClean="0"/>
              <a:t>, </a:t>
            </a:r>
            <a:r>
              <a:rPr lang="de-DE" baseline="0" dirty="0" err="1" smtClean="0"/>
              <a:t>science</a:t>
            </a:r>
            <a:r>
              <a:rPr lang="de-DE" baseline="0" dirty="0" smtClean="0"/>
              <a:t> </a:t>
            </a:r>
            <a:r>
              <a:rPr lang="de-DE" baseline="0" dirty="0" err="1" smtClean="0"/>
              <a:t>ciooperation</a:t>
            </a:r>
            <a:endParaRPr lang="de-DE" baseline="0" dirty="0" smtClean="0"/>
          </a:p>
          <a:p>
            <a:pPr marL="0" indent="0">
              <a:buNone/>
            </a:pPr>
            <a:r>
              <a:rPr lang="de-DE" baseline="0" dirty="0" smtClean="0"/>
              <a:t>-&gt; via </a:t>
            </a:r>
            <a:r>
              <a:rPr lang="de-DE" baseline="0" dirty="0" err="1" smtClean="0"/>
              <a:t>the</a:t>
            </a:r>
            <a:r>
              <a:rPr lang="de-DE" baseline="0" dirty="0" smtClean="0"/>
              <a:t> Corona fast </a:t>
            </a:r>
            <a:r>
              <a:rPr lang="de-DE" baseline="0" dirty="0" err="1" smtClean="0"/>
              <a:t>track</a:t>
            </a:r>
            <a:r>
              <a:rPr lang="de-DE" baseline="0" dirty="0" smtClean="0"/>
              <a:t> </a:t>
            </a:r>
            <a:r>
              <a:rPr lang="de-DE" baseline="0" dirty="0" err="1" smtClean="0"/>
              <a:t>access</a:t>
            </a:r>
            <a:endParaRPr lang="en-US" dirty="0" smtClean="0"/>
          </a:p>
          <a:p>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t>8</a:t>
            </a:fld>
            <a:endParaRPr lang="de-DE"/>
          </a:p>
        </p:txBody>
      </p:sp>
    </p:spTree>
    <p:extLst>
      <p:ext uri="{BB962C8B-B14F-4D97-AF65-F5344CB8AC3E}">
        <p14:creationId xmlns:p14="http://schemas.microsoft.com/office/powerpoint/2010/main" val="98080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baseline="0" dirty="0" smtClean="0"/>
              <a:t>Entscheidung des DIR Anfang Januar für einen Pilotversuch. </a:t>
            </a:r>
          </a:p>
          <a:p>
            <a:pPr marL="228600" indent="-228600">
              <a:buAutoNum type="arabicPeriod"/>
            </a:pPr>
            <a:r>
              <a:rPr lang="de-DE" baseline="0" dirty="0" smtClean="0"/>
              <a:t>Verantwortliche Abwägung aller Argumente für und gegen medizinische </a:t>
            </a:r>
            <a:r>
              <a:rPr lang="de-DE" baseline="0" dirty="0" err="1" smtClean="0"/>
              <a:t>Kleintierbildgebung</a:t>
            </a:r>
            <a:endParaRPr lang="de-DE" baseline="0" dirty="0" smtClean="0"/>
          </a:p>
          <a:p>
            <a:pPr marL="0" indent="0">
              <a:buNone/>
            </a:pPr>
            <a:r>
              <a:rPr lang="de-DE" baseline="0" dirty="0" smtClean="0"/>
              <a:t>3. Details zu dem Pilotversuch, was, wie und warum untersucht wird folgen von Samuel Huber (UKE) direkt im Anschluss</a:t>
            </a:r>
          </a:p>
          <a:p>
            <a:pPr marL="0" indent="0">
              <a:buNone/>
            </a:pPr>
            <a:endParaRPr lang="de-DE" baseline="0" dirty="0" smtClean="0"/>
          </a:p>
          <a:p>
            <a:pPr marL="0" indent="0">
              <a:buNone/>
            </a:pPr>
            <a:r>
              <a:rPr lang="de-DE" sz="1200" dirty="0" smtClean="0">
                <a:solidFill>
                  <a:schemeClr val="tx1"/>
                </a:solidFill>
              </a:rPr>
              <a:t>DESY Mission: </a:t>
            </a:r>
          </a:p>
          <a:p>
            <a:pPr marL="0" indent="0">
              <a:buNone/>
            </a:pPr>
            <a:r>
              <a:rPr lang="de-DE" sz="1200" dirty="0" smtClean="0">
                <a:solidFill>
                  <a:schemeClr val="tx1"/>
                </a:solidFill>
              </a:rPr>
              <a:t>Wir erforschen auf höchstem internationalen Niveau die grundlegenden Zusammenhänge von Struktur und Funktion der Materie und schaffen damit die </a:t>
            </a:r>
            <a:r>
              <a:rPr lang="de-DE" sz="1200" b="1" dirty="0" smtClean="0">
                <a:solidFill>
                  <a:schemeClr val="tx1"/>
                </a:solidFill>
              </a:rPr>
              <a:t>notwendige Wissensbasis zur Lösung der großen und drängenden Fragen von Gesellschaft</a:t>
            </a:r>
          </a:p>
          <a:p>
            <a:endParaRPr lang="de-DE" dirty="0" smtClean="0"/>
          </a:p>
          <a:p>
            <a:r>
              <a:rPr lang="de-DE" sz="1200" kern="1200" dirty="0" smtClean="0">
                <a:solidFill>
                  <a:schemeClr val="tx1"/>
                </a:solidFill>
                <a:effectLst/>
                <a:latin typeface="+mn-lt"/>
                <a:ea typeface="+mn-ea"/>
                <a:cs typeface="+mn-cs"/>
              </a:rPr>
              <a:t>Mit DESYs </a:t>
            </a:r>
            <a:r>
              <a:rPr lang="de-DE" sz="1200" kern="1200" dirty="0" err="1" smtClean="0">
                <a:solidFill>
                  <a:schemeClr val="tx1"/>
                </a:solidFill>
                <a:effectLst/>
                <a:latin typeface="+mn-lt"/>
                <a:ea typeface="+mn-ea"/>
                <a:cs typeface="+mn-cs"/>
              </a:rPr>
              <a:t>Synchrotronstrahlungsquelle</a:t>
            </a:r>
            <a:r>
              <a:rPr lang="de-DE" sz="1200" kern="1200" dirty="0" smtClean="0">
                <a:solidFill>
                  <a:schemeClr val="tx1"/>
                </a:solidFill>
                <a:effectLst/>
                <a:latin typeface="+mn-lt"/>
                <a:ea typeface="+mn-ea"/>
                <a:cs typeface="+mn-cs"/>
              </a:rPr>
              <a:t> PETRA III stehen die technischen Möglichkeiten für solche medizinischen Untersuchungen zur Verfügung. Die gewonnenen Ergebnisse können helfen, neue Therapien und Medikamente für bisher unheilbare Krankheiten zu entwickeln.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BE7B5255-5329-45F9-87F3-A2F9FB4734DF}" type="slidenum">
              <a:rPr lang="de-DE" smtClean="0"/>
              <a:t>9</a:t>
            </a:fld>
            <a:endParaRPr lang="de-DE"/>
          </a:p>
        </p:txBody>
      </p:sp>
    </p:spTree>
    <p:extLst>
      <p:ext uri="{BB962C8B-B14F-4D97-AF65-F5344CB8AC3E}">
        <p14:creationId xmlns:p14="http://schemas.microsoft.com/office/powerpoint/2010/main" val="341370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Florian Grüner</a:t>
            </a:r>
            <a:r>
              <a:rPr lang="de-DE" baseline="0" dirty="0"/>
              <a:t> </a:t>
            </a:r>
          </a:p>
          <a:p>
            <a:r>
              <a:rPr lang="de-DE" baseline="0" dirty="0"/>
              <a:t>Finanzierung Hamburg Innovation</a:t>
            </a:r>
          </a:p>
          <a:p>
            <a:r>
              <a:rPr lang="de-DE" baseline="0" dirty="0"/>
              <a:t>Publikation</a:t>
            </a:r>
          </a:p>
          <a:p>
            <a:r>
              <a:rPr lang="de-DE" baseline="0" dirty="0"/>
              <a:t>Branche: Life Science / </a:t>
            </a:r>
            <a:r>
              <a:rPr lang="de-DE" baseline="0" dirty="0" err="1"/>
              <a:t>medizintechnik</a:t>
            </a:r>
            <a:endParaRPr lang="de-DE" baseline="0" dirty="0"/>
          </a:p>
          <a:p>
            <a:r>
              <a:rPr lang="de-DE" baseline="0" dirty="0"/>
              <a:t>Hier steht ein patentiertes Verfahren dahinter</a:t>
            </a:r>
            <a:endParaRPr lang="de-DE" dirty="0"/>
          </a:p>
        </p:txBody>
      </p:sp>
      <p:sp>
        <p:nvSpPr>
          <p:cNvPr id="4" name="Foliennummernplatzhalter 3"/>
          <p:cNvSpPr>
            <a:spLocks noGrp="1"/>
          </p:cNvSpPr>
          <p:nvPr>
            <p:ph type="sldNum" sz="quarter" idx="10"/>
          </p:nvPr>
        </p:nvSpPr>
        <p:spPr/>
        <p:txBody>
          <a:bodyPr/>
          <a:lstStyle/>
          <a:p>
            <a:fld id="{BE7B5255-5329-45F9-87F3-A2F9FB4734DF}" type="slidenum">
              <a:rPr lang="de-DE" smtClean="0">
                <a:solidFill>
                  <a:prstClr val="black"/>
                </a:solidFill>
                <a:latin typeface="Calibri"/>
              </a:rPr>
              <a:pPr/>
              <a:t>10</a:t>
            </a:fld>
            <a:endParaRPr lang="de-DE">
              <a:solidFill>
                <a:prstClr val="black"/>
              </a:solidFill>
              <a:latin typeface="Calibri"/>
            </a:endParaRPr>
          </a:p>
        </p:txBody>
      </p:sp>
    </p:spTree>
    <p:extLst>
      <p:ext uri="{BB962C8B-B14F-4D97-AF65-F5344CB8AC3E}">
        <p14:creationId xmlns:p14="http://schemas.microsoft.com/office/powerpoint/2010/main" val="3925523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baseline="0" dirty="0" smtClean="0"/>
              <a:t>Entscheidung des DIR Anfang Januar für einen Pilotversuch. </a:t>
            </a:r>
          </a:p>
          <a:p>
            <a:pPr marL="228600" indent="-228600">
              <a:buAutoNum type="arabicPeriod"/>
            </a:pPr>
            <a:r>
              <a:rPr lang="de-DE" baseline="0" dirty="0" smtClean="0"/>
              <a:t>Verantwortliche Abwägung aller Argumente für und gegen medizinische </a:t>
            </a:r>
            <a:r>
              <a:rPr lang="de-DE" baseline="0" dirty="0" err="1" smtClean="0"/>
              <a:t>Kleintierbildgebung</a:t>
            </a:r>
            <a:endParaRPr lang="de-DE" baseline="0" dirty="0" smtClean="0"/>
          </a:p>
          <a:p>
            <a:pPr marL="0" indent="0">
              <a:buNone/>
            </a:pPr>
            <a:r>
              <a:rPr lang="de-DE" baseline="0" dirty="0" smtClean="0"/>
              <a:t>3. Details zu dem Pilotversuch, was, wie und warum untersucht wird folgen von Samuel Huber (UKE) direkt im Anschluss</a:t>
            </a:r>
          </a:p>
          <a:p>
            <a:pPr marL="0" indent="0">
              <a:buNone/>
            </a:pPr>
            <a:endParaRPr lang="de-DE" baseline="0" dirty="0" smtClean="0"/>
          </a:p>
          <a:p>
            <a:pPr marL="0" indent="0">
              <a:buNone/>
            </a:pPr>
            <a:r>
              <a:rPr lang="de-DE" sz="1200" dirty="0" smtClean="0">
                <a:solidFill>
                  <a:schemeClr val="tx1"/>
                </a:solidFill>
              </a:rPr>
              <a:t>DESY Mission: </a:t>
            </a:r>
          </a:p>
          <a:p>
            <a:pPr marL="0" indent="0">
              <a:buNone/>
            </a:pPr>
            <a:r>
              <a:rPr lang="de-DE" sz="1200" dirty="0" smtClean="0">
                <a:solidFill>
                  <a:schemeClr val="tx1"/>
                </a:solidFill>
              </a:rPr>
              <a:t>Wir erforschen auf höchstem internationalen Niveau die grundlegenden Zusammenhänge von Struktur und Funktion der Materie und schaffen damit die </a:t>
            </a:r>
            <a:r>
              <a:rPr lang="de-DE" sz="1200" b="1" dirty="0" smtClean="0">
                <a:solidFill>
                  <a:schemeClr val="tx1"/>
                </a:solidFill>
              </a:rPr>
              <a:t>notwendige Wissensbasis zur Lösung der großen und drängenden Fragen von Gesellschaft</a:t>
            </a:r>
          </a:p>
          <a:p>
            <a:endParaRPr lang="de-DE" dirty="0" smtClean="0"/>
          </a:p>
          <a:p>
            <a:r>
              <a:rPr lang="de-DE" sz="1200" kern="1200" dirty="0" smtClean="0">
                <a:solidFill>
                  <a:schemeClr val="tx1"/>
                </a:solidFill>
                <a:effectLst/>
                <a:latin typeface="+mn-lt"/>
                <a:ea typeface="+mn-ea"/>
                <a:cs typeface="+mn-cs"/>
              </a:rPr>
              <a:t>Mit DESYs </a:t>
            </a:r>
            <a:r>
              <a:rPr lang="de-DE" sz="1200" kern="1200" dirty="0" err="1" smtClean="0">
                <a:solidFill>
                  <a:schemeClr val="tx1"/>
                </a:solidFill>
                <a:effectLst/>
                <a:latin typeface="+mn-lt"/>
                <a:ea typeface="+mn-ea"/>
                <a:cs typeface="+mn-cs"/>
              </a:rPr>
              <a:t>Synchrotronstrahlungsquelle</a:t>
            </a:r>
            <a:r>
              <a:rPr lang="de-DE" sz="1200" kern="1200" dirty="0" smtClean="0">
                <a:solidFill>
                  <a:schemeClr val="tx1"/>
                </a:solidFill>
                <a:effectLst/>
                <a:latin typeface="+mn-lt"/>
                <a:ea typeface="+mn-ea"/>
                <a:cs typeface="+mn-cs"/>
              </a:rPr>
              <a:t> PETRA III stehen die technischen Möglichkeiten für solche medizinischen Untersuchungen zur Verfügung. Die gewonnenen Ergebnisse können helfen, neue Therapien und Medikamente für bisher unheilbare Krankheiten zu entwickeln.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BE7B5255-5329-45F9-87F3-A2F9FB4734DF}" type="slidenum">
              <a:rPr lang="de-DE" smtClean="0"/>
              <a:t>11</a:t>
            </a:fld>
            <a:endParaRPr lang="de-DE"/>
          </a:p>
        </p:txBody>
      </p:sp>
    </p:spTree>
    <p:extLst>
      <p:ext uri="{BB962C8B-B14F-4D97-AF65-F5344CB8AC3E}">
        <p14:creationId xmlns:p14="http://schemas.microsoft.com/office/powerpoint/2010/main" val="341370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 indent="-228600">
              <a:buAutoNum type="arabicPeriod"/>
            </a:pPr>
            <a:r>
              <a:rPr lang="de-DE" baseline="0" dirty="0" smtClean="0"/>
              <a:t>Entscheidung des DIR Anfang Januar für einen Pilotversuch. </a:t>
            </a:r>
          </a:p>
          <a:p>
            <a:pPr marL="228600" indent="-228600">
              <a:buAutoNum type="arabicPeriod"/>
            </a:pPr>
            <a:r>
              <a:rPr lang="de-DE" baseline="0" dirty="0" smtClean="0"/>
              <a:t>Verantwortliche Abwägung aller Argumente für und gegen medizinische </a:t>
            </a:r>
            <a:r>
              <a:rPr lang="de-DE" baseline="0" dirty="0" err="1" smtClean="0"/>
              <a:t>Kleintierbildgebung</a:t>
            </a:r>
            <a:endParaRPr lang="de-DE" baseline="0" dirty="0" smtClean="0"/>
          </a:p>
          <a:p>
            <a:pPr marL="0" indent="0">
              <a:buNone/>
            </a:pPr>
            <a:r>
              <a:rPr lang="de-DE" baseline="0" dirty="0" smtClean="0"/>
              <a:t>3. Details zu dem Pilotversuch, was, wie und warum untersucht wird folgen von Samuel Huber (UKE) direkt im Anschluss</a:t>
            </a:r>
          </a:p>
          <a:p>
            <a:pPr marL="0" indent="0">
              <a:buNone/>
            </a:pPr>
            <a:endParaRPr lang="de-DE" baseline="0" dirty="0" smtClean="0"/>
          </a:p>
          <a:p>
            <a:pPr marL="0" indent="0">
              <a:buNone/>
            </a:pPr>
            <a:r>
              <a:rPr lang="de-DE" sz="1200" dirty="0" smtClean="0">
                <a:solidFill>
                  <a:schemeClr val="tx1"/>
                </a:solidFill>
              </a:rPr>
              <a:t>DESY Mission: </a:t>
            </a:r>
          </a:p>
          <a:p>
            <a:pPr marL="0" indent="0">
              <a:buNone/>
            </a:pPr>
            <a:r>
              <a:rPr lang="de-DE" sz="1200" dirty="0" smtClean="0">
                <a:solidFill>
                  <a:schemeClr val="tx1"/>
                </a:solidFill>
              </a:rPr>
              <a:t>Wir erforschen auf höchstem internationalen Niveau die grundlegenden Zusammenhänge von Struktur und Funktion der Materie und schaffen damit die </a:t>
            </a:r>
            <a:r>
              <a:rPr lang="de-DE" sz="1200" b="1" dirty="0" smtClean="0">
                <a:solidFill>
                  <a:schemeClr val="tx1"/>
                </a:solidFill>
              </a:rPr>
              <a:t>notwendige Wissensbasis zur Lösung der großen und drängenden Fragen von Gesellschaft</a:t>
            </a:r>
          </a:p>
          <a:p>
            <a:endParaRPr lang="de-DE" dirty="0" smtClean="0"/>
          </a:p>
          <a:p>
            <a:r>
              <a:rPr lang="de-DE" sz="1200" kern="1200" dirty="0" smtClean="0">
                <a:solidFill>
                  <a:schemeClr val="tx1"/>
                </a:solidFill>
                <a:effectLst/>
                <a:latin typeface="+mn-lt"/>
                <a:ea typeface="+mn-ea"/>
                <a:cs typeface="+mn-cs"/>
              </a:rPr>
              <a:t>Mit DESYs </a:t>
            </a:r>
            <a:r>
              <a:rPr lang="de-DE" sz="1200" kern="1200" dirty="0" err="1" smtClean="0">
                <a:solidFill>
                  <a:schemeClr val="tx1"/>
                </a:solidFill>
                <a:effectLst/>
                <a:latin typeface="+mn-lt"/>
                <a:ea typeface="+mn-ea"/>
                <a:cs typeface="+mn-cs"/>
              </a:rPr>
              <a:t>Synchrotronstrahlungsquelle</a:t>
            </a:r>
            <a:r>
              <a:rPr lang="de-DE" sz="1200" kern="1200" dirty="0" smtClean="0">
                <a:solidFill>
                  <a:schemeClr val="tx1"/>
                </a:solidFill>
                <a:effectLst/>
                <a:latin typeface="+mn-lt"/>
                <a:ea typeface="+mn-ea"/>
                <a:cs typeface="+mn-cs"/>
              </a:rPr>
              <a:t> PETRA III stehen die technischen Möglichkeiten für solche medizinischen Untersuchungen zur Verfügung. Die gewonnenen Ergebnisse können helfen, neue Therapien und Medikamente für bisher unheilbare Krankheiten zu entwickeln. </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BE7B5255-5329-45F9-87F3-A2F9FB4734DF}" type="slidenum">
              <a:rPr lang="de-DE" smtClean="0"/>
              <a:t>12</a:t>
            </a:fld>
            <a:endParaRPr lang="de-DE"/>
          </a:p>
        </p:txBody>
      </p:sp>
    </p:spTree>
    <p:extLst>
      <p:ext uri="{BB962C8B-B14F-4D97-AF65-F5344CB8AC3E}">
        <p14:creationId xmlns:p14="http://schemas.microsoft.com/office/powerpoint/2010/main" val="341370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xmlns="" id="{02156915-FDA6-43F5-A8AF-FF0B246F7439}"/>
              </a:ext>
            </a:extLst>
          </p:cNvPr>
          <p:cNvSpPr>
            <a:spLocks noGrp="1"/>
          </p:cNvSpPr>
          <p:nvPr>
            <p:ph type="pic" sz="quarter" idx="14"/>
          </p:nvPr>
        </p:nvSpPr>
        <p:spPr>
          <a:xfrm>
            <a:off x="2" y="1"/>
            <a:ext cx="12191997" cy="3933056"/>
          </a:xfrm>
          <a:blipFill>
            <a:blip r:embed="rId2" cstate="email">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de-DE" smtClean="0"/>
              <a:t>Bild durch Klicken auf Symbol hinzufügen</a:t>
            </a:r>
            <a:endParaRPr lang="de-DE"/>
          </a:p>
        </p:txBody>
      </p:sp>
      <p:sp>
        <p:nvSpPr>
          <p:cNvPr id="2" name="Title 1"/>
          <p:cNvSpPr>
            <a:spLocks noGrp="1"/>
          </p:cNvSpPr>
          <p:nvPr>
            <p:ph type="ctrTitle" hasCustomPrompt="1"/>
          </p:nvPr>
        </p:nvSpPr>
        <p:spPr>
          <a:xfrm>
            <a:off x="442913" y="370551"/>
            <a:ext cx="11306192" cy="1294253"/>
          </a:xfrm>
        </p:spPr>
        <p:txBody>
          <a:bodyPr anchor="t"/>
          <a:lstStyle>
            <a:lvl1pPr algn="l">
              <a:lnSpc>
                <a:spcPct val="90000"/>
              </a:lnSpc>
              <a:defRPr sz="4500" cap="all" baseline="0"/>
            </a:lvl1pPr>
          </a:lstStyle>
          <a:p>
            <a:r>
              <a:rPr lang="de-DE" dirty="0"/>
              <a:t>Titel</a:t>
            </a:r>
            <a:endParaRPr lang="en-US" dirty="0"/>
          </a:p>
        </p:txBody>
      </p:sp>
      <p:sp>
        <p:nvSpPr>
          <p:cNvPr id="3" name="Subtitle 2"/>
          <p:cNvSpPr>
            <a:spLocks noGrp="1"/>
          </p:cNvSpPr>
          <p:nvPr>
            <p:ph type="subTitle" idx="1"/>
          </p:nvPr>
        </p:nvSpPr>
        <p:spPr>
          <a:xfrm>
            <a:off x="442914" y="1757752"/>
            <a:ext cx="5400674" cy="1294253"/>
          </a:xfrm>
        </p:spPr>
        <p:txBody>
          <a:bodyPr/>
          <a:lstStyle>
            <a:lvl1pPr marL="0" indent="0" algn="l">
              <a:lnSpc>
                <a:spcPct val="100000"/>
              </a:lnSpc>
              <a:buNone/>
              <a:defRPr sz="24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sp>
        <p:nvSpPr>
          <p:cNvPr id="12" name="Textplatzhalter 11"/>
          <p:cNvSpPr>
            <a:spLocks noGrp="1"/>
          </p:cNvSpPr>
          <p:nvPr>
            <p:ph type="body" sz="quarter" idx="10" hasCustomPrompt="1"/>
          </p:nvPr>
        </p:nvSpPr>
        <p:spPr>
          <a:xfrm>
            <a:off x="442913" y="4276799"/>
            <a:ext cx="11306175" cy="520353"/>
          </a:xfrm>
        </p:spPr>
        <p:txBody>
          <a:bodyPr/>
          <a:lstStyle>
            <a:lvl1pPr marL="0" indent="0">
              <a:lnSpc>
                <a:spcPct val="100000"/>
              </a:lnSpc>
              <a:spcAft>
                <a:spcPts val="0"/>
              </a:spcAft>
              <a:buNone/>
              <a:defRPr sz="1050"/>
            </a:lvl1pPr>
          </a:lstStyle>
          <a:p>
            <a:pPr lvl="0"/>
            <a:r>
              <a:rPr lang="de-DE" dirty="0"/>
              <a:t>Formatvorlagen des Textmasters bearbeiten</a:t>
            </a:r>
          </a:p>
        </p:txBody>
      </p:sp>
      <p:pic>
        <p:nvPicPr>
          <p:cNvPr id="7" name="Grafik 6">
            <a:extLst>
              <a:ext uri="{FF2B5EF4-FFF2-40B4-BE49-F238E27FC236}">
                <a16:creationId xmlns:a16="http://schemas.microsoft.com/office/drawing/2014/main" xmlns="" id="{9251EDA7-E8BC-427B-9A22-FCE4997DE37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85827" y="5721351"/>
            <a:ext cx="763278" cy="763704"/>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9" name="Bildplatzhalter 6">
            <a:extLst>
              <a:ext uri="{FF2B5EF4-FFF2-40B4-BE49-F238E27FC236}">
                <a16:creationId xmlns:a16="http://schemas.microsoft.com/office/drawing/2014/main" xmlns="" id="{EE115EAD-7BDD-4002-B068-A0343AE65CA8}"/>
              </a:ext>
            </a:extLst>
          </p:cNvPr>
          <p:cNvSpPr>
            <a:spLocks noGrp="1"/>
          </p:cNvSpPr>
          <p:nvPr>
            <p:ph type="pic" sz="quarter" idx="15"/>
          </p:nvPr>
        </p:nvSpPr>
        <p:spPr>
          <a:xfrm>
            <a:off x="6096000" y="3429000"/>
            <a:ext cx="6095999" cy="3429000"/>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2" name="Title 1"/>
          <p:cNvSpPr>
            <a:spLocks noGrp="1"/>
          </p:cNvSpPr>
          <p:nvPr>
            <p:ph type="title" hasCustomPrompt="1"/>
          </p:nvPr>
        </p:nvSpPr>
        <p:spPr>
          <a:xfrm>
            <a:off x="442913" y="385614"/>
            <a:ext cx="5400675" cy="451098"/>
          </a:xfrm>
        </p:spPr>
        <p:txBody>
          <a:bodyPr/>
          <a:lstStyle/>
          <a:p>
            <a:r>
              <a:rPr lang="de-DE" dirty="0"/>
              <a:t>Titelmasterformat</a:t>
            </a:r>
            <a:endParaRPr lang="en-US" dirty="0"/>
          </a:p>
        </p:txBody>
      </p:sp>
      <p:sp>
        <p:nvSpPr>
          <p:cNvPr id="3" name="Content Placeholder 2"/>
          <p:cNvSpPr>
            <a:spLocks noGrp="1"/>
          </p:cNvSpPr>
          <p:nvPr>
            <p:ph idx="1"/>
          </p:nvPr>
        </p:nvSpPr>
        <p:spPr>
          <a:xfrm>
            <a:off x="442914" y="1989138"/>
            <a:ext cx="5400674" cy="44275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911864"/>
            <a:ext cx="5400675"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7" name="Bildplatzhalter 6">
            <a:extLst>
              <a:ext uri="{FF2B5EF4-FFF2-40B4-BE49-F238E27FC236}">
                <a16:creationId xmlns:a16="http://schemas.microsoft.com/office/drawing/2014/main" xmlns="" id="{7E8EB9F1-6404-4085-BFD9-E9039B63ACB1}"/>
              </a:ext>
            </a:extLst>
          </p:cNvPr>
          <p:cNvSpPr>
            <a:spLocks noGrp="1"/>
          </p:cNvSpPr>
          <p:nvPr>
            <p:ph type="pic" sz="quarter" idx="14"/>
          </p:nvPr>
        </p:nvSpPr>
        <p:spPr>
          <a:xfrm>
            <a:off x="6096000" y="1"/>
            <a:ext cx="6095999" cy="3429000"/>
          </a:xfrm>
          <a:solidFill>
            <a:schemeClr val="bg2"/>
          </a:solidFill>
        </p:spPr>
        <p:txBody>
          <a:bodyPr anchor="ctr"/>
          <a:lstStyle>
            <a:lvl1pPr marL="0" indent="0" algn="ctr">
              <a:buNone/>
              <a:defRPr/>
            </a:lvl1pPr>
          </a:lstStyle>
          <a:p>
            <a:r>
              <a:rPr lang="de-DE" smtClean="0"/>
              <a:t>Bild durch Klicken auf Symbol hinzufügen</a:t>
            </a:r>
            <a:endParaRPr lang="de-DE"/>
          </a:p>
        </p:txBody>
      </p:sp>
    </p:spTree>
    <p:extLst>
      <p:ext uri="{BB962C8B-B14F-4D97-AF65-F5344CB8AC3E}">
        <p14:creationId xmlns:p14="http://schemas.microsoft.com/office/powerpoint/2010/main" val="85549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3 Pictures">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xmlns="" id="{7E8EB9F1-6404-4085-BFD9-E9039B63ACB1}"/>
              </a:ext>
            </a:extLst>
          </p:cNvPr>
          <p:cNvSpPr>
            <a:spLocks noGrp="1"/>
          </p:cNvSpPr>
          <p:nvPr>
            <p:ph type="pic" sz="quarter" idx="14"/>
          </p:nvPr>
        </p:nvSpPr>
        <p:spPr>
          <a:xfrm>
            <a:off x="443372" y="1422009"/>
            <a:ext cx="3636862" cy="5001970"/>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11" name="Bildplatzhalter 6">
            <a:extLst>
              <a:ext uri="{FF2B5EF4-FFF2-40B4-BE49-F238E27FC236}">
                <a16:creationId xmlns:a16="http://schemas.microsoft.com/office/drawing/2014/main" xmlns="" id="{0738543D-25D6-4CE2-B963-88074A8FB989}"/>
              </a:ext>
            </a:extLst>
          </p:cNvPr>
          <p:cNvSpPr>
            <a:spLocks noGrp="1"/>
          </p:cNvSpPr>
          <p:nvPr>
            <p:ph type="pic" sz="quarter" idx="15"/>
          </p:nvPr>
        </p:nvSpPr>
        <p:spPr>
          <a:xfrm>
            <a:off x="4277569" y="1422009"/>
            <a:ext cx="3636862" cy="5001970"/>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12" name="Bildplatzhalter 6">
            <a:extLst>
              <a:ext uri="{FF2B5EF4-FFF2-40B4-BE49-F238E27FC236}">
                <a16:creationId xmlns:a16="http://schemas.microsoft.com/office/drawing/2014/main" xmlns="" id="{6F6144E8-47DD-4BCE-84E3-2EF91C19D347}"/>
              </a:ext>
            </a:extLst>
          </p:cNvPr>
          <p:cNvSpPr>
            <a:spLocks noGrp="1"/>
          </p:cNvSpPr>
          <p:nvPr>
            <p:ph type="pic" sz="quarter" idx="16"/>
          </p:nvPr>
        </p:nvSpPr>
        <p:spPr>
          <a:xfrm>
            <a:off x="8111766" y="1422009"/>
            <a:ext cx="3636862" cy="5001970"/>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2" name="Title 1"/>
          <p:cNvSpPr>
            <a:spLocks noGrp="1"/>
          </p:cNvSpPr>
          <p:nvPr>
            <p:ph type="title" hasCustomPrompt="1"/>
          </p:nvPr>
        </p:nvSpPr>
        <p:spPr>
          <a:xfrm>
            <a:off x="442913" y="385614"/>
            <a:ext cx="11306175" cy="451098"/>
          </a:xfrm>
        </p:spPr>
        <p:txBody>
          <a:bodyPr/>
          <a:lstStyle/>
          <a:p>
            <a:r>
              <a:rPr lang="de-DE" dirty="0"/>
              <a:t>Titelmasterformat</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911864"/>
            <a:ext cx="11306175"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Tree>
    <p:extLst>
      <p:ext uri="{BB962C8B-B14F-4D97-AF65-F5344CB8AC3E}">
        <p14:creationId xmlns:p14="http://schemas.microsoft.com/office/powerpoint/2010/main" val="27041287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xmlns="" id="{7E8EB9F1-6404-4085-BFD9-E9039B63ACB1}"/>
              </a:ext>
            </a:extLst>
          </p:cNvPr>
          <p:cNvSpPr>
            <a:spLocks noGrp="1"/>
          </p:cNvSpPr>
          <p:nvPr>
            <p:ph type="pic" sz="quarter" idx="14"/>
          </p:nvPr>
        </p:nvSpPr>
        <p:spPr>
          <a:xfrm>
            <a:off x="443371" y="1422009"/>
            <a:ext cx="5508613" cy="5001970"/>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11" name="Bildplatzhalter 6">
            <a:extLst>
              <a:ext uri="{FF2B5EF4-FFF2-40B4-BE49-F238E27FC236}">
                <a16:creationId xmlns:a16="http://schemas.microsoft.com/office/drawing/2014/main" xmlns="" id="{0738543D-25D6-4CE2-B963-88074A8FB989}"/>
              </a:ext>
            </a:extLst>
          </p:cNvPr>
          <p:cNvSpPr>
            <a:spLocks noGrp="1"/>
          </p:cNvSpPr>
          <p:nvPr>
            <p:ph type="pic" sz="quarter" idx="15"/>
          </p:nvPr>
        </p:nvSpPr>
        <p:spPr>
          <a:xfrm>
            <a:off x="6240016" y="1422009"/>
            <a:ext cx="5509071" cy="5001970"/>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2" name="Title 1"/>
          <p:cNvSpPr>
            <a:spLocks noGrp="1"/>
          </p:cNvSpPr>
          <p:nvPr>
            <p:ph type="title" hasCustomPrompt="1"/>
          </p:nvPr>
        </p:nvSpPr>
        <p:spPr>
          <a:xfrm>
            <a:off x="442913" y="385614"/>
            <a:ext cx="11306175" cy="451098"/>
          </a:xfrm>
        </p:spPr>
        <p:txBody>
          <a:bodyPr/>
          <a:lstStyle/>
          <a:p>
            <a:r>
              <a:rPr lang="de-DE" dirty="0"/>
              <a:t>Titelmasterformat</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911864"/>
            <a:ext cx="11306175"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Tree>
    <p:extLst>
      <p:ext uri="{BB962C8B-B14F-4D97-AF65-F5344CB8AC3E}">
        <p14:creationId xmlns:p14="http://schemas.microsoft.com/office/powerpoint/2010/main" val="2897696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icture and Descri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385614"/>
            <a:ext cx="11306175" cy="451098"/>
          </a:xfrm>
        </p:spPr>
        <p:txBody>
          <a:bodyPr/>
          <a:lstStyle/>
          <a:p>
            <a:r>
              <a:rPr lang="de-DE" dirty="0"/>
              <a:t>Titelmasterformat</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911864"/>
            <a:ext cx="11306175"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10" name="Bildplatzhalter 6">
            <a:extLst>
              <a:ext uri="{FF2B5EF4-FFF2-40B4-BE49-F238E27FC236}">
                <a16:creationId xmlns:a16="http://schemas.microsoft.com/office/drawing/2014/main" xmlns="" id="{CAA2F6D4-5EC2-4474-9932-358CAE75DDCC}"/>
              </a:ext>
            </a:extLst>
          </p:cNvPr>
          <p:cNvSpPr>
            <a:spLocks noGrp="1"/>
          </p:cNvSpPr>
          <p:nvPr>
            <p:ph type="pic" sz="quarter" idx="14"/>
          </p:nvPr>
        </p:nvSpPr>
        <p:spPr>
          <a:xfrm>
            <a:off x="443371" y="1422009"/>
            <a:ext cx="7488833" cy="5001970"/>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6" name="Textplatzhalter 5">
            <a:extLst>
              <a:ext uri="{FF2B5EF4-FFF2-40B4-BE49-F238E27FC236}">
                <a16:creationId xmlns:a16="http://schemas.microsoft.com/office/drawing/2014/main" xmlns="" id="{586613F1-977F-47F1-9001-19B2D452BEDB}"/>
              </a:ext>
            </a:extLst>
          </p:cNvPr>
          <p:cNvSpPr>
            <a:spLocks noGrp="1"/>
          </p:cNvSpPr>
          <p:nvPr>
            <p:ph type="body" sz="quarter" idx="15"/>
          </p:nvPr>
        </p:nvSpPr>
        <p:spPr>
          <a:xfrm>
            <a:off x="8183563" y="1422009"/>
            <a:ext cx="3565525" cy="4994666"/>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526473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Background-Picture">
    <p:spTree>
      <p:nvGrpSpPr>
        <p:cNvPr id="1" name=""/>
        <p:cNvGrpSpPr/>
        <p:nvPr/>
      </p:nvGrpSpPr>
      <p:grpSpPr>
        <a:xfrm>
          <a:off x="0" y="0"/>
          <a:ext cx="0" cy="0"/>
          <a:chOff x="0" y="0"/>
          <a:chExt cx="0" cy="0"/>
        </a:xfrm>
      </p:grpSpPr>
      <p:sp>
        <p:nvSpPr>
          <p:cNvPr id="10" name="Bildplatzhalter 6">
            <a:extLst>
              <a:ext uri="{FF2B5EF4-FFF2-40B4-BE49-F238E27FC236}">
                <a16:creationId xmlns:a16="http://schemas.microsoft.com/office/drawing/2014/main" xmlns="" id="{CAA2F6D4-5EC2-4474-9932-358CAE75DDCC}"/>
              </a:ext>
            </a:extLst>
          </p:cNvPr>
          <p:cNvSpPr>
            <a:spLocks noGrp="1"/>
          </p:cNvSpPr>
          <p:nvPr>
            <p:ph type="pic" sz="quarter" idx="14"/>
          </p:nvPr>
        </p:nvSpPr>
        <p:spPr>
          <a:xfrm>
            <a:off x="0" y="0"/>
            <a:ext cx="12191999" cy="6423979"/>
          </a:xfrm>
          <a:solidFill>
            <a:schemeClr val="bg2"/>
          </a:solidFill>
        </p:spPr>
        <p:txBody>
          <a:bodyPr anchor="ctr"/>
          <a:lstStyle>
            <a:lvl1pPr marL="0" indent="0" algn="ctr">
              <a:buNone/>
              <a:defRPr/>
            </a:lvl1pPr>
          </a:lstStyle>
          <a:p>
            <a:r>
              <a:rPr lang="de-DE" smtClean="0"/>
              <a:t>Bild durch Klicken auf Symbol hinzufügen</a:t>
            </a:r>
            <a:endParaRPr lang="de-DE" dirty="0"/>
          </a:p>
        </p:txBody>
      </p:sp>
      <p:sp>
        <p:nvSpPr>
          <p:cNvPr id="2" name="Title 1"/>
          <p:cNvSpPr>
            <a:spLocks noGrp="1"/>
          </p:cNvSpPr>
          <p:nvPr>
            <p:ph type="title" hasCustomPrompt="1"/>
          </p:nvPr>
        </p:nvSpPr>
        <p:spPr>
          <a:xfrm>
            <a:off x="442913" y="385614"/>
            <a:ext cx="11306175" cy="451098"/>
          </a:xfrm>
        </p:spPr>
        <p:txBody>
          <a:bodyPr/>
          <a:lstStyle/>
          <a:p>
            <a:r>
              <a:rPr lang="de-DE" dirty="0"/>
              <a:t>Titelmasterformat</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911864"/>
            <a:ext cx="11306175"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6" name="Textplatzhalter 5">
            <a:extLst>
              <a:ext uri="{FF2B5EF4-FFF2-40B4-BE49-F238E27FC236}">
                <a16:creationId xmlns:a16="http://schemas.microsoft.com/office/drawing/2014/main" xmlns="" id="{586613F1-977F-47F1-9001-19B2D452BEDB}"/>
              </a:ext>
            </a:extLst>
          </p:cNvPr>
          <p:cNvSpPr>
            <a:spLocks noGrp="1"/>
          </p:cNvSpPr>
          <p:nvPr>
            <p:ph type="body" sz="quarter" idx="15"/>
          </p:nvPr>
        </p:nvSpPr>
        <p:spPr>
          <a:xfrm>
            <a:off x="442913" y="1989137"/>
            <a:ext cx="5653087" cy="1007815"/>
          </a:xfrm>
        </p:spPr>
        <p:txBody>
          <a:bodyPr/>
          <a:lstStyle>
            <a:lvl1pPr marL="0" indent="0">
              <a:buNone/>
              <a:defRPr>
                <a:solidFill>
                  <a:schemeClr val="bg1"/>
                </a:solidFill>
              </a:defRPr>
            </a:lvl1pPr>
          </a:lstStyle>
          <a:p>
            <a:pPr lvl="0"/>
            <a:r>
              <a:rPr lang="de-DE" smtClean="0"/>
              <a:t>Textmasterformat bearbeiten</a:t>
            </a:r>
          </a:p>
        </p:txBody>
      </p:sp>
    </p:spTree>
    <p:extLst>
      <p:ext uri="{BB962C8B-B14F-4D97-AF65-F5344CB8AC3E}">
        <p14:creationId xmlns:p14="http://schemas.microsoft.com/office/powerpoint/2010/main" val="2597998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385614"/>
            <a:ext cx="11306175" cy="451098"/>
          </a:xfrm>
        </p:spPr>
        <p:txBody>
          <a:bodyPr/>
          <a:lstStyle/>
          <a:p>
            <a:r>
              <a:rPr lang="de-DE" dirty="0"/>
              <a:t>Titelmasterformat</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911864"/>
            <a:ext cx="11306175"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10" name="Bildplatzhalter 6">
            <a:extLst>
              <a:ext uri="{FF2B5EF4-FFF2-40B4-BE49-F238E27FC236}">
                <a16:creationId xmlns:a16="http://schemas.microsoft.com/office/drawing/2014/main" xmlns="" id="{CAA2F6D4-5EC2-4474-9932-358CAE75DDCC}"/>
              </a:ext>
            </a:extLst>
          </p:cNvPr>
          <p:cNvSpPr>
            <a:spLocks noGrp="1"/>
          </p:cNvSpPr>
          <p:nvPr>
            <p:ph type="pic" sz="quarter" idx="14"/>
          </p:nvPr>
        </p:nvSpPr>
        <p:spPr>
          <a:xfrm>
            <a:off x="443371" y="1422009"/>
            <a:ext cx="11305717" cy="5001970"/>
          </a:xfrm>
          <a:solidFill>
            <a:schemeClr val="bg2"/>
          </a:solidFill>
        </p:spPr>
        <p:txBody>
          <a:bodyPr anchor="ctr"/>
          <a:lstStyle>
            <a:lvl1pPr marL="0" indent="0" algn="ctr">
              <a:buNone/>
              <a:defRPr/>
            </a:lvl1pPr>
          </a:lstStyle>
          <a:p>
            <a:r>
              <a:rPr lang="de-DE" smtClean="0"/>
              <a:t>Bild durch Klicken auf Symbol hinzufügen</a:t>
            </a:r>
            <a:endParaRPr lang="de-DE"/>
          </a:p>
        </p:txBody>
      </p:sp>
    </p:spTree>
    <p:extLst>
      <p:ext uri="{BB962C8B-B14F-4D97-AF65-F5344CB8AC3E}">
        <p14:creationId xmlns:p14="http://schemas.microsoft.com/office/powerpoint/2010/main" val="3446120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4" name="Footer Placeholder 3"/>
          <p:cNvSpPr>
            <a:spLocks noGrp="1"/>
          </p:cNvSpPr>
          <p:nvPr>
            <p:ph type="ftr" sz="quarter" idx="11"/>
          </p:nvPr>
        </p:nvSpPr>
        <p:spPr/>
        <p:txBody>
          <a:bodyPr/>
          <a:lstStyle/>
          <a:p>
            <a:r>
              <a:rPr lang="en-US" smtClean="0"/>
              <a:t>| EMBL - DESY | Arik Willner | 15. Oktober 2019</a:t>
            </a:r>
            <a:endParaRPr lang="de-DE"/>
          </a:p>
        </p:txBody>
      </p:sp>
      <p:sp>
        <p:nvSpPr>
          <p:cNvPr id="7" name="Textplatzhalter 7">
            <a:extLst>
              <a:ext uri="{FF2B5EF4-FFF2-40B4-BE49-F238E27FC236}">
                <a16:creationId xmlns:a16="http://schemas.microsoft.com/office/drawing/2014/main" xmlns="" id="{F03E476B-48EA-4976-8EC6-C8209E4B201D}"/>
              </a:ext>
            </a:extLst>
          </p:cNvPr>
          <p:cNvSpPr>
            <a:spLocks noGrp="1"/>
          </p:cNvSpPr>
          <p:nvPr>
            <p:ph type="body" sz="quarter" idx="13" hasCustomPrompt="1"/>
          </p:nvPr>
        </p:nvSpPr>
        <p:spPr>
          <a:xfrm>
            <a:off x="442913" y="911864"/>
            <a:ext cx="11306176"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aption (blu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CB6BD98F-347F-4270-9417-72D42164296B}"/>
              </a:ext>
            </a:extLst>
          </p:cNvPr>
          <p:cNvSpPr/>
          <p:nvPr userDrawn="1"/>
        </p:nvSpPr>
        <p:spPr>
          <a:xfrm>
            <a:off x="0" y="0"/>
            <a:ext cx="12192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le 1"/>
          <p:cNvSpPr>
            <a:spLocks noGrp="1"/>
          </p:cNvSpPr>
          <p:nvPr>
            <p:ph type="title"/>
          </p:nvPr>
        </p:nvSpPr>
        <p:spPr>
          <a:xfrm>
            <a:off x="623391" y="376280"/>
            <a:ext cx="11125697" cy="3484520"/>
          </a:xfrm>
        </p:spPr>
        <p:txBody>
          <a:bodyPr/>
          <a:lstStyle>
            <a:lvl1pPr>
              <a:defRPr sz="4500" b="0">
                <a:solidFill>
                  <a:schemeClr val="bg1"/>
                </a:solidFill>
              </a:defRPr>
            </a:lvl1pPr>
          </a:lstStyle>
          <a:p>
            <a:r>
              <a:rPr lang="de-DE" smtClean="0"/>
              <a:t>Titelmasterformat durch Klicken bearbeiten</a:t>
            </a:r>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 EMBL - DESY | Arik Willner | 15. Oktober 2019</a:t>
            </a:r>
            <a:endParaRPr lang="de-DE"/>
          </a:p>
        </p:txBody>
      </p:sp>
      <p:sp>
        <p:nvSpPr>
          <p:cNvPr id="7" name="Textplatzhalter 7">
            <a:extLst>
              <a:ext uri="{FF2B5EF4-FFF2-40B4-BE49-F238E27FC236}">
                <a16:creationId xmlns:a16="http://schemas.microsoft.com/office/drawing/2014/main" xmlns="" id="{F03E476B-48EA-4976-8EC6-C8209E4B201D}"/>
              </a:ext>
            </a:extLst>
          </p:cNvPr>
          <p:cNvSpPr>
            <a:spLocks noGrp="1"/>
          </p:cNvSpPr>
          <p:nvPr>
            <p:ph type="body" sz="quarter" idx="13" hasCustomPrompt="1"/>
          </p:nvPr>
        </p:nvSpPr>
        <p:spPr>
          <a:xfrm>
            <a:off x="623391" y="3976681"/>
            <a:ext cx="11125698" cy="964488"/>
          </a:xfrm>
        </p:spPr>
        <p:txBody>
          <a:bodyPr/>
          <a:lstStyle>
            <a:lvl1pPr marL="0" indent="0">
              <a:lnSpc>
                <a:spcPct val="100000"/>
              </a:lnSpc>
              <a:spcAft>
                <a:spcPts val="0"/>
              </a:spcAft>
              <a:buNone/>
              <a:defRPr sz="1600" b="0">
                <a:solidFill>
                  <a:schemeClr val="bg1"/>
                </a:solidFill>
              </a:defRPr>
            </a:lvl1pPr>
            <a:lvl2pPr marL="266700" indent="0">
              <a:buNone/>
              <a:defRPr/>
            </a:lvl2pPr>
          </a:lstStyle>
          <a:p>
            <a:pPr lvl="0"/>
            <a:r>
              <a:rPr lang="de-DE" dirty="0"/>
              <a:t>Unterüberschrift</a:t>
            </a:r>
          </a:p>
        </p:txBody>
      </p:sp>
      <p:pic>
        <p:nvPicPr>
          <p:cNvPr id="6" name="Grafik 5">
            <a:extLst>
              <a:ext uri="{FF2B5EF4-FFF2-40B4-BE49-F238E27FC236}">
                <a16:creationId xmlns:a16="http://schemas.microsoft.com/office/drawing/2014/main" xmlns="" id="{DF1FCE4B-4F9A-4EAC-A371-B7BC80C342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0377" y="6570472"/>
            <a:ext cx="212194" cy="65595"/>
          </a:xfrm>
          <a:prstGeom prst="rect">
            <a:avLst/>
          </a:prstGeom>
        </p:spPr>
      </p:pic>
      <p:sp>
        <p:nvSpPr>
          <p:cNvPr id="8" name="Textfeld 7">
            <a:extLst>
              <a:ext uri="{FF2B5EF4-FFF2-40B4-BE49-F238E27FC236}">
                <a16:creationId xmlns:a16="http://schemas.microsoft.com/office/drawing/2014/main" xmlns="" id="{52F77576-6DAE-4332-B542-C074ADDFF4B6}"/>
              </a:ext>
            </a:extLst>
          </p:cNvPr>
          <p:cNvSpPr txBox="1"/>
          <p:nvPr userDrawn="1"/>
        </p:nvSpPr>
        <p:spPr>
          <a:xfrm>
            <a:off x="10848528" y="6547570"/>
            <a:ext cx="900561" cy="186840"/>
          </a:xfrm>
          <a:prstGeom prst="rect">
            <a:avLst/>
          </a:prstGeom>
          <a:noFill/>
        </p:spPr>
        <p:txBody>
          <a:bodyPr wrap="square" lIns="0" tIns="0" rIns="0" bIns="0" rtlCol="0">
            <a:noAutofit/>
          </a:bodyPr>
          <a:lstStyle/>
          <a:p>
            <a:pPr algn="r"/>
            <a:fld id="{0427E4B2-AC28-443E-BE04-5CD55098A90B}" type="slidenum">
              <a:rPr lang="de-DE" sz="700" b="0" smtClean="0">
                <a:solidFill>
                  <a:schemeClr val="bg1"/>
                </a:solidFill>
              </a:rPr>
              <a:pPr algn="r"/>
              <a:t>‹Nr.›</a:t>
            </a:fld>
            <a:endParaRPr lang="de-DE" sz="700" b="0" dirty="0">
              <a:solidFill>
                <a:schemeClr val="bg1"/>
              </a:solidFill>
            </a:endParaRPr>
          </a:p>
        </p:txBody>
      </p:sp>
    </p:spTree>
    <p:extLst>
      <p:ext uri="{BB962C8B-B14F-4D97-AF65-F5344CB8AC3E}">
        <p14:creationId xmlns:p14="http://schemas.microsoft.com/office/powerpoint/2010/main" val="2352610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ption (white)">
    <p:spTree>
      <p:nvGrpSpPr>
        <p:cNvPr id="1" name=""/>
        <p:cNvGrpSpPr/>
        <p:nvPr/>
      </p:nvGrpSpPr>
      <p:grpSpPr>
        <a:xfrm>
          <a:off x="0" y="0"/>
          <a:ext cx="0" cy="0"/>
          <a:chOff x="0" y="0"/>
          <a:chExt cx="0" cy="0"/>
        </a:xfrm>
      </p:grpSpPr>
      <p:sp>
        <p:nvSpPr>
          <p:cNvPr id="2" name="Title 1"/>
          <p:cNvSpPr>
            <a:spLocks noGrp="1"/>
          </p:cNvSpPr>
          <p:nvPr>
            <p:ph type="title"/>
          </p:nvPr>
        </p:nvSpPr>
        <p:spPr>
          <a:xfrm>
            <a:off x="623391" y="376280"/>
            <a:ext cx="11125697" cy="3484520"/>
          </a:xfrm>
        </p:spPr>
        <p:txBody>
          <a:bodyPr/>
          <a:lstStyle>
            <a:lvl1pPr>
              <a:defRPr sz="4500" b="0"/>
            </a:lvl1pPr>
          </a:lstStyle>
          <a:p>
            <a:r>
              <a:rPr lang="de-DE" smtClean="0"/>
              <a:t>Titelmasterformat durch Klicken bearbeiten</a:t>
            </a:r>
            <a:endParaRPr lang="en-US" dirty="0"/>
          </a:p>
        </p:txBody>
      </p:sp>
      <p:sp>
        <p:nvSpPr>
          <p:cNvPr id="4" name="Footer Placeholder 3"/>
          <p:cNvSpPr>
            <a:spLocks noGrp="1"/>
          </p:cNvSpPr>
          <p:nvPr>
            <p:ph type="ftr" sz="quarter" idx="11"/>
          </p:nvPr>
        </p:nvSpPr>
        <p:spPr/>
        <p:txBody>
          <a:bodyPr/>
          <a:lstStyle/>
          <a:p>
            <a:r>
              <a:rPr lang="en-US" smtClean="0"/>
              <a:t>| EMBL - DESY | Arik Willner | 15. Oktober 2019</a:t>
            </a:r>
            <a:endParaRPr lang="de-DE"/>
          </a:p>
        </p:txBody>
      </p:sp>
      <p:sp>
        <p:nvSpPr>
          <p:cNvPr id="7" name="Textplatzhalter 7">
            <a:extLst>
              <a:ext uri="{FF2B5EF4-FFF2-40B4-BE49-F238E27FC236}">
                <a16:creationId xmlns:a16="http://schemas.microsoft.com/office/drawing/2014/main" xmlns="" id="{F03E476B-48EA-4976-8EC6-C8209E4B201D}"/>
              </a:ext>
            </a:extLst>
          </p:cNvPr>
          <p:cNvSpPr>
            <a:spLocks noGrp="1"/>
          </p:cNvSpPr>
          <p:nvPr>
            <p:ph type="body" sz="quarter" idx="13" hasCustomPrompt="1"/>
          </p:nvPr>
        </p:nvSpPr>
        <p:spPr>
          <a:xfrm>
            <a:off x="623391" y="3976681"/>
            <a:ext cx="11125698" cy="964488"/>
          </a:xfrm>
        </p:spPr>
        <p:txBody>
          <a:bodyPr/>
          <a:lstStyle>
            <a:lvl1pPr marL="0" indent="0">
              <a:lnSpc>
                <a:spcPct val="100000"/>
              </a:lnSpc>
              <a:spcAft>
                <a:spcPts val="0"/>
              </a:spcAft>
              <a:buNone/>
              <a:defRPr sz="1600" b="0">
                <a:solidFill>
                  <a:schemeClr val="accent1"/>
                </a:solidFill>
              </a:defRPr>
            </a:lvl1pPr>
            <a:lvl2pPr marL="266700" indent="0">
              <a:buNone/>
              <a:defRPr/>
            </a:lvl2pPr>
          </a:lstStyle>
          <a:p>
            <a:pPr lvl="0"/>
            <a:r>
              <a:rPr lang="de-DE" dirty="0"/>
              <a:t>Unterüberschrift</a:t>
            </a:r>
          </a:p>
        </p:txBody>
      </p:sp>
      <p:sp>
        <p:nvSpPr>
          <p:cNvPr id="3" name="Rechteck 2">
            <a:extLst>
              <a:ext uri="{FF2B5EF4-FFF2-40B4-BE49-F238E27FC236}">
                <a16:creationId xmlns:a16="http://schemas.microsoft.com/office/drawing/2014/main" xmlns="" id="{CB6BD98F-347F-4270-9417-72D42164296B}"/>
              </a:ext>
            </a:extLst>
          </p:cNvPr>
          <p:cNvSpPr/>
          <p:nvPr userDrawn="1"/>
        </p:nvSpPr>
        <p:spPr>
          <a:xfrm>
            <a:off x="0" y="0"/>
            <a:ext cx="227348" cy="685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Tree>
    <p:extLst>
      <p:ext uri="{BB962C8B-B14F-4D97-AF65-F5344CB8AC3E}">
        <p14:creationId xmlns:p14="http://schemas.microsoft.com/office/powerpoint/2010/main" val="4225192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ption (pictur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xmlns="" id="{CB6BD98F-347F-4270-9417-72D42164296B}"/>
              </a:ext>
            </a:extLst>
          </p:cNvPr>
          <p:cNvSpPr/>
          <p:nvPr userDrawn="1"/>
        </p:nvSpPr>
        <p:spPr>
          <a:xfrm>
            <a:off x="0" y="0"/>
            <a:ext cx="12192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le 1"/>
          <p:cNvSpPr>
            <a:spLocks noGrp="1"/>
          </p:cNvSpPr>
          <p:nvPr>
            <p:ph type="title"/>
          </p:nvPr>
        </p:nvSpPr>
        <p:spPr>
          <a:xfrm>
            <a:off x="6456040" y="397292"/>
            <a:ext cx="5293048" cy="3463508"/>
          </a:xfrm>
        </p:spPr>
        <p:txBody>
          <a:bodyPr/>
          <a:lstStyle>
            <a:lvl1pPr>
              <a:defRPr sz="3200" b="0">
                <a:solidFill>
                  <a:schemeClr val="bg1"/>
                </a:solidFill>
              </a:defRPr>
            </a:lvl1pPr>
          </a:lstStyle>
          <a:p>
            <a:r>
              <a:rPr lang="de-DE" smtClean="0"/>
              <a:t>Titelmasterformat durch Klicken bearbeiten</a:t>
            </a:r>
            <a:endParaRPr lang="en-US" dirty="0"/>
          </a:p>
        </p:txBody>
      </p:sp>
      <p:sp>
        <p:nvSpPr>
          <p:cNvPr id="7" name="Textplatzhalter 7">
            <a:extLst>
              <a:ext uri="{FF2B5EF4-FFF2-40B4-BE49-F238E27FC236}">
                <a16:creationId xmlns:a16="http://schemas.microsoft.com/office/drawing/2014/main" xmlns="" id="{F03E476B-48EA-4976-8EC6-C8209E4B201D}"/>
              </a:ext>
            </a:extLst>
          </p:cNvPr>
          <p:cNvSpPr>
            <a:spLocks noGrp="1"/>
          </p:cNvSpPr>
          <p:nvPr>
            <p:ph type="body" sz="quarter" idx="13" hasCustomPrompt="1"/>
          </p:nvPr>
        </p:nvSpPr>
        <p:spPr>
          <a:xfrm>
            <a:off x="6456039" y="5452844"/>
            <a:ext cx="5293049" cy="964488"/>
          </a:xfrm>
        </p:spPr>
        <p:txBody>
          <a:bodyPr anchor="b"/>
          <a:lstStyle>
            <a:lvl1pPr marL="0" indent="0">
              <a:lnSpc>
                <a:spcPct val="100000"/>
              </a:lnSpc>
              <a:spcAft>
                <a:spcPts val="0"/>
              </a:spcAft>
              <a:buNone/>
              <a:defRPr sz="1600" b="0">
                <a:solidFill>
                  <a:schemeClr val="bg1"/>
                </a:solidFill>
              </a:defRPr>
            </a:lvl1pPr>
            <a:lvl2pPr marL="266700" indent="0">
              <a:buNone/>
              <a:defRPr/>
            </a:lvl2pPr>
          </a:lstStyle>
          <a:p>
            <a:pPr lvl="0"/>
            <a:r>
              <a:rPr lang="de-DE" dirty="0"/>
              <a:t>Unterüberschrift</a:t>
            </a:r>
          </a:p>
        </p:txBody>
      </p:sp>
      <p:sp>
        <p:nvSpPr>
          <p:cNvPr id="8" name="Textfeld 7">
            <a:extLst>
              <a:ext uri="{FF2B5EF4-FFF2-40B4-BE49-F238E27FC236}">
                <a16:creationId xmlns:a16="http://schemas.microsoft.com/office/drawing/2014/main" xmlns="" id="{52F77576-6DAE-4332-B542-C074ADDFF4B6}"/>
              </a:ext>
            </a:extLst>
          </p:cNvPr>
          <p:cNvSpPr txBox="1"/>
          <p:nvPr userDrawn="1"/>
        </p:nvSpPr>
        <p:spPr>
          <a:xfrm>
            <a:off x="10848528" y="6547570"/>
            <a:ext cx="900561" cy="186840"/>
          </a:xfrm>
          <a:prstGeom prst="rect">
            <a:avLst/>
          </a:prstGeom>
          <a:noFill/>
        </p:spPr>
        <p:txBody>
          <a:bodyPr wrap="square" lIns="0" tIns="0" rIns="0" bIns="0" rtlCol="0">
            <a:noAutofit/>
          </a:bodyPr>
          <a:lstStyle/>
          <a:p>
            <a:pPr algn="r"/>
            <a:fld id="{0427E4B2-AC28-443E-BE04-5CD55098A90B}" type="slidenum">
              <a:rPr lang="de-DE" sz="700" b="0" smtClean="0">
                <a:solidFill>
                  <a:schemeClr val="bg1"/>
                </a:solidFill>
              </a:rPr>
              <a:pPr algn="r"/>
              <a:t>‹Nr.›</a:t>
            </a:fld>
            <a:endParaRPr lang="de-DE" sz="700" b="0" dirty="0">
              <a:solidFill>
                <a:schemeClr val="bg1"/>
              </a:solidFill>
            </a:endParaRPr>
          </a:p>
        </p:txBody>
      </p:sp>
      <p:sp>
        <p:nvSpPr>
          <p:cNvPr id="10" name="Bildplatzhalter 6">
            <a:extLst>
              <a:ext uri="{FF2B5EF4-FFF2-40B4-BE49-F238E27FC236}">
                <a16:creationId xmlns:a16="http://schemas.microsoft.com/office/drawing/2014/main" xmlns="" id="{DE6F906D-57A5-4BE4-B861-C5E9721FA89B}"/>
              </a:ext>
            </a:extLst>
          </p:cNvPr>
          <p:cNvSpPr>
            <a:spLocks noGrp="1"/>
          </p:cNvSpPr>
          <p:nvPr>
            <p:ph type="pic" sz="quarter" idx="14"/>
          </p:nvPr>
        </p:nvSpPr>
        <p:spPr>
          <a:xfrm>
            <a:off x="0" y="0"/>
            <a:ext cx="6095999" cy="6858000"/>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smtClean="0"/>
              <a:t>| EMBL - DESY | Arik Willner | 15. Oktober 2019</a:t>
            </a:r>
            <a:endParaRPr lang="de-DE"/>
          </a:p>
        </p:txBody>
      </p:sp>
      <p:pic>
        <p:nvPicPr>
          <p:cNvPr id="11" name="Grafik 10">
            <a:extLst>
              <a:ext uri="{FF2B5EF4-FFF2-40B4-BE49-F238E27FC236}">
                <a16:creationId xmlns:a16="http://schemas.microsoft.com/office/drawing/2014/main" xmlns="" id="{A281FA19-3271-4361-B6B4-4B5CF2E26E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0377" y="6570472"/>
            <a:ext cx="212194" cy="65595"/>
          </a:xfrm>
          <a:prstGeom prst="rect">
            <a:avLst/>
          </a:prstGeom>
        </p:spPr>
      </p:pic>
    </p:spTree>
    <p:extLst>
      <p:ext uri="{BB962C8B-B14F-4D97-AF65-F5344CB8AC3E}">
        <p14:creationId xmlns:p14="http://schemas.microsoft.com/office/powerpoint/2010/main" val="3094998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p:nvPr>
        </p:nvSpPr>
        <p:spPr>
          <a:xfrm>
            <a:off x="442913" y="385614"/>
            <a:ext cx="9469511" cy="451098"/>
          </a:xfrm>
        </p:spPr>
        <p:txBody>
          <a:bodyPr/>
          <a:lstStyle>
            <a:lvl1pPr>
              <a:defRPr cap="all" baseline="0"/>
            </a:lvl1pPr>
          </a:lstStyle>
          <a:p>
            <a:r>
              <a:rPr lang="de-DE" smtClean="0"/>
              <a:t>Titelmasterformat durch Klicken bearbeiten</a:t>
            </a:r>
            <a:endParaRPr lang="en-US" dirty="0"/>
          </a:p>
        </p:txBody>
      </p:sp>
      <p:sp>
        <p:nvSpPr>
          <p:cNvPr id="3" name="Content Placeholder 2"/>
          <p:cNvSpPr>
            <a:spLocks noGrp="1"/>
          </p:cNvSpPr>
          <p:nvPr>
            <p:ph idx="1"/>
          </p:nvPr>
        </p:nvSpPr>
        <p:spPr>
          <a:xfrm>
            <a:off x="442913" y="1989138"/>
            <a:ext cx="5400674" cy="4427538"/>
          </a:xfrm>
        </p:spPr>
        <p:txBody>
          <a:bodyPr/>
          <a:lstStyle>
            <a:lvl1pPr marL="266700" indent="-266700">
              <a:lnSpc>
                <a:spcPct val="100000"/>
              </a:lnSpc>
              <a:buClr>
                <a:schemeClr val="tx1"/>
              </a:buClr>
              <a:buFont typeface="Arial" panose="020B0604020202020204" pitchFamily="34" charset="0"/>
              <a:buChar char="•"/>
              <a:tabLst>
                <a:tab pos="266700" algn="l"/>
              </a:tabLst>
              <a:defRPr/>
            </a:lvl1pPr>
            <a:lvl2pPr marL="541338" indent="-274638">
              <a:lnSpc>
                <a:spcPct val="100000"/>
              </a:lnSpc>
              <a:buClr>
                <a:schemeClr val="tx1"/>
              </a:buClr>
              <a:defRPr/>
            </a:lvl2pPr>
            <a:lvl3pPr marL="808038" indent="-266700">
              <a:lnSpc>
                <a:spcPct val="100000"/>
              </a:lnSpc>
              <a:buClr>
                <a:schemeClr val="tx1"/>
              </a:buClr>
              <a:defRPr/>
            </a:lvl3pPr>
            <a:lvl4pPr marL="1074738" indent="-266700">
              <a:lnSpc>
                <a:spcPct val="100000"/>
              </a:lnSpc>
              <a:buClr>
                <a:schemeClr val="tx1"/>
              </a:buClr>
              <a:defRPr/>
            </a:lvl4pPr>
            <a:lvl5pPr marL="1341438" indent="-266700">
              <a:lnSpc>
                <a:spcPct val="100000"/>
              </a:lnSpc>
              <a:buClr>
                <a:schemeClr val="tx1"/>
              </a:buCl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10" name="Textplatzhalter 7">
            <a:extLst>
              <a:ext uri="{FF2B5EF4-FFF2-40B4-BE49-F238E27FC236}">
                <a16:creationId xmlns:a16="http://schemas.microsoft.com/office/drawing/2014/main" xmlns="" id="{7495C349-5AA7-4599-9300-12B4F4B643A4}"/>
              </a:ext>
            </a:extLst>
          </p:cNvPr>
          <p:cNvSpPr>
            <a:spLocks noGrp="1"/>
          </p:cNvSpPr>
          <p:nvPr>
            <p:ph type="body" sz="quarter" idx="13" hasCustomPrompt="1"/>
          </p:nvPr>
        </p:nvSpPr>
        <p:spPr>
          <a:xfrm>
            <a:off x="442913" y="911864"/>
            <a:ext cx="9469511"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8" name="Content Placeholder 2">
            <a:extLst>
              <a:ext uri="{FF2B5EF4-FFF2-40B4-BE49-F238E27FC236}">
                <a16:creationId xmlns:a16="http://schemas.microsoft.com/office/drawing/2014/main" xmlns="" id="{D28ECCF6-F9DB-495F-AF39-9BC2AEE06F7C}"/>
              </a:ext>
            </a:extLst>
          </p:cNvPr>
          <p:cNvSpPr>
            <a:spLocks noGrp="1"/>
          </p:cNvSpPr>
          <p:nvPr>
            <p:ph idx="14"/>
          </p:nvPr>
        </p:nvSpPr>
        <p:spPr>
          <a:xfrm>
            <a:off x="6095999" y="1989138"/>
            <a:ext cx="5653087" cy="4427538"/>
          </a:xfrm>
        </p:spPr>
        <p:txBody>
          <a:bodyPr/>
          <a:lstStyle>
            <a:lvl1pPr marL="266700" indent="-266700">
              <a:lnSpc>
                <a:spcPct val="100000"/>
              </a:lnSpc>
              <a:buClr>
                <a:schemeClr val="tx1"/>
              </a:buClr>
              <a:buFont typeface="Arial" panose="020B0604020202020204" pitchFamily="34" charset="0"/>
              <a:buChar char="•"/>
              <a:tabLst>
                <a:tab pos="266700" algn="l"/>
              </a:tabLst>
              <a:defRPr/>
            </a:lvl1pPr>
            <a:lvl2pPr marL="541338" indent="-274638">
              <a:lnSpc>
                <a:spcPct val="100000"/>
              </a:lnSpc>
              <a:buClr>
                <a:schemeClr val="tx1"/>
              </a:buClr>
              <a:defRPr/>
            </a:lvl2pPr>
            <a:lvl3pPr marL="808038" indent="-266700">
              <a:lnSpc>
                <a:spcPct val="100000"/>
              </a:lnSpc>
              <a:buClr>
                <a:schemeClr val="tx1"/>
              </a:buClr>
              <a:defRPr/>
            </a:lvl3pPr>
            <a:lvl4pPr marL="1074738" indent="-266700">
              <a:lnSpc>
                <a:spcPct val="100000"/>
              </a:lnSpc>
              <a:buClr>
                <a:schemeClr val="tx1"/>
              </a:buClr>
              <a:defRPr/>
            </a:lvl4pPr>
            <a:lvl5pPr marL="1341438" indent="-266700">
              <a:lnSpc>
                <a:spcPct val="100000"/>
              </a:lnSpc>
              <a:buClr>
                <a:schemeClr val="tx1"/>
              </a:buClr>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pic>
        <p:nvPicPr>
          <p:cNvPr id="9" name="Grafik 8">
            <a:extLst>
              <a:ext uri="{FF2B5EF4-FFF2-40B4-BE49-F238E27FC236}">
                <a16:creationId xmlns:a16="http://schemas.microsoft.com/office/drawing/2014/main" xmlns="" id="{0E969A7C-E66B-4079-A17E-FCB0893DA0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7547" y="450270"/>
            <a:ext cx="1341541" cy="757644"/>
          </a:xfrm>
          <a:prstGeom prst="rect">
            <a:avLst/>
          </a:prstGeom>
        </p:spPr>
      </p:pic>
    </p:spTree>
    <p:extLst>
      <p:ext uri="{BB962C8B-B14F-4D97-AF65-F5344CB8AC3E}">
        <p14:creationId xmlns:p14="http://schemas.microsoft.com/office/powerpoint/2010/main" val="3674615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finition (bi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385614"/>
            <a:ext cx="5400675" cy="1387202"/>
          </a:xfrm>
        </p:spPr>
        <p:txBody>
          <a:bodyPr/>
          <a:lstStyle>
            <a:lvl1pPr>
              <a:defRPr cap="all" baseline="0"/>
            </a:lvl1pPr>
          </a:lstStyle>
          <a:p>
            <a:r>
              <a:rPr lang="de-DE" dirty="0"/>
              <a:t>Titelmasterformat</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1831680"/>
            <a:ext cx="5400675" cy="1597320"/>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6" name="Textplatzhalter 5">
            <a:extLst>
              <a:ext uri="{FF2B5EF4-FFF2-40B4-BE49-F238E27FC236}">
                <a16:creationId xmlns:a16="http://schemas.microsoft.com/office/drawing/2014/main" xmlns="" id="{0EB5BF72-A6C4-4D81-BDF1-6449B4DEEEC8}"/>
              </a:ext>
            </a:extLst>
          </p:cNvPr>
          <p:cNvSpPr>
            <a:spLocks noGrp="1"/>
          </p:cNvSpPr>
          <p:nvPr>
            <p:ph type="body" sz="quarter" idx="14"/>
          </p:nvPr>
        </p:nvSpPr>
        <p:spPr>
          <a:xfrm>
            <a:off x="6350138" y="368659"/>
            <a:ext cx="5398950" cy="6055319"/>
          </a:xfrm>
        </p:spPr>
        <p:txBody>
          <a:bodyPr/>
          <a:lstStyle>
            <a:lvl1pPr marL="0" indent="0">
              <a:lnSpc>
                <a:spcPct val="110000"/>
              </a:lnSpc>
              <a:buNone/>
              <a:defRPr sz="2400"/>
            </a:lvl1pPr>
          </a:lstStyle>
          <a:p>
            <a:pPr lvl="0"/>
            <a:r>
              <a:rPr lang="de-DE" smtClean="0"/>
              <a:t>Textmasterformat bearbeiten</a:t>
            </a:r>
          </a:p>
        </p:txBody>
      </p:sp>
      <p:cxnSp>
        <p:nvCxnSpPr>
          <p:cNvPr id="7" name="Gerader Verbinder 6">
            <a:extLst>
              <a:ext uri="{FF2B5EF4-FFF2-40B4-BE49-F238E27FC236}">
                <a16:creationId xmlns:a16="http://schemas.microsoft.com/office/drawing/2014/main" xmlns="" id="{4274ED13-9C48-4021-BEA1-82ED1FCA2FE8}"/>
              </a:ext>
            </a:extLst>
          </p:cNvPr>
          <p:cNvCxnSpPr/>
          <p:nvPr userDrawn="1"/>
        </p:nvCxnSpPr>
        <p:spPr>
          <a:xfrm>
            <a:off x="6101185" y="441325"/>
            <a:ext cx="0" cy="597535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4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inition (smal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2913" y="385614"/>
            <a:ext cx="5400675" cy="1387202"/>
          </a:xfrm>
        </p:spPr>
        <p:txBody>
          <a:bodyPr/>
          <a:lstStyle>
            <a:lvl1pPr>
              <a:defRPr cap="all" baseline="0"/>
            </a:lvl1pPr>
          </a:lstStyle>
          <a:p>
            <a:r>
              <a:rPr lang="de-DE" dirty="0"/>
              <a:t>Titelmasterformat</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1831680"/>
            <a:ext cx="5400675" cy="1597320"/>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6" name="Textplatzhalter 5">
            <a:extLst>
              <a:ext uri="{FF2B5EF4-FFF2-40B4-BE49-F238E27FC236}">
                <a16:creationId xmlns:a16="http://schemas.microsoft.com/office/drawing/2014/main" xmlns="" id="{0EB5BF72-A6C4-4D81-BDF1-6449B4DEEEC8}"/>
              </a:ext>
            </a:extLst>
          </p:cNvPr>
          <p:cNvSpPr>
            <a:spLocks noGrp="1"/>
          </p:cNvSpPr>
          <p:nvPr>
            <p:ph type="body" sz="quarter" idx="14"/>
          </p:nvPr>
        </p:nvSpPr>
        <p:spPr>
          <a:xfrm>
            <a:off x="6350138" y="404664"/>
            <a:ext cx="5398950" cy="6019315"/>
          </a:xfrm>
        </p:spPr>
        <p:txBody>
          <a:bodyPr/>
          <a:lstStyle>
            <a:lvl1pPr marL="0" indent="0">
              <a:lnSpc>
                <a:spcPct val="125000"/>
              </a:lnSpc>
              <a:buNone/>
              <a:defRPr sz="1200"/>
            </a:lvl1pPr>
          </a:lstStyle>
          <a:p>
            <a:pPr lvl="0"/>
            <a:r>
              <a:rPr lang="de-DE" smtClean="0"/>
              <a:t>Textmasterformat bearbeiten</a:t>
            </a:r>
          </a:p>
        </p:txBody>
      </p:sp>
      <p:cxnSp>
        <p:nvCxnSpPr>
          <p:cNvPr id="7" name="Gerader Verbinder 6">
            <a:extLst>
              <a:ext uri="{FF2B5EF4-FFF2-40B4-BE49-F238E27FC236}">
                <a16:creationId xmlns:a16="http://schemas.microsoft.com/office/drawing/2014/main" xmlns="" id="{807454D1-58EF-46D0-9086-40A558FAC11F}"/>
              </a:ext>
            </a:extLst>
          </p:cNvPr>
          <p:cNvCxnSpPr/>
          <p:nvPr userDrawn="1"/>
        </p:nvCxnSpPr>
        <p:spPr>
          <a:xfrm>
            <a:off x="6101185" y="441325"/>
            <a:ext cx="0" cy="5975350"/>
          </a:xfrm>
          <a:prstGeom prst="line">
            <a:avLst/>
          </a:prstGeom>
          <a:ln w="63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582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 EMBL - DESY | Arik Willner | 15. Oktober 2019</a:t>
            </a:r>
            <a:endParaRPr lang="de-DE"/>
          </a:p>
        </p:txBody>
      </p:sp>
    </p:spTree>
    <p:extLst>
      <p:ext uri="{BB962C8B-B14F-4D97-AF65-F5344CB8AC3E}">
        <p14:creationId xmlns:p14="http://schemas.microsoft.com/office/powerpoint/2010/main" val="3759894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4" name="Footer Placeholder 3"/>
          <p:cNvSpPr>
            <a:spLocks noGrp="1"/>
          </p:cNvSpPr>
          <p:nvPr>
            <p:ph type="ftr" sz="quarter" idx="11"/>
          </p:nvPr>
        </p:nvSpPr>
        <p:spPr/>
        <p:txBody>
          <a:bodyPr/>
          <a:lstStyle/>
          <a:p>
            <a:r>
              <a:rPr lang="en-US" smtClean="0"/>
              <a:t>| EMBL - DESY | Arik Willner | 15. Oktober 2019</a:t>
            </a:r>
            <a:endParaRPr lang="de-DE"/>
          </a:p>
        </p:txBody>
      </p:sp>
      <p:sp>
        <p:nvSpPr>
          <p:cNvPr id="7" name="Textplatzhalter 7">
            <a:extLst>
              <a:ext uri="{FF2B5EF4-FFF2-40B4-BE49-F238E27FC236}">
                <a16:creationId xmlns:a16="http://schemas.microsoft.com/office/drawing/2014/main" xmlns="" id="{F03E476B-48EA-4976-8EC6-C8209E4B201D}"/>
              </a:ext>
            </a:extLst>
          </p:cNvPr>
          <p:cNvSpPr>
            <a:spLocks noGrp="1"/>
          </p:cNvSpPr>
          <p:nvPr>
            <p:ph type="body" sz="quarter" idx="13" hasCustomPrompt="1"/>
          </p:nvPr>
        </p:nvSpPr>
        <p:spPr>
          <a:xfrm>
            <a:off x="442913" y="911864"/>
            <a:ext cx="11306176"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6" name="Bildplatzhalter 6">
            <a:extLst>
              <a:ext uri="{FF2B5EF4-FFF2-40B4-BE49-F238E27FC236}">
                <a16:creationId xmlns:a16="http://schemas.microsoft.com/office/drawing/2014/main" xmlns="" id="{1DC2D5A6-2C1B-4EA5-8295-A932C9A76527}"/>
              </a:ext>
            </a:extLst>
          </p:cNvPr>
          <p:cNvSpPr>
            <a:spLocks noGrp="1"/>
          </p:cNvSpPr>
          <p:nvPr>
            <p:ph type="pic" sz="quarter" idx="14"/>
          </p:nvPr>
        </p:nvSpPr>
        <p:spPr>
          <a:xfrm>
            <a:off x="442913" y="1989139"/>
            <a:ext cx="2412727" cy="1871662"/>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8" name="Textplatzhalter 7">
            <a:extLst>
              <a:ext uri="{FF2B5EF4-FFF2-40B4-BE49-F238E27FC236}">
                <a16:creationId xmlns:a16="http://schemas.microsoft.com/office/drawing/2014/main" xmlns="" id="{1069BE47-0BC2-432D-9F2B-C356F1E67719}"/>
              </a:ext>
            </a:extLst>
          </p:cNvPr>
          <p:cNvSpPr>
            <a:spLocks noGrp="1"/>
          </p:cNvSpPr>
          <p:nvPr>
            <p:ph type="body" sz="quarter" idx="15"/>
          </p:nvPr>
        </p:nvSpPr>
        <p:spPr>
          <a:xfrm>
            <a:off x="442913" y="4005263"/>
            <a:ext cx="2412727" cy="2411412"/>
          </a:xfrm>
        </p:spPr>
        <p:txBody>
          <a:bodyPr/>
          <a:lstStyle>
            <a:lvl1pPr marL="0" indent="0">
              <a:lnSpc>
                <a:spcPct val="125000"/>
              </a:lnSpc>
              <a:buNone/>
              <a:defRPr sz="1100">
                <a:solidFill>
                  <a:schemeClr val="accent1"/>
                </a:solidFill>
              </a:defRPr>
            </a:lvl1pPr>
          </a:lstStyle>
          <a:p>
            <a:pPr lvl="0"/>
            <a:r>
              <a:rPr lang="de-DE" smtClean="0"/>
              <a:t>Textmasterformat bearbeiten</a:t>
            </a:r>
          </a:p>
        </p:txBody>
      </p:sp>
      <p:sp>
        <p:nvSpPr>
          <p:cNvPr id="9" name="Bildplatzhalter 6">
            <a:extLst>
              <a:ext uri="{FF2B5EF4-FFF2-40B4-BE49-F238E27FC236}">
                <a16:creationId xmlns:a16="http://schemas.microsoft.com/office/drawing/2014/main" xmlns="" id="{A66E99E1-C4AE-4E2B-B330-59C77BB1CCB0}"/>
              </a:ext>
            </a:extLst>
          </p:cNvPr>
          <p:cNvSpPr>
            <a:spLocks noGrp="1"/>
          </p:cNvSpPr>
          <p:nvPr>
            <p:ph type="pic" sz="quarter" idx="16"/>
          </p:nvPr>
        </p:nvSpPr>
        <p:spPr>
          <a:xfrm>
            <a:off x="3407242" y="1989139"/>
            <a:ext cx="2412727" cy="1871662"/>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10" name="Textplatzhalter 7">
            <a:extLst>
              <a:ext uri="{FF2B5EF4-FFF2-40B4-BE49-F238E27FC236}">
                <a16:creationId xmlns:a16="http://schemas.microsoft.com/office/drawing/2014/main" xmlns="" id="{F095A233-0048-4C54-9B5B-1CF1DCE8B507}"/>
              </a:ext>
            </a:extLst>
          </p:cNvPr>
          <p:cNvSpPr>
            <a:spLocks noGrp="1"/>
          </p:cNvSpPr>
          <p:nvPr>
            <p:ph type="body" sz="quarter" idx="17"/>
          </p:nvPr>
        </p:nvSpPr>
        <p:spPr>
          <a:xfrm>
            <a:off x="3407242" y="4005263"/>
            <a:ext cx="2412727" cy="2411412"/>
          </a:xfrm>
        </p:spPr>
        <p:txBody>
          <a:bodyPr/>
          <a:lstStyle>
            <a:lvl1pPr marL="0" indent="0">
              <a:lnSpc>
                <a:spcPct val="125000"/>
              </a:lnSpc>
              <a:buNone/>
              <a:defRPr sz="1100">
                <a:solidFill>
                  <a:schemeClr val="accent1"/>
                </a:solidFill>
              </a:defRPr>
            </a:lvl1pPr>
          </a:lstStyle>
          <a:p>
            <a:pPr lvl="0"/>
            <a:r>
              <a:rPr lang="de-DE" smtClean="0"/>
              <a:t>Textmasterformat bearbeiten</a:t>
            </a:r>
          </a:p>
        </p:txBody>
      </p:sp>
      <p:sp>
        <p:nvSpPr>
          <p:cNvPr id="11" name="Bildplatzhalter 6">
            <a:extLst>
              <a:ext uri="{FF2B5EF4-FFF2-40B4-BE49-F238E27FC236}">
                <a16:creationId xmlns:a16="http://schemas.microsoft.com/office/drawing/2014/main" xmlns="" id="{042AE6AC-E2D2-4B24-90BE-A3C007A430E2}"/>
              </a:ext>
            </a:extLst>
          </p:cNvPr>
          <p:cNvSpPr>
            <a:spLocks noGrp="1"/>
          </p:cNvSpPr>
          <p:nvPr>
            <p:ph type="pic" sz="quarter" idx="18"/>
          </p:nvPr>
        </p:nvSpPr>
        <p:spPr>
          <a:xfrm>
            <a:off x="6371571" y="1989139"/>
            <a:ext cx="2412727" cy="1871662"/>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12" name="Textplatzhalter 7">
            <a:extLst>
              <a:ext uri="{FF2B5EF4-FFF2-40B4-BE49-F238E27FC236}">
                <a16:creationId xmlns:a16="http://schemas.microsoft.com/office/drawing/2014/main" xmlns="" id="{C680D252-2F0E-4837-A9E9-C86F9A1CA07A}"/>
              </a:ext>
            </a:extLst>
          </p:cNvPr>
          <p:cNvSpPr>
            <a:spLocks noGrp="1"/>
          </p:cNvSpPr>
          <p:nvPr>
            <p:ph type="body" sz="quarter" idx="19"/>
          </p:nvPr>
        </p:nvSpPr>
        <p:spPr>
          <a:xfrm>
            <a:off x="6371571" y="4005263"/>
            <a:ext cx="2412727" cy="2411412"/>
          </a:xfrm>
        </p:spPr>
        <p:txBody>
          <a:bodyPr/>
          <a:lstStyle>
            <a:lvl1pPr marL="0" indent="0">
              <a:lnSpc>
                <a:spcPct val="125000"/>
              </a:lnSpc>
              <a:buNone/>
              <a:defRPr sz="1100">
                <a:solidFill>
                  <a:schemeClr val="accent1"/>
                </a:solidFill>
              </a:defRPr>
            </a:lvl1pPr>
          </a:lstStyle>
          <a:p>
            <a:pPr lvl="0"/>
            <a:r>
              <a:rPr lang="de-DE" smtClean="0"/>
              <a:t>Textmasterformat bearbeiten</a:t>
            </a:r>
          </a:p>
        </p:txBody>
      </p:sp>
      <p:sp>
        <p:nvSpPr>
          <p:cNvPr id="13" name="Bildplatzhalter 6">
            <a:extLst>
              <a:ext uri="{FF2B5EF4-FFF2-40B4-BE49-F238E27FC236}">
                <a16:creationId xmlns:a16="http://schemas.microsoft.com/office/drawing/2014/main" xmlns="" id="{F509A663-1226-450E-9EE5-C31D0302930C}"/>
              </a:ext>
            </a:extLst>
          </p:cNvPr>
          <p:cNvSpPr>
            <a:spLocks noGrp="1"/>
          </p:cNvSpPr>
          <p:nvPr>
            <p:ph type="pic" sz="quarter" idx="20"/>
          </p:nvPr>
        </p:nvSpPr>
        <p:spPr>
          <a:xfrm>
            <a:off x="9335901" y="1989139"/>
            <a:ext cx="2412727" cy="1871662"/>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14" name="Textplatzhalter 7">
            <a:extLst>
              <a:ext uri="{FF2B5EF4-FFF2-40B4-BE49-F238E27FC236}">
                <a16:creationId xmlns:a16="http://schemas.microsoft.com/office/drawing/2014/main" xmlns="" id="{0C3F39CC-1EC8-4A5F-9DDD-2019E2303593}"/>
              </a:ext>
            </a:extLst>
          </p:cNvPr>
          <p:cNvSpPr>
            <a:spLocks noGrp="1"/>
          </p:cNvSpPr>
          <p:nvPr>
            <p:ph type="body" sz="quarter" idx="21"/>
          </p:nvPr>
        </p:nvSpPr>
        <p:spPr>
          <a:xfrm>
            <a:off x="9335901" y="4005263"/>
            <a:ext cx="2412727" cy="2411412"/>
          </a:xfrm>
        </p:spPr>
        <p:txBody>
          <a:bodyPr/>
          <a:lstStyle>
            <a:lvl1pPr marL="0" indent="0">
              <a:lnSpc>
                <a:spcPct val="125000"/>
              </a:lnSpc>
              <a:buNone/>
              <a:defRPr sz="1100">
                <a:solidFill>
                  <a:schemeClr val="accent1"/>
                </a:solidFill>
              </a:defRPr>
            </a:lvl1pPr>
          </a:lstStyle>
          <a:p>
            <a:pPr lvl="0"/>
            <a:r>
              <a:rPr lang="de-DE" smtClean="0"/>
              <a:t>Textmasterformat bearbeiten</a:t>
            </a:r>
          </a:p>
        </p:txBody>
      </p:sp>
    </p:spTree>
    <p:extLst>
      <p:ext uri="{BB962C8B-B14F-4D97-AF65-F5344CB8AC3E}">
        <p14:creationId xmlns:p14="http://schemas.microsoft.com/office/powerpoint/2010/main" val="805463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er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4" name="Footer Placeholder 3"/>
          <p:cNvSpPr>
            <a:spLocks noGrp="1"/>
          </p:cNvSpPr>
          <p:nvPr>
            <p:ph type="ftr" sz="quarter" idx="11"/>
          </p:nvPr>
        </p:nvSpPr>
        <p:spPr/>
        <p:txBody>
          <a:bodyPr/>
          <a:lstStyle/>
          <a:p>
            <a:r>
              <a:rPr lang="en-US" smtClean="0"/>
              <a:t>| EMBL - DESY | Arik Willner | 15. Oktober 2019</a:t>
            </a:r>
            <a:endParaRPr lang="de-DE"/>
          </a:p>
        </p:txBody>
      </p:sp>
      <p:sp>
        <p:nvSpPr>
          <p:cNvPr id="7" name="Textplatzhalter 7">
            <a:extLst>
              <a:ext uri="{FF2B5EF4-FFF2-40B4-BE49-F238E27FC236}">
                <a16:creationId xmlns:a16="http://schemas.microsoft.com/office/drawing/2014/main" xmlns="" id="{F03E476B-48EA-4976-8EC6-C8209E4B201D}"/>
              </a:ext>
            </a:extLst>
          </p:cNvPr>
          <p:cNvSpPr>
            <a:spLocks noGrp="1"/>
          </p:cNvSpPr>
          <p:nvPr>
            <p:ph type="body" sz="quarter" idx="13" hasCustomPrompt="1"/>
          </p:nvPr>
        </p:nvSpPr>
        <p:spPr>
          <a:xfrm>
            <a:off x="442913" y="911864"/>
            <a:ext cx="11306176"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6" name="Bildplatzhalter 6">
            <a:extLst>
              <a:ext uri="{FF2B5EF4-FFF2-40B4-BE49-F238E27FC236}">
                <a16:creationId xmlns:a16="http://schemas.microsoft.com/office/drawing/2014/main" xmlns="" id="{1DC2D5A6-2C1B-4EA5-8295-A932C9A76527}"/>
              </a:ext>
            </a:extLst>
          </p:cNvPr>
          <p:cNvSpPr>
            <a:spLocks noGrp="1"/>
          </p:cNvSpPr>
          <p:nvPr>
            <p:ph type="pic" sz="quarter" idx="14"/>
          </p:nvPr>
        </p:nvSpPr>
        <p:spPr>
          <a:xfrm>
            <a:off x="442913" y="1700808"/>
            <a:ext cx="5401059" cy="3312368"/>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8" name="Textplatzhalter 7">
            <a:extLst>
              <a:ext uri="{FF2B5EF4-FFF2-40B4-BE49-F238E27FC236}">
                <a16:creationId xmlns:a16="http://schemas.microsoft.com/office/drawing/2014/main" xmlns="" id="{1069BE47-0BC2-432D-9F2B-C356F1E67719}"/>
              </a:ext>
            </a:extLst>
          </p:cNvPr>
          <p:cNvSpPr>
            <a:spLocks noGrp="1"/>
          </p:cNvSpPr>
          <p:nvPr>
            <p:ph type="body" sz="quarter" idx="15"/>
          </p:nvPr>
        </p:nvSpPr>
        <p:spPr>
          <a:xfrm>
            <a:off x="442913" y="5193195"/>
            <a:ext cx="5401059" cy="1223479"/>
          </a:xfrm>
        </p:spPr>
        <p:txBody>
          <a:bodyPr/>
          <a:lstStyle>
            <a:lvl1pPr marL="0" indent="0">
              <a:lnSpc>
                <a:spcPct val="125000"/>
              </a:lnSpc>
              <a:buNone/>
              <a:defRPr sz="1100">
                <a:solidFill>
                  <a:schemeClr val="accent1"/>
                </a:solidFill>
              </a:defRPr>
            </a:lvl1pPr>
          </a:lstStyle>
          <a:p>
            <a:pPr lvl="0"/>
            <a:r>
              <a:rPr lang="de-DE" smtClean="0"/>
              <a:t>Textmasterformat bearbeiten</a:t>
            </a:r>
          </a:p>
        </p:txBody>
      </p:sp>
      <p:sp>
        <p:nvSpPr>
          <p:cNvPr id="5" name="Textplatzhalter 4">
            <a:extLst>
              <a:ext uri="{FF2B5EF4-FFF2-40B4-BE49-F238E27FC236}">
                <a16:creationId xmlns:a16="http://schemas.microsoft.com/office/drawing/2014/main" xmlns="" id="{EC81BFCD-4704-4F6E-9F53-121FBB902CBF}"/>
              </a:ext>
            </a:extLst>
          </p:cNvPr>
          <p:cNvSpPr>
            <a:spLocks noGrp="1"/>
          </p:cNvSpPr>
          <p:nvPr>
            <p:ph type="body" sz="quarter" idx="19"/>
          </p:nvPr>
        </p:nvSpPr>
        <p:spPr>
          <a:xfrm>
            <a:off x="6372225" y="1644040"/>
            <a:ext cx="5376862" cy="4772635"/>
          </a:xfrm>
        </p:spPr>
        <p:txBody>
          <a:bodyPr/>
          <a:lstStyle>
            <a:lvl1pPr marL="0" indent="0">
              <a:lnSpc>
                <a:spcPct val="125000"/>
              </a:lnSpc>
              <a:buNone/>
              <a:defRPr/>
            </a:lvl1pPr>
          </a:lstStyle>
          <a:p>
            <a:pPr lvl="0"/>
            <a:r>
              <a:rPr lang="de-DE" smtClean="0"/>
              <a:t>Textmasterformat bearbeiten</a:t>
            </a:r>
          </a:p>
        </p:txBody>
      </p:sp>
    </p:spTree>
    <p:extLst>
      <p:ext uri="{BB962C8B-B14F-4D97-AF65-F5344CB8AC3E}">
        <p14:creationId xmlns:p14="http://schemas.microsoft.com/office/powerpoint/2010/main" val="34031774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itle, Text and 1 Picture left">
    <p:spTree>
      <p:nvGrpSpPr>
        <p:cNvPr id="1" name=""/>
        <p:cNvGrpSpPr/>
        <p:nvPr/>
      </p:nvGrpSpPr>
      <p:grpSpPr>
        <a:xfrm>
          <a:off x="0" y="0"/>
          <a:ext cx="0" cy="0"/>
          <a:chOff x="0" y="0"/>
          <a:chExt cx="0" cy="0"/>
        </a:xfrm>
      </p:grpSpPr>
      <p:sp>
        <p:nvSpPr>
          <p:cNvPr id="7" name="Bildplatzhalter 6">
            <a:extLst>
              <a:ext uri="{FF2B5EF4-FFF2-40B4-BE49-F238E27FC236}">
                <a16:creationId xmlns="" xmlns:a16="http://schemas.microsoft.com/office/drawing/2014/main" id="{7E8EB9F1-6404-4085-BFD9-E9039B63ACB1}"/>
              </a:ext>
            </a:extLst>
          </p:cNvPr>
          <p:cNvSpPr>
            <a:spLocks noGrp="1"/>
          </p:cNvSpPr>
          <p:nvPr>
            <p:ph type="pic" sz="quarter" idx="14"/>
          </p:nvPr>
        </p:nvSpPr>
        <p:spPr>
          <a:xfrm>
            <a:off x="0" y="0"/>
            <a:ext cx="6096000" cy="6857999"/>
          </a:xfrm>
          <a:solidFill>
            <a:schemeClr val="bg2"/>
          </a:solidFill>
        </p:spPr>
        <p:txBody>
          <a:bodyPr anchor="ctr"/>
          <a:lstStyle>
            <a:lvl1pPr marL="0" indent="0" algn="ctr">
              <a:buNone/>
              <a:defRPr/>
            </a:lvl1pPr>
          </a:lstStyle>
          <a:p>
            <a:r>
              <a:rPr lang="de-DE"/>
              <a:t>Bild durch Klicken auf Symbol hinzufügen</a:t>
            </a:r>
          </a:p>
        </p:txBody>
      </p:sp>
      <p:sp>
        <p:nvSpPr>
          <p:cNvPr id="2" name="Title 1"/>
          <p:cNvSpPr>
            <a:spLocks noGrp="1"/>
          </p:cNvSpPr>
          <p:nvPr>
            <p:ph type="title" hasCustomPrompt="1"/>
          </p:nvPr>
        </p:nvSpPr>
        <p:spPr>
          <a:xfrm>
            <a:off x="6348412" y="385614"/>
            <a:ext cx="5400675" cy="451098"/>
          </a:xfrm>
        </p:spPr>
        <p:txBody>
          <a:bodyPr/>
          <a:lstStyle/>
          <a:p>
            <a:r>
              <a:rPr lang="de-DE" dirty="0"/>
              <a:t>Titelmasterformat</a:t>
            </a:r>
            <a:endParaRPr lang="en-US" dirty="0"/>
          </a:p>
        </p:txBody>
      </p:sp>
      <p:sp>
        <p:nvSpPr>
          <p:cNvPr id="3" name="Content Placeholder 2"/>
          <p:cNvSpPr>
            <a:spLocks noGrp="1"/>
          </p:cNvSpPr>
          <p:nvPr>
            <p:ph idx="1"/>
          </p:nvPr>
        </p:nvSpPr>
        <p:spPr>
          <a:xfrm>
            <a:off x="6348413" y="1989138"/>
            <a:ext cx="5400674" cy="4427537"/>
          </a:xfrm>
        </p:spPr>
        <p:txBody>
          <a:bodyPr/>
          <a:lstStyle>
            <a:lvl1pPr>
              <a:spcBef>
                <a:spcPts val="300"/>
              </a:spcBef>
              <a:defRPr/>
            </a:lvl1pPr>
            <a:lvl4pPr>
              <a:spcBef>
                <a:spcPts val="300"/>
              </a:spcBef>
              <a:defRPr/>
            </a:lvl4pPr>
            <a:lvl5pPr>
              <a:spcBef>
                <a:spcPts val="1200"/>
              </a:spcBef>
              <a:defRPr b="1" cap="none" baseline="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11"/>
          </p:nvPr>
        </p:nvSpPr>
        <p:spPr>
          <a:xfrm>
            <a:off x="6348412" y="6547569"/>
            <a:ext cx="5135562" cy="186841"/>
          </a:xfrm>
        </p:spPr>
        <p:txBody>
          <a:bodyPr/>
          <a:lstStyle>
            <a:lvl1pPr algn="r">
              <a:defRPr/>
            </a:lvl1pPr>
          </a:lstStyle>
          <a:p>
            <a:r>
              <a:rPr lang="de-DE" smtClean="0"/>
              <a:t>| IAC | Arik Willner | 15. Oktober 2019</a:t>
            </a:r>
            <a:endParaRPr lang="de-DE" dirty="0"/>
          </a:p>
        </p:txBody>
      </p:sp>
      <p:sp>
        <p:nvSpPr>
          <p:cNvPr id="8" name="Textplatzhalter 7"/>
          <p:cNvSpPr>
            <a:spLocks noGrp="1"/>
          </p:cNvSpPr>
          <p:nvPr>
            <p:ph type="body" sz="quarter" idx="13" hasCustomPrompt="1"/>
          </p:nvPr>
        </p:nvSpPr>
        <p:spPr>
          <a:xfrm>
            <a:off x="6348412" y="911864"/>
            <a:ext cx="5400675"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pic>
        <p:nvPicPr>
          <p:cNvPr id="10" name="Grafik 9">
            <a:extLst>
              <a:ext uri="{FF2B5EF4-FFF2-40B4-BE49-F238E27FC236}">
                <a16:creationId xmlns="" xmlns:a16="http://schemas.microsoft.com/office/drawing/2014/main" id="{D98FB63F-7559-48B6-A82E-D2ED338BE2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36893" y="6570472"/>
            <a:ext cx="212194" cy="65596"/>
          </a:xfrm>
          <a:prstGeom prst="rect">
            <a:avLst/>
          </a:prstGeom>
        </p:spPr>
      </p:pic>
    </p:spTree>
    <p:extLst>
      <p:ext uri="{BB962C8B-B14F-4D97-AF65-F5344CB8AC3E}">
        <p14:creationId xmlns:p14="http://schemas.microsoft.com/office/powerpoint/2010/main" val="3695825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4" name="Footer Placeholder 3"/>
          <p:cNvSpPr>
            <a:spLocks noGrp="1"/>
          </p:cNvSpPr>
          <p:nvPr>
            <p:ph type="ftr" sz="quarter" idx="11"/>
          </p:nvPr>
        </p:nvSpPr>
        <p:spPr/>
        <p:txBody>
          <a:bodyPr/>
          <a:lstStyle/>
          <a:p>
            <a:r>
              <a:rPr lang="de-DE" dirty="0" smtClean="0"/>
              <a:t>| Zukunftscluster Tech2Med | 20. Mai 2020</a:t>
            </a:r>
            <a:endParaRPr lang="de-DE" dirty="0"/>
          </a:p>
        </p:txBody>
      </p:sp>
      <p:sp>
        <p:nvSpPr>
          <p:cNvPr id="7" name="Textplatzhalter 7">
            <a:extLst>
              <a:ext uri="{FF2B5EF4-FFF2-40B4-BE49-F238E27FC236}">
                <a16:creationId xmlns="" xmlns:a16="http://schemas.microsoft.com/office/drawing/2014/main" id="{F03E476B-48EA-4976-8EC6-C8209E4B201D}"/>
              </a:ext>
            </a:extLst>
          </p:cNvPr>
          <p:cNvSpPr>
            <a:spLocks noGrp="1"/>
          </p:cNvSpPr>
          <p:nvPr>
            <p:ph type="body" sz="quarter" idx="13" hasCustomPrompt="1"/>
          </p:nvPr>
        </p:nvSpPr>
        <p:spPr>
          <a:xfrm>
            <a:off x="442913" y="911864"/>
            <a:ext cx="11306176"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Tree>
    <p:extLst>
      <p:ext uri="{BB962C8B-B14F-4D97-AF65-F5344CB8AC3E}">
        <p14:creationId xmlns:p14="http://schemas.microsoft.com/office/powerpoint/2010/main" val="3213343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el and 5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a:xfrm>
            <a:off x="442915" y="2507075"/>
            <a:ext cx="2146035" cy="3909600"/>
          </a:xfrm>
          <a:solidFill>
            <a:schemeClr val="accent1"/>
          </a:solidFill>
        </p:spPr>
        <p:txBody>
          <a:bodyPr lIns="90000" tIns="180000" rIns="90000" bIns="72000"/>
          <a:lstStyle>
            <a:lvl1pPr marL="252000" indent="-252000">
              <a:buClr>
                <a:schemeClr val="bg1"/>
              </a:buCl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11"/>
          </p:nvPr>
        </p:nvSpPr>
        <p:spPr/>
        <p:txBody>
          <a:bodyPr/>
          <a:lstStyle/>
          <a:p>
            <a:r>
              <a:rPr lang="de-DE"/>
              <a:t>| ITT | Präsentationstitel | Vorname Name | Datum (Eingabe über "Einfügen &gt; Kopf- und Fußzeile")</a:t>
            </a:r>
          </a:p>
        </p:txBody>
      </p:sp>
      <p:sp>
        <p:nvSpPr>
          <p:cNvPr id="8" name="Textplatzhalter 7"/>
          <p:cNvSpPr>
            <a:spLocks noGrp="1"/>
          </p:cNvSpPr>
          <p:nvPr>
            <p:ph type="body" sz="quarter" idx="13" hasCustomPrompt="1"/>
          </p:nvPr>
        </p:nvSpPr>
        <p:spPr>
          <a:xfrm>
            <a:off x="442913" y="911864"/>
            <a:ext cx="11306176"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
        <p:nvSpPr>
          <p:cNvPr id="6" name="Content Placeholder 2">
            <a:extLst>
              <a:ext uri="{FF2B5EF4-FFF2-40B4-BE49-F238E27FC236}">
                <a16:creationId xmlns:a16="http://schemas.microsoft.com/office/drawing/2014/main" xmlns="" id="{737C56C5-ED12-48BC-A6D9-DA47B1E96E7B}"/>
              </a:ext>
            </a:extLst>
          </p:cNvPr>
          <p:cNvSpPr>
            <a:spLocks noGrp="1"/>
          </p:cNvSpPr>
          <p:nvPr>
            <p:ph idx="14"/>
          </p:nvPr>
        </p:nvSpPr>
        <p:spPr>
          <a:xfrm>
            <a:off x="2732950" y="2507075"/>
            <a:ext cx="2146035" cy="3909600"/>
          </a:xfrm>
          <a:solidFill>
            <a:schemeClr val="accent1"/>
          </a:solidFill>
        </p:spPr>
        <p:txBody>
          <a:bodyPr lIns="90000" tIns="180000" rIns="90000" bIns="72000"/>
          <a:lstStyle>
            <a:lvl1pPr marL="252000" indent="-252000">
              <a:buClr>
                <a:schemeClr val="bg1"/>
              </a:buCl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Content Placeholder 2">
            <a:extLst>
              <a:ext uri="{FF2B5EF4-FFF2-40B4-BE49-F238E27FC236}">
                <a16:creationId xmlns:a16="http://schemas.microsoft.com/office/drawing/2014/main" xmlns="" id="{53728C65-5F34-4905-9281-45B63CE46157}"/>
              </a:ext>
            </a:extLst>
          </p:cNvPr>
          <p:cNvSpPr>
            <a:spLocks noGrp="1"/>
          </p:cNvSpPr>
          <p:nvPr>
            <p:ph idx="15"/>
          </p:nvPr>
        </p:nvSpPr>
        <p:spPr>
          <a:xfrm>
            <a:off x="5022985" y="2507075"/>
            <a:ext cx="2146035" cy="3909600"/>
          </a:xfrm>
          <a:solidFill>
            <a:schemeClr val="accent1"/>
          </a:solidFill>
        </p:spPr>
        <p:txBody>
          <a:bodyPr lIns="90000" tIns="180000" rIns="90000" bIns="72000"/>
          <a:lstStyle>
            <a:lvl1pPr marL="252000" indent="-252000">
              <a:buClr>
                <a:schemeClr val="bg1"/>
              </a:buCl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Content Placeholder 2">
            <a:extLst>
              <a:ext uri="{FF2B5EF4-FFF2-40B4-BE49-F238E27FC236}">
                <a16:creationId xmlns:a16="http://schemas.microsoft.com/office/drawing/2014/main" xmlns="" id="{695769C6-2233-4AE8-A435-7E1265997C22}"/>
              </a:ext>
            </a:extLst>
          </p:cNvPr>
          <p:cNvSpPr>
            <a:spLocks noGrp="1"/>
          </p:cNvSpPr>
          <p:nvPr>
            <p:ph idx="16"/>
          </p:nvPr>
        </p:nvSpPr>
        <p:spPr>
          <a:xfrm>
            <a:off x="7313020" y="2507075"/>
            <a:ext cx="2146035" cy="3909600"/>
          </a:xfrm>
          <a:solidFill>
            <a:schemeClr val="accent1"/>
          </a:solidFill>
        </p:spPr>
        <p:txBody>
          <a:bodyPr lIns="90000" tIns="180000" rIns="90000" bIns="72000"/>
          <a:lstStyle>
            <a:lvl1pPr marL="252000" indent="-252000">
              <a:buClr>
                <a:schemeClr val="bg1"/>
              </a:buCl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0" name="Content Placeholder 2">
            <a:extLst>
              <a:ext uri="{FF2B5EF4-FFF2-40B4-BE49-F238E27FC236}">
                <a16:creationId xmlns:a16="http://schemas.microsoft.com/office/drawing/2014/main" xmlns="" id="{6B95508A-E1B7-46B5-BEAD-3E50DEBBF003}"/>
              </a:ext>
            </a:extLst>
          </p:cNvPr>
          <p:cNvSpPr>
            <a:spLocks noGrp="1"/>
          </p:cNvSpPr>
          <p:nvPr>
            <p:ph idx="17"/>
          </p:nvPr>
        </p:nvSpPr>
        <p:spPr>
          <a:xfrm>
            <a:off x="9603056" y="2507075"/>
            <a:ext cx="2146035" cy="3909600"/>
          </a:xfrm>
          <a:solidFill>
            <a:schemeClr val="accent1"/>
          </a:solidFill>
        </p:spPr>
        <p:txBody>
          <a:bodyPr lIns="90000" tIns="180000" rIns="90000" bIns="72000"/>
          <a:lstStyle>
            <a:lvl1pPr marL="252000" indent="-252000">
              <a:buClr>
                <a:schemeClr val="bg1"/>
              </a:buCl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15774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blue)">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xmlns="" id="{9D1DB1A6-4271-4D11-8D76-13744D06A9DB}"/>
              </a:ext>
            </a:extLst>
          </p:cNvPr>
          <p:cNvSpPr/>
          <p:nvPr userDrawn="1"/>
        </p:nvSpPr>
        <p:spPr>
          <a:xfrm>
            <a:off x="0" y="0"/>
            <a:ext cx="12192000" cy="685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11" name="Bildplatzhalter 6">
            <a:extLst>
              <a:ext uri="{FF2B5EF4-FFF2-40B4-BE49-F238E27FC236}">
                <a16:creationId xmlns:a16="http://schemas.microsoft.com/office/drawing/2014/main" xmlns="" id="{02156915-FDA6-43F5-A8AF-FF0B246F7439}"/>
              </a:ext>
            </a:extLst>
          </p:cNvPr>
          <p:cNvSpPr>
            <a:spLocks noGrp="1"/>
          </p:cNvSpPr>
          <p:nvPr>
            <p:ph type="pic" sz="quarter" idx="14"/>
          </p:nvPr>
        </p:nvSpPr>
        <p:spPr>
          <a:xfrm>
            <a:off x="6096000" y="0"/>
            <a:ext cx="6095999" cy="6857999"/>
          </a:xfrm>
          <a:blipFill>
            <a:blip r:embed="rId2" cstate="email">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de-DE" smtClean="0"/>
              <a:t>Bild durch Klicken auf Symbol hinzufügen</a:t>
            </a:r>
            <a:endParaRPr lang="de-DE"/>
          </a:p>
        </p:txBody>
      </p:sp>
      <p:sp>
        <p:nvSpPr>
          <p:cNvPr id="2" name="Title 1"/>
          <p:cNvSpPr>
            <a:spLocks noGrp="1"/>
          </p:cNvSpPr>
          <p:nvPr>
            <p:ph type="ctrTitle" hasCustomPrompt="1"/>
          </p:nvPr>
        </p:nvSpPr>
        <p:spPr>
          <a:xfrm>
            <a:off x="442913" y="370551"/>
            <a:ext cx="5400675" cy="1964642"/>
          </a:xfrm>
        </p:spPr>
        <p:txBody>
          <a:bodyPr anchor="t"/>
          <a:lstStyle>
            <a:lvl1pPr algn="l">
              <a:lnSpc>
                <a:spcPct val="90000"/>
              </a:lnSpc>
              <a:defRPr sz="4500" cap="all" baseline="0">
                <a:solidFill>
                  <a:schemeClr val="bg1"/>
                </a:solidFill>
              </a:defRPr>
            </a:lvl1pPr>
          </a:lstStyle>
          <a:p>
            <a:r>
              <a:rPr lang="de-DE" dirty="0"/>
              <a:t>Kapitel</a:t>
            </a:r>
            <a:endParaRPr lang="en-US" dirty="0"/>
          </a:p>
        </p:txBody>
      </p:sp>
      <p:sp>
        <p:nvSpPr>
          <p:cNvPr id="3" name="Subtitle 2"/>
          <p:cNvSpPr>
            <a:spLocks noGrp="1"/>
          </p:cNvSpPr>
          <p:nvPr>
            <p:ph type="subTitle" idx="1" hasCustomPrompt="1"/>
          </p:nvPr>
        </p:nvSpPr>
        <p:spPr>
          <a:xfrm>
            <a:off x="442914" y="2458783"/>
            <a:ext cx="5400674" cy="1294253"/>
          </a:xfrm>
        </p:spPr>
        <p:txBody>
          <a:bodyPr/>
          <a:lstStyle>
            <a:lvl1pPr marL="0" indent="0" algn="l">
              <a:lnSpc>
                <a:spcPct val="100000"/>
              </a:lnSpc>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4" name="Fußzeilenplatzhalter 3">
            <a:extLst>
              <a:ext uri="{FF2B5EF4-FFF2-40B4-BE49-F238E27FC236}">
                <a16:creationId xmlns:a16="http://schemas.microsoft.com/office/drawing/2014/main" xmlns="" id="{816AC768-3AB8-4DA5-BB83-429D44B8EAF5}"/>
              </a:ext>
            </a:extLst>
          </p:cNvPr>
          <p:cNvSpPr>
            <a:spLocks noGrp="1"/>
          </p:cNvSpPr>
          <p:nvPr>
            <p:ph type="ftr" sz="quarter" idx="15"/>
          </p:nvPr>
        </p:nvSpPr>
        <p:spPr/>
        <p:txBody>
          <a:bodyPr/>
          <a:lstStyle>
            <a:lvl1pPr>
              <a:defRPr>
                <a:solidFill>
                  <a:schemeClr val="bg1"/>
                </a:solidFill>
              </a:defRPr>
            </a:lvl1pPr>
          </a:lstStyle>
          <a:p>
            <a:r>
              <a:rPr lang="en-US" smtClean="0"/>
              <a:t>| EMBL - DESY | Arik Willner | 15. Oktober 2019</a:t>
            </a:r>
            <a:endParaRPr lang="de-DE" dirty="0"/>
          </a:p>
        </p:txBody>
      </p:sp>
      <p:pic>
        <p:nvPicPr>
          <p:cNvPr id="10" name="Grafik 9">
            <a:extLst>
              <a:ext uri="{FF2B5EF4-FFF2-40B4-BE49-F238E27FC236}">
                <a16:creationId xmlns:a16="http://schemas.microsoft.com/office/drawing/2014/main" xmlns="" id="{16B49ABC-D7C1-429E-B108-2991165E4E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0377" y="6570472"/>
            <a:ext cx="212194" cy="65595"/>
          </a:xfrm>
          <a:prstGeom prst="rect">
            <a:avLst/>
          </a:prstGeom>
        </p:spPr>
      </p:pic>
    </p:spTree>
    <p:extLst>
      <p:ext uri="{BB962C8B-B14F-4D97-AF65-F5344CB8AC3E}">
        <p14:creationId xmlns:p14="http://schemas.microsoft.com/office/powerpoint/2010/main" val="190956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white)">
    <p:spTree>
      <p:nvGrpSpPr>
        <p:cNvPr id="1" name=""/>
        <p:cNvGrpSpPr/>
        <p:nvPr/>
      </p:nvGrpSpPr>
      <p:grpSpPr>
        <a:xfrm>
          <a:off x="0" y="0"/>
          <a:ext cx="0" cy="0"/>
          <a:chOff x="0" y="0"/>
          <a:chExt cx="0" cy="0"/>
        </a:xfrm>
      </p:grpSpPr>
      <p:sp>
        <p:nvSpPr>
          <p:cNvPr id="11" name="Bildplatzhalter 6">
            <a:extLst>
              <a:ext uri="{FF2B5EF4-FFF2-40B4-BE49-F238E27FC236}">
                <a16:creationId xmlns:a16="http://schemas.microsoft.com/office/drawing/2014/main" xmlns="" id="{02156915-FDA6-43F5-A8AF-FF0B246F7439}"/>
              </a:ext>
            </a:extLst>
          </p:cNvPr>
          <p:cNvSpPr>
            <a:spLocks noGrp="1"/>
          </p:cNvSpPr>
          <p:nvPr>
            <p:ph type="pic" sz="quarter" idx="14"/>
          </p:nvPr>
        </p:nvSpPr>
        <p:spPr>
          <a:xfrm>
            <a:off x="6096000" y="0"/>
            <a:ext cx="6095999" cy="6857999"/>
          </a:xfrm>
          <a:blipFill>
            <a:blip r:embed="rId2" cstate="email">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de-DE" smtClean="0"/>
              <a:t>Bild durch Klicken auf Symbol hinzufügen</a:t>
            </a:r>
            <a:endParaRPr lang="de-DE"/>
          </a:p>
        </p:txBody>
      </p:sp>
      <p:sp>
        <p:nvSpPr>
          <p:cNvPr id="2" name="Title 1"/>
          <p:cNvSpPr>
            <a:spLocks noGrp="1"/>
          </p:cNvSpPr>
          <p:nvPr>
            <p:ph type="ctrTitle" hasCustomPrompt="1"/>
          </p:nvPr>
        </p:nvSpPr>
        <p:spPr>
          <a:xfrm>
            <a:off x="442913" y="370551"/>
            <a:ext cx="5400675" cy="1964642"/>
          </a:xfrm>
        </p:spPr>
        <p:txBody>
          <a:bodyPr anchor="t"/>
          <a:lstStyle>
            <a:lvl1pPr algn="l">
              <a:lnSpc>
                <a:spcPct val="90000"/>
              </a:lnSpc>
              <a:defRPr sz="4500" cap="all" baseline="0">
                <a:solidFill>
                  <a:schemeClr val="accent1"/>
                </a:solidFill>
              </a:defRPr>
            </a:lvl1pPr>
          </a:lstStyle>
          <a:p>
            <a:r>
              <a:rPr lang="de-DE" dirty="0"/>
              <a:t>Kapitel</a:t>
            </a:r>
            <a:endParaRPr lang="en-US" dirty="0"/>
          </a:p>
        </p:txBody>
      </p:sp>
      <p:sp>
        <p:nvSpPr>
          <p:cNvPr id="3" name="Subtitle 2"/>
          <p:cNvSpPr>
            <a:spLocks noGrp="1"/>
          </p:cNvSpPr>
          <p:nvPr>
            <p:ph type="subTitle" idx="1" hasCustomPrompt="1"/>
          </p:nvPr>
        </p:nvSpPr>
        <p:spPr>
          <a:xfrm>
            <a:off x="442914" y="2458783"/>
            <a:ext cx="5400674" cy="1294253"/>
          </a:xfrm>
        </p:spPr>
        <p:txBody>
          <a:bodyPr/>
          <a:lstStyle>
            <a:lvl1pPr marL="0" indent="0" algn="l">
              <a:lnSpc>
                <a:spcPct val="100000"/>
              </a:lnSpc>
              <a:buNone/>
              <a:defRPr sz="24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4" name="Fußzeilenplatzhalter 3">
            <a:extLst>
              <a:ext uri="{FF2B5EF4-FFF2-40B4-BE49-F238E27FC236}">
                <a16:creationId xmlns:a16="http://schemas.microsoft.com/office/drawing/2014/main" xmlns="" id="{816AC768-3AB8-4DA5-BB83-429D44B8EAF5}"/>
              </a:ext>
            </a:extLst>
          </p:cNvPr>
          <p:cNvSpPr>
            <a:spLocks noGrp="1"/>
          </p:cNvSpPr>
          <p:nvPr>
            <p:ph type="ftr" sz="quarter" idx="15"/>
          </p:nvPr>
        </p:nvSpPr>
        <p:spPr/>
        <p:txBody>
          <a:bodyPr/>
          <a:lstStyle>
            <a:lvl1pPr>
              <a:defRPr>
                <a:solidFill>
                  <a:schemeClr val="tx1"/>
                </a:solidFill>
              </a:defRPr>
            </a:lvl1pPr>
          </a:lstStyle>
          <a:p>
            <a:r>
              <a:rPr lang="en-US" smtClean="0"/>
              <a:t>| EMBL - DESY | Arik Willner | 15. Oktober 2019</a:t>
            </a:r>
            <a:endParaRPr lang="de-DE" dirty="0"/>
          </a:p>
        </p:txBody>
      </p:sp>
    </p:spTree>
    <p:extLst>
      <p:ext uri="{BB962C8B-B14F-4D97-AF65-F5344CB8AC3E}">
        <p14:creationId xmlns:p14="http://schemas.microsoft.com/office/powerpoint/2010/main" val="3521443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 with Text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3" y="370551"/>
            <a:ext cx="11306175" cy="1294253"/>
          </a:xfrm>
        </p:spPr>
        <p:txBody>
          <a:bodyPr anchor="t"/>
          <a:lstStyle>
            <a:lvl1pPr algn="l">
              <a:lnSpc>
                <a:spcPct val="90000"/>
              </a:lnSpc>
              <a:defRPr sz="4500" cap="all" baseline="0">
                <a:solidFill>
                  <a:schemeClr val="accent1"/>
                </a:solidFill>
              </a:defRPr>
            </a:lvl1pPr>
          </a:lstStyle>
          <a:p>
            <a:r>
              <a:rPr lang="de-DE" dirty="0"/>
              <a:t>Kapitel</a:t>
            </a:r>
            <a:endParaRPr lang="en-US" dirty="0"/>
          </a:p>
        </p:txBody>
      </p:sp>
      <p:sp>
        <p:nvSpPr>
          <p:cNvPr id="3" name="Subtitle 2"/>
          <p:cNvSpPr>
            <a:spLocks noGrp="1"/>
          </p:cNvSpPr>
          <p:nvPr>
            <p:ph type="subTitle" idx="1" hasCustomPrompt="1"/>
          </p:nvPr>
        </p:nvSpPr>
        <p:spPr>
          <a:xfrm>
            <a:off x="442913" y="1744432"/>
            <a:ext cx="7200000" cy="1869774"/>
          </a:xfrm>
        </p:spPr>
        <p:txBody>
          <a:bodyPr/>
          <a:lstStyle>
            <a:lvl1pPr marL="0" indent="0" algn="l">
              <a:lnSpc>
                <a:spcPct val="100000"/>
              </a:lnSpc>
              <a:buNone/>
              <a:defRPr sz="24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4" name="Fußzeilenplatzhalter 3">
            <a:extLst>
              <a:ext uri="{FF2B5EF4-FFF2-40B4-BE49-F238E27FC236}">
                <a16:creationId xmlns:a16="http://schemas.microsoft.com/office/drawing/2014/main" xmlns="" id="{816AC768-3AB8-4DA5-BB83-429D44B8EAF5}"/>
              </a:ext>
            </a:extLst>
          </p:cNvPr>
          <p:cNvSpPr>
            <a:spLocks noGrp="1"/>
          </p:cNvSpPr>
          <p:nvPr>
            <p:ph type="ftr" sz="quarter" idx="15"/>
          </p:nvPr>
        </p:nvSpPr>
        <p:spPr/>
        <p:txBody>
          <a:bodyPr/>
          <a:lstStyle>
            <a:lvl1pPr>
              <a:defRPr>
                <a:solidFill>
                  <a:schemeClr val="tx1"/>
                </a:solidFill>
              </a:defRPr>
            </a:lvl1pPr>
          </a:lstStyle>
          <a:p>
            <a:r>
              <a:rPr lang="en-US" smtClean="0"/>
              <a:t>| EMBL - DESY | Arik Willner | 15. Oktober 2019</a:t>
            </a:r>
            <a:endParaRPr lang="de-DE" dirty="0"/>
          </a:p>
        </p:txBody>
      </p:sp>
      <p:sp>
        <p:nvSpPr>
          <p:cNvPr id="7" name="Textplatzhalter 6">
            <a:extLst>
              <a:ext uri="{FF2B5EF4-FFF2-40B4-BE49-F238E27FC236}">
                <a16:creationId xmlns:a16="http://schemas.microsoft.com/office/drawing/2014/main" xmlns="" id="{8BA35D73-2F61-49BC-9CED-859885A2B1D2}"/>
              </a:ext>
            </a:extLst>
          </p:cNvPr>
          <p:cNvSpPr>
            <a:spLocks noGrp="1"/>
          </p:cNvSpPr>
          <p:nvPr>
            <p:ph type="body" sz="quarter" idx="16"/>
          </p:nvPr>
        </p:nvSpPr>
        <p:spPr>
          <a:xfrm>
            <a:off x="442913" y="3737796"/>
            <a:ext cx="7200000" cy="2686183"/>
          </a:xfrm>
        </p:spPr>
        <p:txBody>
          <a:bodyPr/>
          <a:lstStyle>
            <a:lvl1pPr marL="0" indent="0">
              <a:lnSpc>
                <a:spcPct val="125000"/>
              </a:lnSpc>
              <a:buNone/>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273750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 with Text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2913" y="370551"/>
            <a:ext cx="11306175" cy="1294253"/>
          </a:xfrm>
        </p:spPr>
        <p:txBody>
          <a:bodyPr anchor="t"/>
          <a:lstStyle>
            <a:lvl1pPr algn="l">
              <a:lnSpc>
                <a:spcPct val="90000"/>
              </a:lnSpc>
              <a:defRPr sz="4500" cap="all" baseline="0">
                <a:solidFill>
                  <a:schemeClr val="accent1"/>
                </a:solidFill>
              </a:defRPr>
            </a:lvl1pPr>
          </a:lstStyle>
          <a:p>
            <a:r>
              <a:rPr lang="de-DE" dirty="0"/>
              <a:t>Kapitel</a:t>
            </a:r>
            <a:endParaRPr lang="en-US" dirty="0"/>
          </a:p>
        </p:txBody>
      </p:sp>
      <p:sp>
        <p:nvSpPr>
          <p:cNvPr id="3" name="Subtitle 2"/>
          <p:cNvSpPr>
            <a:spLocks noGrp="1"/>
          </p:cNvSpPr>
          <p:nvPr>
            <p:ph type="subTitle" idx="1" hasCustomPrompt="1"/>
          </p:nvPr>
        </p:nvSpPr>
        <p:spPr>
          <a:xfrm>
            <a:off x="442913" y="1744432"/>
            <a:ext cx="7200000" cy="1869774"/>
          </a:xfrm>
        </p:spPr>
        <p:txBody>
          <a:bodyPr/>
          <a:lstStyle>
            <a:lvl1pPr marL="0" indent="0" algn="l">
              <a:lnSpc>
                <a:spcPct val="100000"/>
              </a:lnSpc>
              <a:buNone/>
              <a:defRPr sz="2400" b="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4" name="Fußzeilenplatzhalter 3">
            <a:extLst>
              <a:ext uri="{FF2B5EF4-FFF2-40B4-BE49-F238E27FC236}">
                <a16:creationId xmlns:a16="http://schemas.microsoft.com/office/drawing/2014/main" xmlns="" id="{816AC768-3AB8-4DA5-BB83-429D44B8EAF5}"/>
              </a:ext>
            </a:extLst>
          </p:cNvPr>
          <p:cNvSpPr>
            <a:spLocks noGrp="1"/>
          </p:cNvSpPr>
          <p:nvPr>
            <p:ph type="ftr" sz="quarter" idx="15"/>
          </p:nvPr>
        </p:nvSpPr>
        <p:spPr/>
        <p:txBody>
          <a:bodyPr/>
          <a:lstStyle>
            <a:lvl1pPr>
              <a:defRPr>
                <a:solidFill>
                  <a:schemeClr val="tx1"/>
                </a:solidFill>
              </a:defRPr>
            </a:lvl1pPr>
          </a:lstStyle>
          <a:p>
            <a:r>
              <a:rPr lang="en-US" smtClean="0"/>
              <a:t>| EMBL - DESY | Arik Willner | 15. Oktober 2019</a:t>
            </a:r>
            <a:endParaRPr lang="de-DE" dirty="0"/>
          </a:p>
        </p:txBody>
      </p:sp>
      <p:sp>
        <p:nvSpPr>
          <p:cNvPr id="7" name="Textplatzhalter 6">
            <a:extLst>
              <a:ext uri="{FF2B5EF4-FFF2-40B4-BE49-F238E27FC236}">
                <a16:creationId xmlns:a16="http://schemas.microsoft.com/office/drawing/2014/main" xmlns="" id="{8BA35D73-2F61-49BC-9CED-859885A2B1D2}"/>
              </a:ext>
            </a:extLst>
          </p:cNvPr>
          <p:cNvSpPr>
            <a:spLocks noGrp="1"/>
          </p:cNvSpPr>
          <p:nvPr>
            <p:ph type="body" sz="quarter" idx="16"/>
          </p:nvPr>
        </p:nvSpPr>
        <p:spPr>
          <a:xfrm>
            <a:off x="442913" y="3737796"/>
            <a:ext cx="5400675" cy="2686183"/>
          </a:xfrm>
        </p:spPr>
        <p:txBody>
          <a:bodyPr/>
          <a:lstStyle>
            <a:lvl1pPr marL="0" indent="0">
              <a:lnSpc>
                <a:spcPct val="125000"/>
              </a:lnSpc>
              <a:buNone/>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Textplatzhalter 6">
            <a:extLst>
              <a:ext uri="{FF2B5EF4-FFF2-40B4-BE49-F238E27FC236}">
                <a16:creationId xmlns:a16="http://schemas.microsoft.com/office/drawing/2014/main" xmlns="" id="{AF6D1D3C-BD77-411C-8BD7-7B9F6C79D875}"/>
              </a:ext>
            </a:extLst>
          </p:cNvPr>
          <p:cNvSpPr>
            <a:spLocks noGrp="1"/>
          </p:cNvSpPr>
          <p:nvPr>
            <p:ph type="body" sz="quarter" idx="17"/>
          </p:nvPr>
        </p:nvSpPr>
        <p:spPr>
          <a:xfrm>
            <a:off x="6096000" y="3737796"/>
            <a:ext cx="5653087" cy="2686183"/>
          </a:xfrm>
        </p:spPr>
        <p:txBody>
          <a:bodyPr/>
          <a:lstStyle>
            <a:lvl1pPr marL="0" indent="0">
              <a:lnSpc>
                <a:spcPct val="125000"/>
              </a:lnSpc>
              <a:buNone/>
              <a:defRPr/>
            </a:lvl1pPr>
            <a:lvl2pPr>
              <a:lnSpc>
                <a:spcPct val="125000"/>
              </a:lnSpc>
              <a:defRPr/>
            </a:lvl2pPr>
            <a:lvl3pPr>
              <a:lnSpc>
                <a:spcPct val="125000"/>
              </a:lnSpc>
              <a:defRPr/>
            </a:lvl3pPr>
            <a:lvl4pPr>
              <a:lnSpc>
                <a:spcPct val="125000"/>
              </a:lnSpc>
              <a:defRPr/>
            </a:lvl4pPr>
            <a:lvl5pPr>
              <a:lnSpc>
                <a:spcPct val="125000"/>
              </a:lnSpc>
              <a:defRPr/>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1730409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911864"/>
            <a:ext cx="11306176"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Tree>
    <p:extLst>
      <p:ext uri="{BB962C8B-B14F-4D97-AF65-F5344CB8AC3E}">
        <p14:creationId xmlns:p14="http://schemas.microsoft.com/office/powerpoint/2010/main" val="1733408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dirty="0"/>
          </a:p>
        </p:txBody>
      </p:sp>
      <p:sp>
        <p:nvSpPr>
          <p:cNvPr id="3" name="Content Placeholder 2"/>
          <p:cNvSpPr>
            <a:spLocks noGrp="1"/>
          </p:cNvSpPr>
          <p:nvPr>
            <p:ph idx="1"/>
          </p:nvPr>
        </p:nvSpPr>
        <p:spPr>
          <a:xfrm>
            <a:off x="442913" y="1989138"/>
            <a:ext cx="5400674" cy="44275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6" name="Content Placeholder 2"/>
          <p:cNvSpPr>
            <a:spLocks noGrp="1"/>
          </p:cNvSpPr>
          <p:nvPr>
            <p:ph idx="14"/>
          </p:nvPr>
        </p:nvSpPr>
        <p:spPr>
          <a:xfrm>
            <a:off x="6348413" y="1989138"/>
            <a:ext cx="5400674" cy="44275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0" name="Textplatzhalter 7">
            <a:extLst>
              <a:ext uri="{FF2B5EF4-FFF2-40B4-BE49-F238E27FC236}">
                <a16:creationId xmlns:a16="http://schemas.microsoft.com/office/drawing/2014/main" xmlns="" id="{7495C349-5AA7-4599-9300-12B4F4B643A4}"/>
              </a:ext>
            </a:extLst>
          </p:cNvPr>
          <p:cNvSpPr>
            <a:spLocks noGrp="1"/>
          </p:cNvSpPr>
          <p:nvPr>
            <p:ph type="body" sz="quarter" idx="13" hasCustomPrompt="1"/>
          </p:nvPr>
        </p:nvSpPr>
        <p:spPr>
          <a:xfrm>
            <a:off x="442913" y="911864"/>
            <a:ext cx="11306176"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Tree>
    <p:extLst>
      <p:ext uri="{BB962C8B-B14F-4D97-AF65-F5344CB8AC3E}">
        <p14:creationId xmlns:p14="http://schemas.microsoft.com/office/powerpoint/2010/main" val="3548715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1 Pictur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xmlns="" id="{7E8EB9F1-6404-4085-BFD9-E9039B63ACB1}"/>
              </a:ext>
            </a:extLst>
          </p:cNvPr>
          <p:cNvSpPr>
            <a:spLocks noGrp="1"/>
          </p:cNvSpPr>
          <p:nvPr>
            <p:ph type="pic" sz="quarter" idx="14"/>
          </p:nvPr>
        </p:nvSpPr>
        <p:spPr>
          <a:xfrm>
            <a:off x="6096000" y="0"/>
            <a:ext cx="6095999" cy="6857999"/>
          </a:xfrm>
          <a:solidFill>
            <a:schemeClr val="bg2"/>
          </a:solidFill>
        </p:spPr>
        <p:txBody>
          <a:bodyPr anchor="ctr"/>
          <a:lstStyle>
            <a:lvl1pPr marL="0" indent="0" algn="ctr">
              <a:buNone/>
              <a:defRPr/>
            </a:lvl1pPr>
          </a:lstStyle>
          <a:p>
            <a:r>
              <a:rPr lang="de-DE" smtClean="0"/>
              <a:t>Bild durch Klicken auf Symbol hinzufügen</a:t>
            </a:r>
            <a:endParaRPr lang="de-DE"/>
          </a:p>
        </p:txBody>
      </p:sp>
      <p:sp>
        <p:nvSpPr>
          <p:cNvPr id="2" name="Title 1"/>
          <p:cNvSpPr>
            <a:spLocks noGrp="1"/>
          </p:cNvSpPr>
          <p:nvPr>
            <p:ph type="title" hasCustomPrompt="1"/>
          </p:nvPr>
        </p:nvSpPr>
        <p:spPr>
          <a:xfrm>
            <a:off x="442913" y="385614"/>
            <a:ext cx="5400675" cy="451098"/>
          </a:xfrm>
        </p:spPr>
        <p:txBody>
          <a:bodyPr/>
          <a:lstStyle/>
          <a:p>
            <a:r>
              <a:rPr lang="de-DE" dirty="0"/>
              <a:t>Titelmasterformat</a:t>
            </a:r>
            <a:endParaRPr lang="en-US" dirty="0"/>
          </a:p>
        </p:txBody>
      </p:sp>
      <p:sp>
        <p:nvSpPr>
          <p:cNvPr id="3" name="Content Placeholder 2"/>
          <p:cNvSpPr>
            <a:spLocks noGrp="1"/>
          </p:cNvSpPr>
          <p:nvPr>
            <p:ph idx="1"/>
          </p:nvPr>
        </p:nvSpPr>
        <p:spPr>
          <a:xfrm>
            <a:off x="442914" y="1989138"/>
            <a:ext cx="5400674" cy="4427537"/>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Footer Placeholder 4"/>
          <p:cNvSpPr>
            <a:spLocks noGrp="1"/>
          </p:cNvSpPr>
          <p:nvPr>
            <p:ph type="ftr" sz="quarter" idx="11"/>
          </p:nvPr>
        </p:nvSpPr>
        <p:spPr/>
        <p:txBody>
          <a:bodyPr/>
          <a:lstStyle/>
          <a:p>
            <a:r>
              <a:rPr lang="en-US" smtClean="0"/>
              <a:t>| EMBL - DESY | Arik Willner | 15. Oktober 2019</a:t>
            </a:r>
            <a:endParaRPr lang="de-DE"/>
          </a:p>
        </p:txBody>
      </p:sp>
      <p:sp>
        <p:nvSpPr>
          <p:cNvPr id="8" name="Textplatzhalter 7"/>
          <p:cNvSpPr>
            <a:spLocks noGrp="1"/>
          </p:cNvSpPr>
          <p:nvPr>
            <p:ph type="body" sz="quarter" idx="13" hasCustomPrompt="1"/>
          </p:nvPr>
        </p:nvSpPr>
        <p:spPr>
          <a:xfrm>
            <a:off x="442913" y="911864"/>
            <a:ext cx="5400675" cy="379252"/>
          </a:xfrm>
        </p:spPr>
        <p:txBody>
          <a:bodyPr/>
          <a:lstStyle>
            <a:lvl1pPr marL="0" indent="0">
              <a:lnSpc>
                <a:spcPct val="100000"/>
              </a:lnSpc>
              <a:spcAft>
                <a:spcPts val="0"/>
              </a:spcAft>
              <a:buNone/>
              <a:defRPr sz="1600" b="0">
                <a:solidFill>
                  <a:schemeClr val="accent2"/>
                </a:solidFill>
              </a:defRPr>
            </a:lvl1pPr>
            <a:lvl2pPr marL="266700" indent="0">
              <a:buNone/>
              <a:defRPr/>
            </a:lvl2pPr>
          </a:lstStyle>
          <a:p>
            <a:pPr lvl="0"/>
            <a:r>
              <a:rPr lang="de-DE" dirty="0"/>
              <a:t>Unterüberschrift</a:t>
            </a:r>
          </a:p>
        </p:txBody>
      </p:sp>
    </p:spTree>
    <p:extLst>
      <p:ext uri="{BB962C8B-B14F-4D97-AF65-F5344CB8AC3E}">
        <p14:creationId xmlns:p14="http://schemas.microsoft.com/office/powerpoint/2010/main" val="378674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2913" y="385614"/>
            <a:ext cx="11306176" cy="451098"/>
          </a:xfrm>
          <a:prstGeom prst="rect">
            <a:avLst/>
          </a:prstGeom>
        </p:spPr>
        <p:txBody>
          <a:bodyPr vert="horz" lIns="0" tIns="0" rIns="0" bIns="0" rtlCol="0" anchor="t" anchorCtr="0">
            <a:no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442914" y="1989138"/>
            <a:ext cx="11306176" cy="4427537"/>
          </a:xfrm>
          <a:prstGeom prst="rect">
            <a:avLst/>
          </a:prstGeom>
        </p:spPr>
        <p:txBody>
          <a:bodyPr vert="horz" lIns="0" tIns="0" rIns="0" bIns="0" rtlCol="0" anchor="t" anchorCtr="0">
            <a:no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3"/>
          </p:nvPr>
        </p:nvSpPr>
        <p:spPr>
          <a:xfrm>
            <a:off x="708026" y="6547569"/>
            <a:ext cx="10032490" cy="186841"/>
          </a:xfrm>
          <a:prstGeom prst="rect">
            <a:avLst/>
          </a:prstGeom>
        </p:spPr>
        <p:txBody>
          <a:bodyPr vert="horz" lIns="0" tIns="0" rIns="0" bIns="0" rtlCol="0" anchor="t" anchorCtr="0">
            <a:noAutofit/>
          </a:bodyPr>
          <a:lstStyle>
            <a:lvl1pPr algn="l">
              <a:defRPr sz="700">
                <a:solidFill>
                  <a:schemeClr val="tx1"/>
                </a:solidFill>
              </a:defRPr>
            </a:lvl1pPr>
          </a:lstStyle>
          <a:p>
            <a:r>
              <a:rPr lang="en-US" smtClean="0"/>
              <a:t>| EMBL - DESY | Arik Willner | 15. Oktober 2019</a:t>
            </a:r>
            <a:endParaRPr lang="de-DE" dirty="0"/>
          </a:p>
        </p:txBody>
      </p:sp>
      <p:sp>
        <p:nvSpPr>
          <p:cNvPr id="14" name="Textfeld 13"/>
          <p:cNvSpPr txBox="1"/>
          <p:nvPr/>
        </p:nvSpPr>
        <p:spPr>
          <a:xfrm>
            <a:off x="10848528" y="6547570"/>
            <a:ext cx="900561" cy="186840"/>
          </a:xfrm>
          <a:prstGeom prst="rect">
            <a:avLst/>
          </a:prstGeom>
          <a:noFill/>
        </p:spPr>
        <p:txBody>
          <a:bodyPr wrap="square" lIns="0" tIns="0" rIns="0" bIns="0" rtlCol="0">
            <a:noAutofit/>
          </a:bodyPr>
          <a:lstStyle/>
          <a:p>
            <a:pPr algn="r"/>
            <a:fld id="{0427E4B2-AC28-443E-BE04-5CD55098A90B}" type="slidenum">
              <a:rPr lang="de-DE" sz="700" b="0" smtClean="0"/>
              <a:pPr algn="r"/>
              <a:t>‹Nr.›</a:t>
            </a:fld>
            <a:endParaRPr lang="de-DE" sz="700" b="0" dirty="0"/>
          </a:p>
        </p:txBody>
      </p:sp>
      <p:pic>
        <p:nvPicPr>
          <p:cNvPr id="10" name="Grafik 9">
            <a:extLst>
              <a:ext uri="{FF2B5EF4-FFF2-40B4-BE49-F238E27FC236}">
                <a16:creationId xmlns:a16="http://schemas.microsoft.com/office/drawing/2014/main" xmlns="" id="{3FEED4D8-A656-4C2D-BDD3-AAA39F660070}"/>
              </a:ext>
            </a:extLst>
          </p:cNvPr>
          <p:cNvPicPr>
            <a:picLocks noChangeAspect="1"/>
          </p:cNvPicPr>
          <p:nvPr/>
        </p:nvPicPr>
        <p:blipFill>
          <a:blip r:embed="rId29" cstate="email">
            <a:extLst>
              <a:ext uri="{28A0092B-C50C-407E-A947-70E740481C1C}">
                <a14:useLocalDpi xmlns:a14="http://schemas.microsoft.com/office/drawing/2010/main"/>
              </a:ext>
            </a:extLst>
          </a:blip>
          <a:stretch>
            <a:fillRect/>
          </a:stretch>
        </p:blipFill>
        <p:spPr>
          <a:xfrm>
            <a:off x="450377" y="6570472"/>
            <a:ext cx="212194" cy="65596"/>
          </a:xfrm>
          <a:prstGeom prst="rect">
            <a:avLst/>
          </a:prstGeom>
        </p:spPr>
      </p:pic>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82" r:id="rId2"/>
    <p:sldLayoutId id="2147483683" r:id="rId3"/>
    <p:sldLayoutId id="2147483684" r:id="rId4"/>
    <p:sldLayoutId id="2147483685" r:id="rId5"/>
    <p:sldLayoutId id="2147483686" r:id="rId6"/>
    <p:sldLayoutId id="2147483662" r:id="rId7"/>
    <p:sldLayoutId id="2147483668" r:id="rId8"/>
    <p:sldLayoutId id="2147483687" r:id="rId9"/>
    <p:sldLayoutId id="2147483688" r:id="rId10"/>
    <p:sldLayoutId id="2147483689" r:id="rId11"/>
    <p:sldLayoutId id="2147483690" r:id="rId12"/>
    <p:sldLayoutId id="2147483691" r:id="rId13"/>
    <p:sldLayoutId id="2147483692" r:id="rId14"/>
    <p:sldLayoutId id="2147483693" r:id="rId15"/>
    <p:sldLayoutId id="2147483666" r:id="rId16"/>
    <p:sldLayoutId id="2147483695" r:id="rId17"/>
    <p:sldLayoutId id="2147483694" r:id="rId18"/>
    <p:sldLayoutId id="2147483696" r:id="rId19"/>
    <p:sldLayoutId id="2147483699" r:id="rId20"/>
    <p:sldLayoutId id="2147483700" r:id="rId21"/>
    <p:sldLayoutId id="2147483667" r:id="rId22"/>
    <p:sldLayoutId id="2147483697" r:id="rId23"/>
    <p:sldLayoutId id="2147483698" r:id="rId24"/>
    <p:sldLayoutId id="2147483844" r:id="rId25"/>
    <p:sldLayoutId id="2147483845" r:id="rId26"/>
    <p:sldLayoutId id="2147483846" r:id="rId27"/>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25000"/>
        </a:lnSpc>
        <a:spcBef>
          <a:spcPts val="0"/>
        </a:spcBef>
        <a:spcAft>
          <a:spcPts val="0"/>
        </a:spcAft>
        <a:buClr>
          <a:schemeClr val="accent1"/>
        </a:buClr>
        <a:buSzPct val="110000"/>
        <a:buFont typeface="Arial" panose="020B0604020202020204" pitchFamily="34" charset="0"/>
        <a:buChar char="&gt;"/>
        <a:tabLst>
          <a:tab pos="361950" algn="l"/>
        </a:tabLst>
        <a:defRPr sz="1200" kern="1200">
          <a:solidFill>
            <a:schemeClr val="tx1"/>
          </a:solidFill>
          <a:latin typeface="+mn-lt"/>
          <a:ea typeface="+mn-ea"/>
          <a:cs typeface="+mn-cs"/>
        </a:defRPr>
      </a:lvl1pPr>
      <a:lvl2pPr marL="628650" indent="-266700"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2pPr>
      <a:lvl3pPr marL="895350" indent="-266700"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3pPr>
      <a:lvl4pPr marL="1162050" indent="-266700"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4pPr>
      <a:lvl5pPr marL="1438275" indent="-276225"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78" userDrawn="1">
          <p15:clr>
            <a:srgbClr val="F26B43"/>
          </p15:clr>
        </p15:guide>
        <p15:guide id="3" pos="3840" userDrawn="1">
          <p15:clr>
            <a:srgbClr val="F26B43"/>
          </p15:clr>
        </p15:guide>
        <p15:guide id="4" pos="7401" userDrawn="1">
          <p15:clr>
            <a:srgbClr val="F26B43"/>
          </p15:clr>
        </p15:guide>
        <p15:guide id="5" pos="279" userDrawn="1">
          <p15:clr>
            <a:srgbClr val="F26B43"/>
          </p15:clr>
        </p15:guide>
        <p15:guide id="6" orient="horz" pos="4042" userDrawn="1">
          <p15:clr>
            <a:srgbClr val="F26B43"/>
          </p15:clr>
        </p15:guide>
        <p15:guide id="13" orient="horz" pos="125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18.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7.jpe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18.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43.png"/><Relationship Id="rId3" Type="http://schemas.openxmlformats.org/officeDocument/2006/relationships/chart" Target="../charts/chart1.xml"/><Relationship Id="rId21" Type="http://schemas.openxmlformats.org/officeDocument/2006/relationships/image" Target="../media/image45.png"/><Relationship Id="rId12" Type="http://schemas.openxmlformats.org/officeDocument/2006/relationships/image" Target="../media/image61.svg"/><Relationship Id="rId2" Type="http://schemas.openxmlformats.org/officeDocument/2006/relationships/notesSlide" Target="../notesSlides/notesSlide20.xml"/><Relationship Id="rId20" Type="http://schemas.openxmlformats.org/officeDocument/2006/relationships/image" Target="../media/image69.svg"/><Relationship Id="rId1" Type="http://schemas.openxmlformats.org/officeDocument/2006/relationships/slideLayout" Target="../slideLayouts/slideLayout26.xml"/><Relationship Id="rId11" Type="http://schemas.openxmlformats.org/officeDocument/2006/relationships/image" Target="../media/image42.png"/><Relationship Id="rId15" Type="http://schemas.openxmlformats.org/officeDocument/2006/relationships/image" Target="../media/image44.png"/><Relationship Id="rId10" Type="http://schemas.openxmlformats.org/officeDocument/2006/relationships/image" Target="../media/image59.svg"/><Relationship Id="rId4" Type="http://schemas.openxmlformats.org/officeDocument/2006/relationships/image" Target="../media/image40.png"/><Relationship Id="rId9" Type="http://schemas.openxmlformats.org/officeDocument/2006/relationships/image" Target="../media/image41.png"/><Relationship Id="rId14" Type="http://schemas.openxmlformats.org/officeDocument/2006/relationships/image" Target="../media/image63.svg"/><Relationship Id="rId22" Type="http://schemas.openxmlformats.org/officeDocument/2006/relationships/image" Target="../media/image71.sv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7.jpeg"/><Relationship Id="rId7"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13.jpeg"/><Relationship Id="rId11" Type="http://schemas.openxmlformats.org/officeDocument/2006/relationships/image" Target="../media/image52.png"/><Relationship Id="rId5" Type="http://schemas.openxmlformats.org/officeDocument/2006/relationships/image" Target="../media/image17.jpeg"/><Relationship Id="rId10" Type="http://schemas.openxmlformats.org/officeDocument/2006/relationships/image" Target="../media/image51.png"/><Relationship Id="rId4" Type="http://schemas.openxmlformats.org/officeDocument/2006/relationships/image" Target="../media/image48.jpe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24.xml"/><Relationship Id="rId5" Type="http://schemas.openxmlformats.org/officeDocument/2006/relationships/image" Target="../media/image61.jpeg"/><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6.xml"/><Relationship Id="rId5" Type="http://schemas.openxmlformats.org/officeDocument/2006/relationships/image" Target="../media/image13.jpeg"/><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26.xml"/><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 name="Titel 2">
            <a:extLst>
              <a:ext uri="{FF2B5EF4-FFF2-40B4-BE49-F238E27FC236}">
                <a16:creationId xmlns:a16="http://schemas.microsoft.com/office/drawing/2014/main" xmlns="" id="{9AC8FA3B-CD19-40F3-B796-21FAD7F986A1}"/>
              </a:ext>
            </a:extLst>
          </p:cNvPr>
          <p:cNvSpPr>
            <a:spLocks noGrp="1"/>
          </p:cNvSpPr>
          <p:nvPr>
            <p:ph type="ctrTitle"/>
          </p:nvPr>
        </p:nvSpPr>
        <p:spPr>
          <a:ln>
            <a:noFill/>
          </a:ln>
        </p:spPr>
        <p:txBody>
          <a:bodyPr/>
          <a:lstStyle/>
          <a:p>
            <a:r>
              <a:rPr lang="en-US" dirty="0" smtClean="0"/>
              <a:t>Bio-medical imaging</a:t>
            </a:r>
            <a:endParaRPr lang="de-DE" dirty="0"/>
          </a:p>
        </p:txBody>
      </p:sp>
      <p:sp>
        <p:nvSpPr>
          <p:cNvPr id="4" name="Untertitel 3">
            <a:extLst>
              <a:ext uri="{FF2B5EF4-FFF2-40B4-BE49-F238E27FC236}">
                <a16:creationId xmlns:a16="http://schemas.microsoft.com/office/drawing/2014/main" xmlns="" id="{E2057073-5E63-4A11-B0F4-7C24A0079D74}"/>
              </a:ext>
            </a:extLst>
          </p:cNvPr>
          <p:cNvSpPr>
            <a:spLocks noGrp="1"/>
          </p:cNvSpPr>
          <p:nvPr>
            <p:ph type="subTitle" idx="1"/>
          </p:nvPr>
        </p:nvSpPr>
        <p:spPr>
          <a:xfrm>
            <a:off x="428791" y="1412776"/>
            <a:ext cx="7453286" cy="1294253"/>
          </a:xfrm>
        </p:spPr>
        <p:txBody>
          <a:bodyPr/>
          <a:lstStyle/>
          <a:p>
            <a:pPr>
              <a:buClr>
                <a:schemeClr val="bg1"/>
              </a:buClr>
            </a:pPr>
            <a:r>
              <a:rPr lang="de-DE" b="1" dirty="0" smtClean="0">
                <a:solidFill>
                  <a:schemeClr val="bg1"/>
                </a:solidFill>
              </a:rPr>
              <a:t>Small </a:t>
            </a:r>
            <a:r>
              <a:rPr lang="de-DE" b="1" dirty="0" err="1" smtClean="0">
                <a:solidFill>
                  <a:schemeClr val="bg1"/>
                </a:solidFill>
              </a:rPr>
              <a:t>animal</a:t>
            </a:r>
            <a:r>
              <a:rPr lang="de-DE" b="1" dirty="0" smtClean="0">
                <a:solidFill>
                  <a:schemeClr val="bg1"/>
                </a:solidFill>
              </a:rPr>
              <a:t> </a:t>
            </a:r>
            <a:r>
              <a:rPr lang="de-DE" b="1" dirty="0" err="1" smtClean="0">
                <a:solidFill>
                  <a:schemeClr val="bg1"/>
                </a:solidFill>
              </a:rPr>
              <a:t>imaging</a:t>
            </a:r>
            <a:r>
              <a:rPr lang="de-DE" b="1" dirty="0" smtClean="0">
                <a:solidFill>
                  <a:schemeClr val="bg1"/>
                </a:solidFill>
              </a:rPr>
              <a:t> at PETRA III</a:t>
            </a:r>
          </a:p>
          <a:p>
            <a:pPr>
              <a:buClr>
                <a:schemeClr val="bg1"/>
              </a:buClr>
            </a:pPr>
            <a:endParaRPr lang="de-DE" dirty="0" smtClean="0">
              <a:solidFill>
                <a:schemeClr val="bg1"/>
              </a:solidFill>
            </a:endParaRPr>
          </a:p>
          <a:p>
            <a:pPr marL="514350" indent="-514350">
              <a:buClr>
                <a:schemeClr val="bg1"/>
              </a:buClr>
              <a:buFont typeface="+mj-lt"/>
              <a:buAutoNum type="romanUcPeriod"/>
            </a:pPr>
            <a:r>
              <a:rPr lang="de-DE" dirty="0" err="1" smtClean="0">
                <a:solidFill>
                  <a:schemeClr val="bg1"/>
                </a:solidFill>
              </a:rPr>
              <a:t>Directorate‘s</a:t>
            </a:r>
            <a:r>
              <a:rPr lang="de-DE" dirty="0" smtClean="0">
                <a:solidFill>
                  <a:schemeClr val="bg1"/>
                </a:solidFill>
              </a:rPr>
              <a:t> </a:t>
            </a:r>
            <a:r>
              <a:rPr lang="de-DE" dirty="0" err="1" smtClean="0">
                <a:solidFill>
                  <a:schemeClr val="bg1"/>
                </a:solidFill>
              </a:rPr>
              <a:t>decision</a:t>
            </a:r>
            <a:endParaRPr lang="de-DE" dirty="0" smtClean="0">
              <a:solidFill>
                <a:schemeClr val="bg1"/>
              </a:solidFill>
            </a:endParaRPr>
          </a:p>
          <a:p>
            <a:pPr marL="514350" indent="-514350">
              <a:buClr>
                <a:schemeClr val="bg1"/>
              </a:buClr>
              <a:buFont typeface="+mj-lt"/>
              <a:buAutoNum type="romanUcPeriod"/>
            </a:pPr>
            <a:r>
              <a:rPr lang="de-DE" dirty="0" smtClean="0">
                <a:solidFill>
                  <a:schemeClr val="bg1"/>
                </a:solidFill>
              </a:rPr>
              <a:t>Pilot </a:t>
            </a:r>
            <a:r>
              <a:rPr lang="de-DE" dirty="0" err="1" smtClean="0">
                <a:solidFill>
                  <a:schemeClr val="bg1"/>
                </a:solidFill>
              </a:rPr>
              <a:t>experiments</a:t>
            </a:r>
            <a:r>
              <a:rPr lang="de-DE" dirty="0" smtClean="0">
                <a:solidFill>
                  <a:schemeClr val="bg1"/>
                </a:solidFill>
              </a:rPr>
              <a:t> at PETRA III</a:t>
            </a:r>
          </a:p>
          <a:p>
            <a:pPr marL="514350" indent="-514350">
              <a:buClr>
                <a:schemeClr val="bg1"/>
              </a:buClr>
              <a:buFont typeface="+mj-lt"/>
              <a:buAutoNum type="romanUcPeriod"/>
            </a:pPr>
            <a:r>
              <a:rPr lang="de-DE" dirty="0" smtClean="0">
                <a:solidFill>
                  <a:schemeClr val="bg1"/>
                </a:solidFill>
              </a:rPr>
              <a:t>Legal </a:t>
            </a:r>
            <a:r>
              <a:rPr lang="de-DE" dirty="0" err="1" smtClean="0">
                <a:solidFill>
                  <a:schemeClr val="bg1"/>
                </a:solidFill>
              </a:rPr>
              <a:t>context</a:t>
            </a:r>
            <a:r>
              <a:rPr lang="de-DE" dirty="0" smtClean="0">
                <a:solidFill>
                  <a:schemeClr val="bg1"/>
                </a:solidFill>
              </a:rPr>
              <a:t> </a:t>
            </a:r>
            <a:r>
              <a:rPr lang="de-DE" dirty="0" err="1" smtClean="0">
                <a:solidFill>
                  <a:schemeClr val="bg1"/>
                </a:solidFill>
              </a:rPr>
              <a:t>and</a:t>
            </a:r>
            <a:r>
              <a:rPr lang="de-DE" dirty="0" smtClean="0">
                <a:solidFill>
                  <a:schemeClr val="bg1"/>
                </a:solidFill>
              </a:rPr>
              <a:t> </a:t>
            </a:r>
            <a:r>
              <a:rPr lang="de-DE" dirty="0" err="1" smtClean="0">
                <a:solidFill>
                  <a:schemeClr val="bg1"/>
                </a:solidFill>
              </a:rPr>
              <a:t>processes</a:t>
            </a:r>
            <a:r>
              <a:rPr lang="de-DE" dirty="0" smtClean="0">
                <a:solidFill>
                  <a:schemeClr val="bg1"/>
                </a:solidFill>
              </a:rPr>
              <a:t> </a:t>
            </a:r>
            <a:r>
              <a:rPr lang="de-DE" dirty="0" err="1" smtClean="0">
                <a:solidFill>
                  <a:schemeClr val="bg1"/>
                </a:solidFill>
              </a:rPr>
              <a:t>of</a:t>
            </a:r>
            <a:r>
              <a:rPr lang="de-DE" dirty="0" smtClean="0">
                <a:solidFill>
                  <a:schemeClr val="bg1"/>
                </a:solidFill>
              </a:rPr>
              <a:t> </a:t>
            </a:r>
            <a:r>
              <a:rPr lang="de-DE" dirty="0" err="1" smtClean="0">
                <a:solidFill>
                  <a:schemeClr val="bg1"/>
                </a:solidFill>
              </a:rPr>
              <a:t>the</a:t>
            </a:r>
            <a:r>
              <a:rPr lang="de-DE" dirty="0" smtClean="0">
                <a:solidFill>
                  <a:schemeClr val="bg1"/>
                </a:solidFill>
              </a:rPr>
              <a:t> </a:t>
            </a:r>
            <a:r>
              <a:rPr lang="de-DE" dirty="0" err="1" smtClean="0">
                <a:solidFill>
                  <a:schemeClr val="bg1"/>
                </a:solidFill>
              </a:rPr>
              <a:t>animal</a:t>
            </a:r>
            <a:r>
              <a:rPr lang="de-DE" dirty="0" smtClean="0">
                <a:solidFill>
                  <a:schemeClr val="bg1"/>
                </a:solidFill>
              </a:rPr>
              <a:t> </a:t>
            </a:r>
            <a:r>
              <a:rPr lang="de-DE" dirty="0" err="1" smtClean="0">
                <a:solidFill>
                  <a:schemeClr val="bg1"/>
                </a:solidFill>
              </a:rPr>
              <a:t>experiments</a:t>
            </a:r>
            <a:endParaRPr lang="de-DE" dirty="0" smtClean="0">
              <a:solidFill>
                <a:schemeClr val="bg1"/>
              </a:solidFill>
            </a:endParaRPr>
          </a:p>
          <a:p>
            <a:pPr marL="514350" indent="-514350">
              <a:buClr>
                <a:schemeClr val="bg1"/>
              </a:buClr>
              <a:buFont typeface="+mj-lt"/>
              <a:buAutoNum type="romanUcPeriod"/>
            </a:pPr>
            <a:r>
              <a:rPr lang="de-DE" dirty="0" smtClean="0">
                <a:solidFill>
                  <a:schemeClr val="bg1"/>
                </a:solidFill>
              </a:rPr>
              <a:t>DESY </a:t>
            </a:r>
            <a:r>
              <a:rPr lang="de-DE" dirty="0" err="1" smtClean="0">
                <a:solidFill>
                  <a:schemeClr val="bg1"/>
                </a:solidFill>
              </a:rPr>
              <a:t>as</a:t>
            </a:r>
            <a:r>
              <a:rPr lang="de-DE" dirty="0" smtClean="0">
                <a:solidFill>
                  <a:schemeClr val="bg1"/>
                </a:solidFill>
              </a:rPr>
              <a:t> a </a:t>
            </a:r>
            <a:r>
              <a:rPr lang="de-DE" dirty="0" err="1" smtClean="0">
                <a:solidFill>
                  <a:schemeClr val="bg1"/>
                </a:solidFill>
              </a:rPr>
              <a:t>perfect</a:t>
            </a:r>
            <a:r>
              <a:rPr lang="de-DE" dirty="0" smtClean="0">
                <a:solidFill>
                  <a:schemeClr val="bg1"/>
                </a:solidFill>
              </a:rPr>
              <a:t> </a:t>
            </a:r>
            <a:r>
              <a:rPr lang="de-DE" dirty="0" err="1" smtClean="0">
                <a:solidFill>
                  <a:schemeClr val="bg1"/>
                </a:solidFill>
              </a:rPr>
              <a:t>ecosystem</a:t>
            </a:r>
            <a:endParaRPr lang="de-DE" dirty="0" smtClean="0">
              <a:solidFill>
                <a:schemeClr val="bg1"/>
              </a:solidFill>
            </a:endParaRPr>
          </a:p>
          <a:p>
            <a:pPr marL="514350" indent="-514350">
              <a:buClr>
                <a:schemeClr val="bg1"/>
              </a:buClr>
              <a:buFont typeface="+mj-lt"/>
              <a:buAutoNum type="romanUcPeriod"/>
            </a:pPr>
            <a:r>
              <a:rPr lang="de-DE" dirty="0" smtClean="0">
                <a:solidFill>
                  <a:schemeClr val="bg1"/>
                </a:solidFill>
              </a:rPr>
              <a:t>Summary </a:t>
            </a:r>
            <a:r>
              <a:rPr lang="de-DE" dirty="0" err="1" smtClean="0">
                <a:solidFill>
                  <a:schemeClr val="bg1"/>
                </a:solidFill>
              </a:rPr>
              <a:t>and</a:t>
            </a:r>
            <a:r>
              <a:rPr lang="de-DE" dirty="0" smtClean="0">
                <a:solidFill>
                  <a:schemeClr val="bg1"/>
                </a:solidFill>
              </a:rPr>
              <a:t> Outlook </a:t>
            </a:r>
            <a:endParaRPr lang="de-DE" dirty="0">
              <a:solidFill>
                <a:schemeClr val="bg1"/>
              </a:solidFill>
            </a:endParaRPr>
          </a:p>
        </p:txBody>
      </p:sp>
      <p:sp>
        <p:nvSpPr>
          <p:cNvPr id="8" name="Inhaltsplatzhalter 3">
            <a:extLst>
              <a:ext uri="{FF2B5EF4-FFF2-40B4-BE49-F238E27FC236}">
                <a16:creationId xmlns:a16="http://schemas.microsoft.com/office/drawing/2014/main" xmlns="" id="{7C8350B5-6709-4EDD-BE74-77EF9966AFAD}"/>
              </a:ext>
            </a:extLst>
          </p:cNvPr>
          <p:cNvSpPr txBox="1">
            <a:spLocks/>
          </p:cNvSpPr>
          <p:nvPr/>
        </p:nvSpPr>
        <p:spPr>
          <a:xfrm>
            <a:off x="442914" y="4762103"/>
            <a:ext cx="5400674" cy="197926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10000"/>
              <a:buFont typeface="Arial" panose="020B0604020202020204" pitchFamily="34" charset="0"/>
              <a:buNone/>
              <a:tabLst>
                <a:tab pos="361950" algn="l"/>
              </a:tabLst>
              <a:defRPr sz="2400" b="0" kern="1200">
                <a:solidFill>
                  <a:schemeClr val="accent2"/>
                </a:solidFill>
                <a:latin typeface="+mn-lt"/>
                <a:ea typeface="+mn-ea"/>
                <a:cs typeface="+mn-cs"/>
              </a:defRPr>
            </a:lvl1pPr>
            <a:lvl2pPr marL="457200" indent="0" algn="ctr" defTabSz="914400" rtl="0" eaLnBrk="1" latinLnBrk="0" hangingPunct="1">
              <a:lnSpc>
                <a:spcPct val="125000"/>
              </a:lnSpc>
              <a:spcBef>
                <a:spcPts val="0"/>
              </a:spcBef>
              <a:spcAft>
                <a:spcPts val="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0"/>
              </a:spcBef>
              <a:spcAft>
                <a:spcPts val="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0"/>
              </a:spcBef>
              <a:spcAft>
                <a:spcPts val="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0"/>
              </a:spcBef>
              <a:spcAft>
                <a:spcPts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smtClean="0">
                <a:solidFill>
                  <a:schemeClr val="accent4">
                    <a:lumMod val="50000"/>
                  </a:schemeClr>
                </a:solidFill>
              </a:rPr>
              <a:t>June 5</a:t>
            </a:r>
            <a:r>
              <a:rPr lang="en-US" sz="1600" baseline="30000" dirty="0" smtClean="0">
                <a:solidFill>
                  <a:schemeClr val="accent4">
                    <a:lumMod val="50000"/>
                  </a:schemeClr>
                </a:solidFill>
              </a:rPr>
              <a:t>th</a:t>
            </a:r>
            <a:r>
              <a:rPr lang="en-US" sz="1600" dirty="0" smtClean="0">
                <a:solidFill>
                  <a:schemeClr val="accent4">
                    <a:lumMod val="50000"/>
                  </a:schemeClr>
                </a:solidFill>
              </a:rPr>
              <a:t>, 2020</a:t>
            </a:r>
          </a:p>
          <a:p>
            <a:endParaRPr lang="en-US" sz="1600" dirty="0" smtClean="0">
              <a:solidFill>
                <a:schemeClr val="accent4">
                  <a:lumMod val="50000"/>
                </a:schemeClr>
              </a:solidFill>
            </a:endParaRPr>
          </a:p>
          <a:p>
            <a:r>
              <a:rPr lang="en-US" sz="1600" b="1" dirty="0" smtClean="0">
                <a:solidFill>
                  <a:schemeClr val="accent4">
                    <a:lumMod val="50000"/>
                  </a:schemeClr>
                </a:solidFill>
              </a:rPr>
              <a:t>Arik </a:t>
            </a:r>
            <a:r>
              <a:rPr lang="en-US" sz="1600" b="1" dirty="0" err="1" smtClean="0">
                <a:solidFill>
                  <a:schemeClr val="accent4">
                    <a:lumMod val="50000"/>
                  </a:schemeClr>
                </a:solidFill>
              </a:rPr>
              <a:t>Willner</a:t>
            </a:r>
            <a:r>
              <a:rPr lang="en-US" sz="1600" b="1" dirty="0" smtClean="0">
                <a:solidFill>
                  <a:schemeClr val="accent4">
                    <a:lumMod val="50000"/>
                  </a:schemeClr>
                </a:solidFill>
              </a:rPr>
              <a:t>, CTO</a:t>
            </a:r>
          </a:p>
          <a:p>
            <a:endParaRPr lang="de-DE" sz="1600" b="1" dirty="0" smtClean="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960" y="476672"/>
            <a:ext cx="6350000" cy="54229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488" y="5373216"/>
            <a:ext cx="1228509" cy="1228509"/>
          </a:xfrm>
          <a:prstGeom prst="rect">
            <a:avLst/>
          </a:prstGeom>
        </p:spPr>
      </p:pic>
      <p:sp>
        <p:nvSpPr>
          <p:cNvPr id="16" name="Rectangle 15"/>
          <p:cNvSpPr/>
          <p:nvPr/>
        </p:nvSpPr>
        <p:spPr>
          <a:xfrm>
            <a:off x="6168008" y="1196752"/>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17" name="Rectangle 16"/>
          <p:cNvSpPr/>
          <p:nvPr/>
        </p:nvSpPr>
        <p:spPr>
          <a:xfrm>
            <a:off x="9781704" y="3730449"/>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Tree>
    <p:extLst>
      <p:ext uri="{BB962C8B-B14F-4D97-AF65-F5344CB8AC3E}">
        <p14:creationId xmlns:p14="http://schemas.microsoft.com/office/powerpoint/2010/main" val="1610807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9"/>
          <p:cNvPicPr>
            <a:picLocks noChangeAspect="1"/>
          </p:cNvPicPr>
          <p:nvPr/>
        </p:nvPicPr>
        <p:blipFill>
          <a:blip r:embed="rId3" cstate="print">
            <a:extLst>
              <a:ext uri="{28A0092B-C50C-407E-A947-70E740481C1C}">
                <a14:useLocalDpi xmlns:a14="http://schemas.microsoft.com/office/drawing/2010/main" val="0"/>
              </a:ext>
            </a:extLst>
          </a:blip>
          <a:srcRect t="12739" b="12739"/>
          <a:stretch>
            <a:fillRect/>
          </a:stretch>
        </p:blipFill>
        <p:spPr>
          <a:xfrm>
            <a:off x="-24680" y="3645024"/>
            <a:ext cx="6120680" cy="3224993"/>
          </a:xfrm>
          <a:prstGeom prst="rect">
            <a:avLst/>
          </a:prstGeom>
          <a:solidFill>
            <a:schemeClr val="bg2"/>
          </a:solidFill>
        </p:spPr>
      </p:pic>
      <p:pic>
        <p:nvPicPr>
          <p:cNvPr id="1027" name="Picture 3"/>
          <p:cNvPicPr>
            <a:picLocks noGrp="1" noChangeAspect="1" noChangeArrowheads="1"/>
          </p:cNvPicPr>
          <p:nvPr>
            <p:ph type="pic" sz="quarter" idx="14"/>
          </p:nvPr>
        </p:nvPicPr>
        <p:blipFill rotWithShape="1">
          <a:blip r:embed="rId4" cstate="print">
            <a:extLst>
              <a:ext uri="{28A0092B-C50C-407E-A947-70E740481C1C}">
                <a14:useLocalDpi xmlns:a14="http://schemas.microsoft.com/office/drawing/2010/main" val="0"/>
              </a:ext>
            </a:extLst>
          </a:blip>
          <a:srcRect b="46111"/>
          <a:stretch/>
        </p:blipFill>
        <p:spPr>
          <a:xfrm>
            <a:off x="0" y="1"/>
            <a:ext cx="6096000" cy="3695700"/>
          </a:xfrm>
        </p:spPr>
      </p:pic>
      <p:sp>
        <p:nvSpPr>
          <p:cNvPr id="6" name="Titel 5"/>
          <p:cNvSpPr>
            <a:spLocks noGrp="1"/>
          </p:cNvSpPr>
          <p:nvPr>
            <p:ph type="title"/>
          </p:nvPr>
        </p:nvSpPr>
        <p:spPr/>
        <p:txBody>
          <a:bodyPr/>
          <a:lstStyle/>
          <a:p>
            <a:r>
              <a:rPr lang="en-US" dirty="0" smtClean="0"/>
              <a:t>In-Vivo tracking of molecules</a:t>
            </a:r>
            <a:endParaRPr lang="en-US" dirty="0"/>
          </a:p>
        </p:txBody>
      </p:sp>
      <p:sp>
        <p:nvSpPr>
          <p:cNvPr id="7" name="Inhaltsplatzhalter 6"/>
          <p:cNvSpPr>
            <a:spLocks noGrp="1"/>
          </p:cNvSpPr>
          <p:nvPr>
            <p:ph idx="1"/>
          </p:nvPr>
        </p:nvSpPr>
        <p:spPr>
          <a:xfrm>
            <a:off x="6348413" y="1340768"/>
            <a:ext cx="5400674" cy="4427537"/>
          </a:xfrm>
        </p:spPr>
        <p:txBody>
          <a:bodyPr/>
          <a:lstStyle/>
          <a:p>
            <a:pPr marL="0" indent="0">
              <a:buNone/>
            </a:pPr>
            <a:r>
              <a:rPr lang="en-US" sz="1600" b="1" dirty="0" smtClean="0"/>
              <a:t>Problem: </a:t>
            </a:r>
            <a:r>
              <a:rPr lang="en-US" sz="1600" dirty="0" smtClean="0"/>
              <a:t>No possibility to track non-invasive and in-vivo drugs or different types of immune cells </a:t>
            </a:r>
            <a:r>
              <a:rPr lang="en-US" sz="1600" dirty="0" smtClean="0"/>
              <a:t>so far</a:t>
            </a:r>
            <a:endParaRPr lang="en-US" sz="1600" dirty="0" smtClean="0"/>
          </a:p>
          <a:p>
            <a:pPr marL="0" indent="0">
              <a:buNone/>
            </a:pPr>
            <a:endParaRPr lang="en-US" sz="1600" dirty="0" smtClean="0"/>
          </a:p>
          <a:p>
            <a:pPr marL="0" indent="0">
              <a:buNone/>
            </a:pPr>
            <a:r>
              <a:rPr lang="en-US" sz="1600" b="1" dirty="0" smtClean="0"/>
              <a:t>New development:</a:t>
            </a:r>
          </a:p>
          <a:p>
            <a:pPr marL="0" indent="0">
              <a:buNone/>
            </a:pPr>
            <a:r>
              <a:rPr lang="en-US" sz="1600" dirty="0" smtClean="0"/>
              <a:t>Labeled molecules or cells (labeled with GNPs or iodine) irradiated with synchrotron radiation shine via </a:t>
            </a:r>
            <a:r>
              <a:rPr lang="en-US" sz="1600" dirty="0" err="1" smtClean="0"/>
              <a:t>Fluoriscence</a:t>
            </a:r>
            <a:r>
              <a:rPr lang="en-US" sz="1600" dirty="0" smtClean="0"/>
              <a:t>. </a:t>
            </a:r>
            <a:r>
              <a:rPr lang="en-US" sz="1600" i="1" dirty="0" smtClean="0"/>
              <a:t>Background issue solved!</a:t>
            </a:r>
            <a:endParaRPr lang="en-US" sz="1600" i="1" dirty="0" smtClean="0"/>
          </a:p>
          <a:p>
            <a:pPr marL="0" indent="0">
              <a:buNone/>
            </a:pPr>
            <a:endParaRPr lang="en-US" sz="1600" dirty="0" smtClean="0"/>
          </a:p>
          <a:p>
            <a:pPr marL="0" indent="0">
              <a:buNone/>
            </a:pPr>
            <a:r>
              <a:rPr lang="en-US" sz="1600" b="1" dirty="0" smtClean="0"/>
              <a:t>New XFI approach enables:</a:t>
            </a:r>
          </a:p>
          <a:p>
            <a:r>
              <a:rPr lang="en-US" sz="1600" dirty="0" smtClean="0"/>
              <a:t>Exact localization </a:t>
            </a:r>
            <a:r>
              <a:rPr lang="en-US" sz="1600" dirty="0"/>
              <a:t>and </a:t>
            </a:r>
            <a:r>
              <a:rPr lang="en-US" sz="1600" dirty="0" smtClean="0"/>
              <a:t>temporal tracking </a:t>
            </a:r>
            <a:r>
              <a:rPr lang="en-US" sz="1600" dirty="0"/>
              <a:t>of </a:t>
            </a:r>
            <a:r>
              <a:rPr lang="en-US" sz="1600" dirty="0" smtClean="0"/>
              <a:t>drug molecules </a:t>
            </a:r>
            <a:r>
              <a:rPr lang="en-US" sz="1600" dirty="0"/>
              <a:t>and immune cells in the body </a:t>
            </a:r>
          </a:p>
          <a:p>
            <a:r>
              <a:rPr lang="en-US" sz="1600" dirty="0" smtClean="0"/>
              <a:t>Follow even several different molecules in-vivo with one mouse</a:t>
            </a:r>
          </a:p>
          <a:p>
            <a:r>
              <a:rPr lang="en-US" sz="1600" dirty="0" smtClean="0"/>
              <a:t>High potential for immune reactions, infection research and drug development</a:t>
            </a:r>
            <a:r>
              <a:rPr lang="en-US" sz="1600" dirty="0" smtClean="0"/>
              <a:t> </a:t>
            </a:r>
            <a:endParaRPr lang="en-US" sz="1600" dirty="0"/>
          </a:p>
        </p:txBody>
      </p:sp>
      <p:sp>
        <p:nvSpPr>
          <p:cNvPr id="3" name="Fußzeilenplatzhalter 2"/>
          <p:cNvSpPr>
            <a:spLocks noGrp="1"/>
          </p:cNvSpPr>
          <p:nvPr>
            <p:ph type="ftr" sz="quarter" idx="11"/>
          </p:nvPr>
        </p:nvSpPr>
        <p:spPr>
          <a:xfrm>
            <a:off x="6361038" y="6525344"/>
            <a:ext cx="5135562" cy="186841"/>
          </a:xfrm>
        </p:spPr>
        <p:txBody>
          <a:bodyPr/>
          <a:lstStyle/>
          <a:p>
            <a:r>
              <a:rPr lang="en-US" dirty="0"/>
              <a:t>Scientific Committee | Arik Willner | 05. June 2020</a:t>
            </a:r>
          </a:p>
        </p:txBody>
      </p:sp>
      <p:sp>
        <p:nvSpPr>
          <p:cNvPr id="8" name="Textplatzhalter 7"/>
          <p:cNvSpPr>
            <a:spLocks noGrp="1"/>
          </p:cNvSpPr>
          <p:nvPr>
            <p:ph type="body" sz="quarter" idx="13"/>
          </p:nvPr>
        </p:nvSpPr>
        <p:spPr/>
        <p:txBody>
          <a:bodyPr/>
          <a:lstStyle/>
          <a:p>
            <a:r>
              <a:rPr lang="en-US" sz="2000" dirty="0" smtClean="0"/>
              <a:t>Using the method of X-Ray </a:t>
            </a:r>
            <a:r>
              <a:rPr lang="en-US" sz="2000" dirty="0" err="1" smtClean="0"/>
              <a:t>Fluoriscence</a:t>
            </a:r>
            <a:r>
              <a:rPr lang="en-US" sz="2000" dirty="0" smtClean="0"/>
              <a:t> (XFI) </a:t>
            </a:r>
            <a:endParaRPr lang="en-US" sz="2000" dirty="0"/>
          </a:p>
        </p:txBody>
      </p:sp>
      <p:sp>
        <p:nvSpPr>
          <p:cNvPr id="13" name="Textfeld 12">
            <a:extLst>
              <a:ext uri="{FF2B5EF4-FFF2-40B4-BE49-F238E27FC236}">
                <a16:creationId xmlns="" xmlns:a16="http://schemas.microsoft.com/office/drawing/2014/main" id="{2ECDF294-C2C2-4CFD-87F8-D2CCC77670CD}"/>
              </a:ext>
            </a:extLst>
          </p:cNvPr>
          <p:cNvSpPr txBox="1"/>
          <p:nvPr/>
        </p:nvSpPr>
        <p:spPr>
          <a:xfrm>
            <a:off x="4439816" y="6416675"/>
            <a:ext cx="1656184" cy="441324"/>
          </a:xfrm>
          <a:prstGeom prst="rect">
            <a:avLst/>
          </a:prstGeom>
          <a:noFill/>
        </p:spPr>
        <p:txBody>
          <a:bodyPr wrap="square" lIns="91440" tIns="45720" rIns="91440" bIns="126000" rtlCol="0" anchor="b">
            <a:noAutofit/>
          </a:bodyPr>
          <a:lstStyle/>
          <a:p>
            <a:pPr algn="r"/>
            <a:r>
              <a:rPr lang="en-US" sz="800" dirty="0" smtClean="0">
                <a:solidFill>
                  <a:schemeClr val="bg1"/>
                </a:solidFill>
              </a:rPr>
              <a:t>„Scientific Reports“, 2018; DOI: 10.1038/s41598-018-34925-3</a:t>
            </a:r>
            <a:endParaRPr lang="en-US" sz="800" dirty="0">
              <a:solidFill>
                <a:schemeClr val="bg1"/>
              </a:solidFill>
            </a:endParaRPr>
          </a:p>
        </p:txBody>
      </p:sp>
      <p:pic>
        <p:nvPicPr>
          <p:cNvPr id="1026" name="Picture 2" descr="Prof. Dr. Florian Grüner : Team : Universität Hambur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368" y="4999482"/>
            <a:ext cx="1152128" cy="1536170"/>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577343" y="4999482"/>
            <a:ext cx="3492028" cy="523220"/>
          </a:xfrm>
          <a:prstGeom prst="rect">
            <a:avLst/>
          </a:prstGeom>
          <a:noFill/>
        </p:spPr>
        <p:txBody>
          <a:bodyPr wrap="square" rtlCol="0">
            <a:spAutoFit/>
          </a:bodyPr>
          <a:lstStyle/>
          <a:p>
            <a:r>
              <a:rPr lang="en-US" sz="1400" dirty="0" smtClean="0"/>
              <a:t>Prof. Dr. Florian </a:t>
            </a:r>
            <a:r>
              <a:rPr lang="en-US" sz="1400" dirty="0" err="1" smtClean="0"/>
              <a:t>Grüner</a:t>
            </a:r>
            <a:r>
              <a:rPr lang="en-US" sz="1400" dirty="0" smtClean="0"/>
              <a:t>, </a:t>
            </a:r>
          </a:p>
          <a:p>
            <a:r>
              <a:rPr lang="en-US" sz="1400" dirty="0" smtClean="0"/>
              <a:t>University of Hamburg</a:t>
            </a:r>
          </a:p>
        </p:txBody>
      </p:sp>
      <p:pic>
        <p:nvPicPr>
          <p:cNvPr id="12" name="Picture 10" descr="Logo : KUS-Portal : Universität Hambur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9170" y="5792234"/>
            <a:ext cx="766990" cy="76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9496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BC7CA2-3D5D-4AE5-8D23-A398CB932D09}"/>
              </a:ext>
            </a:extLst>
          </p:cNvPr>
          <p:cNvSpPr>
            <a:spLocks noGrp="1"/>
          </p:cNvSpPr>
          <p:nvPr>
            <p:ph type="title"/>
          </p:nvPr>
        </p:nvSpPr>
        <p:spPr/>
        <p:txBody>
          <a:bodyPr/>
          <a:lstStyle/>
          <a:p>
            <a:r>
              <a:rPr lang="en-US" dirty="0" smtClean="0"/>
              <a:t>The pilot project I</a:t>
            </a:r>
            <a:endParaRPr lang="en-US" dirty="0"/>
          </a:p>
        </p:txBody>
      </p:sp>
      <p:sp>
        <p:nvSpPr>
          <p:cNvPr id="4" name="Inhaltsplatzhalter 3">
            <a:extLst>
              <a:ext uri="{FF2B5EF4-FFF2-40B4-BE49-F238E27FC236}">
                <a16:creationId xmlns:a16="http://schemas.microsoft.com/office/drawing/2014/main" xmlns="" id="{7C8350B5-6709-4EDD-BE74-77EF9966AFAD}"/>
              </a:ext>
            </a:extLst>
          </p:cNvPr>
          <p:cNvSpPr>
            <a:spLocks noGrp="1"/>
          </p:cNvSpPr>
          <p:nvPr>
            <p:ph idx="1"/>
          </p:nvPr>
        </p:nvSpPr>
        <p:spPr>
          <a:xfrm>
            <a:off x="442914" y="1772816"/>
            <a:ext cx="5400674" cy="4427537"/>
          </a:xfrm>
        </p:spPr>
        <p:txBody>
          <a:bodyPr/>
          <a:lstStyle/>
          <a:p>
            <a:pPr marL="0" indent="0">
              <a:buNone/>
            </a:pPr>
            <a:r>
              <a:rPr lang="en-US" sz="1800" b="1" dirty="0" smtClean="0"/>
              <a:t>With a decision in January 2020 the directorate agreed to a pilot trial for small animal imaging at DESY‘s PETRA III.</a:t>
            </a:r>
          </a:p>
          <a:p>
            <a:pPr marL="0" indent="0">
              <a:buNone/>
            </a:pPr>
            <a:endParaRPr lang="en-US" sz="1800" b="1" dirty="0" smtClean="0"/>
          </a:p>
          <a:p>
            <a:r>
              <a:rPr lang="en-US" sz="1800" dirty="0" smtClean="0"/>
              <a:t>First Goal: Establishing </a:t>
            </a:r>
            <a:r>
              <a:rPr lang="en-US" sz="1800" dirty="0" smtClean="0"/>
              <a:t>and verification of the x-ray fluorescence (XFI) </a:t>
            </a:r>
            <a:r>
              <a:rPr lang="en-US" sz="1800" dirty="0" smtClean="0"/>
              <a:t>in-vivo method with several </a:t>
            </a:r>
            <a:r>
              <a:rPr lang="en-US" sz="1800" dirty="0" err="1" smtClean="0"/>
              <a:t>diffrent</a:t>
            </a:r>
            <a:r>
              <a:rPr lang="en-US" sz="1800" dirty="0" smtClean="0"/>
              <a:t> T-Cells</a:t>
            </a:r>
            <a:endParaRPr lang="en-US" sz="1800" dirty="0" smtClean="0"/>
          </a:p>
          <a:p>
            <a:r>
              <a:rPr lang="en-US" sz="1800" dirty="0" smtClean="0"/>
              <a:t>Ultimate Goal</a:t>
            </a:r>
            <a:r>
              <a:rPr lang="en-US" sz="1800" dirty="0" smtClean="0"/>
              <a:t>: understand bowel </a:t>
            </a:r>
            <a:r>
              <a:rPr lang="en-US" sz="1800" dirty="0" err="1" smtClean="0"/>
              <a:t>deseases</a:t>
            </a:r>
            <a:r>
              <a:rPr lang="en-US" sz="1800" dirty="0" smtClean="0"/>
              <a:t> (</a:t>
            </a:r>
            <a:r>
              <a:rPr lang="en-US" sz="1800" dirty="0" err="1" smtClean="0"/>
              <a:t>Morbus</a:t>
            </a:r>
            <a:r>
              <a:rPr lang="en-US" sz="1800" dirty="0" smtClean="0"/>
              <a:t> Crohn, Colitis </a:t>
            </a:r>
            <a:r>
              <a:rPr lang="en-US" sz="1800" dirty="0" err="1" smtClean="0"/>
              <a:t>ulcerosa</a:t>
            </a:r>
            <a:r>
              <a:rPr lang="en-US" sz="1800" dirty="0" smtClean="0"/>
              <a:t> und colon cancer</a:t>
            </a:r>
            <a:r>
              <a:rPr lang="en-US" sz="1800" dirty="0" smtClean="0"/>
              <a:t>) and the impact of drugs</a:t>
            </a:r>
            <a:endParaRPr lang="en-US" sz="1800" dirty="0" smtClean="0"/>
          </a:p>
          <a:p>
            <a:r>
              <a:rPr lang="en-US" sz="1800" b="1" dirty="0" smtClean="0"/>
              <a:t>What: </a:t>
            </a:r>
            <a:r>
              <a:rPr lang="en-US" sz="1800" b="1" dirty="0" err="1" smtClean="0"/>
              <a:t>spatio</a:t>
            </a:r>
            <a:r>
              <a:rPr lang="en-US" sz="1800" b="1" dirty="0" smtClean="0"/>
              <a:t>-temporal tracking good and bad T-cells </a:t>
            </a:r>
            <a:r>
              <a:rPr lang="en-US" sz="1800" b="1" dirty="0" smtClean="0"/>
              <a:t>in a reaction of the immune system</a:t>
            </a:r>
          </a:p>
          <a:p>
            <a:pPr marL="0" indent="0">
              <a:buNone/>
            </a:pPr>
            <a:endParaRPr lang="en-US" sz="1800" b="1" dirty="0"/>
          </a:p>
        </p:txBody>
      </p:sp>
      <p:sp>
        <p:nvSpPr>
          <p:cNvPr id="5" name="Textplatzhalter 4">
            <a:extLst>
              <a:ext uri="{FF2B5EF4-FFF2-40B4-BE49-F238E27FC236}">
                <a16:creationId xmlns:a16="http://schemas.microsoft.com/office/drawing/2014/main" xmlns="" id="{751D9EB5-126C-47D0-80A7-C6FEB8BC506D}"/>
              </a:ext>
            </a:extLst>
          </p:cNvPr>
          <p:cNvSpPr>
            <a:spLocks noGrp="1"/>
          </p:cNvSpPr>
          <p:nvPr>
            <p:ph type="body" sz="quarter" idx="13"/>
          </p:nvPr>
        </p:nvSpPr>
        <p:spPr>
          <a:xfrm>
            <a:off x="442913" y="961516"/>
            <a:ext cx="5400675" cy="379252"/>
          </a:xfrm>
        </p:spPr>
        <p:txBody>
          <a:bodyPr/>
          <a:lstStyle/>
          <a:p>
            <a:r>
              <a:rPr lang="en-US" sz="1800" dirty="0" smtClean="0"/>
              <a:t>In-vivo tracking of T-cells for CD research</a:t>
            </a:r>
            <a:endParaRPr lang="en-US" sz="1800" dirty="0"/>
          </a:p>
        </p:txBody>
      </p:sp>
      <p:sp>
        <p:nvSpPr>
          <p:cNvPr id="16" name="Rechteck 15">
            <a:extLst>
              <a:ext uri="{FF2B5EF4-FFF2-40B4-BE49-F238E27FC236}">
                <a16:creationId xmlns:a16="http://schemas.microsoft.com/office/drawing/2014/main" xmlns="" id="{ADBC1956-2060-43F5-8D74-75278EBE5C1B}"/>
              </a:ext>
            </a:extLst>
          </p:cNvPr>
          <p:cNvSpPr/>
          <p:nvPr/>
        </p:nvSpPr>
        <p:spPr>
          <a:xfrm>
            <a:off x="6096000" y="6235558"/>
            <a:ext cx="932881" cy="58224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sz="1100" cap="all" dirty="0" smtClean="0">
                <a:solidFill>
                  <a:schemeClr val="bg1"/>
                </a:solidFill>
              </a:rPr>
              <a:t>DESY </a:t>
            </a:r>
            <a:r>
              <a:rPr lang="en-US" sz="1100" cap="all" dirty="0" err="1" smtClean="0">
                <a:solidFill>
                  <a:schemeClr val="bg1"/>
                </a:solidFill>
              </a:rPr>
              <a:t>NanoLAb</a:t>
            </a:r>
            <a:endParaRPr lang="en-US" sz="1100" cap="all" dirty="0">
              <a:solidFill>
                <a:schemeClr val="bg1"/>
              </a:solidFill>
            </a:endParaRPr>
          </a:p>
        </p:txBody>
      </p:sp>
      <p:sp>
        <p:nvSpPr>
          <p:cNvPr id="9" name="Fußzeilenplatzhalter 2">
            <a:extLst>
              <a:ext uri="{FF2B5EF4-FFF2-40B4-BE49-F238E27FC236}">
                <a16:creationId xmlns="" xmlns:a16="http://schemas.microsoft.com/office/drawing/2014/main" id="{C868C0D2-F4A9-4C70-84E9-E897290BB7E9}"/>
              </a:ext>
            </a:extLst>
          </p:cNvPr>
          <p:cNvSpPr>
            <a:spLocks noGrp="1"/>
          </p:cNvSpPr>
          <p:nvPr>
            <p:ph type="ftr" sz="quarter" idx="11"/>
          </p:nvPr>
        </p:nvSpPr>
        <p:spPr>
          <a:xfrm>
            <a:off x="708026" y="6547569"/>
            <a:ext cx="10032490" cy="186841"/>
          </a:xfrm>
        </p:spPr>
        <p:txBody>
          <a:bodyPr/>
          <a:lstStyle/>
          <a:p>
            <a:r>
              <a:rPr lang="en-US" dirty="0" smtClean="0"/>
              <a:t>Scientific Committee | Arik Willner | 05. June 2020</a:t>
            </a:r>
            <a:endParaRPr lang="en-US" dirty="0"/>
          </a:p>
        </p:txBody>
      </p:sp>
      <p:pic>
        <p:nvPicPr>
          <p:cNvPr id="8" name="Picture Placeholder 7"/>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t="32107"/>
          <a:stretch/>
        </p:blipFill>
        <p:spPr>
          <a:xfrm>
            <a:off x="6096000" y="2207066"/>
            <a:ext cx="6095999" cy="4650933"/>
          </a:xfrm>
        </p:spPr>
      </p:pic>
      <p:sp>
        <p:nvSpPr>
          <p:cNvPr id="14" name="TextBox 13"/>
          <p:cNvSpPr txBox="1"/>
          <p:nvPr/>
        </p:nvSpPr>
        <p:spPr>
          <a:xfrm>
            <a:off x="6096000" y="6054387"/>
            <a:ext cx="2448272" cy="646331"/>
          </a:xfrm>
          <a:prstGeom prst="rect">
            <a:avLst/>
          </a:prstGeom>
          <a:solidFill>
            <a:srgbClr val="EAEAEA"/>
          </a:solidFill>
        </p:spPr>
        <p:txBody>
          <a:bodyPr wrap="square" rtlCol="0">
            <a:spAutoFit/>
          </a:bodyPr>
          <a:lstStyle/>
          <a:p>
            <a:r>
              <a:rPr lang="en-US" sz="1200" dirty="0" smtClean="0"/>
              <a:t>P21: Beamline, where the pilot in-vivo imaging experiments will take place</a:t>
            </a:r>
          </a:p>
        </p:txBody>
      </p:sp>
      <p:pic>
        <p:nvPicPr>
          <p:cNvPr id="10" name="Picture 8" descr="UKE - 100 Jahre UHH"/>
          <p:cNvPicPr>
            <a:picLocks noChangeAspect="1" noChangeArrowheads="1"/>
          </p:cNvPicPr>
          <p:nvPr/>
        </p:nvPicPr>
        <p:blipFill rotWithShape="1">
          <a:blip r:embed="rId4">
            <a:extLst>
              <a:ext uri="{28A0092B-C50C-407E-A947-70E740481C1C}">
                <a14:useLocalDpi xmlns:a14="http://schemas.microsoft.com/office/drawing/2010/main" val="0"/>
              </a:ext>
            </a:extLst>
          </a:blip>
          <a:srcRect l="20295"/>
          <a:stretch/>
        </p:blipFill>
        <p:spPr bwMode="auto">
          <a:xfrm>
            <a:off x="6231313" y="476672"/>
            <a:ext cx="159513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 : KUS-Portal : Universität Hambur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1712" y="404664"/>
            <a:ext cx="1294687" cy="12946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97713" y="510489"/>
            <a:ext cx="1228509" cy="1228509"/>
          </a:xfrm>
          <a:prstGeom prst="rect">
            <a:avLst/>
          </a:prstGeom>
        </p:spPr>
      </p:pic>
    </p:spTree>
    <p:extLst>
      <p:ext uri="{BB962C8B-B14F-4D97-AF65-F5344CB8AC3E}">
        <p14:creationId xmlns:p14="http://schemas.microsoft.com/office/powerpoint/2010/main" val="163920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xmlns="" id="{7C8350B5-6709-4EDD-BE74-77EF9966AFAD}"/>
              </a:ext>
            </a:extLst>
          </p:cNvPr>
          <p:cNvSpPr>
            <a:spLocks noGrp="1"/>
          </p:cNvSpPr>
          <p:nvPr>
            <p:ph idx="1"/>
          </p:nvPr>
        </p:nvSpPr>
        <p:spPr>
          <a:xfrm>
            <a:off x="442914" y="1556792"/>
            <a:ext cx="5400674" cy="4427537"/>
          </a:xfrm>
        </p:spPr>
        <p:txBody>
          <a:bodyPr/>
          <a:lstStyle/>
          <a:p>
            <a:pPr marL="0" indent="0">
              <a:buNone/>
            </a:pPr>
            <a:r>
              <a:rPr lang="en-US" sz="1800" b="1" dirty="0" smtClean="0"/>
              <a:t>The experiment has developed in the context of the fast track access in regard to Corona-related research at DESY.</a:t>
            </a:r>
          </a:p>
          <a:p>
            <a:pPr marL="0" indent="0">
              <a:buNone/>
            </a:pPr>
            <a:endParaRPr lang="en-US" sz="1800" b="1" dirty="0" smtClean="0"/>
          </a:p>
          <a:p>
            <a:r>
              <a:rPr lang="en-US" sz="1800" dirty="0" smtClean="0"/>
              <a:t>High interest of experts due to lack of </a:t>
            </a:r>
            <a:r>
              <a:rPr lang="en-US" sz="1800" dirty="0" smtClean="0"/>
              <a:t>data for Covid-19</a:t>
            </a:r>
            <a:endParaRPr lang="en-US" sz="1800" dirty="0" smtClean="0"/>
          </a:p>
          <a:p>
            <a:r>
              <a:rPr lang="en-US" sz="1800" dirty="0" smtClean="0"/>
              <a:t>Pre-studies approved by directorate</a:t>
            </a:r>
          </a:p>
          <a:p>
            <a:r>
              <a:rPr lang="en-US" sz="1800" dirty="0" smtClean="0"/>
              <a:t>Safety </a:t>
            </a:r>
            <a:r>
              <a:rPr lang="en-US" sz="1800" dirty="0" smtClean="0"/>
              <a:t>issues are currently under </a:t>
            </a:r>
            <a:r>
              <a:rPr lang="en-US" sz="1800" dirty="0" smtClean="0"/>
              <a:t>discussion, then final approval of DIR</a:t>
            </a:r>
            <a:endParaRPr lang="en-US" sz="1800" dirty="0" smtClean="0"/>
          </a:p>
          <a:p>
            <a:r>
              <a:rPr lang="en-US" sz="1800" dirty="0" smtClean="0"/>
              <a:t>Goal: </a:t>
            </a:r>
            <a:r>
              <a:rPr lang="en-US" sz="1800" dirty="0" smtClean="0"/>
              <a:t>Demonstration of tracking multiple T-Cells as a reaction of Sars-CoV-2 infection</a:t>
            </a:r>
            <a:endParaRPr lang="en-US" sz="1800" dirty="0" smtClean="0"/>
          </a:p>
          <a:p>
            <a:r>
              <a:rPr lang="en-US" sz="1800" b="1" dirty="0" smtClean="0"/>
              <a:t>What: </a:t>
            </a:r>
            <a:r>
              <a:rPr lang="en-US" sz="1800" b="1" dirty="0" err="1" smtClean="0"/>
              <a:t>spatio</a:t>
            </a:r>
            <a:r>
              <a:rPr lang="en-US" sz="1800" b="1" dirty="0" smtClean="0"/>
              <a:t>-temporal tracking </a:t>
            </a:r>
            <a:r>
              <a:rPr lang="en-US" sz="1800" b="1" dirty="0" smtClean="0"/>
              <a:t>T-cells in a reaction of the immune system</a:t>
            </a:r>
          </a:p>
          <a:p>
            <a:pPr marL="0" indent="0">
              <a:buNone/>
            </a:pPr>
            <a:endParaRPr lang="en-US" sz="1800" b="1" dirty="0"/>
          </a:p>
        </p:txBody>
      </p:sp>
      <p:sp>
        <p:nvSpPr>
          <p:cNvPr id="9" name="Fußzeilenplatzhalter 2">
            <a:extLst>
              <a:ext uri="{FF2B5EF4-FFF2-40B4-BE49-F238E27FC236}">
                <a16:creationId xmlns="" xmlns:a16="http://schemas.microsoft.com/office/drawing/2014/main" id="{C868C0D2-F4A9-4C70-84E9-E897290BB7E9}"/>
              </a:ext>
            </a:extLst>
          </p:cNvPr>
          <p:cNvSpPr>
            <a:spLocks noGrp="1"/>
          </p:cNvSpPr>
          <p:nvPr>
            <p:ph type="ftr" sz="quarter" idx="11"/>
          </p:nvPr>
        </p:nvSpPr>
        <p:spPr>
          <a:xfrm>
            <a:off x="708026" y="6547569"/>
            <a:ext cx="10032490" cy="186841"/>
          </a:xfrm>
        </p:spPr>
        <p:txBody>
          <a:bodyPr/>
          <a:lstStyle/>
          <a:p>
            <a:r>
              <a:rPr lang="en-US" dirty="0" smtClean="0"/>
              <a:t>Scientific Committee | Arik Willner | 05. June 2020</a:t>
            </a:r>
            <a:endParaRPr lang="en-US" dirty="0"/>
          </a:p>
        </p:txBody>
      </p:sp>
      <p:sp>
        <p:nvSpPr>
          <p:cNvPr id="11" name="Titel 2">
            <a:extLst>
              <a:ext uri="{FF2B5EF4-FFF2-40B4-BE49-F238E27FC236}">
                <a16:creationId xmlns:a16="http://schemas.microsoft.com/office/drawing/2014/main" xmlns="" id="{57BC7CA2-3D5D-4AE5-8D23-A398CB932D09}"/>
              </a:ext>
            </a:extLst>
          </p:cNvPr>
          <p:cNvSpPr>
            <a:spLocks noGrp="1"/>
          </p:cNvSpPr>
          <p:nvPr>
            <p:ph type="title"/>
          </p:nvPr>
        </p:nvSpPr>
        <p:spPr>
          <a:xfrm>
            <a:off x="442913" y="385614"/>
            <a:ext cx="5400675" cy="451098"/>
          </a:xfrm>
        </p:spPr>
        <p:txBody>
          <a:bodyPr/>
          <a:lstStyle/>
          <a:p>
            <a:r>
              <a:rPr lang="en-US" dirty="0" smtClean="0"/>
              <a:t>The pilot project II</a:t>
            </a:r>
            <a:endParaRPr lang="en-US" dirty="0"/>
          </a:p>
        </p:txBody>
      </p:sp>
      <p:sp>
        <p:nvSpPr>
          <p:cNvPr id="12" name="Textplatzhalter 4">
            <a:extLst>
              <a:ext uri="{FF2B5EF4-FFF2-40B4-BE49-F238E27FC236}">
                <a16:creationId xmlns:a16="http://schemas.microsoft.com/office/drawing/2014/main" xmlns="" id="{751D9EB5-126C-47D0-80A7-C6FEB8BC506D}"/>
              </a:ext>
            </a:extLst>
          </p:cNvPr>
          <p:cNvSpPr>
            <a:spLocks noGrp="1"/>
          </p:cNvSpPr>
          <p:nvPr>
            <p:ph type="body" sz="quarter" idx="13"/>
          </p:nvPr>
        </p:nvSpPr>
        <p:spPr>
          <a:xfrm>
            <a:off x="442913" y="961516"/>
            <a:ext cx="6013127" cy="379252"/>
          </a:xfrm>
        </p:spPr>
        <p:txBody>
          <a:bodyPr/>
          <a:lstStyle/>
          <a:p>
            <a:r>
              <a:rPr lang="en-US" sz="1800" dirty="0" smtClean="0"/>
              <a:t>In-vivo tracking of T-cells for </a:t>
            </a:r>
            <a:r>
              <a:rPr lang="en-US" sz="1800" dirty="0" smtClean="0"/>
              <a:t>Covid-19 as a second pillar</a:t>
            </a:r>
            <a:endParaRPr lang="en-US" sz="1800" dirty="0"/>
          </a:p>
        </p:txBody>
      </p:sp>
      <p:pic>
        <p:nvPicPr>
          <p:cNvPr id="13" name="Picture 6" descr="Stellenangebot naturwissenschaftliche*r Doktorand*in (m/w/d) bei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84633" y="188640"/>
            <a:ext cx="2575319" cy="85513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UKE - 100 Jahre UHH"/>
          <p:cNvPicPr>
            <a:picLocks noChangeAspect="1" noChangeArrowheads="1"/>
          </p:cNvPicPr>
          <p:nvPr/>
        </p:nvPicPr>
        <p:blipFill rotWithShape="1">
          <a:blip r:embed="rId4">
            <a:extLst>
              <a:ext uri="{28A0092B-C50C-407E-A947-70E740481C1C}">
                <a14:useLocalDpi xmlns:a14="http://schemas.microsoft.com/office/drawing/2010/main" val="0"/>
              </a:ext>
            </a:extLst>
          </a:blip>
          <a:srcRect l="20295"/>
          <a:stretch/>
        </p:blipFill>
        <p:spPr bwMode="auto">
          <a:xfrm>
            <a:off x="6875087" y="332656"/>
            <a:ext cx="1152128" cy="9361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Logo : KUS-Portal : Universität Hambur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6200" y="260648"/>
            <a:ext cx="924425" cy="9244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urse on Transient Gene Expression in insect and mammalian cell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8088" y="1484784"/>
            <a:ext cx="1831808" cy="7388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2344" y="1459068"/>
            <a:ext cx="817804" cy="817804"/>
          </a:xfrm>
          <a:prstGeom prst="rect">
            <a:avLst/>
          </a:prstGeom>
        </p:spPr>
      </p:pic>
      <p:pic>
        <p:nvPicPr>
          <p:cNvPr id="8194" name="Picture 2" descr="Corona und Covid-19: Symptome, Inkubationszeit und Herkunft des ..."/>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256" b="10601"/>
          <a:stretch/>
        </p:blipFill>
        <p:spPr bwMode="auto">
          <a:xfrm>
            <a:off x="6765933" y="2407978"/>
            <a:ext cx="5450747" cy="447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043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Good</a:t>
            </a:r>
            <a:r>
              <a:rPr lang="de-DE" dirty="0" smtClean="0"/>
              <a:t> </a:t>
            </a:r>
            <a:r>
              <a:rPr lang="de-DE" dirty="0" err="1" smtClean="0"/>
              <a:t>to</a:t>
            </a:r>
            <a:r>
              <a:rPr lang="de-DE" dirty="0" smtClean="0"/>
              <a:t> </a:t>
            </a:r>
            <a:r>
              <a:rPr lang="de-DE" dirty="0" err="1" smtClean="0"/>
              <a:t>know</a:t>
            </a:r>
            <a:endParaRPr lang="de-DE" dirty="0"/>
          </a:p>
        </p:txBody>
      </p:sp>
      <p:sp>
        <p:nvSpPr>
          <p:cNvPr id="4" name="Footer Placeholder 3"/>
          <p:cNvSpPr>
            <a:spLocks noGrp="1"/>
          </p:cNvSpPr>
          <p:nvPr>
            <p:ph type="ftr" sz="quarter" idx="11"/>
          </p:nvPr>
        </p:nvSpPr>
        <p:spPr/>
        <p:txBody>
          <a:bodyPr/>
          <a:lstStyle/>
          <a:p>
            <a:r>
              <a:rPr lang="en-US" dirty="0"/>
              <a:t>Scientific Committee | Arik Willner | 05. June 2020</a:t>
            </a:r>
          </a:p>
        </p:txBody>
      </p:sp>
      <p:sp>
        <p:nvSpPr>
          <p:cNvPr id="5" name="Text Placeholder 4"/>
          <p:cNvSpPr>
            <a:spLocks noGrp="1"/>
          </p:cNvSpPr>
          <p:nvPr>
            <p:ph type="body" sz="quarter" idx="13"/>
          </p:nvPr>
        </p:nvSpPr>
        <p:spPr/>
        <p:txBody>
          <a:bodyPr/>
          <a:lstStyle/>
          <a:p>
            <a:r>
              <a:rPr lang="de-DE" sz="1800" dirty="0" err="1" smtClean="0"/>
              <a:t>Animal</a:t>
            </a:r>
            <a:r>
              <a:rPr lang="de-DE" sz="1800" dirty="0" smtClean="0"/>
              <a:t> </a:t>
            </a:r>
            <a:r>
              <a:rPr lang="de-DE" sz="1800" dirty="0" err="1" smtClean="0"/>
              <a:t>Welfare</a:t>
            </a:r>
            <a:r>
              <a:rPr lang="de-DE" sz="1800" dirty="0" smtClean="0"/>
              <a:t> </a:t>
            </a:r>
            <a:r>
              <a:rPr lang="de-DE" sz="1800" dirty="0" err="1" smtClean="0"/>
              <a:t>is</a:t>
            </a:r>
            <a:r>
              <a:rPr lang="de-DE" sz="1800" dirty="0" smtClean="0"/>
              <a:t> a </a:t>
            </a:r>
            <a:r>
              <a:rPr lang="de-DE" sz="1800" dirty="0" err="1" smtClean="0"/>
              <a:t>key</a:t>
            </a:r>
            <a:r>
              <a:rPr lang="de-DE" sz="1800" dirty="0" smtClean="0"/>
              <a:t> </a:t>
            </a:r>
            <a:r>
              <a:rPr lang="de-DE" sz="1800" dirty="0" err="1" smtClean="0"/>
              <a:t>element</a:t>
            </a:r>
            <a:endParaRPr lang="de-DE" sz="1800" dirty="0"/>
          </a:p>
        </p:txBody>
      </p:sp>
      <p:sp>
        <p:nvSpPr>
          <p:cNvPr id="6" name="Rechteck 5"/>
          <p:cNvSpPr/>
          <p:nvPr/>
        </p:nvSpPr>
        <p:spPr>
          <a:xfrm>
            <a:off x="335360" y="1196752"/>
            <a:ext cx="11737304" cy="5401479"/>
          </a:xfrm>
          <a:prstGeom prst="rect">
            <a:avLst/>
          </a:prstGeom>
        </p:spPr>
        <p:txBody>
          <a:bodyPr wrap="square">
            <a:spAutoFit/>
          </a:bodyPr>
          <a:lstStyle/>
          <a:p>
            <a:endParaRPr lang="en-US" sz="2000" dirty="0"/>
          </a:p>
          <a:p>
            <a:r>
              <a:rPr lang="en-US" sz="2000" b="1" dirty="0" smtClean="0"/>
              <a:t>Important facts:</a:t>
            </a:r>
          </a:p>
          <a:p>
            <a:r>
              <a:rPr lang="en-US" sz="2000" b="1" dirty="0" smtClean="0"/>
              <a:t>	</a:t>
            </a:r>
          </a:p>
          <a:p>
            <a:pPr marL="342900" indent="-342900">
              <a:spcAft>
                <a:spcPts val="600"/>
              </a:spcAft>
              <a:buFont typeface="Arial" panose="020B0604020202020204" pitchFamily="34" charset="0"/>
              <a:buChar char="•"/>
            </a:pPr>
            <a:r>
              <a:rPr lang="en-US" sz="2000" b="1" dirty="0" smtClean="0"/>
              <a:t>No animal will die from synchrotron radiation! </a:t>
            </a:r>
            <a:r>
              <a:rPr lang="en-US" sz="2000" dirty="0"/>
              <a:t>I</a:t>
            </a:r>
            <a:r>
              <a:rPr lang="en-US" sz="2000" dirty="0" smtClean="0"/>
              <a:t>n </a:t>
            </a:r>
            <a:r>
              <a:rPr lang="en-US" sz="2000" dirty="0" smtClean="0"/>
              <a:t>advance calculated </a:t>
            </a:r>
            <a:r>
              <a:rPr lang="en-US" sz="2000" dirty="0" smtClean="0"/>
              <a:t>dose deposited in the mouse are far below threshold. </a:t>
            </a:r>
          </a:p>
          <a:p>
            <a:pPr marL="342900" indent="-342900">
              <a:spcAft>
                <a:spcPts val="600"/>
              </a:spcAft>
              <a:buFont typeface="Arial" panose="020B0604020202020204" pitchFamily="34" charset="0"/>
              <a:buChar char="•"/>
            </a:pPr>
            <a:r>
              <a:rPr lang="en-US" sz="2000" dirty="0" smtClean="0"/>
              <a:t>As part of the pilots, medical experts will do detailed analysis of radiation impact.</a:t>
            </a:r>
            <a:endParaRPr lang="en-US" sz="2000" dirty="0" smtClean="0"/>
          </a:p>
          <a:p>
            <a:pPr marL="342900" indent="-342900">
              <a:spcAft>
                <a:spcPts val="600"/>
              </a:spcAft>
              <a:buFont typeface="Arial" panose="020B0604020202020204" pitchFamily="34" charset="0"/>
              <a:buChar char="•"/>
            </a:pPr>
            <a:r>
              <a:rPr lang="en-US" sz="2000" dirty="0" smtClean="0"/>
              <a:t>Authorities rank the measurement(s) at PETRA III as an experiment with low impact on the animals</a:t>
            </a:r>
          </a:p>
          <a:p>
            <a:pPr marL="342900" indent="-342900">
              <a:spcAft>
                <a:spcPts val="600"/>
              </a:spcAft>
              <a:buFont typeface="Arial" panose="020B0604020202020204" pitchFamily="34" charset="0"/>
              <a:buChar char="•"/>
            </a:pPr>
            <a:r>
              <a:rPr lang="en-US" sz="2000" b="1" dirty="0" smtClean="0"/>
              <a:t>Reduce</a:t>
            </a:r>
            <a:r>
              <a:rPr lang="en-US" sz="2000" b="1" dirty="0" smtClean="0"/>
              <a:t>:</a:t>
            </a:r>
            <a:r>
              <a:rPr lang="en-US" sz="2000" dirty="0" smtClean="0"/>
              <a:t> </a:t>
            </a:r>
            <a:r>
              <a:rPr lang="en-US" sz="2000" dirty="0" smtClean="0"/>
              <a:t>Not only the scientist gain information they would never get in the lab, they also need </a:t>
            </a:r>
            <a:r>
              <a:rPr lang="en-US" sz="2000" b="1" dirty="0" smtClean="0"/>
              <a:t>much less animals </a:t>
            </a:r>
            <a:r>
              <a:rPr lang="en-US" sz="2000" dirty="0" smtClean="0"/>
              <a:t>for their trails!</a:t>
            </a:r>
          </a:p>
          <a:p>
            <a:pPr marL="342900" indent="-342900">
              <a:spcAft>
                <a:spcPts val="600"/>
              </a:spcAft>
              <a:buFont typeface="Arial" panose="020B0604020202020204" pitchFamily="34" charset="0"/>
              <a:buChar char="•"/>
            </a:pPr>
            <a:r>
              <a:rPr lang="en-US" sz="2000" dirty="0" smtClean="0"/>
              <a:t>Compared </a:t>
            </a:r>
            <a:r>
              <a:rPr lang="en-US" sz="2000" dirty="0" smtClean="0"/>
              <a:t>to lab-based trials </a:t>
            </a:r>
            <a:r>
              <a:rPr lang="en-US" sz="2000" dirty="0" smtClean="0"/>
              <a:t>the usage of PETRA III</a:t>
            </a:r>
          </a:p>
          <a:p>
            <a:pPr>
              <a:spcAft>
                <a:spcPts val="600"/>
              </a:spcAft>
            </a:pPr>
            <a:r>
              <a:rPr lang="en-US" sz="2000" dirty="0" smtClean="0"/>
              <a:t>     will </a:t>
            </a:r>
            <a:r>
              <a:rPr lang="en-US" sz="2000" b="1" dirty="0" smtClean="0"/>
              <a:t>reduce the # of animals by a factor defined by</a:t>
            </a:r>
          </a:p>
          <a:p>
            <a:pPr>
              <a:spcAft>
                <a:spcPts val="600"/>
              </a:spcAft>
            </a:pPr>
            <a:r>
              <a:rPr lang="en-US" sz="2000" b="1" dirty="0" smtClean="0"/>
              <a:t>     the # of temporal steps! </a:t>
            </a:r>
          </a:p>
          <a:p>
            <a:pPr marL="342900" indent="-342900">
              <a:spcAft>
                <a:spcPts val="600"/>
              </a:spcAft>
              <a:buFont typeface="Arial" panose="020B0604020202020204" pitchFamily="34" charset="0"/>
              <a:buChar char="•"/>
            </a:pPr>
            <a:r>
              <a:rPr lang="en-US" sz="2000" dirty="0" smtClean="0"/>
              <a:t>DESY only provides the beam, no DESY staff is</a:t>
            </a:r>
          </a:p>
          <a:p>
            <a:pPr>
              <a:spcAft>
                <a:spcPts val="600"/>
              </a:spcAft>
            </a:pPr>
            <a:r>
              <a:rPr lang="en-US" sz="2000" dirty="0"/>
              <a:t> </a:t>
            </a:r>
            <a:r>
              <a:rPr lang="en-US" sz="2000" dirty="0" smtClean="0"/>
              <a:t>    directly involved in the experiment.</a:t>
            </a:r>
            <a:endParaRPr lang="en-US" sz="2000" dirty="0"/>
          </a:p>
          <a:p>
            <a:endParaRPr lang="en-US" sz="2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064" y="4231047"/>
            <a:ext cx="5544616" cy="2654337"/>
          </a:xfrm>
          <a:prstGeom prst="ellipse">
            <a:avLst/>
          </a:prstGeom>
          <a:ln>
            <a:noFill/>
          </a:ln>
          <a:effectLst>
            <a:softEdge rad="112500"/>
          </a:effectLst>
        </p:spPr>
      </p:pic>
    </p:spTree>
    <p:extLst>
      <p:ext uri="{BB962C8B-B14F-4D97-AF65-F5344CB8AC3E}">
        <p14:creationId xmlns:p14="http://schemas.microsoft.com/office/powerpoint/2010/main" val="17846100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 name="Titel 2">
            <a:extLst>
              <a:ext uri="{FF2B5EF4-FFF2-40B4-BE49-F238E27FC236}">
                <a16:creationId xmlns:a16="http://schemas.microsoft.com/office/drawing/2014/main" xmlns="" id="{9AC8FA3B-CD19-40F3-B796-21FAD7F986A1}"/>
              </a:ext>
            </a:extLst>
          </p:cNvPr>
          <p:cNvSpPr>
            <a:spLocks noGrp="1"/>
          </p:cNvSpPr>
          <p:nvPr>
            <p:ph type="ctrTitle"/>
          </p:nvPr>
        </p:nvSpPr>
        <p:spPr>
          <a:ln>
            <a:noFill/>
          </a:ln>
        </p:spPr>
        <p:txBody>
          <a:bodyPr/>
          <a:lstStyle/>
          <a:p>
            <a:r>
              <a:rPr lang="en-US" dirty="0" smtClean="0"/>
              <a:t>Bio-medical imaging</a:t>
            </a:r>
            <a:endParaRPr lang="de-DE"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960" y="476672"/>
            <a:ext cx="6350000" cy="5422900"/>
          </a:xfrm>
          <a:prstGeom prst="rect">
            <a:avLst/>
          </a:prstGeom>
        </p:spPr>
      </p:pic>
      <p:sp>
        <p:nvSpPr>
          <p:cNvPr id="16" name="Rectangle 15"/>
          <p:cNvSpPr/>
          <p:nvPr/>
        </p:nvSpPr>
        <p:spPr>
          <a:xfrm>
            <a:off x="6168008" y="1196752"/>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17" name="Rectangle 16"/>
          <p:cNvSpPr/>
          <p:nvPr/>
        </p:nvSpPr>
        <p:spPr>
          <a:xfrm>
            <a:off x="9781704" y="3730449"/>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8" name="Untertitel 3">
            <a:extLst>
              <a:ext uri="{FF2B5EF4-FFF2-40B4-BE49-F238E27FC236}">
                <a16:creationId xmlns:a16="http://schemas.microsoft.com/office/drawing/2014/main" xmlns="" id="{E2057073-5E63-4A11-B0F4-7C24A0079D74}"/>
              </a:ext>
            </a:extLst>
          </p:cNvPr>
          <p:cNvSpPr>
            <a:spLocks noGrp="1"/>
          </p:cNvSpPr>
          <p:nvPr>
            <p:ph type="subTitle" idx="1"/>
          </p:nvPr>
        </p:nvSpPr>
        <p:spPr>
          <a:xfrm>
            <a:off x="428791" y="2062739"/>
            <a:ext cx="7453286" cy="1294253"/>
          </a:xfrm>
        </p:spPr>
        <p:txBody>
          <a:bodyPr/>
          <a:lstStyle/>
          <a:p>
            <a:pPr marL="514350" indent="-514350">
              <a:buClr>
                <a:schemeClr val="bg1"/>
              </a:buClr>
              <a:buFont typeface="+mj-lt"/>
              <a:buAutoNum type="romanUcPeriod" startAt="3"/>
            </a:pPr>
            <a:endParaRPr lang="de-DE" dirty="0" smtClean="0">
              <a:solidFill>
                <a:schemeClr val="bg1"/>
              </a:solidFill>
            </a:endParaRPr>
          </a:p>
          <a:p>
            <a:pPr marL="514350" indent="-514350">
              <a:buClr>
                <a:schemeClr val="bg1"/>
              </a:buClr>
              <a:buFont typeface="+mj-lt"/>
              <a:buAutoNum type="romanUcPeriod" startAt="3"/>
            </a:pPr>
            <a:endParaRPr lang="de-DE" dirty="0">
              <a:solidFill>
                <a:schemeClr val="bg1"/>
              </a:solidFill>
            </a:endParaRPr>
          </a:p>
          <a:p>
            <a:pPr marL="514350" indent="-514350">
              <a:buClr>
                <a:schemeClr val="bg1"/>
              </a:buClr>
              <a:buFont typeface="+mj-lt"/>
              <a:buAutoNum type="romanUcPeriod" startAt="3"/>
            </a:pPr>
            <a:r>
              <a:rPr lang="de-DE" dirty="0" smtClean="0">
                <a:solidFill>
                  <a:schemeClr val="bg1"/>
                </a:solidFill>
              </a:rPr>
              <a:t>Legal </a:t>
            </a:r>
            <a:r>
              <a:rPr lang="de-DE" dirty="0" err="1">
                <a:solidFill>
                  <a:schemeClr val="bg1"/>
                </a:solidFill>
              </a:rPr>
              <a:t>c</a:t>
            </a:r>
            <a:r>
              <a:rPr lang="de-DE" dirty="0" err="1" smtClean="0">
                <a:solidFill>
                  <a:schemeClr val="bg1"/>
                </a:solidFill>
              </a:rPr>
              <a:t>ontext</a:t>
            </a:r>
            <a:r>
              <a:rPr lang="de-DE" dirty="0" smtClean="0">
                <a:solidFill>
                  <a:schemeClr val="bg1"/>
                </a:solidFill>
              </a:rPr>
              <a:t> </a:t>
            </a:r>
            <a:r>
              <a:rPr lang="de-DE" dirty="0" err="1" smtClean="0">
                <a:solidFill>
                  <a:schemeClr val="bg1"/>
                </a:solidFill>
              </a:rPr>
              <a:t>of</a:t>
            </a:r>
            <a:r>
              <a:rPr lang="de-DE" dirty="0" smtClean="0">
                <a:solidFill>
                  <a:schemeClr val="bg1"/>
                </a:solidFill>
              </a:rPr>
              <a:t> </a:t>
            </a:r>
            <a:r>
              <a:rPr lang="de-DE" dirty="0" err="1" smtClean="0">
                <a:solidFill>
                  <a:schemeClr val="bg1"/>
                </a:solidFill>
              </a:rPr>
              <a:t>animal</a:t>
            </a:r>
            <a:r>
              <a:rPr lang="de-DE" dirty="0" smtClean="0">
                <a:solidFill>
                  <a:schemeClr val="bg1"/>
                </a:solidFill>
              </a:rPr>
              <a:t> </a:t>
            </a:r>
            <a:r>
              <a:rPr lang="de-DE" dirty="0" err="1" smtClean="0">
                <a:solidFill>
                  <a:schemeClr val="bg1"/>
                </a:solidFill>
              </a:rPr>
              <a:t>experiments</a:t>
            </a:r>
            <a:r>
              <a:rPr lang="de-DE" dirty="0" smtClean="0">
                <a:solidFill>
                  <a:schemeClr val="bg1"/>
                </a:solidFill>
              </a:rPr>
              <a:t> </a:t>
            </a:r>
            <a:r>
              <a:rPr lang="de-DE" dirty="0" err="1" smtClean="0">
                <a:solidFill>
                  <a:schemeClr val="bg1"/>
                </a:solidFill>
              </a:rPr>
              <a:t>and</a:t>
            </a:r>
            <a:r>
              <a:rPr lang="de-DE" dirty="0" smtClean="0">
                <a:solidFill>
                  <a:schemeClr val="bg1"/>
                </a:solidFill>
              </a:rPr>
              <a:t> </a:t>
            </a:r>
            <a:r>
              <a:rPr lang="de-DE" dirty="0" err="1" smtClean="0">
                <a:solidFill>
                  <a:schemeClr val="bg1"/>
                </a:solidFill>
              </a:rPr>
              <a:t>processes</a:t>
            </a:r>
            <a:endParaRPr lang="de-DE" dirty="0" smtClean="0">
              <a:solidFill>
                <a:schemeClr val="bg1"/>
              </a:solidFill>
            </a:endParaRPr>
          </a:p>
        </p:txBody>
      </p:sp>
    </p:spTree>
    <p:extLst>
      <p:ext uri="{BB962C8B-B14F-4D97-AF65-F5344CB8AC3E}">
        <p14:creationId xmlns:p14="http://schemas.microsoft.com/office/powerpoint/2010/main" val="1907710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Animal</a:t>
            </a:r>
            <a:r>
              <a:rPr lang="de-DE" dirty="0" smtClean="0"/>
              <a:t> Experiments </a:t>
            </a:r>
            <a:r>
              <a:rPr lang="de-DE" dirty="0" err="1" smtClean="0"/>
              <a:t>today</a:t>
            </a:r>
            <a:r>
              <a:rPr lang="de-DE" dirty="0" smtClean="0"/>
              <a:t> </a:t>
            </a:r>
            <a:endParaRPr lang="de-DE" dirty="0"/>
          </a:p>
        </p:txBody>
      </p:sp>
      <p:sp>
        <p:nvSpPr>
          <p:cNvPr id="4" name="Text Placeholder 3"/>
          <p:cNvSpPr>
            <a:spLocks noGrp="1"/>
          </p:cNvSpPr>
          <p:nvPr>
            <p:ph type="body" sz="quarter" idx="13"/>
          </p:nvPr>
        </p:nvSpPr>
        <p:spPr/>
        <p:txBody>
          <a:bodyPr/>
          <a:lstStyle/>
          <a:p>
            <a:r>
              <a:rPr lang="de-DE" sz="1800" dirty="0" err="1" smtClean="0"/>
              <a:t>Ongoing</a:t>
            </a:r>
            <a:r>
              <a:rPr lang="de-DE" sz="1800" dirty="0" smtClean="0"/>
              <a:t> </a:t>
            </a:r>
            <a:r>
              <a:rPr lang="de-DE" sz="1800" dirty="0" err="1" smtClean="0"/>
              <a:t>discussion</a:t>
            </a:r>
            <a:r>
              <a:rPr lang="de-DE" sz="1800" dirty="0" smtClean="0"/>
              <a:t> </a:t>
            </a:r>
            <a:r>
              <a:rPr lang="de-DE" sz="1800" dirty="0" err="1" smtClean="0"/>
              <a:t>and</a:t>
            </a:r>
            <a:r>
              <a:rPr lang="de-DE" sz="1800" dirty="0" smtClean="0"/>
              <a:t> </a:t>
            </a:r>
            <a:r>
              <a:rPr lang="de-DE" sz="1800" dirty="0" err="1" smtClean="0"/>
              <a:t>evolving</a:t>
            </a:r>
            <a:r>
              <a:rPr lang="de-DE" sz="1800" dirty="0" smtClean="0"/>
              <a:t> </a:t>
            </a:r>
            <a:r>
              <a:rPr lang="de-DE" sz="1800" dirty="0" err="1" smtClean="0"/>
              <a:t>standpoints</a:t>
            </a:r>
            <a:r>
              <a:rPr lang="de-DE" sz="1800" dirty="0" smtClean="0"/>
              <a:t> in </a:t>
            </a:r>
            <a:r>
              <a:rPr lang="de-DE" sz="1800" dirty="0" err="1" smtClean="0"/>
              <a:t>the</a:t>
            </a:r>
            <a:r>
              <a:rPr lang="de-DE" sz="1800" dirty="0" smtClean="0"/>
              <a:t> </a:t>
            </a:r>
            <a:r>
              <a:rPr lang="de-DE" sz="1800" dirty="0" err="1" smtClean="0"/>
              <a:t>society</a:t>
            </a:r>
            <a:r>
              <a:rPr lang="de-DE" sz="1800" dirty="0" smtClean="0"/>
              <a:t>: Never just </a:t>
            </a:r>
            <a:r>
              <a:rPr lang="de-DE" sz="1800" dirty="0" err="1" smtClean="0"/>
              <a:t>black</a:t>
            </a:r>
            <a:r>
              <a:rPr lang="de-DE" sz="1800" dirty="0" smtClean="0"/>
              <a:t> </a:t>
            </a:r>
            <a:r>
              <a:rPr lang="de-DE" sz="1800" dirty="0" err="1" smtClean="0"/>
              <a:t>or</a:t>
            </a:r>
            <a:r>
              <a:rPr lang="de-DE" sz="1800" dirty="0" smtClean="0"/>
              <a:t> </a:t>
            </a:r>
            <a:r>
              <a:rPr lang="de-DE" sz="1800" dirty="0" err="1" smtClean="0"/>
              <a:t>white</a:t>
            </a:r>
            <a:endParaRPr lang="de-DE" sz="1800" dirty="0"/>
          </a:p>
        </p:txBody>
      </p:sp>
      <p:sp>
        <p:nvSpPr>
          <p:cNvPr id="8" name="Rechteck 1">
            <a:extLst>
              <a:ext uri="{FF2B5EF4-FFF2-40B4-BE49-F238E27FC236}">
                <a16:creationId xmlns="" xmlns:a16="http://schemas.microsoft.com/office/drawing/2014/main" id="{3C1830BC-326C-5042-8C69-FDC40A1BA671}"/>
              </a:ext>
            </a:extLst>
          </p:cNvPr>
          <p:cNvSpPr/>
          <p:nvPr/>
        </p:nvSpPr>
        <p:spPr>
          <a:xfrm>
            <a:off x="453346" y="1988840"/>
            <a:ext cx="11259278" cy="3563816"/>
          </a:xfrm>
          <a:prstGeom prst="rect">
            <a:avLst/>
          </a:prstGeom>
          <a:gradFill flip="none" rotWithShape="1">
            <a:gsLst>
              <a:gs pos="0">
                <a:schemeClr val="dk1">
                  <a:tint val="100000"/>
                  <a:shade val="100000"/>
                  <a:satMod val="130000"/>
                </a:schemeClr>
              </a:gs>
              <a:gs pos="100000">
                <a:schemeClr val="bg1"/>
              </a:gs>
            </a:gsLst>
            <a:lin ang="0" scaled="1"/>
            <a:tileRect/>
          </a:gradFill>
          <a:ln>
            <a:noFill/>
          </a:ln>
          <a:effectLst/>
        </p:spPr>
        <p:style>
          <a:lnRef idx="1">
            <a:schemeClr val="dk1"/>
          </a:lnRef>
          <a:fillRef idx="3">
            <a:schemeClr val="dk1"/>
          </a:fillRef>
          <a:effectRef idx="2">
            <a:schemeClr val="dk1"/>
          </a:effectRef>
          <a:fontRef idx="minor">
            <a:schemeClr val="lt1"/>
          </a:fontRef>
        </p:style>
        <p:txBody>
          <a:bodyPr rtlCol="0" anchor="ctr"/>
          <a:lstStyle/>
          <a:p>
            <a:pPr algn="ctr"/>
            <a:endParaRPr lang="de-DE">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0" scaled="1"/>
                <a:tileRect/>
              </a:gradFill>
            </a:endParaRPr>
          </a:p>
        </p:txBody>
      </p:sp>
      <p:sp>
        <p:nvSpPr>
          <p:cNvPr id="10" name="Textfeld 2">
            <a:extLst>
              <a:ext uri="{FF2B5EF4-FFF2-40B4-BE49-F238E27FC236}">
                <a16:creationId xmlns="" xmlns:a16="http://schemas.microsoft.com/office/drawing/2014/main" id="{38C6F4C2-E084-4445-BEF1-374B73DDE18B}"/>
              </a:ext>
            </a:extLst>
          </p:cNvPr>
          <p:cNvSpPr txBox="1"/>
          <p:nvPr/>
        </p:nvSpPr>
        <p:spPr>
          <a:xfrm>
            <a:off x="786689" y="3256329"/>
            <a:ext cx="2227385" cy="923330"/>
          </a:xfrm>
          <a:prstGeom prst="rect">
            <a:avLst/>
          </a:prstGeom>
          <a:noFill/>
        </p:spPr>
        <p:txBody>
          <a:bodyPr wrap="square" rtlCol="0">
            <a:spAutoFit/>
          </a:bodyPr>
          <a:lstStyle/>
          <a:p>
            <a:r>
              <a:rPr lang="de-DE" dirty="0" err="1" smtClean="0">
                <a:solidFill>
                  <a:schemeClr val="bg1"/>
                </a:solidFill>
                <a:latin typeface="+mj-lt"/>
                <a:ea typeface="Roboto" panose="02000000000000000000" pitchFamily="2" charset="0"/>
                <a:cs typeface="Roboto" panose="02000000000000000000" pitchFamily="2" charset="0"/>
              </a:rPr>
              <a:t>We</a:t>
            </a:r>
            <a:r>
              <a:rPr lang="de-DE" dirty="0" smtClean="0">
                <a:solidFill>
                  <a:schemeClr val="bg1"/>
                </a:solidFill>
                <a:latin typeface="+mj-lt"/>
                <a:ea typeface="Roboto" panose="02000000000000000000" pitchFamily="2" charset="0"/>
                <a:cs typeface="Roboto" panose="02000000000000000000" pitchFamily="2" charset="0"/>
              </a:rPr>
              <a:t> </a:t>
            </a:r>
            <a:r>
              <a:rPr lang="de-DE" dirty="0" err="1" smtClean="0">
                <a:solidFill>
                  <a:schemeClr val="bg1"/>
                </a:solidFill>
                <a:latin typeface="+mj-lt"/>
                <a:ea typeface="Roboto" panose="02000000000000000000" pitchFamily="2" charset="0"/>
                <a:cs typeface="Roboto" panose="02000000000000000000" pitchFamily="2" charset="0"/>
              </a:rPr>
              <a:t>can</a:t>
            </a:r>
            <a:r>
              <a:rPr lang="de-DE" dirty="0" smtClean="0">
                <a:solidFill>
                  <a:schemeClr val="bg1"/>
                </a:solidFill>
                <a:latin typeface="+mj-lt"/>
                <a:ea typeface="Roboto" panose="02000000000000000000" pitchFamily="2" charset="0"/>
                <a:cs typeface="Roboto" panose="02000000000000000000" pitchFamily="2" charset="0"/>
              </a:rPr>
              <a:t> do </a:t>
            </a:r>
            <a:r>
              <a:rPr lang="de-DE" dirty="0" err="1" smtClean="0">
                <a:solidFill>
                  <a:schemeClr val="bg1"/>
                </a:solidFill>
                <a:latin typeface="+mj-lt"/>
                <a:ea typeface="Roboto" panose="02000000000000000000" pitchFamily="2" charset="0"/>
                <a:cs typeface="Roboto" panose="02000000000000000000" pitchFamily="2" charset="0"/>
              </a:rPr>
              <a:t>with</a:t>
            </a:r>
            <a:r>
              <a:rPr lang="de-DE" dirty="0" smtClean="0">
                <a:solidFill>
                  <a:schemeClr val="bg1"/>
                </a:solidFill>
                <a:latin typeface="+mj-lt"/>
                <a:ea typeface="Roboto" panose="02000000000000000000" pitchFamily="2" charset="0"/>
                <a:cs typeface="Roboto" panose="02000000000000000000" pitchFamily="2" charset="0"/>
              </a:rPr>
              <a:t> </a:t>
            </a:r>
            <a:r>
              <a:rPr lang="de-DE" dirty="0" err="1" smtClean="0">
                <a:solidFill>
                  <a:schemeClr val="bg1"/>
                </a:solidFill>
                <a:latin typeface="+mj-lt"/>
                <a:ea typeface="Roboto" panose="02000000000000000000" pitchFamily="2" charset="0"/>
                <a:cs typeface="Roboto" panose="02000000000000000000" pitchFamily="2" charset="0"/>
              </a:rPr>
              <a:t>animals</a:t>
            </a:r>
            <a:r>
              <a:rPr lang="de-DE" dirty="0" smtClean="0">
                <a:solidFill>
                  <a:schemeClr val="bg1"/>
                </a:solidFill>
                <a:latin typeface="+mj-lt"/>
                <a:ea typeface="Roboto" panose="02000000000000000000" pitchFamily="2" charset="0"/>
                <a:cs typeface="Roboto" panose="02000000000000000000" pitchFamily="2" charset="0"/>
              </a:rPr>
              <a:t> </a:t>
            </a:r>
            <a:r>
              <a:rPr lang="de-DE" dirty="0" err="1" smtClean="0">
                <a:solidFill>
                  <a:schemeClr val="bg1"/>
                </a:solidFill>
                <a:latin typeface="+mj-lt"/>
                <a:ea typeface="Roboto" panose="02000000000000000000" pitchFamily="2" charset="0"/>
                <a:cs typeface="Roboto" panose="02000000000000000000" pitchFamily="2" charset="0"/>
              </a:rPr>
              <a:t>whatever</a:t>
            </a:r>
            <a:r>
              <a:rPr lang="de-DE" dirty="0" smtClean="0">
                <a:solidFill>
                  <a:schemeClr val="bg1"/>
                </a:solidFill>
                <a:latin typeface="+mj-lt"/>
                <a:ea typeface="Roboto" panose="02000000000000000000" pitchFamily="2" charset="0"/>
                <a:cs typeface="Roboto" panose="02000000000000000000" pitchFamily="2" charset="0"/>
              </a:rPr>
              <a:t> </a:t>
            </a:r>
            <a:r>
              <a:rPr lang="de-DE" dirty="0" err="1" smtClean="0">
                <a:solidFill>
                  <a:schemeClr val="bg1"/>
                </a:solidFill>
                <a:latin typeface="+mj-lt"/>
                <a:ea typeface="Roboto" panose="02000000000000000000" pitchFamily="2" charset="0"/>
                <a:cs typeface="Roboto" panose="02000000000000000000" pitchFamily="2" charset="0"/>
              </a:rPr>
              <a:t>we</a:t>
            </a:r>
            <a:r>
              <a:rPr lang="de-DE" dirty="0" smtClean="0">
                <a:solidFill>
                  <a:schemeClr val="bg1"/>
                </a:solidFill>
                <a:latin typeface="+mj-lt"/>
                <a:ea typeface="Roboto" panose="02000000000000000000" pitchFamily="2" charset="0"/>
                <a:cs typeface="Roboto" panose="02000000000000000000" pitchFamily="2" charset="0"/>
              </a:rPr>
              <a:t> </a:t>
            </a:r>
            <a:r>
              <a:rPr lang="de-DE" dirty="0" err="1" smtClean="0">
                <a:solidFill>
                  <a:schemeClr val="bg1"/>
                </a:solidFill>
                <a:latin typeface="+mj-lt"/>
                <a:ea typeface="Roboto" panose="02000000000000000000" pitchFamily="2" charset="0"/>
                <a:cs typeface="Roboto" panose="02000000000000000000" pitchFamily="2" charset="0"/>
              </a:rPr>
              <a:t>want</a:t>
            </a:r>
            <a:endParaRPr lang="de-DE" dirty="0">
              <a:solidFill>
                <a:schemeClr val="bg1"/>
              </a:solidFill>
              <a:latin typeface="+mj-lt"/>
              <a:ea typeface="Roboto" panose="02000000000000000000" pitchFamily="2" charset="0"/>
              <a:cs typeface="Roboto" panose="02000000000000000000" pitchFamily="2" charset="0"/>
            </a:endParaRPr>
          </a:p>
        </p:txBody>
      </p:sp>
      <p:sp>
        <p:nvSpPr>
          <p:cNvPr id="11" name="Pfeil nach links 6">
            <a:extLst>
              <a:ext uri="{FF2B5EF4-FFF2-40B4-BE49-F238E27FC236}">
                <a16:creationId xmlns="" xmlns:a16="http://schemas.microsoft.com/office/drawing/2014/main" id="{1BEAA1F3-8A6B-5F47-8D2E-9C5C285AE74D}"/>
              </a:ext>
            </a:extLst>
          </p:cNvPr>
          <p:cNvSpPr/>
          <p:nvPr/>
        </p:nvSpPr>
        <p:spPr>
          <a:xfrm>
            <a:off x="458443" y="3436640"/>
            <a:ext cx="328246" cy="562708"/>
          </a:xfrm>
          <a:prstGeom prst="lef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Textfeld 9">
            <a:extLst>
              <a:ext uri="{FF2B5EF4-FFF2-40B4-BE49-F238E27FC236}">
                <a16:creationId xmlns="" xmlns:a16="http://schemas.microsoft.com/office/drawing/2014/main" id="{C7B79A0B-8EA0-604D-8715-B9BF4E87787F}"/>
              </a:ext>
            </a:extLst>
          </p:cNvPr>
          <p:cNvSpPr txBox="1"/>
          <p:nvPr/>
        </p:nvSpPr>
        <p:spPr>
          <a:xfrm>
            <a:off x="9336360" y="3348281"/>
            <a:ext cx="2227385" cy="923330"/>
          </a:xfrm>
          <a:prstGeom prst="rect">
            <a:avLst/>
          </a:prstGeom>
          <a:noFill/>
        </p:spPr>
        <p:txBody>
          <a:bodyPr wrap="square" rtlCol="0">
            <a:spAutoFit/>
          </a:bodyPr>
          <a:lstStyle/>
          <a:p>
            <a:r>
              <a:rPr lang="de-DE" dirty="0" err="1" smtClean="0">
                <a:solidFill>
                  <a:sysClr val="windowText" lastClr="000000"/>
                </a:solidFill>
                <a:ea typeface="Roboto" panose="02000000000000000000" pitchFamily="2" charset="0"/>
                <a:cs typeface="Roboto" panose="02000000000000000000" pitchFamily="2" charset="0"/>
              </a:rPr>
              <a:t>Humans</a:t>
            </a:r>
            <a:r>
              <a:rPr lang="de-DE" dirty="0" smtClean="0">
                <a:solidFill>
                  <a:sysClr val="windowText" lastClr="000000"/>
                </a:solidFill>
                <a:ea typeface="Roboto" panose="02000000000000000000" pitchFamily="2" charset="0"/>
                <a:cs typeface="Roboto" panose="02000000000000000000" pitchFamily="2" charset="0"/>
              </a:rPr>
              <a:t> </a:t>
            </a:r>
            <a:r>
              <a:rPr lang="de-DE" dirty="0" err="1" smtClean="0">
                <a:solidFill>
                  <a:sysClr val="windowText" lastClr="000000"/>
                </a:solidFill>
                <a:ea typeface="Roboto" panose="02000000000000000000" pitchFamily="2" charset="0"/>
                <a:cs typeface="Roboto" panose="02000000000000000000" pitchFamily="2" charset="0"/>
              </a:rPr>
              <a:t>and</a:t>
            </a:r>
            <a:r>
              <a:rPr lang="de-DE" dirty="0" smtClean="0">
                <a:solidFill>
                  <a:sysClr val="windowText" lastClr="000000"/>
                </a:solidFill>
                <a:ea typeface="Roboto" panose="02000000000000000000" pitchFamily="2" charset="0"/>
                <a:cs typeface="Roboto" panose="02000000000000000000" pitchFamily="2" charset="0"/>
              </a:rPr>
              <a:t> </a:t>
            </a:r>
            <a:r>
              <a:rPr lang="de-DE" dirty="0" err="1" smtClean="0">
                <a:solidFill>
                  <a:sysClr val="windowText" lastClr="000000"/>
                </a:solidFill>
                <a:ea typeface="Roboto" panose="02000000000000000000" pitchFamily="2" charset="0"/>
                <a:cs typeface="Roboto" panose="02000000000000000000" pitchFamily="2" charset="0"/>
              </a:rPr>
              <a:t>animals</a:t>
            </a:r>
            <a:r>
              <a:rPr lang="de-DE" dirty="0" smtClean="0">
                <a:solidFill>
                  <a:sysClr val="windowText" lastClr="000000"/>
                </a:solidFill>
                <a:ea typeface="Roboto" panose="02000000000000000000" pitchFamily="2" charset="0"/>
                <a:cs typeface="Roboto" panose="02000000000000000000" pitchFamily="2" charset="0"/>
              </a:rPr>
              <a:t> </a:t>
            </a:r>
            <a:r>
              <a:rPr lang="de-DE" dirty="0" err="1" smtClean="0">
                <a:solidFill>
                  <a:sysClr val="windowText" lastClr="000000"/>
                </a:solidFill>
                <a:ea typeface="Roboto" panose="02000000000000000000" pitchFamily="2" charset="0"/>
                <a:cs typeface="Roboto" panose="02000000000000000000" pitchFamily="2" charset="0"/>
              </a:rPr>
              <a:t>have</a:t>
            </a:r>
            <a:r>
              <a:rPr lang="de-DE" dirty="0" smtClean="0">
                <a:solidFill>
                  <a:sysClr val="windowText" lastClr="000000"/>
                </a:solidFill>
                <a:ea typeface="Roboto" panose="02000000000000000000" pitchFamily="2" charset="0"/>
                <a:cs typeface="Roboto" panose="02000000000000000000" pitchFamily="2" charset="0"/>
              </a:rPr>
              <a:t> </a:t>
            </a:r>
            <a:r>
              <a:rPr lang="de-DE" dirty="0" err="1" smtClean="0">
                <a:solidFill>
                  <a:sysClr val="windowText" lastClr="000000"/>
                </a:solidFill>
                <a:ea typeface="Roboto" panose="02000000000000000000" pitchFamily="2" charset="0"/>
                <a:cs typeface="Roboto" panose="02000000000000000000" pitchFamily="2" charset="0"/>
              </a:rPr>
              <a:t>the</a:t>
            </a:r>
            <a:r>
              <a:rPr lang="de-DE" dirty="0" smtClean="0">
                <a:solidFill>
                  <a:sysClr val="windowText" lastClr="000000"/>
                </a:solidFill>
                <a:ea typeface="Roboto" panose="02000000000000000000" pitchFamily="2" charset="0"/>
                <a:cs typeface="Roboto" panose="02000000000000000000" pitchFamily="2" charset="0"/>
              </a:rPr>
              <a:t> same </a:t>
            </a:r>
            <a:r>
              <a:rPr lang="de-DE" dirty="0" err="1" smtClean="0">
                <a:solidFill>
                  <a:sysClr val="windowText" lastClr="000000"/>
                </a:solidFill>
                <a:ea typeface="Roboto" panose="02000000000000000000" pitchFamily="2" charset="0"/>
                <a:cs typeface="Roboto" panose="02000000000000000000" pitchFamily="2" charset="0"/>
              </a:rPr>
              <a:t>status</a:t>
            </a:r>
            <a:endParaRPr lang="de-DE" dirty="0">
              <a:solidFill>
                <a:sysClr val="windowText" lastClr="000000"/>
              </a:solidFill>
              <a:ea typeface="Roboto" panose="02000000000000000000" pitchFamily="2" charset="0"/>
              <a:cs typeface="Roboto" panose="02000000000000000000" pitchFamily="2" charset="0"/>
            </a:endParaRPr>
          </a:p>
        </p:txBody>
      </p:sp>
      <p:sp>
        <p:nvSpPr>
          <p:cNvPr id="13" name="Pfeil nach links 11">
            <a:extLst>
              <a:ext uri="{FF2B5EF4-FFF2-40B4-BE49-F238E27FC236}">
                <a16:creationId xmlns="" xmlns:a16="http://schemas.microsoft.com/office/drawing/2014/main" id="{C9F69F69-D32F-E742-B785-097AAC694273}"/>
              </a:ext>
            </a:extLst>
          </p:cNvPr>
          <p:cNvSpPr/>
          <p:nvPr/>
        </p:nvSpPr>
        <p:spPr>
          <a:xfrm rot="10800000">
            <a:off x="11384378" y="3412568"/>
            <a:ext cx="328246" cy="562708"/>
          </a:xfrm>
          <a:prstGeom prst="leftArrow">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3864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3Rs</a:t>
            </a:r>
            <a:endParaRPr lang="en-US" dirty="0"/>
          </a:p>
        </p:txBody>
      </p:sp>
      <p:sp>
        <p:nvSpPr>
          <p:cNvPr id="4" name="Text Placeholder 3"/>
          <p:cNvSpPr>
            <a:spLocks noGrp="1"/>
          </p:cNvSpPr>
          <p:nvPr>
            <p:ph type="body" sz="quarter" idx="13"/>
          </p:nvPr>
        </p:nvSpPr>
        <p:spPr/>
        <p:txBody>
          <a:bodyPr/>
          <a:lstStyle/>
          <a:p>
            <a:r>
              <a:rPr lang="en-US" sz="1800" dirty="0" smtClean="0"/>
              <a:t>Guiding Principles for Research with Animals</a:t>
            </a:r>
            <a:endParaRPr lang="en-US" sz="1800" dirty="0"/>
          </a:p>
        </p:txBody>
      </p:sp>
      <p:sp>
        <p:nvSpPr>
          <p:cNvPr id="9" name="Text Placeholder 8"/>
          <p:cNvSpPr>
            <a:spLocks noGrp="1"/>
          </p:cNvSpPr>
          <p:nvPr>
            <p:ph type="body" sz="quarter" idx="19"/>
          </p:nvPr>
        </p:nvSpPr>
        <p:spPr>
          <a:xfrm>
            <a:off x="6096000" y="1536685"/>
            <a:ext cx="5376862" cy="4772635"/>
          </a:xfrm>
        </p:spPr>
        <p:txBody>
          <a:bodyPr/>
          <a:lstStyle/>
          <a:p>
            <a:pPr>
              <a:spcAft>
                <a:spcPts val="1200"/>
              </a:spcAft>
              <a:buClr>
                <a:srgbClr val="363984"/>
              </a:buClr>
              <a:buSzPct val="100000"/>
              <a:tabLst>
                <a:tab pos="87313" algn="l"/>
              </a:tabLst>
            </a:pPr>
            <a:r>
              <a:rPr lang="en-US" sz="1800" b="1" dirty="0" smtClean="0">
                <a:solidFill>
                  <a:schemeClr val="accent1"/>
                </a:solidFill>
                <a:latin typeface="+mj-lt"/>
                <a:ea typeface="Roboto" panose="02000000000000000000" pitchFamily="2" charset="0"/>
                <a:cs typeface="Roboto" panose="02000000000000000000" pitchFamily="2" charset="0"/>
              </a:rPr>
              <a:t>R</a:t>
            </a:r>
            <a:r>
              <a:rPr lang="en-US" sz="1800" b="1" dirty="0" smtClean="0">
                <a:solidFill>
                  <a:srgbClr val="3D4449"/>
                </a:solidFill>
                <a:latin typeface="+mj-lt"/>
                <a:ea typeface="Roboto" panose="02000000000000000000" pitchFamily="2" charset="0"/>
                <a:cs typeface="Roboto" panose="02000000000000000000" pitchFamily="2" charset="0"/>
              </a:rPr>
              <a:t>eplace: </a:t>
            </a:r>
            <a:r>
              <a:rPr lang="en-US" sz="1800" dirty="0" smtClean="0">
                <a:latin typeface="+mj-lt"/>
              </a:rPr>
              <a:t>the use of animals with alternative techniques, or avoid the use of animals altogether.</a:t>
            </a:r>
            <a:endParaRPr lang="en-US" sz="1800" b="1" dirty="0" smtClean="0">
              <a:solidFill>
                <a:srgbClr val="3D4449"/>
              </a:solidFill>
              <a:latin typeface="+mj-lt"/>
              <a:ea typeface="Roboto" panose="02000000000000000000" pitchFamily="2" charset="0"/>
              <a:cs typeface="Roboto" panose="02000000000000000000" pitchFamily="2" charset="0"/>
            </a:endParaRPr>
          </a:p>
          <a:p>
            <a:pPr>
              <a:spcAft>
                <a:spcPts val="1200"/>
              </a:spcAft>
              <a:buClr>
                <a:srgbClr val="363984"/>
              </a:buClr>
              <a:buSzPct val="100000"/>
              <a:tabLst>
                <a:tab pos="87313" algn="l"/>
              </a:tabLst>
            </a:pPr>
            <a:r>
              <a:rPr lang="en-US" sz="1800" b="1" dirty="0" smtClean="0">
                <a:solidFill>
                  <a:schemeClr val="accent1"/>
                </a:solidFill>
                <a:latin typeface="+mj-lt"/>
                <a:ea typeface="Roboto" panose="02000000000000000000" pitchFamily="2" charset="0"/>
                <a:cs typeface="Roboto" panose="02000000000000000000" pitchFamily="2" charset="0"/>
              </a:rPr>
              <a:t>R</a:t>
            </a:r>
            <a:r>
              <a:rPr lang="en-US" sz="1800" b="1" dirty="0" smtClean="0">
                <a:solidFill>
                  <a:srgbClr val="3D4449"/>
                </a:solidFill>
                <a:latin typeface="+mj-lt"/>
                <a:ea typeface="Roboto" panose="02000000000000000000" pitchFamily="2" charset="0"/>
                <a:cs typeface="Roboto" panose="02000000000000000000" pitchFamily="2" charset="0"/>
              </a:rPr>
              <a:t>educe: </a:t>
            </a:r>
            <a:r>
              <a:rPr lang="en-US" sz="1800" dirty="0" smtClean="0">
                <a:latin typeface="+mj-lt"/>
              </a:rPr>
              <a:t>the number of animals used to a minimum, to obtain information from fewer animals or more information from the same number of animals</a:t>
            </a:r>
            <a:endParaRPr lang="en-US" sz="1800" b="1" dirty="0" smtClean="0">
              <a:solidFill>
                <a:srgbClr val="3D4449"/>
              </a:solidFill>
              <a:latin typeface="+mj-lt"/>
              <a:ea typeface="Roboto" panose="02000000000000000000" pitchFamily="2" charset="0"/>
              <a:cs typeface="Roboto" panose="02000000000000000000" pitchFamily="2" charset="0"/>
            </a:endParaRPr>
          </a:p>
          <a:p>
            <a:pPr>
              <a:spcAft>
                <a:spcPts val="1200"/>
              </a:spcAft>
              <a:buClr>
                <a:srgbClr val="363984"/>
              </a:buClr>
              <a:buSzPct val="100000"/>
              <a:tabLst>
                <a:tab pos="87313" algn="l"/>
              </a:tabLst>
            </a:pPr>
            <a:r>
              <a:rPr lang="en-US" sz="1800" b="1" dirty="0" smtClean="0">
                <a:solidFill>
                  <a:schemeClr val="accent1"/>
                </a:solidFill>
                <a:latin typeface="+mj-lt"/>
                <a:ea typeface="Roboto" panose="02000000000000000000" pitchFamily="2" charset="0"/>
                <a:cs typeface="Roboto" panose="02000000000000000000" pitchFamily="2" charset="0"/>
              </a:rPr>
              <a:t>R</a:t>
            </a:r>
            <a:r>
              <a:rPr lang="en-US" sz="1800" b="1" dirty="0" smtClean="0">
                <a:solidFill>
                  <a:srgbClr val="3D4449"/>
                </a:solidFill>
                <a:latin typeface="+mj-lt"/>
                <a:ea typeface="Roboto" panose="02000000000000000000" pitchFamily="2" charset="0"/>
                <a:cs typeface="Roboto" panose="02000000000000000000" pitchFamily="2" charset="0"/>
              </a:rPr>
              <a:t>efine: </a:t>
            </a:r>
            <a:r>
              <a:rPr lang="en-US" sz="1800" dirty="0" smtClean="0">
                <a:latin typeface="+mj-lt"/>
              </a:rPr>
              <a:t>the way experiments are carried out, to make sure animals suffer as little as possible</a:t>
            </a:r>
          </a:p>
          <a:p>
            <a:pPr>
              <a:spcAft>
                <a:spcPts val="1200"/>
              </a:spcAft>
              <a:buClr>
                <a:srgbClr val="363984"/>
              </a:buClr>
              <a:buSzPct val="100000"/>
              <a:tabLst>
                <a:tab pos="87313" algn="l"/>
              </a:tabLst>
            </a:pPr>
            <a:endParaRPr lang="en-US" sz="1800" b="1" dirty="0" smtClean="0">
              <a:solidFill>
                <a:srgbClr val="3D4449"/>
              </a:solidFill>
              <a:latin typeface="+mj-lt"/>
              <a:ea typeface="Roboto" panose="02000000000000000000" pitchFamily="2" charset="0"/>
              <a:cs typeface="Roboto" panose="02000000000000000000" pitchFamily="2" charset="0"/>
            </a:endParaRPr>
          </a:p>
          <a:p>
            <a:pPr>
              <a:spcAft>
                <a:spcPts val="1200"/>
              </a:spcAft>
              <a:buClr>
                <a:srgbClr val="363984"/>
              </a:buClr>
              <a:buSzPct val="100000"/>
              <a:tabLst>
                <a:tab pos="87313" algn="l"/>
              </a:tabLst>
            </a:pPr>
            <a:endParaRPr lang="en-US" sz="1800" b="1" dirty="0" smtClean="0">
              <a:solidFill>
                <a:srgbClr val="3D4449"/>
              </a:solidFill>
              <a:latin typeface="+mj-lt"/>
              <a:ea typeface="Roboto" panose="02000000000000000000" pitchFamily="2" charset="0"/>
              <a:cs typeface="Roboto" panose="02000000000000000000" pitchFamily="2" charset="0"/>
            </a:endParaRPr>
          </a:p>
          <a:p>
            <a:pPr>
              <a:spcAft>
                <a:spcPts val="1200"/>
              </a:spcAft>
              <a:buClr>
                <a:srgbClr val="363984"/>
              </a:buClr>
              <a:buSzPct val="100000"/>
              <a:tabLst>
                <a:tab pos="87313" algn="l"/>
              </a:tabLst>
            </a:pPr>
            <a:r>
              <a:rPr lang="en-US" sz="1800" b="1" dirty="0" smtClean="0">
                <a:solidFill>
                  <a:srgbClr val="3D4449"/>
                </a:solidFill>
                <a:latin typeface="+mj-lt"/>
                <a:ea typeface="Roboto" panose="02000000000000000000" pitchFamily="2" charset="0"/>
                <a:cs typeface="Roboto" panose="02000000000000000000" pitchFamily="2" charset="0"/>
              </a:rPr>
              <a:t>„</a:t>
            </a:r>
            <a:r>
              <a:rPr lang="en-US" sz="1800" b="1" dirty="0" smtClean="0">
                <a:solidFill>
                  <a:schemeClr val="accent1"/>
                </a:solidFill>
                <a:latin typeface="+mj-lt"/>
                <a:ea typeface="Roboto" panose="02000000000000000000" pitchFamily="2" charset="0"/>
                <a:cs typeface="Roboto" panose="02000000000000000000" pitchFamily="2" charset="0"/>
              </a:rPr>
              <a:t>R</a:t>
            </a:r>
            <a:r>
              <a:rPr lang="en-US" sz="1800" b="1" dirty="0" smtClean="0">
                <a:solidFill>
                  <a:srgbClr val="3D4449"/>
                </a:solidFill>
                <a:latin typeface="+mj-lt"/>
                <a:ea typeface="Roboto" panose="02000000000000000000" pitchFamily="2" charset="0"/>
                <a:cs typeface="Roboto" panose="02000000000000000000" pitchFamily="2" charset="0"/>
              </a:rPr>
              <a:t>esponsibility“ towards human and animal life is emerging as the R #4.</a:t>
            </a:r>
            <a:endParaRPr lang="en-US" sz="1800" dirty="0">
              <a:latin typeface="+mj-lt"/>
            </a:endParaRPr>
          </a:p>
        </p:txBody>
      </p:sp>
      <p:pic>
        <p:nvPicPr>
          <p:cNvPr id="6" name="Picture Placehold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423" r="7423"/>
          <a:stretch>
            <a:fillRect/>
          </a:stretch>
        </p:blipFill>
        <p:spPr>
          <a:xfrm>
            <a:off x="335360" y="1556792"/>
            <a:ext cx="5401059" cy="3312368"/>
          </a:xfrm>
        </p:spPr>
      </p:pic>
      <p:sp>
        <p:nvSpPr>
          <p:cNvPr id="8" name="TextBox 7"/>
          <p:cNvSpPr txBox="1"/>
          <p:nvPr/>
        </p:nvSpPr>
        <p:spPr>
          <a:xfrm>
            <a:off x="335360" y="4869160"/>
            <a:ext cx="5400600" cy="984885"/>
          </a:xfrm>
          <a:prstGeom prst="rect">
            <a:avLst/>
          </a:prstGeom>
          <a:solidFill>
            <a:srgbClr val="EAEAEA"/>
          </a:solidFill>
        </p:spPr>
        <p:txBody>
          <a:bodyPr wrap="square" rtlCol="0">
            <a:spAutoFit/>
          </a:bodyPr>
          <a:lstStyle/>
          <a:p>
            <a:pPr>
              <a:spcAft>
                <a:spcPts val="1200"/>
              </a:spcAft>
              <a:buClr>
                <a:srgbClr val="363984"/>
              </a:buClr>
              <a:buSzPct val="100000"/>
              <a:tabLst>
                <a:tab pos="87313" algn="l"/>
              </a:tabLst>
            </a:pPr>
            <a:r>
              <a:rPr lang="en-US" sz="1200" b="1" dirty="0" smtClean="0">
                <a:solidFill>
                  <a:srgbClr val="3D4449"/>
                </a:solidFill>
                <a:ea typeface="Roboto" panose="02000000000000000000" pitchFamily="2" charset="0"/>
                <a:cs typeface="Roboto" panose="02000000000000000000" pitchFamily="2" charset="0"/>
                <a:sym typeface="Wingdings" pitchFamily="2" charset="2"/>
              </a:rPr>
              <a:t>A guiding principle in responsible research with animals: Drive the development of (new) alternatives,  ensure </a:t>
            </a:r>
            <a:r>
              <a:rPr lang="en-US" sz="1200" b="1" dirty="0" smtClean="0">
                <a:solidFill>
                  <a:srgbClr val="3D4449"/>
                </a:solidFill>
                <a:ea typeface="Roboto" panose="02000000000000000000" pitchFamily="2" charset="0"/>
                <a:cs typeface="Roboto" panose="02000000000000000000" pitchFamily="2" charset="0"/>
              </a:rPr>
              <a:t>replicability, transparency, responsibility towards society</a:t>
            </a:r>
          </a:p>
          <a:p>
            <a:endParaRPr lang="en-US" sz="1200" dirty="0"/>
          </a:p>
        </p:txBody>
      </p:sp>
      <p:sp>
        <p:nvSpPr>
          <p:cNvPr id="10" name="Fußzeilenplatzhalter 2">
            <a:extLst>
              <a:ext uri="{FF2B5EF4-FFF2-40B4-BE49-F238E27FC236}">
                <a16:creationId xmlns:a16="http://schemas.microsoft.com/office/drawing/2014/main" xmlns="" id="{C868C0D2-F4A9-4C70-84E9-E897290BB7E9}"/>
              </a:ext>
            </a:extLst>
          </p:cNvPr>
          <p:cNvSpPr>
            <a:spLocks noGrp="1"/>
          </p:cNvSpPr>
          <p:nvPr>
            <p:ph type="ftr" sz="quarter" idx="11"/>
          </p:nvPr>
        </p:nvSpPr>
        <p:spPr>
          <a:xfrm>
            <a:off x="708026" y="6547569"/>
            <a:ext cx="10032490" cy="186841"/>
          </a:xfrm>
        </p:spPr>
        <p:txBody>
          <a:bodyPr/>
          <a:lstStyle/>
          <a:p>
            <a:r>
              <a:rPr lang="en-US" sz="800" dirty="0" smtClean="0"/>
              <a:t>Scientific Committee | Arik Willner | 05. June 2020</a:t>
            </a:r>
            <a:endParaRPr lang="en-US" sz="800" dirty="0"/>
          </a:p>
        </p:txBody>
      </p:sp>
    </p:spTree>
    <p:extLst>
      <p:ext uri="{BB962C8B-B14F-4D97-AF65-F5344CB8AC3E}">
        <p14:creationId xmlns:p14="http://schemas.microsoft.com/office/powerpoint/2010/main" val="909555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Legislative Framework </a:t>
            </a:r>
            <a:endParaRPr lang="en-US" dirty="0"/>
          </a:p>
        </p:txBody>
      </p:sp>
      <p:sp>
        <p:nvSpPr>
          <p:cNvPr id="4" name="Text Placeholder 3"/>
          <p:cNvSpPr>
            <a:spLocks noGrp="1"/>
          </p:cNvSpPr>
          <p:nvPr>
            <p:ph type="body" sz="quarter" idx="13"/>
          </p:nvPr>
        </p:nvSpPr>
        <p:spPr/>
        <p:txBody>
          <a:bodyPr/>
          <a:lstStyle/>
          <a:p>
            <a:r>
              <a:rPr lang="en-US" dirty="0" smtClean="0"/>
              <a:t> </a:t>
            </a:r>
            <a:endParaRPr lang="en-US" dirty="0"/>
          </a:p>
        </p:txBody>
      </p:sp>
      <p:sp>
        <p:nvSpPr>
          <p:cNvPr id="8" name="Fußzeilenplatzhalter 2">
            <a:extLst>
              <a:ext uri="{FF2B5EF4-FFF2-40B4-BE49-F238E27FC236}">
                <a16:creationId xmlns:a16="http://schemas.microsoft.com/office/drawing/2014/main" xmlns="" id="{C868C0D2-F4A9-4C70-84E9-E897290BB7E9}"/>
              </a:ext>
            </a:extLst>
          </p:cNvPr>
          <p:cNvSpPr>
            <a:spLocks noGrp="1"/>
          </p:cNvSpPr>
          <p:nvPr>
            <p:ph type="ftr" sz="quarter" idx="11"/>
          </p:nvPr>
        </p:nvSpPr>
        <p:spPr>
          <a:xfrm>
            <a:off x="708026" y="6547569"/>
            <a:ext cx="10032490" cy="186841"/>
          </a:xfrm>
        </p:spPr>
        <p:txBody>
          <a:bodyPr/>
          <a:lstStyle/>
          <a:p>
            <a:r>
              <a:rPr lang="en-US" sz="800" dirty="0" smtClean="0"/>
              <a:t>Scientific Committee | Arik Willner | 05. June 2020</a:t>
            </a:r>
            <a:endParaRPr lang="en-US" sz="800" dirty="0"/>
          </a:p>
        </p:txBody>
      </p:sp>
      <p:sp>
        <p:nvSpPr>
          <p:cNvPr id="5" name="Text Placeholder 4"/>
          <p:cNvSpPr>
            <a:spLocks noGrp="1"/>
          </p:cNvSpPr>
          <p:nvPr>
            <p:ph type="body" sz="quarter" idx="19"/>
          </p:nvPr>
        </p:nvSpPr>
        <p:spPr>
          <a:xfrm>
            <a:off x="429682" y="1556792"/>
            <a:ext cx="10417422" cy="4772635"/>
          </a:xfrm>
        </p:spPr>
        <p:txBody>
          <a:bodyPr/>
          <a:lstStyle/>
          <a:p>
            <a:pPr marL="0" lvl="1" indent="0">
              <a:buClr>
                <a:schemeClr val="accent1"/>
              </a:buClr>
              <a:buSzPct val="110000"/>
              <a:buNone/>
              <a:tabLst>
                <a:tab pos="361950" algn="l"/>
              </a:tabLst>
            </a:pPr>
            <a:r>
              <a:rPr lang="en-US" sz="1800" b="1" dirty="0" smtClean="0">
                <a:solidFill>
                  <a:srgbClr val="3D4449"/>
                </a:solidFill>
                <a:ea typeface="Roboto" panose="02000000000000000000" pitchFamily="2" charset="0"/>
                <a:cs typeface="Roboto" panose="02000000000000000000" pitchFamily="2" charset="0"/>
              </a:rPr>
              <a:t>Legislative texts: 2010/63/EU, </a:t>
            </a:r>
            <a:r>
              <a:rPr lang="en-US" sz="1800" b="1" dirty="0" err="1" smtClean="0">
                <a:solidFill>
                  <a:srgbClr val="3D4449"/>
                </a:solidFill>
                <a:ea typeface="Roboto" panose="02000000000000000000" pitchFamily="2" charset="0"/>
                <a:cs typeface="Roboto" panose="02000000000000000000" pitchFamily="2" charset="0"/>
              </a:rPr>
              <a:t>TierSchG</a:t>
            </a:r>
            <a:r>
              <a:rPr lang="en-US" sz="1800" b="1" dirty="0" smtClean="0">
                <a:solidFill>
                  <a:srgbClr val="3D4449"/>
                </a:solidFill>
                <a:ea typeface="Roboto" panose="02000000000000000000" pitchFamily="2" charset="0"/>
                <a:cs typeface="Roboto" panose="02000000000000000000" pitchFamily="2" charset="0"/>
              </a:rPr>
              <a:t>, </a:t>
            </a:r>
            <a:r>
              <a:rPr lang="en-US" sz="1800" b="1" dirty="0" err="1" smtClean="0">
                <a:solidFill>
                  <a:srgbClr val="3D4449"/>
                </a:solidFill>
                <a:ea typeface="Roboto" panose="02000000000000000000" pitchFamily="2" charset="0"/>
                <a:cs typeface="Roboto" panose="02000000000000000000" pitchFamily="2" charset="0"/>
              </a:rPr>
              <a:t>TierSchVersV</a:t>
            </a:r>
            <a:r>
              <a:rPr lang="en-US" sz="1800" b="1" dirty="0" smtClean="0">
                <a:solidFill>
                  <a:srgbClr val="3D4449"/>
                </a:solidFill>
                <a:ea typeface="Roboto" panose="02000000000000000000" pitchFamily="2" charset="0"/>
                <a:cs typeface="Roboto" panose="02000000000000000000" pitchFamily="2" charset="0"/>
              </a:rPr>
              <a:t>, VTMO</a:t>
            </a:r>
          </a:p>
          <a:p>
            <a:endParaRPr lang="en-US" sz="1800" dirty="0" smtClean="0"/>
          </a:p>
          <a:p>
            <a:pPr marL="285750" indent="-285750">
              <a:spcAft>
                <a:spcPts val="600"/>
              </a:spcAft>
              <a:buFont typeface="Arial" panose="020B0604020202020204" pitchFamily="34" charset="0"/>
              <a:buChar char="•"/>
            </a:pPr>
            <a:r>
              <a:rPr lang="en-US" sz="1800" dirty="0" smtClean="0"/>
              <a:t>EU DIRECTIVE 2010-63 has been implemented in German law in 2013. </a:t>
            </a:r>
          </a:p>
          <a:p>
            <a:pPr marL="285750" indent="-285750">
              <a:spcAft>
                <a:spcPts val="600"/>
              </a:spcAft>
              <a:buFont typeface="Arial" panose="020B0604020202020204" pitchFamily="34" charset="0"/>
              <a:buChar char="•"/>
            </a:pPr>
            <a:r>
              <a:rPr lang="en-US" sz="1800" dirty="0" smtClean="0"/>
              <a:t>Different to some other countries in Germany the approval process for animal experiments has been with the local authorities, </a:t>
            </a:r>
            <a:r>
              <a:rPr lang="en-US" sz="1800" b="1" dirty="0" smtClean="0"/>
              <a:t>never with bodies or commissions  within the research institutes</a:t>
            </a:r>
            <a:r>
              <a:rPr lang="en-US" sz="1800" dirty="0" smtClean="0"/>
              <a:t>. </a:t>
            </a:r>
          </a:p>
          <a:p>
            <a:pPr marL="285750" indent="-285750">
              <a:buFont typeface="Arial" panose="020B0604020202020204" pitchFamily="34" charset="0"/>
              <a:buChar char="•"/>
            </a:pPr>
            <a:endParaRPr lang="en-US" sz="1800" dirty="0" smtClean="0"/>
          </a:p>
          <a:p>
            <a:pPr marL="0" lvl="1" indent="0">
              <a:buClr>
                <a:schemeClr val="accent1"/>
              </a:buClr>
              <a:buSzPct val="110000"/>
              <a:buNone/>
              <a:tabLst>
                <a:tab pos="361950" algn="l"/>
              </a:tabLst>
            </a:pPr>
            <a:r>
              <a:rPr lang="en-US" sz="1800" b="1" dirty="0" smtClean="0">
                <a:solidFill>
                  <a:srgbClr val="3D4449"/>
                </a:solidFill>
                <a:ea typeface="Roboto" panose="02000000000000000000" pitchFamily="2" charset="0"/>
                <a:cs typeface="Roboto" panose="02000000000000000000" pitchFamily="2" charset="0"/>
              </a:rPr>
              <a:t>Additional Context in the “</a:t>
            </a:r>
            <a:r>
              <a:rPr lang="en-US" sz="1800" b="1" dirty="0" err="1" smtClean="0">
                <a:solidFill>
                  <a:srgbClr val="3D4449"/>
                </a:solidFill>
                <a:ea typeface="Roboto" panose="02000000000000000000" pitchFamily="2" charset="0"/>
                <a:cs typeface="Roboto" panose="02000000000000000000" pitchFamily="2" charset="0"/>
              </a:rPr>
              <a:t>Grundgesetz</a:t>
            </a:r>
            <a:r>
              <a:rPr lang="en-US" sz="1800" b="1" dirty="0" smtClean="0">
                <a:solidFill>
                  <a:srgbClr val="3D4449"/>
                </a:solidFill>
                <a:ea typeface="Roboto" panose="02000000000000000000" pitchFamily="2" charset="0"/>
                <a:cs typeface="Roboto" panose="02000000000000000000" pitchFamily="2" charset="0"/>
              </a:rPr>
              <a:t>“ (German Constitution)</a:t>
            </a:r>
            <a:endParaRPr lang="en-US" sz="1800" dirty="0" smtClean="0"/>
          </a:p>
          <a:p>
            <a:endParaRPr lang="en-US" dirty="0" smtClean="0"/>
          </a:p>
          <a:p>
            <a:pPr marL="285750" indent="-285750">
              <a:buFont typeface="Arial" panose="020B0604020202020204" pitchFamily="34" charset="0"/>
              <a:buChar char="•"/>
            </a:pPr>
            <a:r>
              <a:rPr lang="en-US" sz="1800" dirty="0" smtClean="0"/>
              <a:t>Art. 2(2) GG, 1949: </a:t>
            </a:r>
          </a:p>
          <a:p>
            <a:pPr marL="742950" lvl="1" indent="-285750">
              <a:spcBef>
                <a:spcPts val="600"/>
              </a:spcBef>
            </a:pPr>
            <a:r>
              <a:rPr lang="en-US" sz="1800" dirty="0" smtClean="0"/>
              <a:t>„</a:t>
            </a:r>
            <a:r>
              <a:rPr lang="en-US" sz="1800" dirty="0" err="1" smtClean="0"/>
              <a:t>Jeder</a:t>
            </a:r>
            <a:r>
              <a:rPr lang="en-US" sz="1800" dirty="0" smtClean="0"/>
              <a:t> hat das </a:t>
            </a:r>
            <a:r>
              <a:rPr lang="en-US" sz="1800" dirty="0" err="1" smtClean="0"/>
              <a:t>Recht</a:t>
            </a:r>
            <a:r>
              <a:rPr lang="en-US" sz="1800" dirty="0" smtClean="0"/>
              <a:t> auf </a:t>
            </a:r>
            <a:r>
              <a:rPr lang="en-US" sz="1800" dirty="0" err="1" smtClean="0"/>
              <a:t>Leben</a:t>
            </a:r>
            <a:r>
              <a:rPr lang="en-US" sz="1800" dirty="0" smtClean="0"/>
              <a:t> und </a:t>
            </a:r>
            <a:r>
              <a:rPr lang="en-US" sz="1800" dirty="0" err="1" smtClean="0"/>
              <a:t>körperliche</a:t>
            </a:r>
            <a:r>
              <a:rPr lang="en-US" sz="1800" dirty="0" smtClean="0"/>
              <a:t> </a:t>
            </a:r>
            <a:r>
              <a:rPr lang="en-US" sz="1800" dirty="0" err="1" smtClean="0"/>
              <a:t>Unversehrtheit</a:t>
            </a:r>
            <a:r>
              <a:rPr lang="en-US" sz="1800" dirty="0" smtClean="0"/>
              <a:t>.“ -&gt; Right to physical integrity</a:t>
            </a:r>
          </a:p>
          <a:p>
            <a:pPr marL="285750" indent="-285750">
              <a:buFont typeface="Arial" panose="020B0604020202020204" pitchFamily="34" charset="0"/>
              <a:buChar char="•"/>
            </a:pPr>
            <a:r>
              <a:rPr lang="en-US" sz="1800" dirty="0" smtClean="0"/>
              <a:t>Art. 5 (3) GG, 1949:</a:t>
            </a:r>
          </a:p>
          <a:p>
            <a:pPr marL="742950" lvl="1" indent="-285750"/>
            <a:r>
              <a:rPr lang="en-US" sz="1800" dirty="0" smtClean="0"/>
              <a:t>„</a:t>
            </a:r>
            <a:r>
              <a:rPr lang="en-US" sz="1800" dirty="0" err="1" smtClean="0"/>
              <a:t>Kunst</a:t>
            </a:r>
            <a:r>
              <a:rPr lang="en-US" sz="1800" dirty="0" smtClean="0"/>
              <a:t> und </a:t>
            </a:r>
            <a:r>
              <a:rPr lang="en-US" sz="1800" dirty="0" err="1" smtClean="0"/>
              <a:t>Wissenschaft</a:t>
            </a:r>
            <a:r>
              <a:rPr lang="en-US" sz="1800" dirty="0" smtClean="0"/>
              <a:t>, </a:t>
            </a:r>
            <a:r>
              <a:rPr lang="en-US" sz="1800" dirty="0" err="1" smtClean="0"/>
              <a:t>Forschung</a:t>
            </a:r>
            <a:r>
              <a:rPr lang="en-US" sz="1800" dirty="0" smtClean="0"/>
              <a:t> und </a:t>
            </a:r>
            <a:r>
              <a:rPr lang="en-US" sz="1800" dirty="0" err="1" smtClean="0"/>
              <a:t>Lehre</a:t>
            </a:r>
            <a:r>
              <a:rPr lang="en-US" sz="1800" dirty="0" smtClean="0"/>
              <a:t> </a:t>
            </a:r>
            <a:r>
              <a:rPr lang="en-US" sz="1800" dirty="0" err="1" smtClean="0"/>
              <a:t>sind</a:t>
            </a:r>
            <a:r>
              <a:rPr lang="en-US" sz="1800" dirty="0" smtClean="0"/>
              <a:t> </a:t>
            </a:r>
            <a:r>
              <a:rPr lang="en-US" sz="1800" dirty="0" err="1" smtClean="0"/>
              <a:t>frei</a:t>
            </a:r>
            <a:r>
              <a:rPr lang="en-US" sz="1800" dirty="0" smtClean="0"/>
              <a:t>.“ -&gt; freedom for art and science, research and teaching</a:t>
            </a:r>
            <a:endParaRPr lang="en-US" sz="1800" dirty="0"/>
          </a:p>
        </p:txBody>
      </p:sp>
      <p:sp>
        <p:nvSpPr>
          <p:cNvPr id="10" name="Text Placeholder 3"/>
          <p:cNvSpPr txBox="1">
            <a:spLocks/>
          </p:cNvSpPr>
          <p:nvPr/>
        </p:nvSpPr>
        <p:spPr>
          <a:xfrm>
            <a:off x="407368" y="908720"/>
            <a:ext cx="11306176" cy="3792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10000"/>
              <a:buFont typeface="Arial" panose="020B0604020202020204" pitchFamily="34" charset="0"/>
              <a:buNone/>
              <a:tabLst>
                <a:tab pos="361950" algn="l"/>
              </a:tabLst>
              <a:defRPr sz="1600" b="0" kern="1200">
                <a:solidFill>
                  <a:schemeClr val="accent2"/>
                </a:solidFill>
                <a:latin typeface="+mn-lt"/>
                <a:ea typeface="+mn-ea"/>
                <a:cs typeface="+mn-cs"/>
              </a:defRPr>
            </a:lvl1pPr>
            <a:lvl2pPr marL="266700" indent="0" algn="l" defTabSz="914400" rtl="0" eaLnBrk="1" latinLnBrk="0" hangingPunct="1">
              <a:lnSpc>
                <a:spcPct val="125000"/>
              </a:lnSpc>
              <a:spcBef>
                <a:spcPts val="0"/>
              </a:spcBef>
              <a:spcAft>
                <a:spcPts val="0"/>
              </a:spcAft>
              <a:buFont typeface="Arial" panose="020B0604020202020204" pitchFamily="34" charset="0"/>
              <a:buNone/>
              <a:defRPr sz="1200" kern="1200">
                <a:solidFill>
                  <a:schemeClr val="tx1"/>
                </a:solidFill>
                <a:latin typeface="+mn-lt"/>
                <a:ea typeface="+mn-ea"/>
                <a:cs typeface="+mn-cs"/>
              </a:defRPr>
            </a:lvl2pPr>
            <a:lvl3pPr marL="895350" indent="-266700"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3pPr>
            <a:lvl4pPr marL="1162050" indent="-266700"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4pPr>
            <a:lvl5pPr marL="1438275" indent="-276225"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Animal Protection is a national objective</a:t>
            </a:r>
            <a:endParaRPr lang="en-US" sz="1800" dirty="0"/>
          </a:p>
        </p:txBody>
      </p:sp>
    </p:spTree>
    <p:extLst>
      <p:ext uri="{BB962C8B-B14F-4D97-AF65-F5344CB8AC3E}">
        <p14:creationId xmlns:p14="http://schemas.microsoft.com/office/powerpoint/2010/main" val="17884455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experiments: When is it allowed?</a:t>
            </a:r>
            <a:endParaRPr lang="en-US" dirty="0"/>
          </a:p>
        </p:txBody>
      </p:sp>
      <p:sp>
        <p:nvSpPr>
          <p:cNvPr id="4" name="Text Placeholder 3"/>
          <p:cNvSpPr>
            <a:spLocks noGrp="1"/>
          </p:cNvSpPr>
          <p:nvPr>
            <p:ph type="body" sz="quarter" idx="13"/>
          </p:nvPr>
        </p:nvSpPr>
        <p:spPr/>
        <p:txBody>
          <a:bodyPr/>
          <a:lstStyle/>
          <a:p>
            <a:r>
              <a:rPr lang="en-US" sz="1800" dirty="0" smtClean="0"/>
              <a:t>Legislative Framework Sets Limits</a:t>
            </a:r>
            <a:endParaRPr lang="en-US" sz="1800" dirty="0"/>
          </a:p>
        </p:txBody>
      </p:sp>
      <p:sp>
        <p:nvSpPr>
          <p:cNvPr id="9" name="Text Placeholder 8"/>
          <p:cNvSpPr>
            <a:spLocks noGrp="1"/>
          </p:cNvSpPr>
          <p:nvPr>
            <p:ph type="body" sz="quarter" idx="19"/>
          </p:nvPr>
        </p:nvSpPr>
        <p:spPr>
          <a:xfrm>
            <a:off x="6384032" y="1700808"/>
            <a:ext cx="5376862" cy="4772635"/>
          </a:xfrm>
        </p:spPr>
        <p:txBody>
          <a:bodyPr/>
          <a:lstStyle/>
          <a:p>
            <a:r>
              <a:rPr lang="en-US" dirty="0" smtClean="0">
                <a:solidFill>
                  <a:srgbClr val="FF0000"/>
                </a:solidFill>
              </a:rPr>
              <a:t>ÜBERARBEITUNG MAIKE</a:t>
            </a:r>
            <a:endParaRPr lang="en-US" dirty="0">
              <a:solidFill>
                <a:srgbClr val="FF0000"/>
              </a:solidFill>
            </a:endParaRPr>
          </a:p>
        </p:txBody>
      </p:sp>
      <p:pic>
        <p:nvPicPr>
          <p:cNvPr id="6" name="Grafik 2">
            <a:extLst>
              <a:ext uri="{FF2B5EF4-FFF2-40B4-BE49-F238E27FC236}">
                <a16:creationId xmlns="" xmlns:a16="http://schemas.microsoft.com/office/drawing/2014/main" id="{678A26B7-2496-7549-B19B-A4299FAE407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473"/>
          <a:stretch/>
        </p:blipFill>
        <p:spPr>
          <a:xfrm>
            <a:off x="4007768" y="786807"/>
            <a:ext cx="8106674" cy="6071191"/>
          </a:xfrm>
          <a:prstGeom prst="rect">
            <a:avLst/>
          </a:prstGeom>
        </p:spPr>
      </p:pic>
      <p:sp>
        <p:nvSpPr>
          <p:cNvPr id="8" name="Fußzeilenplatzhalter 2">
            <a:extLst>
              <a:ext uri="{FF2B5EF4-FFF2-40B4-BE49-F238E27FC236}">
                <a16:creationId xmlns:a16="http://schemas.microsoft.com/office/drawing/2014/main" xmlns="" id="{C868C0D2-F4A9-4C70-84E9-E897290BB7E9}"/>
              </a:ext>
            </a:extLst>
          </p:cNvPr>
          <p:cNvSpPr>
            <a:spLocks noGrp="1"/>
          </p:cNvSpPr>
          <p:nvPr>
            <p:ph type="ftr" sz="quarter" idx="11"/>
          </p:nvPr>
        </p:nvSpPr>
        <p:spPr>
          <a:xfrm>
            <a:off x="708026" y="6547569"/>
            <a:ext cx="10032490" cy="186841"/>
          </a:xfrm>
        </p:spPr>
        <p:txBody>
          <a:bodyPr/>
          <a:lstStyle/>
          <a:p>
            <a:r>
              <a:rPr lang="en-US" sz="800" dirty="0" smtClean="0"/>
              <a:t>Scientific Committee | Arik Willner | 05. June 2020</a:t>
            </a:r>
            <a:endParaRPr lang="en-US" sz="800" dirty="0"/>
          </a:p>
        </p:txBody>
      </p:sp>
      <p:sp>
        <p:nvSpPr>
          <p:cNvPr id="3" name="Rectangle 2"/>
          <p:cNvSpPr/>
          <p:nvPr/>
        </p:nvSpPr>
        <p:spPr>
          <a:xfrm>
            <a:off x="9984432" y="2564904"/>
            <a:ext cx="1872208" cy="6480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Drug Development</a:t>
            </a:r>
          </a:p>
        </p:txBody>
      </p:sp>
      <p:sp>
        <p:nvSpPr>
          <p:cNvPr id="10" name="Rectangle 9"/>
          <p:cNvSpPr/>
          <p:nvPr/>
        </p:nvSpPr>
        <p:spPr>
          <a:xfrm>
            <a:off x="10272464" y="4293096"/>
            <a:ext cx="1872208" cy="100811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Development of cosmetics, detergents, products with tobacco </a:t>
            </a:r>
          </a:p>
        </p:txBody>
      </p:sp>
      <p:sp>
        <p:nvSpPr>
          <p:cNvPr id="11" name="Rectangle 10"/>
          <p:cNvSpPr/>
          <p:nvPr/>
        </p:nvSpPr>
        <p:spPr>
          <a:xfrm>
            <a:off x="9048328" y="5733256"/>
            <a:ext cx="1872208" cy="79208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Development of and testing of any arms</a:t>
            </a:r>
          </a:p>
        </p:txBody>
      </p:sp>
      <p:sp>
        <p:nvSpPr>
          <p:cNvPr id="12" name="Rectangle 11"/>
          <p:cNvSpPr/>
          <p:nvPr/>
        </p:nvSpPr>
        <p:spPr>
          <a:xfrm>
            <a:off x="6960096" y="872716"/>
            <a:ext cx="2520280" cy="32403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Medical Applications</a:t>
            </a:r>
          </a:p>
        </p:txBody>
      </p:sp>
      <p:sp>
        <p:nvSpPr>
          <p:cNvPr id="13" name="Rectangle 12"/>
          <p:cNvSpPr/>
          <p:nvPr/>
        </p:nvSpPr>
        <p:spPr>
          <a:xfrm>
            <a:off x="4151784" y="2588626"/>
            <a:ext cx="2520280" cy="48033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Basic Research</a:t>
            </a:r>
          </a:p>
        </p:txBody>
      </p:sp>
      <p:sp>
        <p:nvSpPr>
          <p:cNvPr id="14" name="Rectangle 13"/>
          <p:cNvSpPr/>
          <p:nvPr/>
        </p:nvSpPr>
        <p:spPr>
          <a:xfrm>
            <a:off x="3719736" y="4077072"/>
            <a:ext cx="2376264" cy="84037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smtClean="0">
                <a:solidFill>
                  <a:schemeClr val="tx1"/>
                </a:solidFill>
              </a:rPr>
              <a:t>Identification of hazardous materials for the environment</a:t>
            </a:r>
          </a:p>
        </p:txBody>
      </p:sp>
      <p:sp>
        <p:nvSpPr>
          <p:cNvPr id="15" name="Rectangle 14"/>
          <p:cNvSpPr/>
          <p:nvPr/>
        </p:nvSpPr>
        <p:spPr>
          <a:xfrm>
            <a:off x="4860230" y="5733257"/>
            <a:ext cx="2520280" cy="648072"/>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Safety assessments</a:t>
            </a:r>
          </a:p>
        </p:txBody>
      </p:sp>
      <p:sp>
        <p:nvSpPr>
          <p:cNvPr id="5" name="Rectangle 4"/>
          <p:cNvSpPr/>
          <p:nvPr/>
        </p:nvSpPr>
        <p:spPr>
          <a:xfrm>
            <a:off x="335360" y="1412776"/>
            <a:ext cx="3168352" cy="4939814"/>
          </a:xfrm>
          <a:prstGeom prst="rect">
            <a:avLst/>
          </a:prstGeom>
          <a:solidFill>
            <a:schemeClr val="accent5">
              <a:lumMod val="20000"/>
              <a:lumOff val="80000"/>
            </a:schemeClr>
          </a:solidFill>
        </p:spPr>
        <p:txBody>
          <a:bodyPr wrap="square">
            <a:spAutoFit/>
          </a:bodyPr>
          <a:lstStyle/>
          <a:p>
            <a:pPr>
              <a:spcAft>
                <a:spcPts val="600"/>
              </a:spcAft>
              <a:buClr>
                <a:srgbClr val="363984"/>
              </a:buClr>
              <a:buSzPct val="100000"/>
              <a:tabLst>
                <a:tab pos="87313" algn="l"/>
              </a:tabLst>
            </a:pPr>
            <a:endParaRPr lang="en-US" b="1" dirty="0" smtClean="0">
              <a:solidFill>
                <a:schemeClr val="accent1"/>
              </a:solidFill>
              <a:ea typeface="Roboto" panose="02000000000000000000" pitchFamily="2" charset="0"/>
              <a:cs typeface="Roboto" panose="02000000000000000000" pitchFamily="2" charset="0"/>
            </a:endParaRPr>
          </a:p>
          <a:p>
            <a:pPr>
              <a:spcAft>
                <a:spcPts val="600"/>
              </a:spcAft>
              <a:buClr>
                <a:srgbClr val="363984"/>
              </a:buClr>
              <a:buSzPct val="100000"/>
              <a:tabLst>
                <a:tab pos="87313" algn="l"/>
              </a:tabLst>
            </a:pPr>
            <a:r>
              <a:rPr lang="en-US" b="1" dirty="0" smtClean="0">
                <a:solidFill>
                  <a:schemeClr val="accent1"/>
                </a:solidFill>
                <a:ea typeface="Roboto" panose="02000000000000000000" pitchFamily="2" charset="0"/>
                <a:cs typeface="Roboto" panose="02000000000000000000" pitchFamily="2" charset="0"/>
              </a:rPr>
              <a:t>Which Animals? </a:t>
            </a:r>
          </a:p>
          <a:p>
            <a:pPr marL="174625" indent="-174625">
              <a:spcAft>
                <a:spcPts val="600"/>
              </a:spcAft>
              <a:buClr>
                <a:srgbClr val="363984"/>
              </a:buClr>
              <a:buSzPct val="100000"/>
              <a:buFont typeface="Lucida Grande"/>
              <a:buChar char="∙"/>
              <a:tabLst>
                <a:tab pos="87313" algn="l"/>
              </a:tabLst>
            </a:pPr>
            <a:endParaRPr lang="en-US" dirty="0" smtClean="0">
              <a:solidFill>
                <a:srgbClr val="3D4449"/>
              </a:solidFill>
              <a:ea typeface="Roboto" panose="02000000000000000000" pitchFamily="2" charset="0"/>
              <a:cs typeface="Roboto" panose="02000000000000000000" pitchFamily="2" charset="0"/>
            </a:endParaRPr>
          </a:p>
          <a:p>
            <a:pPr marL="174625" indent="-174625">
              <a:spcAft>
                <a:spcPts val="600"/>
              </a:spcAft>
              <a:buClr>
                <a:srgbClr val="363984"/>
              </a:buClr>
              <a:buSzPct val="100000"/>
              <a:buFont typeface="Lucida Grande"/>
              <a:buChar char="∙"/>
              <a:tabLst>
                <a:tab pos="87313" algn="l"/>
              </a:tabLst>
            </a:pPr>
            <a:r>
              <a:rPr lang="en-US" dirty="0" smtClean="0">
                <a:solidFill>
                  <a:srgbClr val="3D4449"/>
                </a:solidFill>
                <a:ea typeface="Roboto" panose="02000000000000000000" pitchFamily="2" charset="0"/>
                <a:cs typeface="Roboto" panose="02000000000000000000" pitchFamily="2" charset="0"/>
              </a:rPr>
              <a:t>Applicable for: </a:t>
            </a:r>
            <a:r>
              <a:rPr lang="en-US" b="1" dirty="0" smtClean="0">
                <a:solidFill>
                  <a:srgbClr val="3D4449"/>
                </a:solidFill>
                <a:ea typeface="Roboto" panose="02000000000000000000" pitchFamily="2" charset="0"/>
                <a:cs typeface="Roboto" panose="02000000000000000000" pitchFamily="2" charset="0"/>
              </a:rPr>
              <a:t>Vertebrates, Cephalopods, Decapods </a:t>
            </a:r>
            <a:r>
              <a:rPr lang="en-US" dirty="0" smtClean="0">
                <a:solidFill>
                  <a:srgbClr val="3D4449"/>
                </a:solidFill>
                <a:ea typeface="Roboto" panose="02000000000000000000" pitchFamily="2" charset="0"/>
                <a:cs typeface="Roboto" panose="02000000000000000000" pitchFamily="2" charset="0"/>
              </a:rPr>
              <a:t>(or their </a:t>
            </a:r>
            <a:r>
              <a:rPr lang="en-US" b="1" dirty="0" smtClean="0">
                <a:solidFill>
                  <a:srgbClr val="3D4449"/>
                </a:solidFill>
                <a:ea typeface="Roboto" panose="02000000000000000000" pitchFamily="2" charset="0"/>
                <a:cs typeface="Roboto" panose="02000000000000000000" pitchFamily="2" charset="0"/>
              </a:rPr>
              <a:t>genotype</a:t>
            </a:r>
            <a:r>
              <a:rPr lang="en-US" dirty="0" smtClean="0">
                <a:solidFill>
                  <a:srgbClr val="3D4449"/>
                </a:solidFill>
                <a:ea typeface="Roboto" panose="02000000000000000000" pitchFamily="2" charset="0"/>
                <a:cs typeface="Roboto" panose="02000000000000000000" pitchFamily="2" charset="0"/>
              </a:rPr>
              <a:t>)</a:t>
            </a:r>
            <a:endParaRPr lang="en-US" b="1" dirty="0" smtClean="0">
              <a:solidFill>
                <a:srgbClr val="3D4449"/>
              </a:solidFill>
              <a:ea typeface="Roboto" panose="02000000000000000000" pitchFamily="2" charset="0"/>
              <a:cs typeface="Roboto" panose="02000000000000000000" pitchFamily="2" charset="0"/>
            </a:endParaRPr>
          </a:p>
          <a:p>
            <a:pPr marL="174625" indent="-174625">
              <a:spcAft>
                <a:spcPts val="600"/>
              </a:spcAft>
              <a:buClr>
                <a:srgbClr val="363984"/>
              </a:buClr>
              <a:buSzPct val="100000"/>
              <a:buFont typeface="Lucida Grande"/>
              <a:buChar char="∙"/>
              <a:tabLst>
                <a:tab pos="87313" algn="l"/>
              </a:tabLst>
            </a:pPr>
            <a:endParaRPr lang="en-US" dirty="0" smtClean="0">
              <a:solidFill>
                <a:srgbClr val="3D4449"/>
              </a:solidFill>
              <a:ea typeface="Roboto" panose="02000000000000000000" pitchFamily="2" charset="0"/>
              <a:cs typeface="Roboto" panose="02000000000000000000" pitchFamily="2" charset="0"/>
            </a:endParaRPr>
          </a:p>
          <a:p>
            <a:pPr marL="174625" indent="-174625">
              <a:spcAft>
                <a:spcPts val="600"/>
              </a:spcAft>
              <a:buClr>
                <a:srgbClr val="363984"/>
              </a:buClr>
              <a:buSzPct val="100000"/>
              <a:buFont typeface="Lucida Grande"/>
              <a:buChar char="∙"/>
              <a:tabLst>
                <a:tab pos="87313" algn="l"/>
              </a:tabLst>
            </a:pPr>
            <a:r>
              <a:rPr lang="en-US" dirty="0" smtClean="0">
                <a:solidFill>
                  <a:srgbClr val="3D4449"/>
                </a:solidFill>
                <a:ea typeface="Roboto" panose="02000000000000000000" pitchFamily="2" charset="0"/>
                <a:cs typeface="Roboto" panose="02000000000000000000" pitchFamily="2" charset="0"/>
              </a:rPr>
              <a:t>Does not apply to: (</a:t>
            </a:r>
            <a:r>
              <a:rPr lang="en-US" dirty="0" err="1" smtClean="0">
                <a:solidFill>
                  <a:srgbClr val="3D4449"/>
                </a:solidFill>
                <a:ea typeface="Roboto" panose="02000000000000000000" pitchFamily="2" charset="0"/>
                <a:cs typeface="Roboto" panose="02000000000000000000" pitchFamily="2" charset="0"/>
              </a:rPr>
              <a:t>painfree</a:t>
            </a:r>
            <a:r>
              <a:rPr lang="en-US" dirty="0" smtClean="0">
                <a:solidFill>
                  <a:srgbClr val="3D4449"/>
                </a:solidFill>
                <a:ea typeface="Roboto" panose="02000000000000000000" pitchFamily="2" charset="0"/>
                <a:cs typeface="Roboto" panose="02000000000000000000" pitchFamily="2" charset="0"/>
              </a:rPr>
              <a:t>) </a:t>
            </a:r>
            <a:r>
              <a:rPr lang="en-US" b="1" dirty="0" err="1" smtClean="0">
                <a:solidFill>
                  <a:srgbClr val="3D4449"/>
                </a:solidFill>
                <a:ea typeface="Roboto" panose="02000000000000000000" pitchFamily="2" charset="0"/>
                <a:cs typeface="Roboto" panose="02000000000000000000" pitchFamily="2" charset="0"/>
              </a:rPr>
              <a:t>euthanization</a:t>
            </a:r>
            <a:r>
              <a:rPr lang="en-US" b="1" dirty="0" smtClean="0">
                <a:solidFill>
                  <a:srgbClr val="3D4449"/>
                </a:solidFill>
                <a:ea typeface="Roboto" panose="02000000000000000000" pitchFamily="2" charset="0"/>
                <a:cs typeface="Roboto" panose="02000000000000000000" pitchFamily="2" charset="0"/>
              </a:rPr>
              <a:t> </a:t>
            </a:r>
            <a:r>
              <a:rPr lang="en-US" dirty="0" smtClean="0">
                <a:solidFill>
                  <a:srgbClr val="3D4449"/>
                </a:solidFill>
                <a:ea typeface="Roboto" panose="02000000000000000000" pitchFamily="2" charset="0"/>
                <a:cs typeface="Roboto" panose="02000000000000000000" pitchFamily="2" charset="0"/>
              </a:rPr>
              <a:t>of these animals</a:t>
            </a:r>
          </a:p>
          <a:p>
            <a:pPr marL="174625" indent="-174625">
              <a:spcAft>
                <a:spcPts val="600"/>
              </a:spcAft>
              <a:buClr>
                <a:srgbClr val="363984"/>
              </a:buClr>
              <a:buSzPct val="100000"/>
              <a:buFont typeface="Lucida Grande"/>
              <a:buChar char="∙"/>
              <a:tabLst>
                <a:tab pos="87313" algn="l"/>
              </a:tabLst>
            </a:pPr>
            <a:endParaRPr lang="en-US" dirty="0" smtClean="0">
              <a:solidFill>
                <a:srgbClr val="3D4449"/>
              </a:solidFill>
              <a:ea typeface="Roboto" panose="02000000000000000000" pitchFamily="2" charset="0"/>
              <a:cs typeface="Roboto" panose="02000000000000000000" pitchFamily="2" charset="0"/>
            </a:endParaRPr>
          </a:p>
          <a:p>
            <a:pPr marL="174625" indent="-174625">
              <a:spcAft>
                <a:spcPts val="600"/>
              </a:spcAft>
              <a:buClr>
                <a:srgbClr val="363984"/>
              </a:buClr>
              <a:buSzPct val="100000"/>
              <a:buFont typeface="Lucida Grande"/>
              <a:buChar char="∙"/>
              <a:tabLst>
                <a:tab pos="87313" algn="l"/>
              </a:tabLst>
            </a:pPr>
            <a:endParaRPr lang="en-US" dirty="0" smtClean="0">
              <a:solidFill>
                <a:srgbClr val="3D4449"/>
              </a:solidFill>
              <a:ea typeface="Roboto" panose="02000000000000000000" pitchFamily="2" charset="0"/>
              <a:cs typeface="Roboto" panose="02000000000000000000" pitchFamily="2" charset="0"/>
            </a:endParaRPr>
          </a:p>
          <a:p>
            <a:pPr marL="174625" indent="-174625">
              <a:spcAft>
                <a:spcPts val="600"/>
              </a:spcAft>
              <a:buClr>
                <a:srgbClr val="363984"/>
              </a:buClr>
              <a:buSzPct val="100000"/>
              <a:buFont typeface="Lucida Grande"/>
              <a:buChar char="∙"/>
              <a:tabLst>
                <a:tab pos="87313" algn="l"/>
              </a:tabLst>
            </a:pPr>
            <a:endParaRPr lang="en-US" dirty="0" smtClean="0">
              <a:solidFill>
                <a:srgbClr val="3D4449"/>
              </a:solidFill>
              <a:ea typeface="Roboto" panose="02000000000000000000" pitchFamily="2" charset="0"/>
              <a:cs typeface="Roboto" panose="02000000000000000000" pitchFamily="2" charset="0"/>
            </a:endParaRPr>
          </a:p>
          <a:p>
            <a:pPr marL="174625" indent="-174625">
              <a:spcAft>
                <a:spcPts val="600"/>
              </a:spcAft>
              <a:buClr>
                <a:srgbClr val="363984"/>
              </a:buClr>
              <a:buSzPct val="100000"/>
              <a:buFont typeface="Lucida Grande"/>
              <a:buChar char="∙"/>
              <a:tabLst>
                <a:tab pos="87313" algn="l"/>
              </a:tabLst>
            </a:pPr>
            <a:endParaRPr lang="en-US" dirty="0">
              <a:solidFill>
                <a:srgbClr val="3D4449"/>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27807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experiments: </a:t>
            </a:r>
            <a:r>
              <a:rPr lang="en-US" dirty="0" smtClean="0"/>
              <a:t>Statistics in Germany</a:t>
            </a:r>
            <a:endParaRPr lang="en-US" dirty="0"/>
          </a:p>
        </p:txBody>
      </p:sp>
      <p:sp>
        <p:nvSpPr>
          <p:cNvPr id="4" name="Text Placeholder 3"/>
          <p:cNvSpPr>
            <a:spLocks noGrp="1"/>
          </p:cNvSpPr>
          <p:nvPr>
            <p:ph type="body" sz="quarter" idx="13"/>
          </p:nvPr>
        </p:nvSpPr>
        <p:spPr/>
        <p:txBody>
          <a:bodyPr/>
          <a:lstStyle/>
          <a:p>
            <a:r>
              <a:rPr lang="en-US" sz="1800" dirty="0" smtClean="0"/>
              <a:t>Type of animals used in experiments</a:t>
            </a:r>
            <a:endParaRPr lang="en-US" sz="1800" dirty="0"/>
          </a:p>
        </p:txBody>
      </p:sp>
      <p:sp>
        <p:nvSpPr>
          <p:cNvPr id="8" name="Fußzeilenplatzhalter 2">
            <a:extLst>
              <a:ext uri="{FF2B5EF4-FFF2-40B4-BE49-F238E27FC236}">
                <a16:creationId xmlns:a16="http://schemas.microsoft.com/office/drawing/2014/main" xmlns="" id="{C868C0D2-F4A9-4C70-84E9-E897290BB7E9}"/>
              </a:ext>
            </a:extLst>
          </p:cNvPr>
          <p:cNvSpPr>
            <a:spLocks noGrp="1"/>
          </p:cNvSpPr>
          <p:nvPr>
            <p:ph type="ftr" sz="quarter" idx="11"/>
          </p:nvPr>
        </p:nvSpPr>
        <p:spPr>
          <a:xfrm>
            <a:off x="708026" y="6547569"/>
            <a:ext cx="10032490" cy="186841"/>
          </a:xfrm>
        </p:spPr>
        <p:txBody>
          <a:bodyPr/>
          <a:lstStyle/>
          <a:p>
            <a:r>
              <a:rPr lang="en-US" sz="800" dirty="0" smtClean="0"/>
              <a:t>Scientific Committee | Arik Willner | 05. June 2020</a:t>
            </a:r>
            <a:endParaRPr lang="en-US" sz="800" dirty="0"/>
          </a:p>
        </p:txBody>
      </p:sp>
      <p:pic>
        <p:nvPicPr>
          <p:cNvPr id="16" name="Grafik 15">
            <a:extLst>
              <a:ext uri="{FF2B5EF4-FFF2-40B4-BE49-F238E27FC236}">
                <a16:creationId xmlns:a16="http://schemas.microsoft.com/office/drawing/2014/main" xmlns="" id="{309FC4E3-8E46-6F49-82D4-CF961A24BD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15480" y="1236747"/>
            <a:ext cx="9361040" cy="5496780"/>
          </a:xfrm>
          <a:prstGeom prst="rect">
            <a:avLst/>
          </a:prstGeom>
        </p:spPr>
      </p:pic>
      <p:sp>
        <p:nvSpPr>
          <p:cNvPr id="17" name="Rechteck 16"/>
          <p:cNvSpPr/>
          <p:nvPr/>
        </p:nvSpPr>
        <p:spPr>
          <a:xfrm>
            <a:off x="3249659" y="1556792"/>
            <a:ext cx="6552728" cy="144016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1600" dirty="0" smtClean="0">
                <a:solidFill>
                  <a:schemeClr val="tx1"/>
                </a:solidFill>
              </a:rPr>
              <a:t>In 2018, in Germany </a:t>
            </a:r>
            <a:r>
              <a:rPr lang="de-DE" sz="1600" dirty="0" err="1" smtClean="0">
                <a:solidFill>
                  <a:schemeClr val="tx1"/>
                </a:solidFill>
              </a:rPr>
              <a:t>appr</a:t>
            </a:r>
            <a:r>
              <a:rPr lang="de-DE" sz="1600" b="1" dirty="0" smtClean="0">
                <a:solidFill>
                  <a:schemeClr val="tx1"/>
                </a:solidFill>
              </a:rPr>
              <a:t>. 2.1 Mio</a:t>
            </a:r>
            <a:r>
              <a:rPr lang="de-DE" sz="1600" b="1" dirty="0" smtClean="0">
                <a:solidFill>
                  <a:schemeClr val="tx1"/>
                </a:solidFill>
              </a:rPr>
              <a:t>. </a:t>
            </a:r>
            <a:r>
              <a:rPr lang="de-DE" sz="1600" b="1" dirty="0" err="1" smtClean="0">
                <a:solidFill>
                  <a:schemeClr val="tx1"/>
                </a:solidFill>
              </a:rPr>
              <a:t>animals</a:t>
            </a:r>
            <a:r>
              <a:rPr lang="de-DE" sz="1600" b="1" dirty="0" smtClean="0">
                <a:solidFill>
                  <a:schemeClr val="tx1"/>
                </a:solidFill>
              </a:rPr>
              <a:t> </a:t>
            </a:r>
            <a:r>
              <a:rPr lang="de-DE" sz="1600" dirty="0" err="1" smtClean="0">
                <a:solidFill>
                  <a:schemeClr val="tx1"/>
                </a:solidFill>
              </a:rPr>
              <a:t>were</a:t>
            </a:r>
            <a:r>
              <a:rPr lang="de-DE" sz="1600" dirty="0" smtClean="0">
                <a:solidFill>
                  <a:schemeClr val="tx1"/>
                </a:solidFill>
              </a:rPr>
              <a:t> </a:t>
            </a:r>
            <a:r>
              <a:rPr lang="de-DE" sz="1600" dirty="0" err="1" smtClean="0">
                <a:solidFill>
                  <a:schemeClr val="tx1"/>
                </a:solidFill>
              </a:rPr>
              <a:t>used</a:t>
            </a:r>
            <a:r>
              <a:rPr lang="de-DE" sz="1600" dirty="0" smtClean="0">
                <a:solidFill>
                  <a:schemeClr val="tx1"/>
                </a:solidFill>
              </a:rPr>
              <a:t> </a:t>
            </a:r>
            <a:r>
              <a:rPr lang="de-DE" sz="1600" dirty="0" err="1" smtClean="0">
                <a:solidFill>
                  <a:schemeClr val="tx1"/>
                </a:solidFill>
              </a:rPr>
              <a:t>for</a:t>
            </a:r>
            <a:r>
              <a:rPr lang="de-DE" sz="1600" dirty="0" smtClean="0">
                <a:solidFill>
                  <a:schemeClr val="tx1"/>
                </a:solidFill>
              </a:rPr>
              <a:t> </a:t>
            </a:r>
            <a:r>
              <a:rPr lang="de-DE" sz="1600" dirty="0" err="1" smtClean="0">
                <a:solidFill>
                  <a:schemeClr val="tx1"/>
                </a:solidFill>
              </a:rPr>
              <a:t>animal</a:t>
            </a:r>
            <a:r>
              <a:rPr lang="de-DE" sz="1600" dirty="0" smtClean="0">
                <a:solidFill>
                  <a:schemeClr val="tx1"/>
                </a:solidFill>
              </a:rPr>
              <a:t> </a:t>
            </a:r>
            <a:r>
              <a:rPr lang="de-DE" sz="1600" dirty="0" err="1" smtClean="0">
                <a:solidFill>
                  <a:schemeClr val="tx1"/>
                </a:solidFill>
              </a:rPr>
              <a:t>experiments</a:t>
            </a:r>
            <a:r>
              <a:rPr lang="de-DE" sz="1600" dirty="0" smtClean="0">
                <a:solidFill>
                  <a:schemeClr val="tx1"/>
                </a:solidFill>
              </a:rPr>
              <a:t>.</a:t>
            </a:r>
          </a:p>
          <a:p>
            <a:r>
              <a:rPr lang="de-DE" sz="1600" dirty="0" smtClean="0">
                <a:solidFill>
                  <a:schemeClr val="tx1"/>
                </a:solidFill>
              </a:rPr>
              <a:t>In Hamburg, 260.000 </a:t>
            </a:r>
            <a:r>
              <a:rPr lang="de-DE" sz="1600" dirty="0" err="1" smtClean="0">
                <a:solidFill>
                  <a:schemeClr val="tx1"/>
                </a:solidFill>
              </a:rPr>
              <a:t>animals</a:t>
            </a:r>
            <a:r>
              <a:rPr lang="de-DE" sz="1600" dirty="0" smtClean="0">
                <a:solidFill>
                  <a:schemeClr val="tx1"/>
                </a:solidFill>
              </a:rPr>
              <a:t> </a:t>
            </a:r>
            <a:r>
              <a:rPr lang="de-DE" sz="1600" dirty="0" err="1" smtClean="0">
                <a:solidFill>
                  <a:schemeClr val="tx1"/>
                </a:solidFill>
              </a:rPr>
              <a:t>were</a:t>
            </a:r>
            <a:r>
              <a:rPr lang="de-DE" sz="1600" dirty="0" smtClean="0">
                <a:solidFill>
                  <a:schemeClr val="tx1"/>
                </a:solidFill>
              </a:rPr>
              <a:t> </a:t>
            </a:r>
            <a:r>
              <a:rPr lang="de-DE" sz="1600" dirty="0" err="1" smtClean="0">
                <a:solidFill>
                  <a:schemeClr val="tx1"/>
                </a:solidFill>
              </a:rPr>
              <a:t>used</a:t>
            </a:r>
            <a:r>
              <a:rPr lang="de-DE" sz="1600" dirty="0" smtClean="0">
                <a:solidFill>
                  <a:schemeClr val="tx1"/>
                </a:solidFill>
              </a:rPr>
              <a:t> </a:t>
            </a:r>
            <a:r>
              <a:rPr lang="de-DE" sz="1600" dirty="0" err="1" smtClean="0">
                <a:solidFill>
                  <a:schemeClr val="tx1"/>
                </a:solidFill>
              </a:rPr>
              <a:t>for</a:t>
            </a:r>
            <a:r>
              <a:rPr lang="de-DE" sz="1600" dirty="0" smtClean="0">
                <a:solidFill>
                  <a:schemeClr val="tx1"/>
                </a:solidFill>
              </a:rPr>
              <a:t> </a:t>
            </a:r>
            <a:r>
              <a:rPr lang="de-DE" sz="1600" dirty="0" err="1" smtClean="0">
                <a:solidFill>
                  <a:schemeClr val="tx1"/>
                </a:solidFill>
              </a:rPr>
              <a:t>trials</a:t>
            </a:r>
            <a:r>
              <a:rPr lang="de-DE" sz="1600" dirty="0" smtClean="0">
                <a:solidFill>
                  <a:schemeClr val="tx1"/>
                </a:solidFill>
              </a:rPr>
              <a:t>. </a:t>
            </a:r>
            <a:r>
              <a:rPr lang="de-DE" sz="1600" dirty="0" err="1" smtClean="0">
                <a:solidFill>
                  <a:schemeClr val="tx1"/>
                </a:solidFill>
              </a:rPr>
              <a:t>About</a:t>
            </a:r>
            <a:r>
              <a:rPr lang="de-DE" sz="1600" dirty="0" smtClean="0">
                <a:solidFill>
                  <a:schemeClr val="tx1"/>
                </a:solidFill>
              </a:rPr>
              <a:t> 200.000 </a:t>
            </a:r>
            <a:r>
              <a:rPr lang="de-DE" sz="1600" dirty="0" err="1" smtClean="0">
                <a:solidFill>
                  <a:schemeClr val="tx1"/>
                </a:solidFill>
              </a:rPr>
              <a:t>at</a:t>
            </a:r>
            <a:r>
              <a:rPr lang="de-DE" sz="1600" dirty="0" smtClean="0">
                <a:solidFill>
                  <a:schemeClr val="tx1"/>
                </a:solidFill>
              </a:rPr>
              <a:t> UKE, </a:t>
            </a:r>
            <a:r>
              <a:rPr lang="de-DE" sz="1600" dirty="0" err="1" smtClean="0">
                <a:solidFill>
                  <a:schemeClr val="tx1"/>
                </a:solidFill>
              </a:rPr>
              <a:t>others</a:t>
            </a:r>
            <a:r>
              <a:rPr lang="de-DE" sz="1600" dirty="0" smtClean="0">
                <a:solidFill>
                  <a:schemeClr val="tx1"/>
                </a:solidFill>
              </a:rPr>
              <a:t> </a:t>
            </a:r>
            <a:r>
              <a:rPr lang="de-DE" sz="1600" dirty="0" err="1" smtClean="0">
                <a:solidFill>
                  <a:schemeClr val="tx1"/>
                </a:solidFill>
              </a:rPr>
              <a:t>at</a:t>
            </a:r>
            <a:r>
              <a:rPr lang="de-DE" sz="1600" dirty="0" smtClean="0">
                <a:solidFill>
                  <a:schemeClr val="tx1"/>
                </a:solidFill>
              </a:rPr>
              <a:t> HPI, BNITM </a:t>
            </a:r>
            <a:r>
              <a:rPr lang="de-DE" sz="1600" dirty="0" err="1" smtClean="0">
                <a:solidFill>
                  <a:schemeClr val="tx1"/>
                </a:solidFill>
              </a:rPr>
              <a:t>and</a:t>
            </a:r>
            <a:r>
              <a:rPr lang="de-DE" sz="1600" dirty="0" smtClean="0">
                <a:solidFill>
                  <a:schemeClr val="tx1"/>
                </a:solidFill>
              </a:rPr>
              <a:t> </a:t>
            </a:r>
            <a:r>
              <a:rPr lang="de-DE" sz="1600" dirty="0" err="1">
                <a:solidFill>
                  <a:schemeClr val="tx1"/>
                </a:solidFill>
              </a:rPr>
              <a:t>E</a:t>
            </a:r>
            <a:r>
              <a:rPr lang="de-DE" sz="1600" dirty="0" err="1" smtClean="0">
                <a:solidFill>
                  <a:schemeClr val="tx1"/>
                </a:solidFill>
              </a:rPr>
              <a:t>votec</a:t>
            </a:r>
            <a:r>
              <a:rPr lang="de-DE" sz="1600" dirty="0" smtClean="0">
                <a:solidFill>
                  <a:schemeClr val="tx1"/>
                </a:solidFill>
              </a:rPr>
              <a:t> SE. (Not all </a:t>
            </a:r>
            <a:r>
              <a:rPr lang="de-DE" sz="1600" dirty="0" err="1" smtClean="0">
                <a:solidFill>
                  <a:schemeClr val="tx1"/>
                </a:solidFill>
              </a:rPr>
              <a:t>of</a:t>
            </a:r>
            <a:r>
              <a:rPr lang="de-DE" sz="1600" dirty="0" smtClean="0">
                <a:solidFill>
                  <a:schemeClr val="tx1"/>
                </a:solidFill>
              </a:rPr>
              <a:t> </a:t>
            </a:r>
            <a:r>
              <a:rPr lang="de-DE" sz="1600" dirty="0" err="1" smtClean="0">
                <a:solidFill>
                  <a:schemeClr val="tx1"/>
                </a:solidFill>
              </a:rPr>
              <a:t>them</a:t>
            </a:r>
            <a:r>
              <a:rPr lang="de-DE" sz="1600" dirty="0" smtClean="0">
                <a:solidFill>
                  <a:schemeClr val="tx1"/>
                </a:solidFill>
              </a:rPr>
              <a:t> </a:t>
            </a:r>
            <a:r>
              <a:rPr lang="de-DE" sz="1600" dirty="0" err="1" smtClean="0">
                <a:solidFill>
                  <a:schemeClr val="tx1"/>
                </a:solidFill>
              </a:rPr>
              <a:t>for</a:t>
            </a:r>
            <a:r>
              <a:rPr lang="de-DE" sz="1600" dirty="0" smtClean="0">
                <a:solidFill>
                  <a:schemeClr val="tx1"/>
                </a:solidFill>
              </a:rPr>
              <a:t> </a:t>
            </a:r>
            <a:r>
              <a:rPr lang="de-DE" sz="1600" dirty="0" err="1" smtClean="0">
                <a:solidFill>
                  <a:schemeClr val="tx1"/>
                </a:solidFill>
              </a:rPr>
              <a:t>experiments</a:t>
            </a:r>
            <a:r>
              <a:rPr lang="de-DE" sz="1600" dirty="0" smtClean="0">
                <a:solidFill>
                  <a:schemeClr val="tx1"/>
                </a:solidFill>
              </a:rPr>
              <a:t>, also </a:t>
            </a:r>
            <a:r>
              <a:rPr lang="de-DE" sz="1600" dirty="0" err="1" smtClean="0">
                <a:solidFill>
                  <a:schemeClr val="tx1"/>
                </a:solidFill>
              </a:rPr>
              <a:t>for</a:t>
            </a:r>
            <a:r>
              <a:rPr lang="de-DE" sz="1600" dirty="0" smtClean="0">
                <a:solidFill>
                  <a:schemeClr val="tx1"/>
                </a:solidFill>
              </a:rPr>
              <a:t> </a:t>
            </a:r>
            <a:r>
              <a:rPr lang="de-DE" sz="1600" dirty="0" err="1" smtClean="0">
                <a:solidFill>
                  <a:schemeClr val="tx1"/>
                </a:solidFill>
              </a:rPr>
              <a:t>the</a:t>
            </a:r>
            <a:r>
              <a:rPr lang="de-DE" sz="1600" dirty="0" smtClean="0">
                <a:solidFill>
                  <a:schemeClr val="tx1"/>
                </a:solidFill>
              </a:rPr>
              <a:t> </a:t>
            </a:r>
            <a:r>
              <a:rPr lang="de-DE" sz="1600" dirty="0" err="1" smtClean="0">
                <a:solidFill>
                  <a:schemeClr val="tx1"/>
                </a:solidFill>
              </a:rPr>
              <a:t>development</a:t>
            </a:r>
            <a:r>
              <a:rPr lang="de-DE" sz="1600" dirty="0" smtClean="0">
                <a:solidFill>
                  <a:schemeClr val="tx1"/>
                </a:solidFill>
              </a:rPr>
              <a:t> </a:t>
            </a:r>
            <a:r>
              <a:rPr lang="de-DE" sz="1600" dirty="0" err="1" smtClean="0">
                <a:solidFill>
                  <a:schemeClr val="tx1"/>
                </a:solidFill>
              </a:rPr>
              <a:t>of</a:t>
            </a:r>
            <a:r>
              <a:rPr lang="de-DE" sz="1600" dirty="0" smtClean="0">
                <a:solidFill>
                  <a:schemeClr val="tx1"/>
                </a:solidFill>
              </a:rPr>
              <a:t> </a:t>
            </a:r>
            <a:r>
              <a:rPr lang="de-DE" sz="1600" dirty="0" err="1" smtClean="0">
                <a:solidFill>
                  <a:schemeClr val="tx1"/>
                </a:solidFill>
              </a:rPr>
              <a:t>mouse</a:t>
            </a:r>
            <a:r>
              <a:rPr lang="de-DE" sz="1600" dirty="0" smtClean="0">
                <a:solidFill>
                  <a:schemeClr val="tx1"/>
                </a:solidFill>
              </a:rPr>
              <a:t> </a:t>
            </a:r>
            <a:r>
              <a:rPr lang="de-DE" sz="1600" dirty="0" err="1" smtClean="0">
                <a:solidFill>
                  <a:schemeClr val="tx1"/>
                </a:solidFill>
              </a:rPr>
              <a:t>models</a:t>
            </a:r>
            <a:r>
              <a:rPr lang="de-DE" sz="1600" dirty="0">
                <a:solidFill>
                  <a:schemeClr val="tx1"/>
                </a:solidFill>
              </a:rPr>
              <a:t>)</a:t>
            </a:r>
            <a:endParaRPr lang="de-DE" sz="1600" dirty="0" smtClean="0">
              <a:solidFill>
                <a:schemeClr val="tx1"/>
              </a:solidFill>
            </a:endParaRPr>
          </a:p>
        </p:txBody>
      </p:sp>
    </p:spTree>
    <p:extLst>
      <p:ext uri="{BB962C8B-B14F-4D97-AF65-F5344CB8AC3E}">
        <p14:creationId xmlns:p14="http://schemas.microsoft.com/office/powerpoint/2010/main" val="2575055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 name="Titel 2">
            <a:extLst>
              <a:ext uri="{FF2B5EF4-FFF2-40B4-BE49-F238E27FC236}">
                <a16:creationId xmlns:a16="http://schemas.microsoft.com/office/drawing/2014/main" xmlns="" id="{9AC8FA3B-CD19-40F3-B796-21FAD7F986A1}"/>
              </a:ext>
            </a:extLst>
          </p:cNvPr>
          <p:cNvSpPr>
            <a:spLocks noGrp="1"/>
          </p:cNvSpPr>
          <p:nvPr>
            <p:ph type="ctrTitle"/>
          </p:nvPr>
        </p:nvSpPr>
        <p:spPr>
          <a:ln>
            <a:noFill/>
          </a:ln>
        </p:spPr>
        <p:txBody>
          <a:bodyPr/>
          <a:lstStyle/>
          <a:p>
            <a:r>
              <a:rPr lang="en-US" dirty="0" smtClean="0"/>
              <a:t>Bio-medical imaging</a:t>
            </a:r>
            <a:endParaRPr lang="de-DE" dirty="0"/>
          </a:p>
        </p:txBody>
      </p:sp>
      <p:sp>
        <p:nvSpPr>
          <p:cNvPr id="4" name="Untertitel 3">
            <a:extLst>
              <a:ext uri="{FF2B5EF4-FFF2-40B4-BE49-F238E27FC236}">
                <a16:creationId xmlns:a16="http://schemas.microsoft.com/office/drawing/2014/main" xmlns="" id="{E2057073-5E63-4A11-B0F4-7C24A0079D74}"/>
              </a:ext>
            </a:extLst>
          </p:cNvPr>
          <p:cNvSpPr>
            <a:spLocks noGrp="1"/>
          </p:cNvSpPr>
          <p:nvPr>
            <p:ph type="subTitle" idx="1"/>
          </p:nvPr>
        </p:nvSpPr>
        <p:spPr>
          <a:xfrm>
            <a:off x="428791" y="1412776"/>
            <a:ext cx="7453286" cy="1294253"/>
          </a:xfrm>
        </p:spPr>
        <p:txBody>
          <a:bodyPr/>
          <a:lstStyle/>
          <a:p>
            <a:pPr>
              <a:buClr>
                <a:schemeClr val="bg1"/>
              </a:buClr>
            </a:pPr>
            <a:endParaRPr lang="de-DE" dirty="0" smtClean="0">
              <a:solidFill>
                <a:schemeClr val="bg1"/>
              </a:solidFill>
            </a:endParaRPr>
          </a:p>
          <a:p>
            <a:pPr marL="514350" indent="-514350">
              <a:buClr>
                <a:schemeClr val="bg1"/>
              </a:buClr>
              <a:buFont typeface="+mj-lt"/>
              <a:buAutoNum type="romanUcPeriod"/>
            </a:pPr>
            <a:r>
              <a:rPr lang="de-DE" dirty="0" err="1" smtClean="0">
                <a:solidFill>
                  <a:schemeClr val="bg1"/>
                </a:solidFill>
              </a:rPr>
              <a:t>Directorate‘s</a:t>
            </a:r>
            <a:r>
              <a:rPr lang="de-DE" dirty="0" smtClean="0">
                <a:solidFill>
                  <a:schemeClr val="bg1"/>
                </a:solidFill>
              </a:rPr>
              <a:t> </a:t>
            </a:r>
            <a:r>
              <a:rPr lang="de-DE" dirty="0" err="1" smtClean="0">
                <a:solidFill>
                  <a:schemeClr val="bg1"/>
                </a:solidFill>
              </a:rPr>
              <a:t>decision</a:t>
            </a:r>
            <a:endParaRPr lang="de-DE" dirty="0" smtClean="0">
              <a:solidFill>
                <a:schemeClr val="bg1"/>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960" y="476672"/>
            <a:ext cx="6350000" cy="5422900"/>
          </a:xfrm>
          <a:prstGeom prst="rect">
            <a:avLst/>
          </a:prstGeom>
        </p:spPr>
      </p:pic>
      <p:sp>
        <p:nvSpPr>
          <p:cNvPr id="16" name="Rectangle 15"/>
          <p:cNvSpPr/>
          <p:nvPr/>
        </p:nvSpPr>
        <p:spPr>
          <a:xfrm>
            <a:off x="6168008" y="1196752"/>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17" name="Rectangle 16"/>
          <p:cNvSpPr/>
          <p:nvPr/>
        </p:nvSpPr>
        <p:spPr>
          <a:xfrm>
            <a:off x="9781704" y="3730449"/>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Tree>
    <p:extLst>
      <p:ext uri="{BB962C8B-B14F-4D97-AF65-F5344CB8AC3E}">
        <p14:creationId xmlns:p14="http://schemas.microsoft.com/office/powerpoint/2010/main" val="36424116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Defined Approval Process for Every Experiment</a:t>
            </a:r>
            <a:endParaRPr lang="en-US" dirty="0"/>
          </a:p>
        </p:txBody>
      </p:sp>
      <p:sp>
        <p:nvSpPr>
          <p:cNvPr id="4" name="Text Placeholder 3"/>
          <p:cNvSpPr>
            <a:spLocks noGrp="1"/>
          </p:cNvSpPr>
          <p:nvPr>
            <p:ph type="body" sz="quarter" idx="13"/>
          </p:nvPr>
        </p:nvSpPr>
        <p:spPr/>
        <p:txBody>
          <a:bodyPr/>
          <a:lstStyle/>
          <a:p>
            <a:r>
              <a:rPr lang="en-US" sz="1800" dirty="0" smtClean="0"/>
              <a:t>Approval by Local Authorities Only and Always a </a:t>
            </a:r>
            <a:r>
              <a:rPr lang="en-US" sz="1800" b="1" dirty="0" smtClean="0"/>
              <a:t>Case-by-case Decision</a:t>
            </a:r>
            <a:endParaRPr lang="en-US" sz="1800" b="1" dirty="0">
              <a:solidFill>
                <a:srgbClr val="FF0000"/>
              </a:solidFill>
            </a:endParaRPr>
          </a:p>
        </p:txBody>
      </p:sp>
      <p:pic>
        <p:nvPicPr>
          <p:cNvPr id="8" name="Grafik 2">
            <a:extLst>
              <a:ext uri="{FF2B5EF4-FFF2-40B4-BE49-F238E27FC236}">
                <a16:creationId xmlns="" xmlns:a16="http://schemas.microsoft.com/office/drawing/2014/main" id="{EF77BBA8-4F11-6041-9241-EA1C15059E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6393"/>
          <a:stretch/>
        </p:blipFill>
        <p:spPr>
          <a:xfrm>
            <a:off x="1055440" y="1365622"/>
            <a:ext cx="10297144" cy="5376357"/>
          </a:xfrm>
          <a:prstGeom prst="rect">
            <a:avLst/>
          </a:prstGeom>
        </p:spPr>
      </p:pic>
      <p:sp>
        <p:nvSpPr>
          <p:cNvPr id="3" name="TextBox 2"/>
          <p:cNvSpPr txBox="1"/>
          <p:nvPr/>
        </p:nvSpPr>
        <p:spPr>
          <a:xfrm rot="16200000">
            <a:off x="-863515" y="3371973"/>
            <a:ext cx="4320480" cy="307777"/>
          </a:xfrm>
          <a:prstGeom prst="rect">
            <a:avLst/>
          </a:prstGeom>
          <a:solidFill>
            <a:schemeClr val="bg1"/>
          </a:solidFill>
        </p:spPr>
        <p:txBody>
          <a:bodyPr wrap="square" rtlCol="0">
            <a:spAutoFit/>
          </a:bodyPr>
          <a:lstStyle/>
          <a:p>
            <a:r>
              <a:rPr lang="en-US" sz="1400" dirty="0" smtClean="0"/>
              <a:t>Approval Process</a:t>
            </a:r>
          </a:p>
        </p:txBody>
      </p:sp>
      <p:sp>
        <p:nvSpPr>
          <p:cNvPr id="5" name="TextBox 4"/>
          <p:cNvSpPr txBox="1"/>
          <p:nvPr/>
        </p:nvSpPr>
        <p:spPr>
          <a:xfrm>
            <a:off x="1654338" y="4149080"/>
            <a:ext cx="1201302" cy="307777"/>
          </a:xfrm>
          <a:prstGeom prst="rect">
            <a:avLst/>
          </a:prstGeom>
          <a:solidFill>
            <a:schemeClr val="bg1"/>
          </a:solidFill>
        </p:spPr>
        <p:txBody>
          <a:bodyPr wrap="square" rtlCol="0">
            <a:spAutoFit/>
          </a:bodyPr>
          <a:lstStyle/>
          <a:p>
            <a:r>
              <a:rPr lang="en-US" sz="1400" dirty="0" smtClean="0"/>
              <a:t>Appointment</a:t>
            </a:r>
          </a:p>
        </p:txBody>
      </p:sp>
      <p:sp>
        <p:nvSpPr>
          <p:cNvPr id="11" name="TextBox 10"/>
          <p:cNvSpPr txBox="1"/>
          <p:nvPr/>
        </p:nvSpPr>
        <p:spPr>
          <a:xfrm>
            <a:off x="3327796" y="4077072"/>
            <a:ext cx="1184027" cy="307777"/>
          </a:xfrm>
          <a:prstGeom prst="rect">
            <a:avLst/>
          </a:prstGeom>
          <a:solidFill>
            <a:schemeClr val="bg1"/>
          </a:solidFill>
        </p:spPr>
        <p:txBody>
          <a:bodyPr wrap="square" rtlCol="0">
            <a:spAutoFit/>
          </a:bodyPr>
          <a:lstStyle/>
          <a:p>
            <a:r>
              <a:rPr lang="en-US" sz="1400" dirty="0" smtClean="0"/>
              <a:t>Consultation</a:t>
            </a:r>
          </a:p>
        </p:txBody>
      </p:sp>
      <p:sp>
        <p:nvSpPr>
          <p:cNvPr id="12" name="TextBox 11"/>
          <p:cNvSpPr txBox="1"/>
          <p:nvPr/>
        </p:nvSpPr>
        <p:spPr>
          <a:xfrm>
            <a:off x="2567608" y="5085184"/>
            <a:ext cx="1201302" cy="738664"/>
          </a:xfrm>
          <a:prstGeom prst="rect">
            <a:avLst/>
          </a:prstGeom>
          <a:solidFill>
            <a:schemeClr val="bg1"/>
          </a:solidFill>
        </p:spPr>
        <p:txBody>
          <a:bodyPr wrap="square" rtlCol="0">
            <a:spAutoFit/>
          </a:bodyPr>
          <a:lstStyle/>
          <a:p>
            <a:r>
              <a:rPr lang="en-US" sz="1400" dirty="0" err="1" smtClean="0"/>
              <a:t>Committe</a:t>
            </a:r>
            <a:r>
              <a:rPr lang="en-US" sz="1400" dirty="0" smtClean="0"/>
              <a:t> on Animal Welfare </a:t>
            </a:r>
          </a:p>
        </p:txBody>
      </p:sp>
      <p:sp>
        <p:nvSpPr>
          <p:cNvPr id="13" name="TextBox 12"/>
          <p:cNvSpPr txBox="1"/>
          <p:nvPr/>
        </p:nvSpPr>
        <p:spPr>
          <a:xfrm>
            <a:off x="2351584" y="2545740"/>
            <a:ext cx="1417326" cy="738664"/>
          </a:xfrm>
          <a:prstGeom prst="rect">
            <a:avLst/>
          </a:prstGeom>
          <a:solidFill>
            <a:schemeClr val="bg1"/>
          </a:solidFill>
        </p:spPr>
        <p:txBody>
          <a:bodyPr wrap="square" rtlCol="0">
            <a:spAutoFit/>
          </a:bodyPr>
          <a:lstStyle/>
          <a:p>
            <a:r>
              <a:rPr lang="en-US" sz="1400" dirty="0" smtClean="0"/>
              <a:t>Local Administration: Approval</a:t>
            </a:r>
          </a:p>
        </p:txBody>
      </p:sp>
      <p:sp>
        <p:nvSpPr>
          <p:cNvPr id="14" name="TextBox 13"/>
          <p:cNvSpPr txBox="1"/>
          <p:nvPr/>
        </p:nvSpPr>
        <p:spPr>
          <a:xfrm>
            <a:off x="4072210" y="2944689"/>
            <a:ext cx="1107580" cy="276418"/>
          </a:xfrm>
          <a:prstGeom prst="rect">
            <a:avLst/>
          </a:prstGeom>
          <a:solidFill>
            <a:srgbClr val="CDD5E5"/>
          </a:solidFill>
        </p:spPr>
        <p:txBody>
          <a:bodyPr wrap="square" rtlCol="0">
            <a:spAutoFit/>
          </a:bodyPr>
          <a:lstStyle>
            <a:defPPr>
              <a:defRPr lang="en-US"/>
            </a:defPPr>
            <a:lvl1pPr>
              <a:defRPr sz="1200"/>
            </a:lvl1pPr>
          </a:lstStyle>
          <a:p>
            <a:r>
              <a:rPr lang="en-US" dirty="0" smtClean="0"/>
              <a:t>Approval</a:t>
            </a:r>
            <a:endParaRPr lang="en-US" dirty="0"/>
          </a:p>
        </p:txBody>
      </p:sp>
      <p:sp>
        <p:nvSpPr>
          <p:cNvPr id="15" name="TextBox 14"/>
          <p:cNvSpPr txBox="1"/>
          <p:nvPr/>
        </p:nvSpPr>
        <p:spPr>
          <a:xfrm>
            <a:off x="4544044" y="2647945"/>
            <a:ext cx="1271491" cy="276999"/>
          </a:xfrm>
          <a:prstGeom prst="rect">
            <a:avLst/>
          </a:prstGeom>
          <a:solidFill>
            <a:srgbClr val="CDD5E5"/>
          </a:solidFill>
        </p:spPr>
        <p:txBody>
          <a:bodyPr wrap="square" rtlCol="0">
            <a:spAutoFit/>
          </a:bodyPr>
          <a:lstStyle/>
          <a:p>
            <a:r>
              <a:rPr lang="en-US" sz="1200" dirty="0" smtClean="0"/>
              <a:t>Application</a:t>
            </a:r>
          </a:p>
        </p:txBody>
      </p:sp>
      <p:sp>
        <p:nvSpPr>
          <p:cNvPr id="16" name="TextBox 15"/>
          <p:cNvSpPr txBox="1"/>
          <p:nvPr/>
        </p:nvSpPr>
        <p:spPr>
          <a:xfrm>
            <a:off x="6096000" y="2636331"/>
            <a:ext cx="1417326" cy="307777"/>
          </a:xfrm>
          <a:prstGeom prst="rect">
            <a:avLst/>
          </a:prstGeom>
          <a:solidFill>
            <a:schemeClr val="bg1"/>
          </a:solidFill>
        </p:spPr>
        <p:txBody>
          <a:bodyPr wrap="square" rtlCol="0">
            <a:spAutoFit/>
          </a:bodyPr>
          <a:lstStyle/>
          <a:p>
            <a:r>
              <a:rPr lang="en-US" sz="1400" dirty="0" smtClean="0"/>
              <a:t>Scientist</a:t>
            </a:r>
          </a:p>
        </p:txBody>
      </p:sp>
      <p:sp>
        <p:nvSpPr>
          <p:cNvPr id="17" name="TextBox 16"/>
          <p:cNvSpPr txBox="1"/>
          <p:nvPr/>
        </p:nvSpPr>
        <p:spPr>
          <a:xfrm>
            <a:off x="9071162" y="2636912"/>
            <a:ext cx="1417326" cy="307777"/>
          </a:xfrm>
          <a:prstGeom prst="rect">
            <a:avLst/>
          </a:prstGeom>
          <a:solidFill>
            <a:schemeClr val="bg1"/>
          </a:solidFill>
        </p:spPr>
        <p:txBody>
          <a:bodyPr wrap="square" rtlCol="0">
            <a:spAutoFit/>
          </a:bodyPr>
          <a:lstStyle/>
          <a:p>
            <a:r>
              <a:rPr lang="en-US" sz="1400" dirty="0" smtClean="0"/>
              <a:t>Project</a:t>
            </a:r>
          </a:p>
        </p:txBody>
      </p:sp>
      <p:sp>
        <p:nvSpPr>
          <p:cNvPr id="18" name="TextBox 17"/>
          <p:cNvSpPr txBox="1"/>
          <p:nvPr/>
        </p:nvSpPr>
        <p:spPr>
          <a:xfrm>
            <a:off x="6096000" y="5378325"/>
            <a:ext cx="1417326" cy="523220"/>
          </a:xfrm>
          <a:prstGeom prst="rect">
            <a:avLst/>
          </a:prstGeom>
          <a:solidFill>
            <a:schemeClr val="bg1"/>
          </a:solidFill>
        </p:spPr>
        <p:txBody>
          <a:bodyPr wrap="square" rtlCol="0">
            <a:spAutoFit/>
          </a:bodyPr>
          <a:lstStyle/>
          <a:p>
            <a:r>
              <a:rPr lang="en-US" sz="1400" dirty="0" smtClean="0"/>
              <a:t>Animal Welfare Officer</a:t>
            </a:r>
          </a:p>
        </p:txBody>
      </p:sp>
      <p:sp>
        <p:nvSpPr>
          <p:cNvPr id="19" name="TextBox 18"/>
          <p:cNvSpPr txBox="1"/>
          <p:nvPr/>
        </p:nvSpPr>
        <p:spPr>
          <a:xfrm>
            <a:off x="9071162" y="5157192"/>
            <a:ext cx="1417326" cy="738664"/>
          </a:xfrm>
          <a:prstGeom prst="rect">
            <a:avLst/>
          </a:prstGeom>
          <a:solidFill>
            <a:schemeClr val="bg1"/>
          </a:solidFill>
        </p:spPr>
        <p:txBody>
          <a:bodyPr wrap="square" rtlCol="0">
            <a:spAutoFit/>
          </a:bodyPr>
          <a:lstStyle/>
          <a:p>
            <a:endParaRPr lang="en-US" sz="1400" dirty="0" smtClean="0"/>
          </a:p>
          <a:p>
            <a:r>
              <a:rPr lang="en-US" sz="1400" dirty="0" smtClean="0"/>
              <a:t>Local Administration</a:t>
            </a:r>
          </a:p>
        </p:txBody>
      </p:sp>
      <p:sp>
        <p:nvSpPr>
          <p:cNvPr id="20" name="TextBox 19"/>
          <p:cNvSpPr txBox="1"/>
          <p:nvPr/>
        </p:nvSpPr>
        <p:spPr>
          <a:xfrm rot="16200000">
            <a:off x="3980134" y="4531968"/>
            <a:ext cx="1937649" cy="307777"/>
          </a:xfrm>
          <a:prstGeom prst="rect">
            <a:avLst/>
          </a:prstGeom>
          <a:solidFill>
            <a:srgbClr val="DAD8E4"/>
          </a:solidFill>
        </p:spPr>
        <p:txBody>
          <a:bodyPr wrap="square" rtlCol="0">
            <a:spAutoFit/>
          </a:bodyPr>
          <a:lstStyle/>
          <a:p>
            <a:r>
              <a:rPr lang="en-US" sz="1400" dirty="0" smtClean="0"/>
              <a:t>Animal Experiment</a:t>
            </a:r>
          </a:p>
        </p:txBody>
      </p:sp>
      <p:sp>
        <p:nvSpPr>
          <p:cNvPr id="21" name="TextBox 20"/>
          <p:cNvSpPr txBox="1"/>
          <p:nvPr/>
        </p:nvSpPr>
        <p:spPr>
          <a:xfrm>
            <a:off x="5757407" y="4206593"/>
            <a:ext cx="1047256" cy="307777"/>
          </a:xfrm>
          <a:prstGeom prst="rect">
            <a:avLst/>
          </a:prstGeom>
          <a:solidFill>
            <a:srgbClr val="DAD8E4"/>
          </a:solidFill>
        </p:spPr>
        <p:txBody>
          <a:bodyPr wrap="square" rtlCol="0">
            <a:spAutoFit/>
          </a:bodyPr>
          <a:lstStyle/>
          <a:p>
            <a:r>
              <a:rPr lang="en-US" sz="1400" dirty="0" smtClean="0"/>
              <a:t>Consults</a:t>
            </a:r>
          </a:p>
        </p:txBody>
      </p:sp>
      <p:sp>
        <p:nvSpPr>
          <p:cNvPr id="22" name="TextBox 21"/>
          <p:cNvSpPr txBox="1"/>
          <p:nvPr/>
        </p:nvSpPr>
        <p:spPr>
          <a:xfrm>
            <a:off x="7774415" y="2410255"/>
            <a:ext cx="1047256" cy="307777"/>
          </a:xfrm>
          <a:prstGeom prst="rect">
            <a:avLst/>
          </a:prstGeom>
          <a:solidFill>
            <a:srgbClr val="DAD8E4"/>
          </a:solidFill>
        </p:spPr>
        <p:txBody>
          <a:bodyPr wrap="square" rtlCol="0">
            <a:spAutoFit/>
          </a:bodyPr>
          <a:lstStyle/>
          <a:p>
            <a:r>
              <a:rPr lang="en-US" sz="1400" dirty="0" smtClean="0"/>
              <a:t>Executes</a:t>
            </a:r>
          </a:p>
        </p:txBody>
      </p:sp>
      <p:sp>
        <p:nvSpPr>
          <p:cNvPr id="23" name="TextBox 22"/>
          <p:cNvSpPr txBox="1"/>
          <p:nvPr/>
        </p:nvSpPr>
        <p:spPr>
          <a:xfrm>
            <a:off x="9820844" y="4118879"/>
            <a:ext cx="1047256" cy="307777"/>
          </a:xfrm>
          <a:prstGeom prst="rect">
            <a:avLst/>
          </a:prstGeom>
          <a:solidFill>
            <a:srgbClr val="DAD8E4"/>
          </a:solidFill>
        </p:spPr>
        <p:txBody>
          <a:bodyPr wrap="square" rtlCol="0">
            <a:spAutoFit/>
          </a:bodyPr>
          <a:lstStyle/>
          <a:p>
            <a:r>
              <a:rPr lang="en-US" sz="1400" dirty="0" smtClean="0"/>
              <a:t>Controls</a:t>
            </a:r>
          </a:p>
        </p:txBody>
      </p:sp>
      <p:sp>
        <p:nvSpPr>
          <p:cNvPr id="24" name="TextBox 23"/>
          <p:cNvSpPr txBox="1"/>
          <p:nvPr/>
        </p:nvSpPr>
        <p:spPr>
          <a:xfrm rot="2423947">
            <a:off x="7749292" y="4077071"/>
            <a:ext cx="1047256" cy="307777"/>
          </a:xfrm>
          <a:prstGeom prst="rect">
            <a:avLst/>
          </a:prstGeom>
          <a:solidFill>
            <a:srgbClr val="DAD8E4"/>
          </a:solidFill>
        </p:spPr>
        <p:txBody>
          <a:bodyPr wrap="square" rtlCol="0">
            <a:spAutoFit/>
          </a:bodyPr>
          <a:lstStyle/>
          <a:p>
            <a:r>
              <a:rPr lang="en-US" sz="1400" dirty="0" smtClean="0"/>
              <a:t>Controls</a:t>
            </a:r>
          </a:p>
        </p:txBody>
      </p:sp>
    </p:spTree>
    <p:extLst>
      <p:ext uri="{BB962C8B-B14F-4D97-AF65-F5344CB8AC3E}">
        <p14:creationId xmlns:p14="http://schemas.microsoft.com/office/powerpoint/2010/main" val="3341203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Defined Approval Process for Every Experiment</a:t>
            </a:r>
            <a:endParaRPr lang="en-US" dirty="0"/>
          </a:p>
        </p:txBody>
      </p:sp>
      <p:sp>
        <p:nvSpPr>
          <p:cNvPr id="4" name="Text Placeholder 3"/>
          <p:cNvSpPr>
            <a:spLocks noGrp="1"/>
          </p:cNvSpPr>
          <p:nvPr>
            <p:ph type="body" sz="quarter" idx="13"/>
          </p:nvPr>
        </p:nvSpPr>
        <p:spPr/>
        <p:txBody>
          <a:bodyPr/>
          <a:lstStyle/>
          <a:p>
            <a:r>
              <a:rPr lang="en-US" sz="1800" dirty="0" smtClean="0"/>
              <a:t>Approval by Local Authorities Only and Always a </a:t>
            </a:r>
            <a:r>
              <a:rPr lang="en-US" sz="1800" b="1" dirty="0" smtClean="0"/>
              <a:t>Case-by-case Decision</a:t>
            </a:r>
            <a:endParaRPr lang="en-US" sz="1800" b="1" dirty="0">
              <a:solidFill>
                <a:srgbClr val="FF0000"/>
              </a:solidFill>
            </a:endParaRPr>
          </a:p>
        </p:txBody>
      </p:sp>
      <p:sp>
        <p:nvSpPr>
          <p:cNvPr id="6" name="AutoShape 2" descr="data:image/png;base64,iVBORw0KGgoAAAANSUhEUgAAAOEAAADhCAMAAAAJbSJIAAABpFBMVEX///9FQTz/5QByTz2obE1Kz//w8PD/h6/j4+IAuPAA26jg4OCA3f83My3m5uW/v7z33gBUTzg2ND7/6gBFQTtK1P88ODJBPj1BPDdFPTX/YkLl/v80PDMAvff/ppRHOTc2Y3FGanbrywDXeJbKthmC4v82Pzz/qlQqj3LJWEA9Oj1eXFheh5R70fBIMTJHOCuurKsNx5mYlpQA9r1pZmJFTU4imMPMy8oxLCVeSD1iWjR3xeHjfJ08Pzc9VEkG0qJjlKX/YZc8YFJASkI2dmCDgX5RRj7tzQDjXIhYVFCYvcu0s7FjSj1nZGGioJ5/fXq67/+VYkecjieJkpB4bjAtLD//gmqBnKUqnXx9WUWeZ0vdxxS3pSGIfC5dVjbX7e5Hg5mXiSr/sEv/yy3/ukL/1x18cTDiXEH/dlvdk4OxoCRxUFaZX2+zcU+uvr7C1tUmh6hJrdExcYdJuOBGYmptZDRIo8RGc4PivSLRmz7Ah0mleUOHazx1XT56ST6STj7/lH+SbGKBYFe6f3K+9f9vgojNWH26a4Mfr4g5cFx/VV+qZnpSOGSXAAAX40lEQVR4nO1dj3/TRpZHBoSLKvmXkOQD1qVNKWf3YsckteMl0ANsr8+x3aRJj8RJINCye4EFtiSwe7u33d3eHbT9p2/em5E0kkZ2aCzbvY+/n0/gE1tS5uv35v2aN+NTp2aYYYYZZphhhhlmmGGGGWaYYYYZZphhhhlmmGGGGWaY4ZcFWUl0671OoUXQ6dW7bUWe9JBGCCVRL+hV1TAsAh3+MQy1ahXqbWXSQxsBlFJPMlTDkoKwyOut7i+ZpJwoL1arqogcx7LaKv0i9FXRuF9kTUmUe62qV3SmqTcay4BGg/ziklStcnxiAz8uOqoF9gPQWyyQQRNyOs9OX91a294+42B7bWtVt1nqhlGfcjmWqmSYaEDQmvg0sbG6xXHjsL21al9jqOVJkxiIuhEyzfRlIrrfC+kxbC2zS1WpMmkaA7AYsCZk0i2f3lobxM3GGhOkrk6xqnaAIZgPgNQAbmK9FGP7NJ2Rhj61YgSGjd9TbRyok6EcqRytanfSVEKAWvpzmLlYa9DZWJ80FzHQ0pyM4ZkzVFXVxUmTEaILDI9lVgaKkU7GwjTam4pKhrZ1UoZntlFTjdYUUpSJx5eWT8zwzJnlqZViC0zNYAexvba2tXWaYmtrLcSdrMJkNKZwLpZATU+HsltbOy2CKCJYnVKLKgNDsRCJ6IT0bJL+myjF0qQZBYD+YtWnl9uuXg4k6b0N56I6ddGNAgzNLYfasbg58HIEi2pJk2YUQBnTi3ehFcpxGzJLozdpRn4kcCb+XIJEV7n5uDWVeor+YvnnM/SIEayN1Zo0JS+6IEL9JAQJXDGCnqpTlWfIOAtXT8jQFeMaOv5pCm3QzjROSpDMRl5PjSkq3WBcegIzE6S4DUpfnR4hYvZ0IjPjYnsahShLoxKhS3Eb8+FpEWJbHc0sZHCFqCYmTY0ByzScIV1u/DyNte9zzKk1JWlUXNV5ETZYofsd6a2y+07b5gZ+V6djQQOTQ1tqTp3+nUgyehLzqlt27DYlWRTWg21F81X1j8FytaF7b1qmrh8chtWZNDkAOsMGL8F8Pm1yI24sL4t5rq4uc7KTzHQ+b0txmyWKU+ESE5ySgjRM86B/UEvneZIoTopl9r9PcGY+XSP34bqiTvV0a1qsKUZsq46Omno/E8vE+uu1dDovHQ/5dLq23id3Zfq4qEj1FOqnU+H0IW9iWQWMNj2XiRFkMrHmzmMy9LxpDuBmmnDJ450m3AC3zaWpEE/TDGMqcijO3cOQH+NIY5Rlpr+zX2uYhEQel6VcYoQa4WY2ars7/UyGu+cIrqIuA1RC9f4xWRv/xFTcabjqipBnmezP7azvbtT2Ug1d1yXy00jt1TZ213fm+kmeHV6/k2ZKv30GPjGV79UoFarVaqc9ZoZY0XenYbofCyIDiCV5sNeCl/bT7BPboqbGLWbIBezrsKqL45VjycewKWD4LnAYnt6GwI3z+S17LX3MNXE0paejYLh1xuSNKRZKLGxgqY5VUXtWVAxPA0PLqSqCzVZ7pUVj3BZ2MTqG4BCd9ALie6t38eJF+INjLeF0XHc4aoZbDS4yVUhwqD4jDJ8RIRrj7IYrWI47HDVDSMSsAvs7cTINjS8Jw964ZTguhjLOwy+f9cY+D8fF8FQZbKmBLnG8aWOAocCNvwMyoQzpwgH6Q/aaXEkkKtHrq59hP3kyhDPUWrj6I6l0nb/SM6qqWjV6US/h+BiaqZNCCmN4Su5aJC7V6XpGWWUhTuRtjRzDhp02nAiS5LgfH0MCpcJadXuqm4Kp0a41ugx9NZqTIYShjTIN4apVFGS0y1QOQ6zR6NmTA+sbjYEMwf1LRqv7/HlXAo5qlBGAwxB0NJv9YCiuDMNSESiuDmKIXn/xIuA+BFVGlO0pNkMQob703uVhOHthKB5kmRDDGNLmlosU91FPI2dIS7rFF5ffG4azx4AEitpYDWUIWbfRZQwvfkn0tBqhmgJDnZUGi5+NhOCFJfo8+DeUofrcZvhcjbavocD1eA9neByCDkPpeAyfRcuwy++r8DC8zH54XBYSukB/hAyFFVPFzjPGoKV1XN+GirXuZ/jig6WlDz7zchQS/MPrpaXDVwGGdtW8KrCT6AXvc5bGiopgFwnmN1P7c1DK5RkuFbPEORa/Haqjr4vEBWaLSy89DM1af/1oE9c/qkEpYgpVQIr3C1F6iwoQNKX1ZiaT8TGUstRYFL91pSjS0QsPilQls5KPIVRadxp56FgITLJ4FUOaL589+xJLU6omGt4IACUTs5aEfMnL8PK3RcHcFEnwZdGec8UHF7wM4anJWl64FIyFNxJ00/A7snxRUclI9KS74OCycW1F1hGicBI+yNoX6ktnAwwJxYYpDMqYAcAbBWo8IkCTSXqHZrw+hq4tzH5weZAdPcy6l74MMqRVflFkXara2VM1uowfokM9GRMx1IMMhWaGZ6iLGMaSOl805SDXCTmipeUIs3xixcyjmJBhUEuFBIdqKUHNDO3JUCqVaMuK4QyDlkZMECyNc6HA0gxhGDmIlpopsZa+pzPZFAeKkLB5zShmdfe1Y2npOACLMvZ6oZ8henzd8fhhBM+ix9fR418QMcTnGpNqNYUA2EyJZUiitkM3anPFA/BJ8Q9XSNT24qz7skeGKbG3GBMgYMpvxIIeH+ci/Fz2OIoLZ1+9Przy4KWXI1L2R97M48eO8hPtqsGoLZ+aSzoMxRmwPfJXxSIUYoqHPo7+uWkzpFGb5EZtcrcjtcrjlGgdgicznd/b2weGWXGObwvwim03s/qrgRRJ7mse7e/tpTHydvcItVXVggrbODcNLdKypWmmd01Iyj/DWoyX4GU23Za48KX4QCw9nKav4ULdblNx91yW7Egt4gKpF/UqTYHNvV1IA7JLhx98++Kz997jmNoamqXyxj4ivXjITz1agTr78tWLB4dLmJbYnSmWKzBMKCQsKYx1mbvSUenRF7jgoEPBtEigH3774gUaHhz8S6qh6aN+JnaAqW02+8qxrMDsyhLcVmTl0vxjLNKoasHNnDAplBZhgWbMjURKCW1qcsfTr0eZ6kuHrx88eHCIApTS+2B3M/0GFeMSvHXlUGLMuNJF+mgOs6YSb1Twnft0mXvc/gOa94jrn7MC/XpYBGeCMfN2dJA8Stvv2TVuF6aZ39yNgeHylpdkixVnIq48CQFF9vxBJhOb263pZt7X4sUGnt5zlxYz6+nA+7QTLG+mNqBmsE9kWPVk7sAQWxWAYTDtjxiEobmRoc1PyT/+6T///JfaXiNP29kYP309xq2dZvpHTN4mNu+lpdTef/3lz3/6Y5O2SmVq0Evj/SMwAY1n95/j1raoyhZhaLkxePLhJ4CHj2g721HK3Eyn9Y2DpK9/jch7L725mW7UHu8fzPWbj9h99ClNKRhvY+VCNXDVaezJBmb7fYyz6EAJkk43WxPa2ILr2eS9ZtPucEvatz10YkDV7xLcA33GrqQYvuX3cWz2SD/5xqUyAPZF3zj34VMeB6YhgWIZzEeOuz3xFFpypqaP2EC/tvkRbQ1H31Her9l9j1DVJWE9P75YJVpabU1i82XdTRW/+frhJw+/fuTk/ikyD8ORcvpRH+F9KHksPwmTQqXU7U5mcymmihuCyTYXcAt+JzInuGtvokmhGBDWbAq6hVKDCbopNE+wvzk9O4IcQCNtfjcgjuQmsLgaBnhzMxlguGFOyT4EHrhPNh8QYhMY/vWfw/BXSSD5TB93Mfj/gBDjpAhlKYEQYayr/xQGXPwPiPDI9C9FKD1DDKk+vuAGuwcCZiPzmIz26m9DCP72qnf7Ar2FbrnwfHrV0KMJjTH6RgiqzD2/PMDuX/0uhOF3V92FD3fqYnWNH3e5GsYP45uxUZQh/U6v+8cLcbIjxN99BfgdJ0Jn4cP5TKBW4PH2WO8KaUXCKHxssxG3eG32fRE2pEHSMrD7269c/A1YQpsYjfV4HQXb5En/IOO1lj4V4TX0a4zxaAIoMzhlfkeI6C6+++pXfnz1HToL7+WZpmT6uhPoPur3Pxbi11Jo61sUQGOTP/IyzByA4bj69wDDvwPB9IFXhEnIC71Ht2hEhNnPP35fiI8PraBjiRA4Y9I+l5GBsrW0suojuLqCH4fv2g2sAHviNZBh9koIw/eX9PGWpTBJTfumVnIPhm2tfM8LcAU++/yeT0d3Qd7+VXkICIuf/4sQn2YjbtsLAKai36BmmkhRWpH+8f1/AL7/hwQCBILez4IS9A8YP7ZsUWRKsYQ35nQYm8B8UrRra5KFkejVq9R/p49EBAXbtuiZr7oAkviGSIFeUUpveMsWmfW8f8dsPu+TdLKGBAWGUREeJW0HNWM/og93fhAF9PrFzIe7ea6Waubzj30X9FPwGRgd0Xg13BAfVFJpMsvDMu4TNCVfNJbpr++lob4ItcO9dX9gQEv9RsjmSTh5I3vF7++vZCd0nJTcoWtuG4ECYnLuYH1//WDOX3rLNHGi6qFHe0L2Wfx1wN0XJ3ZgFi4rSvn0gb+I6Cuw2TOQVcDDN05Qhn5vP0GGp9rUNqRTO4JCqZ/fTgMtrWWFZ/XTx/CUQnfwmOm9g6RoQ7Mj0+RBigmwMyCXFTP8t0kyBD9tUY753X5MSBJXcpiFNYyBzWkhDCewCMUj3mNfGpBP67tzzaQ7A2kZv7mza7JzJSy1N9ipCRl+MWmGJBBfdNw7cRCP4YSBfr9JfuZ29jdS3LEZvWGlURHDL6aAoVbnYhG6iEZ0kv3P1VGtoeUkAcOPJ89QrtsdoENhVYccOB9kSAhOmmGJ7Q+0VNqrEVjzpTrK5qoxuBQRZPjFpBkyb0FG3ktAnaWxW7NozJancZte201BP1eixz4JtTVgMgYYfjFphiUqGkMtKzJUksxUs/khMTAH6yRqWz8gJufDZnPPhBKLrLDdoNaAfvRA1AYE/3uCDHtY4DSssgaFd8qQUPLgQ5uhLGtluvRZDc0TgGH2088d/Dvif6xJRd4FukWA+ADZYZhsfuhFM+YwlGWFbnoNPascD1Dh0iZa0sedFhNgSLMny2rbiyfIMBZr+gjyDGW5jYl8WDpbDrXKE1iiogSNguIsD7UowxgnxiZUoGAZtOGsKSkoeUtMcaoYdnBfbo9bAHNbUZJsDtJfYH2ixa2aoaYawm5ZZLgSwEQYYrFNLfNLfFCCMIPLw01d4rQUQM+F8Kb5clxjDC/9728QNxy8WRk/Q4XOwR4/blx3CK7W4yKatei5skfnousYlR6Z0CRsRYa/+VfEOQcfXRo7wxJb57MSfoaBVUK2xuRh2GZ3O9t8uvR5FhpaxvDcJBnWq3abIXHeXoasY4ojiO2oPEPqEgA665pNeNYNKcNzE2QoM59GnXfXxzDQcgGW1MOQ7takt6s4GbEumctNC0PmBtV2m46x7GVo71pgEow9xsCbY1imn0+7rdqOEU+Cu3Pv2p2cy/Dc5BgyN9iqaFoCnbda9zKU8rW+k+P3a6zM7zDE8pxlJTSt0mKOEYqk87euX79+L2czPDc5hrTSbSwqcUXREljZd3yi/Z1lZn4XTxFM9vft8re1yPtCS0poCnnCIlIsgAGdP38dKM4HGN746M2bpyuwmJpIRLyBjRIsUD8PBMkYK5QiGz76AKqp6VTtqJaiaxj4KvsUKCepQm9XGF/JZnj9poUMHX5vGiuXqMeHnbKqWohckpRgXVMo4pUWp6jQ1XfnBzqZnBNopNztO7D0x0mwRQkSaHXbrDKG13LA0CH45JKvN9wKT0tGAwxkDIcgiKGAewY0NJLk3dzCPSnHDSln3VvIQf8hXKDhIAtK3LnfocgYwky8dMMhuCIFEO0mEzSDat0dIEhRdWYZWIzc2/O3rknzOVTN3Lx0d+H82xy0zTgz1VA897OvVOQZfsQI/nQJPqJ5DniWYoSKWqHhpMYNkFgb1ZaQDKv7uWvnCd5eI6p55/a1t7fIL6B51Qr1FAYket4H4NQktpRc6WO4ooOOL9xysHAzF2lHhoaTqOCRgHyKDpraEXj/9nk/bsMnTy+gp7GQKJt/Bq4mzy/ApR6G4CNyP1z3AJ5Vjex0847lsRIEEI+AAOg0pMY0t+AjCNPQNqWaxDb6yLyetxyGKG+bIWQUuQUvw4X5CD0j9hEYCc5KwKtalUsxIODM3fMxBLGoJS4ooEd3u6qqoT8MMvwJGJ6/zj/r+vl5QWv/iIBf9KR2NY8AaQeYatcxFNC3Oz6Gd0BudiEAPgMmA3kYwzeX0HAFP66IKjaoox2HoD0Xerj7yo45QUTz3kG9nXeVlE1Eu8skPpjhDTCldzxKv4D+IpqOhTb2Dbqu2n4d5pDkRNUgUeumhyFEKaqbRtoTEaENZHgOjnO3pB/uOsBoIqqvwLI8Oup8ingIEFfKgBDHMxNBrUhw7aBu8ceuygMZgjGFrMoFijCa4BR8vdWJ+wmi+eEkJGMuy5lTMKTER7sXQFTA1bzlQQzPPRXENINXWH82sH3dsaPcPMBNkJpLAGcip6ego05egf5C9bbGyIMYPtGDDCPavABjsHpagKCs+whQc5r7gRGEiaM7hhSBPUH8I8IZogg9URtoRCSn8AAREnjF/QRpF6aU4KtMWITJ3cXx3qUj4t49hUUoT9elHA9jiGEpCWztoO38wg+5iLYGd1U3o/CYajy4UaryVVMZ8w+kiASNOv8m7VX37RkNYYhR212vPwSKURxohjOcitDni+iI1R4/FTGHJBHzbSRY4CchrWH5v7K6G+LxV4IxIOYpo4/aKhiZxT1+0Ea7yoq7HA9WOkOCLY47KyMH0h9Q7LCozcdwIZqoDbM6NKSCqF7RcdhGgqfoHP1f4AgmcJXMkAJKFsIQozZflEszsVEThG/QYUmT8G16oITqFk5l9pJTwEHQc8lUQVNiCEOM2iRPDPgW9WLkUVsb4xYtOAlt0BI4vwyFxsMT7LAysvAsjxCGtIiRu+3iJjVdoyaIMbcKdia0GYYuY3BLiej2rA43BemioXhjTxhDKkSLA/4+8i1esA3CKmghOkpBq4qWVQlhSGvHliSeQWEM0dYEorbR2xlaiImH6ihCLtBZVhIypCsVatjifUJ1EkGvDFmcxkswbPH4JIBiGMQzQ5SDnv7nlPh5hvXwKYiABIVWsLwMf8R5KN10gHXK0Z9bDoWi1kAdpaDH5hiFuI9hvEMXqcLDSbrhKSRq87gLXNiwRixETAZIxDb8sRWDm4wOw4rFXh1wJ6gJFWLAH16L3h/a0/AYl2rUYOJktBmWsNuNeP5BN2J4ay0cN6YZcdTWxXroMUR4CtdOdTYZGUOcgvqwvlm68xCc+9C4NAKGPUvSpWMvazGr2dHImK1FrSOMtIPAYrM0f22olt6NQEtJGG0VjidCAPN8LahQtVp0Ch7jM6ffZ56zbkp+S3PtFodrWKk5CR0BsOrwDmGE4oTdzEMParZ00XabFfze4o4DC73FiPfKQthtDGns9WFRdcsr4btj/Kg4jcacxxfENCP3+GDm3vVEyrL7pRvv4J7lOv32HG79UEDRGPmXI+O574JQMF4uh6tugu2yI1lj6DVauezPNrVux8vw3I0fL9l9beRhhqGq76ZOx0FC3J4rS6o6QF0UGokHk133AS1VFYgDfD/HkHD86emPP0IaZS3W6+V2BEdHYAU3OFAobAyy2jLa0gGfd8gDyn6GTk0qsjU1TH+DDENE6wL94YD3K6pw0BNgCLmbESzP/D9jaM0YCjBjOGM4Yzg6IMOgn62MhOFU+EPCULdKCT9gJEY38LKLgi7phQHvQ2INDZU+QOODW0208SY6hrQbT8fGRw8wDwi+7ELHxCIcIQ+AYO/SGz9DqGdEsFoha/F4XAvfxBIZVp76GUJcWh0xPU2JI7SSOnxII4a+4iN4Y2XUK79y3IVSqA7QtdHDEAgRcv3RZva2ACkqYlPRbg+wI4CgeTrOA1BnVjy2BttMR9wIxQsxro0V2K6i88aGEhx5KV/WtPhEoFVoJeNH5hQ/egIEIzoDSwaayvBBjZhiG23bysqTpz/99PTJJaxgRPmth7h9d5wEZZk2PxCTSoBVO2s8R2DRHgSNau+oJIvPwekHsP9URfI4YbUQWdvzELqMsc06zjdvK+IXHLNlPyDk8WX2NQwkYlStSX27zhAMGP+xbi91qojF9rhP+BojtGOueM0wwy8H/wcvQvj3ijG2Uw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data:image/png;base64,iVBORw0KGgoAAAANSUhEUgAAAOEAAADhCAMAAAAJbSJIAAABpFBMVEX///9FQTz/5QByTz2obE1Kz//w8PD/h6/j4+IAuPAA26jg4OCA3f83My3m5uW/v7z33gBUTzg2ND7/6gBFQTtK1P88ODJBPj1BPDdFPTX/YkLl/v80PDMAvff/ppRHOTc2Y3FGanbrywDXeJbKthmC4v82Pzz/qlQqj3LJWEA9Oj1eXFheh5R70fBIMTJHOCuurKsNx5mYlpQA9r1pZmJFTU4imMPMy8oxLCVeSD1iWjR3xeHjfJ08Pzc9VEkG0qJjlKX/YZc8YFJASkI2dmCDgX5RRj7tzQDjXIhYVFCYvcu0s7FjSj1nZGGioJ5/fXq67/+VYkecjieJkpB4bjAtLD//gmqBnKUqnXx9WUWeZ0vdxxS3pSGIfC5dVjbX7e5Hg5mXiSr/sEv/yy3/ukL/1x18cTDiXEH/dlvdk4OxoCRxUFaZX2+zcU+uvr7C1tUmh6hJrdExcYdJuOBGYmptZDRIo8RGc4PivSLRmz7Ah0mleUOHazx1XT56ST6STj7/lH+SbGKBYFe6f3K+9f9vgojNWH26a4Mfr4g5cFx/VV+qZnpSOGSXAAAX40lEQVR4nO1dj3/TRpZHBoSLKvmXkOQD1qVNKWf3YsckteMl0ANsr8+x3aRJj8RJINCye4EFtiSwe7u33d3eHbT9p2/em5E0kkZ2aCzbvY+/n0/gE1tS5uv35v2aN+NTp2aYYYYZZphhhhlmmGGGGWaYYYYZZphhhhlmmGGGGWaY4ZcFWUl0671OoUXQ6dW7bUWe9JBGCCVRL+hV1TAsAh3+MQy1ahXqbWXSQxsBlFJPMlTDkoKwyOut7i+ZpJwoL1arqogcx7LaKv0i9FXRuF9kTUmUe62qV3SmqTcay4BGg/ziklStcnxiAz8uOqoF9gPQWyyQQRNyOs9OX91a294+42B7bWtVt1nqhlGfcjmWqmSYaEDQmvg0sbG6xXHjsL21al9jqOVJkxiIuhEyzfRlIrrfC+kxbC2zS1WpMmkaA7AYsCZk0i2f3lobxM3GGhOkrk6xqnaAIZgPgNQAbmK9FGP7NJ2Rhj61YgSGjd9TbRyok6EcqRytanfSVEKAWvpzmLlYa9DZWJ80FzHQ0pyM4ZkzVFXVxUmTEaILDI9lVgaKkU7GwjTam4pKhrZ1UoZntlFTjdYUUpSJx5eWT8zwzJnlqZViC0zNYAexvba2tXWaYmtrLcSdrMJkNKZwLpZATU+HsltbOy2CKCJYnVKLKgNDsRCJ6IT0bJL+myjF0qQZBYD+YtWnl9uuXg4k6b0N56I6ddGNAgzNLYfasbg58HIEi2pJk2YUQBnTi3ehFcpxGzJLozdpRn4kcCb+XIJEV7n5uDWVeor+YvnnM/SIEayN1Zo0JS+6IEL9JAQJXDGCnqpTlWfIOAtXT8jQFeMaOv5pCm3QzjROSpDMRl5PjSkq3WBcegIzE6S4DUpfnR4hYvZ0IjPjYnsahShLoxKhS3Eb8+FpEWJbHc0sZHCFqCYmTY0ByzScIV1u/DyNte9zzKk1JWlUXNV5ETZYofsd6a2y+07b5gZ+V6djQQOTQ1tqTp3+nUgyehLzqlt27DYlWRTWg21F81X1j8FytaF7b1qmrh8chtWZNDkAOsMGL8F8Pm1yI24sL4t5rq4uc7KTzHQ+b0txmyWKU+ESE5ySgjRM86B/UEvneZIoTopl9r9PcGY+XSP34bqiTvV0a1qsKUZsq46Omno/E8vE+uu1dDovHQ/5dLq23id3Zfq4qEj1FOqnU+H0IW9iWQWMNj2XiRFkMrHmzmMy9LxpDuBmmnDJ450m3AC3zaWpEE/TDGMqcijO3cOQH+NIY5Rlpr+zX2uYhEQel6VcYoQa4WY2ars7/UyGu+cIrqIuA1RC9f4xWRv/xFTcabjqipBnmezP7azvbtT2Ug1d1yXy00jt1TZ213fm+kmeHV6/k2ZKv30GPjGV79UoFarVaqc9ZoZY0XenYbofCyIDiCV5sNeCl/bT7BPboqbGLWbIBezrsKqL45VjycewKWD4LnAYnt6GwI3z+S17LX3MNXE0paejYLh1xuSNKRZKLGxgqY5VUXtWVAxPA0PLqSqCzVZ7pUVj3BZ2MTqG4BCd9ALie6t38eJF+INjLeF0XHc4aoZbDS4yVUhwqD4jDJ8RIRrj7IYrWI47HDVDSMSsAvs7cTINjS8Jw964ZTguhjLOwy+f9cY+D8fF8FQZbKmBLnG8aWOAocCNvwMyoQzpwgH6Q/aaXEkkKtHrq59hP3kyhDPUWrj6I6l0nb/SM6qqWjV6US/h+BiaqZNCCmN4Su5aJC7V6XpGWWUhTuRtjRzDhp02nAiS5LgfH0MCpcJadXuqm4Kp0a41ugx9NZqTIYShjTIN4apVFGS0y1QOQ6zR6NmTA+sbjYEMwf1LRqv7/HlXAo5qlBGAwxB0NJv9YCiuDMNSESiuDmKIXn/xIuA+BFVGlO0pNkMQob703uVhOHthKB5kmRDDGNLmlosU91FPI2dIS7rFF5ffG4azx4AEitpYDWUIWbfRZQwvfkn0tBqhmgJDnZUGi5+NhOCFJfo8+DeUofrcZvhcjbavocD1eA9neByCDkPpeAyfRcuwy++r8DC8zH54XBYSukB/hAyFFVPFzjPGoKV1XN+GirXuZ/jig6WlDz7zchQS/MPrpaXDVwGGdtW8KrCT6AXvc5bGiopgFwnmN1P7c1DK5RkuFbPEORa/Haqjr4vEBWaLSy89DM1af/1oE9c/qkEpYgpVQIr3C1F6iwoQNKX1ZiaT8TGUstRYFL91pSjS0QsPilQls5KPIVRadxp56FgITLJ4FUOaL589+xJLU6omGt4IACUTs5aEfMnL8PK3RcHcFEnwZdGec8UHF7wM4anJWl64FIyFNxJ00/A7snxRUclI9KS74OCycW1F1hGicBI+yNoX6ktnAwwJxYYpDMqYAcAbBWo8IkCTSXqHZrw+hq4tzH5weZAdPcy6l74MMqRVflFkXara2VM1uowfokM9GRMx1IMMhWaGZ6iLGMaSOl805SDXCTmipeUIs3xixcyjmJBhUEuFBIdqKUHNDO3JUCqVaMuK4QyDlkZMECyNc6HA0gxhGDmIlpopsZa+pzPZFAeKkLB5zShmdfe1Y2npOACLMvZ6oZ8henzd8fhhBM+ix9fR418QMcTnGpNqNYUA2EyJZUiitkM3anPFA/BJ8Q9XSNT24qz7skeGKbG3GBMgYMpvxIIeH+ci/Fz2OIoLZ1+9Przy4KWXI1L2R97M48eO8hPtqsGoLZ+aSzoMxRmwPfJXxSIUYoqHPo7+uWkzpFGb5EZtcrcjtcrjlGgdgicznd/b2weGWXGObwvwim03s/qrgRRJ7mse7e/tpTHydvcItVXVggrbODcNLdKypWmmd01Iyj/DWoyX4GU23Za48KX4QCw9nKav4ULdblNx91yW7Egt4gKpF/UqTYHNvV1IA7JLhx98++Kz997jmNoamqXyxj4ivXjITz1agTr78tWLB4dLmJbYnSmWKzBMKCQsKYx1mbvSUenRF7jgoEPBtEigH3774gUaHhz8S6qh6aN+JnaAqW02+8qxrMDsyhLcVmTl0vxjLNKoasHNnDAplBZhgWbMjURKCW1qcsfTr0eZ6kuHrx88eHCIApTS+2B3M/0GFeMSvHXlUGLMuNJF+mgOs6YSb1Twnft0mXvc/gOa94jrn7MC/XpYBGeCMfN2dJA8Stvv2TVuF6aZ39yNgeHylpdkixVnIq48CQFF9vxBJhOb263pZt7X4sUGnt5zlxYz6+nA+7QTLG+mNqBmsE9kWPVk7sAQWxWAYTDtjxiEobmRoc1PyT/+6T///JfaXiNP29kYP309xq2dZvpHTN4mNu+lpdTef/3lz3/6Y5O2SmVq0Evj/SMwAY1n95/j1raoyhZhaLkxePLhJ4CHj2g721HK3Eyn9Y2DpK9/jch7L725mW7UHu8fzPWbj9h99ClNKRhvY+VCNXDVaezJBmb7fYyz6EAJkk43WxPa2ILr2eS9ZtPucEvatz10YkDV7xLcA33GrqQYvuX3cWz2SD/5xqUyAPZF3zj34VMeB6YhgWIZzEeOuz3xFFpypqaP2EC/tvkRbQ1H31Her9l9j1DVJWE9P75YJVpabU1i82XdTRW/+frhJw+/fuTk/ikyD8ORcvpRH+F9KHksPwmTQqXU7U5mcymmihuCyTYXcAt+JzInuGtvokmhGBDWbAq6hVKDCbopNE+wvzk9O4IcQCNtfjcgjuQmsLgaBnhzMxlguGFOyT4EHrhPNh8QYhMY/vWfw/BXSSD5TB93Mfj/gBDjpAhlKYEQYayr/xQGXPwPiPDI9C9FKD1DDKk+vuAGuwcCZiPzmIz26m9DCP72qnf7Ar2FbrnwfHrV0KMJjTH6RgiqzD2/PMDuX/0uhOF3V92FD3fqYnWNH3e5GsYP45uxUZQh/U6v+8cLcbIjxN99BfgdJ0Jn4cP5TKBW4PH2WO8KaUXCKHxssxG3eG32fRE2pEHSMrD7269c/A1YQpsYjfV4HQXb5En/IOO1lj4V4TX0a4zxaAIoMzhlfkeI6C6+++pXfnz1HToL7+WZpmT6uhPoPur3Pxbi11Jo61sUQGOTP/IyzByA4bj69wDDvwPB9IFXhEnIC71Ht2hEhNnPP35fiI8PraBjiRA4Y9I+l5GBsrW0suojuLqCH4fv2g2sAHviNZBh9koIw/eX9PGWpTBJTfumVnIPhm2tfM8LcAU++/yeT0d3Qd7+VXkICIuf/4sQn2YjbtsLAKai36BmmkhRWpH+8f1/AL7/hwQCBILez4IS9A8YP7ZsUWRKsYQ35nQYm8B8UrRra5KFkejVq9R/p49EBAXbtuiZr7oAkviGSIFeUUpveMsWmfW8f8dsPu+TdLKGBAWGUREeJW0HNWM/og93fhAF9PrFzIe7ea6Waubzj30X9FPwGRgd0Xg13BAfVFJpMsvDMu4TNCVfNJbpr++lob4ItcO9dX9gQEv9RsjmSTh5I3vF7++vZCd0nJTcoWtuG4ECYnLuYH1//WDOX3rLNHGi6qFHe0L2Wfx1wN0XJ3ZgFi4rSvn0gb+I6Cuw2TOQVcDDN05Qhn5vP0GGp9rUNqRTO4JCqZ/fTgMtrWWFZ/XTx/CUQnfwmOm9g6RoQ7Mj0+RBigmwMyCXFTP8t0kyBD9tUY753X5MSBJXcpiFNYyBzWkhDCewCMUj3mNfGpBP67tzzaQ7A2kZv7mza7JzJSy1N9ipCRl+MWmGJBBfdNw7cRCP4YSBfr9JfuZ29jdS3LEZvWGlURHDL6aAoVbnYhG6iEZ0kv3P1VGtoeUkAcOPJ89QrtsdoENhVYccOB9kSAhOmmGJ7Q+0VNqrEVjzpTrK5qoxuBQRZPjFpBkyb0FG3ktAnaWxW7NozJancZte201BP1eixz4JtTVgMgYYfjFphiUqGkMtKzJUksxUs/khMTAH6yRqWz8gJufDZnPPhBKLrLDdoNaAfvRA1AYE/3uCDHtY4DSssgaFd8qQUPLgQ5uhLGtluvRZDc0TgGH2088d/Dvif6xJRd4FukWA+ADZYZhsfuhFM+YwlGWFbnoNPascD1Dh0iZa0sedFhNgSLMny2rbiyfIMBZr+gjyDGW5jYl8WDpbDrXKE1iiogSNguIsD7UowxgnxiZUoGAZtOGsKSkoeUtMcaoYdnBfbo9bAHNbUZJsDtJfYH2ixa2aoaYawm5ZZLgSwEQYYrFNLfNLfFCCMIPLw01d4rQUQM+F8Kb5clxjDC/9728QNxy8WRk/Q4XOwR4/blx3CK7W4yKatei5skfnousYlR6Z0CRsRYa/+VfEOQcfXRo7wxJb57MSfoaBVUK2xuRh2GZ3O9t8uvR5FhpaxvDcJBnWq3abIXHeXoasY4ojiO2oPEPqEgA665pNeNYNKcNzE2QoM59GnXfXxzDQcgGW1MOQ7takt6s4GbEumctNC0PmBtV2m46x7GVo71pgEow9xsCbY1imn0+7rdqOEU+Cu3Pv2p2cy/Dc5BgyN9iqaFoCnbda9zKU8rW+k+P3a6zM7zDE8pxlJTSt0mKOEYqk87euX79+L2czPDc5hrTSbSwqcUXREljZd3yi/Z1lZn4XTxFM9vft8re1yPtCS0poCnnCIlIsgAGdP38dKM4HGN746M2bpyuwmJpIRLyBjRIsUD8PBMkYK5QiGz76AKqp6VTtqJaiaxj4KvsUKCepQm9XGF/JZnj9poUMHX5vGiuXqMeHnbKqWohckpRgXVMo4pUWp6jQ1XfnBzqZnBNopNztO7D0x0mwRQkSaHXbrDKG13LA0CH45JKvN9wKT0tGAwxkDIcgiKGAewY0NJLk3dzCPSnHDSln3VvIQf8hXKDhIAtK3LnfocgYwky8dMMhuCIFEO0mEzSDat0dIEhRdWYZWIzc2/O3rknzOVTN3Lx0d+H82xy0zTgz1VA897OvVOQZfsQI/nQJPqJ5DniWYoSKWqHhpMYNkFgb1ZaQDKv7uWvnCd5eI6p55/a1t7fIL6B51Qr1FAYket4H4NQktpRc6WO4ooOOL9xysHAzF2lHhoaTqOCRgHyKDpraEXj/9nk/bsMnTy+gp7GQKJt/Bq4mzy/ApR6G4CNyP1z3AJ5Vjex0847lsRIEEI+AAOg0pMY0t+AjCNPQNqWaxDb6yLyetxyGKG+bIWQUuQUvw4X5CD0j9hEYCc5KwKtalUsxIODM3fMxBLGoJS4ooEd3u6qqoT8MMvwJGJ6/zj/r+vl5QWv/iIBf9KR2NY8AaQeYatcxFNC3Oz6Gd0BudiEAPgMmA3kYwzeX0HAFP66IKjaoox2HoD0Xerj7yo45QUTz3kG9nXeVlE1Eu8skPpjhDTCldzxKv4D+IpqOhTb2Dbqu2n4d5pDkRNUgUeumhyFEKaqbRtoTEaENZHgOjnO3pB/uOsBoIqqvwLI8Oup8ingIEFfKgBDHMxNBrUhw7aBu8ceuygMZgjGFrMoFijCa4BR8vdWJ+wmi+eEkJGMuy5lTMKTER7sXQFTA1bzlQQzPPRXENINXWH82sH3dsaPcPMBNkJpLAGcip6ego05egf5C9bbGyIMYPtGDDCPavABjsHpagKCs+whQc5r7gRGEiaM7hhSBPUH8I8IZogg9URtoRCSn8AAREnjF/QRpF6aU4KtMWITJ3cXx3qUj4t49hUUoT9elHA9jiGEpCWztoO38wg+5iLYGd1U3o/CYajy4UaryVVMZ8w+kiASNOv8m7VX37RkNYYhR212vPwSKURxohjOcitDni+iI1R4/FTGHJBHzbSRY4CchrWH5v7K6G+LxV4IxIOYpo4/aKhiZxT1+0Ea7yoq7HA9WOkOCLY47KyMH0h9Q7LCozcdwIZqoDbM6NKSCqF7RcdhGgqfoHP1f4AgmcJXMkAJKFsIQozZflEszsVEThG/QYUmT8G16oITqFk5l9pJTwEHQc8lUQVNiCEOM2iRPDPgW9WLkUVsb4xYtOAlt0BI4vwyFxsMT7LAysvAsjxCGtIiRu+3iJjVdoyaIMbcKdia0GYYuY3BLiej2rA43BemioXhjTxhDKkSLA/4+8i1esA3CKmghOkpBq4qWVQlhSGvHliSeQWEM0dYEorbR2xlaiImH6ihCLtBZVhIypCsVatjifUJ1EkGvDFmcxkswbPH4JIBiGMQzQ5SDnv7nlPh5hvXwKYiABIVWsLwMf8R5KN10gHXK0Z9bDoWi1kAdpaDH5hiFuI9hvEMXqcLDSbrhKSRq87gLXNiwRixETAZIxDb8sRWDm4wOw4rFXh1wJ6gJFWLAH16L3h/a0/AYl2rUYOJktBmWsNuNeP5BN2J4ay0cN6YZcdTWxXroMUR4CtdOdTYZGUOcgvqwvlm68xCc+9C4NAKGPUvSpWMvazGr2dHImK1FrSOMtIPAYrM0f22olt6NQEtJGG0VjidCAPN8LahQtVp0Ch7jM6ffZ56zbkp+S3PtFodrWKk5CR0BsOrwDmGE4oTdzEMParZ00XabFfze4o4DC73FiPfKQthtDGns9WFRdcsr4btj/Kg4jcacxxfENCP3+GDm3vVEyrL7pRvv4J7lOv32HG79UEDRGPmXI+O574JQMF4uh6tugu2yI1lj6DVauezPNrVux8vw3I0fL9l9beRhhqGq76ZOx0FC3J4rS6o6QF0UGokHk133AS1VFYgDfD/HkHD86emPP0IaZS3W6+V2BEdHYAU3OFAobAyy2jLa0gGfd8gDyn6GTk0qsjU1TH+DDENE6wL94YD3K6pw0BNgCLmbESzP/D9jaM0YCjBjOGM4Yzg6IMOgn62MhOFU+EPCULdKCT9gJEY38LKLgi7phQHvQ2INDZU+QOODW0208SY6hrQbT8fGRw8wDwi+7ELHxCIcIQ+AYO/SGz9DqGdEsFoha/F4XAvfxBIZVp76GUJcWh0xPU2JI7SSOnxII4a+4iN4Y2XUK79y3IVSqA7QtdHDEAgRcv3RZva2ACkqYlPRbg+wI4CgeTrOA1BnVjy2BttMR9wIxQsxro0V2K6i88aGEhx5KV/WtPhEoFVoJeNH5hQ/egIEIzoDSwaayvBBjZhiG23bysqTpz/99PTJJaxgRPmth7h9d5wEZZk2PxCTSoBVO2s8R2DRHgSNau+oJIvPwekHsP9URfI4YbUQWdvzELqMsc06zjdvK+IXHLNlPyDk8WX2NQwkYlStSX27zhAMGP+xbi91qojF9rhP+BojtGOueM0wwy8H/wcvQvj3ijG2U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09" y="1628800"/>
            <a:ext cx="2143125" cy="2143125"/>
          </a:xfrm>
          <a:prstGeom prst="rect">
            <a:avLst/>
          </a:prstGeom>
        </p:spPr>
      </p:pic>
      <p:sp>
        <p:nvSpPr>
          <p:cNvPr id="10" name="Pfeil nach rechts 9"/>
          <p:cNvSpPr/>
          <p:nvPr/>
        </p:nvSpPr>
        <p:spPr>
          <a:xfrm>
            <a:off x="3143672" y="2420888"/>
            <a:ext cx="1584176" cy="936104"/>
          </a:xfrm>
          <a:prstGeom prst="right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pic>
        <p:nvPicPr>
          <p:cNvPr id="2056" name="Picture 8" descr="Mürrisch und düsteren hübsches Mädchen in Gläser, beleidigt Frau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109" t="5812" r="16967" b="14937"/>
          <a:stretch/>
        </p:blipFill>
        <p:spPr bwMode="auto">
          <a:xfrm>
            <a:off x="4943872" y="1553456"/>
            <a:ext cx="2113197" cy="229381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aumen Icon Set. Wie, Abneigung und Symbol neutral. Daumen hoch in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621" b="28572"/>
          <a:stretch/>
        </p:blipFill>
        <p:spPr bwMode="auto">
          <a:xfrm>
            <a:off x="6672064" y="3356992"/>
            <a:ext cx="1856956" cy="7481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7"/>
          <p:cNvSpPr txBox="1"/>
          <p:nvPr/>
        </p:nvSpPr>
        <p:spPr>
          <a:xfrm>
            <a:off x="6528048" y="1665110"/>
            <a:ext cx="3164561" cy="307777"/>
          </a:xfrm>
          <a:prstGeom prst="rect">
            <a:avLst/>
          </a:prstGeom>
          <a:solidFill>
            <a:schemeClr val="bg1"/>
          </a:solidFill>
        </p:spPr>
        <p:txBody>
          <a:bodyPr wrap="square" rtlCol="0">
            <a:spAutoFit/>
          </a:bodyPr>
          <a:lstStyle/>
          <a:p>
            <a:r>
              <a:rPr lang="en-US" sz="1400" b="1" dirty="0" smtClean="0"/>
              <a:t>Animal Welfare Officer</a:t>
            </a:r>
          </a:p>
        </p:txBody>
      </p:sp>
      <p:sp>
        <p:nvSpPr>
          <p:cNvPr id="26" name="Pfeil nach unten 25"/>
          <p:cNvSpPr/>
          <p:nvPr/>
        </p:nvSpPr>
        <p:spPr>
          <a:xfrm>
            <a:off x="2567608" y="4206465"/>
            <a:ext cx="2160240" cy="576064"/>
          </a:xfrm>
          <a:prstGeom prst="down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pic>
        <p:nvPicPr>
          <p:cNvPr id="2058" name="Picture 10" descr="Committee Icons - Download Free Vector Icons | Noun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1706" y="4782529"/>
            <a:ext cx="2120498" cy="212049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17"/>
          <p:cNvSpPr txBox="1"/>
          <p:nvPr/>
        </p:nvSpPr>
        <p:spPr>
          <a:xfrm>
            <a:off x="289030" y="5085184"/>
            <a:ext cx="3164561" cy="523220"/>
          </a:xfrm>
          <a:prstGeom prst="rect">
            <a:avLst/>
          </a:prstGeom>
          <a:noFill/>
        </p:spPr>
        <p:txBody>
          <a:bodyPr wrap="square" rtlCol="0">
            <a:spAutoFit/>
          </a:bodyPr>
          <a:lstStyle/>
          <a:p>
            <a:r>
              <a:rPr lang="en-US" sz="1400" b="1" dirty="0" smtClean="0"/>
              <a:t>Local authorities advised by</a:t>
            </a:r>
          </a:p>
          <a:p>
            <a:r>
              <a:rPr lang="en-US" sz="1400" b="1" dirty="0" smtClean="0"/>
              <a:t>Animal welfare committee</a:t>
            </a:r>
            <a:endParaRPr lang="en-US" sz="1400" b="1" dirty="0" smtClean="0"/>
          </a:p>
        </p:txBody>
      </p:sp>
      <p:sp>
        <p:nvSpPr>
          <p:cNvPr id="28" name="Textfeld 27"/>
          <p:cNvSpPr txBox="1"/>
          <p:nvPr/>
        </p:nvSpPr>
        <p:spPr>
          <a:xfrm>
            <a:off x="5015880" y="5304110"/>
            <a:ext cx="6736139" cy="1077218"/>
          </a:xfrm>
          <a:prstGeom prst="rect">
            <a:avLst/>
          </a:prstGeom>
          <a:noFill/>
        </p:spPr>
        <p:txBody>
          <a:bodyPr wrap="none" rtlCol="0">
            <a:spAutoFit/>
          </a:bodyPr>
          <a:lstStyle/>
          <a:p>
            <a:pPr marL="285750" indent="-285750">
              <a:buFont typeface="Arial" panose="020B0604020202020204" pitchFamily="34" charset="0"/>
              <a:buChar char="•"/>
            </a:pPr>
            <a:r>
              <a:rPr lang="de-DE" sz="1600" dirty="0" err="1" smtClean="0"/>
              <a:t>At</a:t>
            </a:r>
            <a:r>
              <a:rPr lang="de-DE" sz="1600" dirty="0" smtClean="0"/>
              <a:t> least 1/3 </a:t>
            </a:r>
            <a:r>
              <a:rPr lang="de-DE" sz="1600" dirty="0" err="1" smtClean="0"/>
              <a:t>of</a:t>
            </a:r>
            <a:r>
              <a:rPr lang="de-DE" sz="1600" dirty="0" smtClean="0"/>
              <a:t> </a:t>
            </a:r>
            <a:r>
              <a:rPr lang="de-DE" sz="1600" dirty="0" err="1" smtClean="0"/>
              <a:t>members</a:t>
            </a:r>
            <a:r>
              <a:rPr lang="de-DE" sz="1600" dirty="0" smtClean="0"/>
              <a:t> </a:t>
            </a:r>
            <a:r>
              <a:rPr lang="de-DE" sz="1600" dirty="0" err="1" smtClean="0"/>
              <a:t>nominated</a:t>
            </a:r>
            <a:r>
              <a:rPr lang="de-DE" sz="1600" dirty="0" smtClean="0"/>
              <a:t> </a:t>
            </a:r>
            <a:r>
              <a:rPr lang="de-DE" sz="1600" dirty="0" err="1" smtClean="0"/>
              <a:t>by</a:t>
            </a:r>
            <a:r>
              <a:rPr lang="de-DE" sz="1600" dirty="0" smtClean="0"/>
              <a:t> </a:t>
            </a:r>
            <a:r>
              <a:rPr lang="de-DE" sz="1600" dirty="0" err="1" smtClean="0"/>
              <a:t>animal</a:t>
            </a:r>
            <a:r>
              <a:rPr lang="de-DE" sz="1600" dirty="0" smtClean="0"/>
              <a:t> </a:t>
            </a:r>
            <a:r>
              <a:rPr lang="de-DE" sz="1600" dirty="0" err="1" smtClean="0"/>
              <a:t>protection</a:t>
            </a:r>
            <a:r>
              <a:rPr lang="de-DE" sz="1600" dirty="0" smtClean="0"/>
              <a:t> </a:t>
            </a:r>
            <a:r>
              <a:rPr lang="de-DE" sz="1600" dirty="0" err="1" smtClean="0"/>
              <a:t>associations</a:t>
            </a:r>
            <a:endParaRPr lang="de-DE" sz="1600" dirty="0" smtClean="0"/>
          </a:p>
          <a:p>
            <a:pPr marL="285750" indent="-285750">
              <a:buFont typeface="Arial" panose="020B0604020202020204" pitchFamily="34" charset="0"/>
              <a:buChar char="•"/>
            </a:pPr>
            <a:r>
              <a:rPr lang="de-DE" sz="1600" dirty="0" smtClean="0"/>
              <a:t>Rest </a:t>
            </a:r>
            <a:r>
              <a:rPr lang="de-DE" sz="1600" dirty="0" err="1" smtClean="0"/>
              <a:t>of</a:t>
            </a:r>
            <a:r>
              <a:rPr lang="de-DE" sz="1600" dirty="0" smtClean="0"/>
              <a:t> </a:t>
            </a:r>
            <a:r>
              <a:rPr lang="de-DE" sz="1600" dirty="0" err="1" smtClean="0"/>
              <a:t>members</a:t>
            </a:r>
            <a:r>
              <a:rPr lang="de-DE" sz="1600" dirty="0" smtClean="0"/>
              <a:t> </a:t>
            </a:r>
            <a:r>
              <a:rPr lang="de-DE" sz="1600" dirty="0" err="1" smtClean="0"/>
              <a:t>are</a:t>
            </a:r>
            <a:r>
              <a:rPr lang="de-DE" sz="1600" dirty="0" smtClean="0"/>
              <a:t> </a:t>
            </a:r>
            <a:r>
              <a:rPr lang="de-DE" sz="1600" dirty="0" err="1" smtClean="0"/>
              <a:t>experts</a:t>
            </a:r>
            <a:r>
              <a:rPr lang="de-DE" sz="1600" dirty="0" smtClean="0"/>
              <a:t>, </a:t>
            </a:r>
            <a:r>
              <a:rPr lang="de-DE" sz="1600" dirty="0" err="1" smtClean="0"/>
              <a:t>medical</a:t>
            </a:r>
            <a:r>
              <a:rPr lang="de-DE" sz="1600" dirty="0" smtClean="0"/>
              <a:t> </a:t>
            </a:r>
            <a:r>
              <a:rPr lang="de-DE" sz="1600" dirty="0" err="1" smtClean="0"/>
              <a:t>doctors</a:t>
            </a:r>
            <a:r>
              <a:rPr lang="de-DE" sz="1600" dirty="0" smtClean="0"/>
              <a:t> </a:t>
            </a:r>
            <a:r>
              <a:rPr lang="de-DE" sz="1600" dirty="0" err="1" smtClean="0"/>
              <a:t>and</a:t>
            </a:r>
            <a:r>
              <a:rPr lang="de-DE" sz="1600" dirty="0" smtClean="0"/>
              <a:t> </a:t>
            </a:r>
            <a:r>
              <a:rPr lang="de-DE" sz="1600" dirty="0" err="1" smtClean="0"/>
              <a:t>scientists</a:t>
            </a:r>
            <a:r>
              <a:rPr lang="de-DE" sz="1600" dirty="0" smtClean="0"/>
              <a:t> </a:t>
            </a:r>
          </a:p>
          <a:p>
            <a:pPr marL="285750" indent="-285750">
              <a:buFont typeface="Arial" panose="020B0604020202020204" pitchFamily="34" charset="0"/>
              <a:buChar char="•"/>
            </a:pPr>
            <a:r>
              <a:rPr lang="de-DE" sz="1600" dirty="0" err="1" smtClean="0"/>
              <a:t>Usually</a:t>
            </a:r>
            <a:r>
              <a:rPr lang="de-DE" sz="1600" dirty="0" smtClean="0"/>
              <a:t>, </a:t>
            </a:r>
            <a:r>
              <a:rPr lang="de-DE" sz="1600" dirty="0" err="1" smtClean="0"/>
              <a:t>the</a:t>
            </a:r>
            <a:r>
              <a:rPr lang="de-DE" sz="1600" dirty="0" smtClean="0"/>
              <a:t> </a:t>
            </a:r>
            <a:r>
              <a:rPr lang="de-DE" sz="1600" dirty="0" err="1" smtClean="0"/>
              <a:t>authorities</a:t>
            </a:r>
            <a:r>
              <a:rPr lang="de-DE" sz="1600" dirty="0" smtClean="0"/>
              <a:t> </a:t>
            </a:r>
            <a:r>
              <a:rPr lang="de-DE" sz="1600" dirty="0" err="1" smtClean="0"/>
              <a:t>follow</a:t>
            </a:r>
            <a:r>
              <a:rPr lang="de-DE" sz="1600" dirty="0" smtClean="0"/>
              <a:t> </a:t>
            </a:r>
            <a:r>
              <a:rPr lang="de-DE" sz="1600" dirty="0" err="1" smtClean="0"/>
              <a:t>the</a:t>
            </a:r>
            <a:r>
              <a:rPr lang="de-DE" sz="1600" dirty="0" smtClean="0"/>
              <a:t> </a:t>
            </a:r>
            <a:r>
              <a:rPr lang="de-DE" sz="1600" dirty="0" err="1" smtClean="0"/>
              <a:t>statement</a:t>
            </a:r>
            <a:r>
              <a:rPr lang="de-DE" sz="1600" dirty="0" smtClean="0"/>
              <a:t> </a:t>
            </a:r>
            <a:r>
              <a:rPr lang="de-DE" sz="1600" dirty="0" err="1" smtClean="0"/>
              <a:t>of</a:t>
            </a:r>
            <a:r>
              <a:rPr lang="de-DE" sz="1600" dirty="0" smtClean="0"/>
              <a:t> </a:t>
            </a:r>
            <a:r>
              <a:rPr lang="de-DE" sz="1600" dirty="0" err="1" smtClean="0"/>
              <a:t>the</a:t>
            </a:r>
            <a:r>
              <a:rPr lang="de-DE" sz="1600" dirty="0" smtClean="0"/>
              <a:t> </a:t>
            </a:r>
            <a:r>
              <a:rPr lang="de-DE" sz="1600" dirty="0" err="1" smtClean="0"/>
              <a:t>committee</a:t>
            </a:r>
            <a:endParaRPr lang="de-DE" sz="1600" dirty="0" smtClean="0"/>
          </a:p>
          <a:p>
            <a:pPr marL="285750" indent="-285750">
              <a:buFont typeface="Arial" panose="020B0604020202020204" pitchFamily="34" charset="0"/>
              <a:buChar char="•"/>
            </a:pPr>
            <a:endParaRPr lang="de-DE" sz="1600" dirty="0" err="1" smtClean="0"/>
          </a:p>
        </p:txBody>
      </p:sp>
    </p:spTree>
    <p:extLst>
      <p:ext uri="{BB962C8B-B14F-4D97-AF65-F5344CB8AC3E}">
        <p14:creationId xmlns:p14="http://schemas.microsoft.com/office/powerpoint/2010/main" val="233047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6" grpId="0" animBg="1"/>
      <p:bldP spid="31"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Defined Approval Process for Every Experiment</a:t>
            </a:r>
            <a:endParaRPr lang="en-US" dirty="0"/>
          </a:p>
        </p:txBody>
      </p:sp>
      <p:sp>
        <p:nvSpPr>
          <p:cNvPr id="4" name="Text Placeholder 3"/>
          <p:cNvSpPr>
            <a:spLocks noGrp="1"/>
          </p:cNvSpPr>
          <p:nvPr>
            <p:ph type="body" sz="quarter" idx="13"/>
          </p:nvPr>
        </p:nvSpPr>
        <p:spPr/>
        <p:txBody>
          <a:bodyPr/>
          <a:lstStyle/>
          <a:p>
            <a:r>
              <a:rPr lang="en-US" sz="1800" dirty="0" smtClean="0"/>
              <a:t>Approval by Local Authorities </a:t>
            </a:r>
            <a:r>
              <a:rPr lang="en-US" sz="1800" dirty="0" smtClean="0"/>
              <a:t>has a high quality in terms of balancing </a:t>
            </a:r>
            <a:endParaRPr lang="en-US" sz="1800" b="1" dirty="0">
              <a:solidFill>
                <a:srgbClr val="FF0000"/>
              </a:solidFill>
            </a:endParaRPr>
          </a:p>
        </p:txBody>
      </p:sp>
      <p:sp>
        <p:nvSpPr>
          <p:cNvPr id="6" name="AutoShape 2" descr="data:image/png;base64,iVBORw0KGgoAAAANSUhEUgAAAOEAAADhCAMAAAAJbSJIAAABpFBMVEX///9FQTz/5QByTz2obE1Kz//w8PD/h6/j4+IAuPAA26jg4OCA3f83My3m5uW/v7z33gBUTzg2ND7/6gBFQTtK1P88ODJBPj1BPDdFPTX/YkLl/v80PDMAvff/ppRHOTc2Y3FGanbrywDXeJbKthmC4v82Pzz/qlQqj3LJWEA9Oj1eXFheh5R70fBIMTJHOCuurKsNx5mYlpQA9r1pZmJFTU4imMPMy8oxLCVeSD1iWjR3xeHjfJ08Pzc9VEkG0qJjlKX/YZc8YFJASkI2dmCDgX5RRj7tzQDjXIhYVFCYvcu0s7FjSj1nZGGioJ5/fXq67/+VYkecjieJkpB4bjAtLD//gmqBnKUqnXx9WUWeZ0vdxxS3pSGIfC5dVjbX7e5Hg5mXiSr/sEv/yy3/ukL/1x18cTDiXEH/dlvdk4OxoCRxUFaZX2+zcU+uvr7C1tUmh6hJrdExcYdJuOBGYmptZDRIo8RGc4PivSLRmz7Ah0mleUOHazx1XT56ST6STj7/lH+SbGKBYFe6f3K+9f9vgojNWH26a4Mfr4g5cFx/VV+qZnpSOGSXAAAX40lEQVR4nO1dj3/TRpZHBoSLKvmXkOQD1qVNKWf3YsckteMl0ANsr8+x3aRJj8RJINCye4EFtiSwe7u33d3eHbT9p2/em5E0kkZ2aCzbvY+/n0/gE1tS5uv35v2aN+NTp2aYYYYZZphhhhlmmGGGGWaYYYYZZphhhhlmmGGGGWaY4ZcFWUl0671OoUXQ6dW7bUWe9JBGCCVRL+hV1TAsAh3+MQy1ahXqbWXSQxsBlFJPMlTDkoKwyOut7i+ZpJwoL1arqogcx7LaKv0i9FXRuF9kTUmUe62qV3SmqTcay4BGg/ziklStcnxiAz8uOqoF9gPQWyyQQRNyOs9OX91a294+42B7bWtVt1nqhlGfcjmWqmSYaEDQmvg0sbG6xXHjsL21al9jqOVJkxiIuhEyzfRlIrrfC+kxbC2zS1WpMmkaA7AYsCZk0i2f3lobxM3GGhOkrk6xqnaAIZgPgNQAbmK9FGP7NJ2Rhj61YgSGjd9TbRyok6EcqRytanfSVEKAWvpzmLlYa9DZWJ80FzHQ0pyM4ZkzVFXVxUmTEaILDI9lVgaKkU7GwjTam4pKhrZ1UoZntlFTjdYUUpSJx5eWT8zwzJnlqZViC0zNYAexvba2tXWaYmtrLcSdrMJkNKZwLpZATU+HsltbOy2CKCJYnVKLKgNDsRCJ6IT0bJL+myjF0qQZBYD+YtWnl9uuXg4k6b0N56I6ddGNAgzNLYfasbg58HIEi2pJk2YUQBnTi3ehFcpxGzJLozdpRn4kcCb+XIJEV7n5uDWVeor+YvnnM/SIEayN1Zo0JS+6IEL9JAQJXDGCnqpTlWfIOAtXT8jQFeMaOv5pCm3QzjROSpDMRl5PjSkq3WBcegIzE6S4DUpfnR4hYvZ0IjPjYnsahShLoxKhS3Eb8+FpEWJbHc0sZHCFqCYmTY0ByzScIV1u/DyNte9zzKk1JWlUXNV5ETZYofsd6a2y+07b5gZ+V6djQQOTQ1tqTp3+nUgyehLzqlt27DYlWRTWg21F81X1j8FytaF7b1qmrh8chtWZNDkAOsMGL8F8Pm1yI24sL4t5rq4uc7KTzHQ+b0txmyWKU+ESE5ySgjRM86B/UEvneZIoTopl9r9PcGY+XSP34bqiTvV0a1qsKUZsq46Omno/E8vE+uu1dDovHQ/5dLq23id3Zfq4qEj1FOqnU+H0IW9iWQWMNj2XiRFkMrHmzmMy9LxpDuBmmnDJ450m3AC3zaWpEE/TDGMqcijO3cOQH+NIY5Rlpr+zX2uYhEQel6VcYoQa4WY2ars7/UyGu+cIrqIuA1RC9f4xWRv/xFTcabjqipBnmezP7azvbtT2Ug1d1yXy00jt1TZ213fm+kmeHV6/k2ZKv30GPjGV79UoFarVaqc9ZoZY0XenYbofCyIDiCV5sNeCl/bT7BPboqbGLWbIBezrsKqL45VjycewKWD4LnAYnt6GwI3z+S17LX3MNXE0paejYLh1xuSNKRZKLGxgqY5VUXtWVAxPA0PLqSqCzVZ7pUVj3BZ2MTqG4BCd9ALie6t38eJF+INjLeF0XHc4aoZbDS4yVUhwqD4jDJ8RIRrj7IYrWI47HDVDSMSsAvs7cTINjS8Jw964ZTguhjLOwy+f9cY+D8fF8FQZbKmBLnG8aWOAocCNvwMyoQzpwgH6Q/aaXEkkKtHrq59hP3kyhDPUWrj6I6l0nb/SM6qqWjV6US/h+BiaqZNCCmN4Su5aJC7V6XpGWWUhTuRtjRzDhp02nAiS5LgfH0MCpcJadXuqm4Kp0a41ugx9NZqTIYShjTIN4apVFGS0y1QOQ6zR6NmTA+sbjYEMwf1LRqv7/HlXAo5qlBGAwxB0NJv9YCiuDMNSESiuDmKIXn/xIuA+BFVGlO0pNkMQob703uVhOHthKB5kmRDDGNLmlosU91FPI2dIS7rFF5ffG4azx4AEitpYDWUIWbfRZQwvfkn0tBqhmgJDnZUGi5+NhOCFJfo8+DeUofrcZvhcjbavocD1eA9neByCDkPpeAyfRcuwy++r8DC8zH54XBYSukB/hAyFFVPFzjPGoKV1XN+GirXuZ/jig6WlDz7zchQS/MPrpaXDVwGGdtW8KrCT6AXvc5bGiopgFwnmN1P7c1DK5RkuFbPEORa/Haqjr4vEBWaLSy89DM1af/1oE9c/qkEpYgpVQIr3C1F6iwoQNKX1ZiaT8TGUstRYFL91pSjS0QsPilQls5KPIVRadxp56FgITLJ4FUOaL589+xJLU6omGt4IACUTs5aEfMnL8PK3RcHcFEnwZdGec8UHF7wM4anJWl64FIyFNxJ00/A7snxRUclI9KS74OCycW1F1hGicBI+yNoX6ktnAwwJxYYpDMqYAcAbBWo8IkCTSXqHZrw+hq4tzH5weZAdPcy6l74MMqRVflFkXara2VM1uowfokM9GRMx1IMMhWaGZ6iLGMaSOl805SDXCTmipeUIs3xixcyjmJBhUEuFBIdqKUHNDO3JUCqVaMuK4QyDlkZMECyNc6HA0gxhGDmIlpopsZa+pzPZFAeKkLB5zShmdfe1Y2npOACLMvZ6oZ8henzd8fhhBM+ix9fR418QMcTnGpNqNYUA2EyJZUiitkM3anPFA/BJ8Q9XSNT24qz7skeGKbG3GBMgYMpvxIIeH+ci/Fz2OIoLZ1+9Przy4KWXI1L2R97M48eO8hPtqsGoLZ+aSzoMxRmwPfJXxSIUYoqHPo7+uWkzpFGb5EZtcrcjtcrjlGgdgicznd/b2weGWXGObwvwim03s/qrgRRJ7mse7e/tpTHydvcItVXVggrbODcNLdKypWmmd01Iyj/DWoyX4GU23Za48KX4QCw9nKav4ULdblNx91yW7Egt4gKpF/UqTYHNvV1IA7JLhx98++Kz997jmNoamqXyxj4ivXjITz1agTr78tWLB4dLmJbYnSmWKzBMKCQsKYx1mbvSUenRF7jgoEPBtEigH3774gUaHhz8S6qh6aN+JnaAqW02+8qxrMDsyhLcVmTl0vxjLNKoasHNnDAplBZhgWbMjURKCW1qcsfTr0eZ6kuHrx88eHCIApTS+2B3M/0GFeMSvHXlUGLMuNJF+mgOs6YSb1Twnft0mXvc/gOa94jrn7MC/XpYBGeCMfN2dJA8Stvv2TVuF6aZ39yNgeHylpdkixVnIq48CQFF9vxBJhOb263pZt7X4sUGnt5zlxYz6+nA+7QTLG+mNqBmsE9kWPVk7sAQWxWAYTDtjxiEobmRoc1PyT/+6T///JfaXiNP29kYP309xq2dZvpHTN4mNu+lpdTef/3lz3/6Y5O2SmVq0Evj/SMwAY1n95/j1raoyhZhaLkxePLhJ4CHj2g721HK3Eyn9Y2DpK9/jch7L725mW7UHu8fzPWbj9h99ClNKRhvY+VCNXDVaezJBmb7fYyz6EAJkk43WxPa2ILr2eS9ZtPucEvatz10YkDV7xLcA33GrqQYvuX3cWz2SD/5xqUyAPZF3zj34VMeB6YhgWIZzEeOuz3xFFpypqaP2EC/tvkRbQ1H31Her9l9j1DVJWE9P75YJVpabU1i82XdTRW/+frhJw+/fuTk/ikyD8ORcvpRH+F9KHksPwmTQqXU7U5mcymmihuCyTYXcAt+JzInuGtvokmhGBDWbAq6hVKDCbopNE+wvzk9O4IcQCNtfjcgjuQmsLgaBnhzMxlguGFOyT4EHrhPNh8QYhMY/vWfw/BXSSD5TB93Mfj/gBDjpAhlKYEQYayr/xQGXPwPiPDI9C9FKD1DDKk+vuAGuwcCZiPzmIz26m9DCP72qnf7Ar2FbrnwfHrV0KMJjTH6RgiqzD2/PMDuX/0uhOF3V92FD3fqYnWNH3e5GsYP45uxUZQh/U6v+8cLcbIjxN99BfgdJ0Jn4cP5TKBW4PH2WO8KaUXCKHxssxG3eG32fRE2pEHSMrD7269c/A1YQpsYjfV4HQXb5En/IOO1lj4V4TX0a4zxaAIoMzhlfkeI6C6+++pXfnz1HToL7+WZpmT6uhPoPur3Pxbi11Jo61sUQGOTP/IyzByA4bj69wDDvwPB9IFXhEnIC71Ht2hEhNnPP35fiI8PraBjiRA4Y9I+l5GBsrW0suojuLqCH4fv2g2sAHviNZBh9koIw/eX9PGWpTBJTfumVnIPhm2tfM8LcAU++/yeT0d3Qd7+VXkICIuf/4sQn2YjbtsLAKai36BmmkhRWpH+8f1/AL7/hwQCBILez4IS9A8YP7ZsUWRKsYQ35nQYm8B8UrRra5KFkejVq9R/p49EBAXbtuiZr7oAkviGSIFeUUpveMsWmfW8f8dsPu+TdLKGBAWGUREeJW0HNWM/og93fhAF9PrFzIe7ea6Waubzj30X9FPwGRgd0Xg13BAfVFJpMsvDMu4TNCVfNJbpr++lob4ItcO9dX9gQEv9RsjmSTh5I3vF7++vZCd0nJTcoWtuG4ECYnLuYH1//WDOX3rLNHGi6qFHe0L2Wfx1wN0XJ3ZgFi4rSvn0gb+I6Cuw2TOQVcDDN05Qhn5vP0GGp9rUNqRTO4JCqZ/fTgMtrWWFZ/XTx/CUQnfwmOm9g6RoQ7Mj0+RBigmwMyCXFTP8t0kyBD9tUY753X5MSBJXcpiFNYyBzWkhDCewCMUj3mNfGpBP67tzzaQ7A2kZv7mza7JzJSy1N9ipCRl+MWmGJBBfdNw7cRCP4YSBfr9JfuZ29jdS3LEZvWGlURHDL6aAoVbnYhG6iEZ0kv3P1VGtoeUkAcOPJ89QrtsdoENhVYccOB9kSAhOmmGJ7Q+0VNqrEVjzpTrK5qoxuBQRZPjFpBkyb0FG3ktAnaWxW7NozJancZte201BP1eixz4JtTVgMgYYfjFphiUqGkMtKzJUksxUs/khMTAH6yRqWz8gJufDZnPPhBKLrLDdoNaAfvRA1AYE/3uCDHtY4DSssgaFd8qQUPLgQ5uhLGtluvRZDc0TgGH2088d/Dvif6xJRd4FukWA+ADZYZhsfuhFM+YwlGWFbnoNPascD1Dh0iZa0sedFhNgSLMny2rbiyfIMBZr+gjyDGW5jYl8WDpbDrXKE1iiogSNguIsD7UowxgnxiZUoGAZtOGsKSkoeUtMcaoYdnBfbo9bAHNbUZJsDtJfYH2ixa2aoaYawm5ZZLgSwEQYYrFNLfNLfFCCMIPLw01d4rQUQM+F8Kb5clxjDC/9728QNxy8WRk/Q4XOwR4/blx3CK7W4yKatei5skfnousYlR6Z0CRsRYa/+VfEOQcfXRo7wxJb57MSfoaBVUK2xuRh2GZ3O9t8uvR5FhpaxvDcJBnWq3abIXHeXoasY4ojiO2oPEPqEgA665pNeNYNKcNzE2QoM59GnXfXxzDQcgGW1MOQ7takt6s4GbEumctNC0PmBtV2m46x7GVo71pgEow9xsCbY1imn0+7rdqOEU+Cu3Pv2p2cy/Dc5BgyN9iqaFoCnbda9zKU8rW+k+P3a6zM7zDE8pxlJTSt0mKOEYqk87euX79+L2czPDc5hrTSbSwqcUXREljZd3yi/Z1lZn4XTxFM9vft8re1yPtCS0poCnnCIlIsgAGdP38dKM4HGN746M2bpyuwmJpIRLyBjRIsUD8PBMkYK5QiGz76AKqp6VTtqJaiaxj4KvsUKCepQm9XGF/JZnj9poUMHX5vGiuXqMeHnbKqWohckpRgXVMo4pUWp6jQ1XfnBzqZnBNopNztO7D0x0mwRQkSaHXbrDKG13LA0CH45JKvN9wKT0tGAwxkDIcgiKGAewY0NJLk3dzCPSnHDSln3VvIQf8hXKDhIAtK3LnfocgYwky8dMMhuCIFEO0mEzSDat0dIEhRdWYZWIzc2/O3rknzOVTN3Lx0d+H82xy0zTgz1VA897OvVOQZfsQI/nQJPqJ5DniWYoSKWqHhpMYNkFgb1ZaQDKv7uWvnCd5eI6p55/a1t7fIL6B51Qr1FAYket4H4NQktpRc6WO4ooOOL9xysHAzF2lHhoaTqOCRgHyKDpraEXj/9nk/bsMnTy+gp7GQKJt/Bq4mzy/ApR6G4CNyP1z3AJ5Vjex0847lsRIEEI+AAOg0pMY0t+AjCNPQNqWaxDb6yLyetxyGKG+bIWQUuQUvw4X5CD0j9hEYCc5KwKtalUsxIODM3fMxBLGoJS4ooEd3u6qqoT8MMvwJGJ6/zj/r+vl5QWv/iIBf9KR2NY8AaQeYatcxFNC3Oz6Gd0BudiEAPgMmA3kYwzeX0HAFP66IKjaoox2HoD0Xerj7yo45QUTz3kG9nXeVlE1Eu8skPpjhDTCldzxKv4D+IpqOhTb2Dbqu2n4d5pDkRNUgUeumhyFEKaqbRtoTEaENZHgOjnO3pB/uOsBoIqqvwLI8Oup8ingIEFfKgBDHMxNBrUhw7aBu8ceuygMZgjGFrMoFijCa4BR8vdWJ+wmi+eEkJGMuy5lTMKTER7sXQFTA1bzlQQzPPRXENINXWH82sH3dsaPcPMBNkJpLAGcip6ego05egf5C9bbGyIMYPtGDDCPavABjsHpagKCs+whQc5r7gRGEiaM7hhSBPUH8I8IZogg9URtoRCSn8AAREnjF/QRpF6aU4KtMWITJ3cXx3qUj4t49hUUoT9elHA9jiGEpCWztoO38wg+5iLYGd1U3o/CYajy4UaryVVMZ8w+kiASNOv8m7VX37RkNYYhR212vPwSKURxohjOcitDni+iI1R4/FTGHJBHzbSRY4CchrWH5v7K6G+LxV4IxIOYpo4/aKhiZxT1+0Ea7yoq7HA9WOkOCLY47KyMH0h9Q7LCozcdwIZqoDbM6NKSCqF7RcdhGgqfoHP1f4AgmcJXMkAJKFsIQozZflEszsVEThG/QYUmT8G16oITqFk5l9pJTwEHQc8lUQVNiCEOM2iRPDPgW9WLkUVsb4xYtOAlt0BI4vwyFxsMT7LAysvAsjxCGtIiRu+3iJjVdoyaIMbcKdia0GYYuY3BLiej2rA43BemioXhjTxhDKkSLA/4+8i1esA3CKmghOkpBq4qWVQlhSGvHliSeQWEM0dYEorbR2xlaiImH6ihCLtBZVhIypCsVatjifUJ1EkGvDFmcxkswbPH4JIBiGMQzQ5SDnv7nlPh5hvXwKYiABIVWsLwMf8R5KN10gHXK0Z9bDoWi1kAdpaDH5hiFuI9hvEMXqcLDSbrhKSRq87gLXNiwRixETAZIxDb8sRWDm4wOw4rFXh1wJ6gJFWLAH16L3h/a0/AYl2rUYOJktBmWsNuNeP5BN2J4ay0cN6YZcdTWxXroMUR4CtdOdTYZGUOcgvqwvlm68xCc+9C4NAKGPUvSpWMvazGr2dHImK1FrSOMtIPAYrM0f22olt6NQEtJGG0VjidCAPN8LahQtVp0Ch7jM6ffZ56zbkp+S3PtFodrWKk5CR0BsOrwDmGE4oTdzEMParZ00XabFfze4o4DC73FiPfKQthtDGns9WFRdcsr4btj/Kg4jcacxxfENCP3+GDm3vVEyrL7pRvv4J7lOv32HG79UEDRGPmXI+O574JQMF4uh6tugu2yI1lj6DVauezPNrVux8vw3I0fL9l9beRhhqGq76ZOx0FC3J4rS6o6QF0UGokHk133AS1VFYgDfD/HkHD86emPP0IaZS3W6+V2BEdHYAU3OFAobAyy2jLa0gGfd8gDyn6GTk0qsjU1TH+DDENE6wL94YD3K6pw0BNgCLmbESzP/D9jaM0YCjBjOGM4Yzg6IMOgn62MhOFU+EPCULdKCT9gJEY38LKLgi7phQHvQ2INDZU+QOODW0208SY6hrQbT8fGRw8wDwi+7ELHxCIcIQ+AYO/SGz9DqGdEsFoha/F4XAvfxBIZVp76GUJcWh0xPU2JI7SSOnxII4a+4iN4Y2XUK79y3IVSqA7QtdHDEAgRcv3RZva2ACkqYlPRbg+wI4CgeTrOA1BnVjy2BttMR9wIxQsxro0V2K6i88aGEhx5KV/WtPhEoFVoJeNH5hQ/egIEIzoDSwaayvBBjZhiG23bysqTpz/99PTJJaxgRPmth7h9d5wEZZk2PxCTSoBVO2s8R2DRHgSNau+oJIvPwekHsP9URfI4YbUQWdvzELqMsc06zjdvK+IXHLNlPyDk8WX2NQwkYlStSX27zhAMGP+xbi91qojF9rhP+BojtGOueM0wwy8H/wcvQvj3ijG2Uw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data:image/png;base64,iVBORw0KGgoAAAANSUhEUgAAAOEAAADhCAMAAAAJbSJIAAABpFBMVEX///9FQTz/5QByTz2obE1Kz//w8PD/h6/j4+IAuPAA26jg4OCA3f83My3m5uW/v7z33gBUTzg2ND7/6gBFQTtK1P88ODJBPj1BPDdFPTX/YkLl/v80PDMAvff/ppRHOTc2Y3FGanbrywDXeJbKthmC4v82Pzz/qlQqj3LJWEA9Oj1eXFheh5R70fBIMTJHOCuurKsNx5mYlpQA9r1pZmJFTU4imMPMy8oxLCVeSD1iWjR3xeHjfJ08Pzc9VEkG0qJjlKX/YZc8YFJASkI2dmCDgX5RRj7tzQDjXIhYVFCYvcu0s7FjSj1nZGGioJ5/fXq67/+VYkecjieJkpB4bjAtLD//gmqBnKUqnXx9WUWeZ0vdxxS3pSGIfC5dVjbX7e5Hg5mXiSr/sEv/yy3/ukL/1x18cTDiXEH/dlvdk4OxoCRxUFaZX2+zcU+uvr7C1tUmh6hJrdExcYdJuOBGYmptZDRIo8RGc4PivSLRmz7Ah0mleUOHazx1XT56ST6STj7/lH+SbGKBYFe6f3K+9f9vgojNWH26a4Mfr4g5cFx/VV+qZnpSOGSXAAAX40lEQVR4nO1dj3/TRpZHBoSLKvmXkOQD1qVNKWf3YsckteMl0ANsr8+x3aRJj8RJINCye4EFtiSwe7u33d3eHbT9p2/em5E0kkZ2aCzbvY+/n0/gE1tS5uv35v2aN+NTp2aYYYYZZphhhhlmmGGGGWaYYYYZZphhhhlmmGGGGWaY4ZcFWUl0671OoUXQ6dW7bUWe9JBGCCVRL+hV1TAsAh3+MQy1ahXqbWXSQxsBlFJPMlTDkoKwyOut7i+ZpJwoL1arqogcx7LaKv0i9FXRuF9kTUmUe62qV3SmqTcay4BGg/ziklStcnxiAz8uOqoF9gPQWyyQQRNyOs9OX91a294+42B7bWtVt1nqhlGfcjmWqmSYaEDQmvg0sbG6xXHjsL21al9jqOVJkxiIuhEyzfRlIrrfC+kxbC2zS1WpMmkaA7AYsCZk0i2f3lobxM3GGhOkrk6xqnaAIZgPgNQAbmK9FGP7NJ2Rhj61YgSGjd9TbRyok6EcqRytanfSVEKAWvpzmLlYa9DZWJ80FzHQ0pyM4ZkzVFXVxUmTEaILDI9lVgaKkU7GwjTam4pKhrZ1UoZntlFTjdYUUpSJx5eWT8zwzJnlqZViC0zNYAexvba2tXWaYmtrLcSdrMJkNKZwLpZATU+HsltbOy2CKCJYnVKLKgNDsRCJ6IT0bJL+myjF0qQZBYD+YtWnl9uuXg4k6b0N56I6ddGNAgzNLYfasbg58HIEi2pJk2YUQBnTi3ehFcpxGzJLozdpRn4kcCb+XIJEV7n5uDWVeor+YvnnM/SIEayN1Zo0JS+6IEL9JAQJXDGCnqpTlWfIOAtXT8jQFeMaOv5pCm3QzjROSpDMRl5PjSkq3WBcegIzE6S4DUpfnR4hYvZ0IjPjYnsahShLoxKhS3Eb8+FpEWJbHc0sZHCFqCYmTY0ByzScIV1u/DyNte9zzKk1JWlUXNV5ETZYofsd6a2y+07b5gZ+V6djQQOTQ1tqTp3+nUgyehLzqlt27DYlWRTWg21F81X1j8FytaF7b1qmrh8chtWZNDkAOsMGL8F8Pm1yI24sL4t5rq4uc7KTzHQ+b0txmyWKU+ESE5ySgjRM86B/UEvneZIoTopl9r9PcGY+XSP34bqiTvV0a1qsKUZsq46Omno/E8vE+uu1dDovHQ/5dLq23id3Zfq4qEj1FOqnU+H0IW9iWQWMNj2XiRFkMrHmzmMy9LxpDuBmmnDJ450m3AC3zaWpEE/TDGMqcijO3cOQH+NIY5Rlpr+zX2uYhEQel6VcYoQa4WY2ars7/UyGu+cIrqIuA1RC9f4xWRv/xFTcabjqipBnmezP7azvbtT2Ug1d1yXy00jt1TZ213fm+kmeHV6/k2ZKv30GPjGV79UoFarVaqc9ZoZY0XenYbofCyIDiCV5sNeCl/bT7BPboqbGLWbIBezrsKqL45VjycewKWD4LnAYnt6GwI3z+S17LX3MNXE0paejYLh1xuSNKRZKLGxgqY5VUXtWVAxPA0PLqSqCzVZ7pUVj3BZ2MTqG4BCd9ALie6t38eJF+INjLeF0XHc4aoZbDS4yVUhwqD4jDJ8RIRrj7IYrWI47HDVDSMSsAvs7cTINjS8Jw964ZTguhjLOwy+f9cY+D8fF8FQZbKmBLnG8aWOAocCNvwMyoQzpwgH6Q/aaXEkkKtHrq59hP3kyhDPUWrj6I6l0nb/SM6qqWjV6US/h+BiaqZNCCmN4Su5aJC7V6XpGWWUhTuRtjRzDhp02nAiS5LgfH0MCpcJadXuqm4Kp0a41ugx9NZqTIYShjTIN4apVFGS0y1QOQ6zR6NmTA+sbjYEMwf1LRqv7/HlXAo5qlBGAwxB0NJv9YCiuDMNSESiuDmKIXn/xIuA+BFVGlO0pNkMQob703uVhOHthKB5kmRDDGNLmlosU91FPI2dIS7rFF5ffG4azx4AEitpYDWUIWbfRZQwvfkn0tBqhmgJDnZUGi5+NhOCFJfo8+DeUofrcZvhcjbavocD1eA9neByCDkPpeAyfRcuwy++r8DC8zH54XBYSukB/hAyFFVPFzjPGoKV1XN+GirXuZ/jig6WlDz7zchQS/MPrpaXDVwGGdtW8KrCT6AXvc5bGiopgFwnmN1P7c1DK5RkuFbPEORa/Haqjr4vEBWaLSy89DM1af/1oE9c/qkEpYgpVQIr3C1F6iwoQNKX1ZiaT8TGUstRYFL91pSjS0QsPilQls5KPIVRadxp56FgITLJ4FUOaL589+xJLU6omGt4IACUTs5aEfMnL8PK3RcHcFEnwZdGec8UHF7wM4anJWl64FIyFNxJ00/A7snxRUclI9KS74OCycW1F1hGicBI+yNoX6ktnAwwJxYYpDMqYAcAbBWo8IkCTSXqHZrw+hq4tzH5weZAdPcy6l74MMqRVflFkXara2VM1uowfokM9GRMx1IMMhWaGZ6iLGMaSOl805SDXCTmipeUIs3xixcyjmJBhUEuFBIdqKUHNDO3JUCqVaMuK4QyDlkZMECyNc6HA0gxhGDmIlpopsZa+pzPZFAeKkLB5zShmdfe1Y2npOACLMvZ6oZ8henzd8fhhBM+ix9fR418QMcTnGpNqNYUA2EyJZUiitkM3anPFA/BJ8Q9XSNT24qz7skeGKbG3GBMgYMpvxIIeH+ci/Fz2OIoLZ1+9Przy4KWXI1L2R97M48eO8hPtqsGoLZ+aSzoMxRmwPfJXxSIUYoqHPo7+uWkzpFGb5EZtcrcjtcrjlGgdgicznd/b2weGWXGObwvwim03s/qrgRRJ7mse7e/tpTHydvcItVXVggrbODcNLdKypWmmd01Iyj/DWoyX4GU23Za48KX4QCw9nKav4ULdblNx91yW7Egt4gKpF/UqTYHNvV1IA7JLhx98++Kz997jmNoamqXyxj4ivXjITz1agTr78tWLB4dLmJbYnSmWKzBMKCQsKYx1mbvSUenRF7jgoEPBtEigH3774gUaHhz8S6qh6aN+JnaAqW02+8qxrMDsyhLcVmTl0vxjLNKoasHNnDAplBZhgWbMjURKCW1qcsfTr0eZ6kuHrx88eHCIApTS+2B3M/0GFeMSvHXlUGLMuNJF+mgOs6YSb1Twnft0mXvc/gOa94jrn7MC/XpYBGeCMfN2dJA8Stvv2TVuF6aZ39yNgeHylpdkixVnIq48CQFF9vxBJhOb263pZt7X4sUGnt5zlxYz6+nA+7QTLG+mNqBmsE9kWPVk7sAQWxWAYTDtjxiEobmRoc1PyT/+6T///JfaXiNP29kYP309xq2dZvpHTN4mNu+lpdTef/3lz3/6Y5O2SmVq0Evj/SMwAY1n95/j1raoyhZhaLkxePLhJ4CHj2g721HK3Eyn9Y2DpK9/jch7L725mW7UHu8fzPWbj9h99ClNKRhvY+VCNXDVaezJBmb7fYyz6EAJkk43WxPa2ILr2eS9ZtPucEvatz10YkDV7xLcA33GrqQYvuX3cWz2SD/5xqUyAPZF3zj34VMeB6YhgWIZzEeOuz3xFFpypqaP2EC/tvkRbQ1H31Her9l9j1DVJWE9P75YJVpabU1i82XdTRW/+frhJw+/fuTk/ikyD8ORcvpRH+F9KHksPwmTQqXU7U5mcymmihuCyTYXcAt+JzInuGtvokmhGBDWbAq6hVKDCbopNE+wvzk9O4IcQCNtfjcgjuQmsLgaBnhzMxlguGFOyT4EHrhPNh8QYhMY/vWfw/BXSSD5TB93Mfj/gBDjpAhlKYEQYayr/xQGXPwPiPDI9C9FKD1DDKk+vuAGuwcCZiPzmIz26m9DCP72qnf7Ar2FbrnwfHrV0KMJjTH6RgiqzD2/PMDuX/0uhOF3V92FD3fqYnWNH3e5GsYP45uxUZQh/U6v+8cLcbIjxN99BfgdJ0Jn4cP5TKBW4PH2WO8KaUXCKHxssxG3eG32fRE2pEHSMrD7269c/A1YQpsYjfV4HQXb5En/IOO1lj4V4TX0a4zxaAIoMzhlfkeI6C6+++pXfnz1HToL7+WZpmT6uhPoPur3Pxbi11Jo61sUQGOTP/IyzByA4bj69wDDvwPB9IFXhEnIC71Ht2hEhNnPP35fiI8PraBjiRA4Y9I+l5GBsrW0suojuLqCH4fv2g2sAHviNZBh9koIw/eX9PGWpTBJTfumVnIPhm2tfM8LcAU++/yeT0d3Qd7+VXkICIuf/4sQn2YjbtsLAKai36BmmkhRWpH+8f1/AL7/hwQCBILez4IS9A8YP7ZsUWRKsYQ35nQYm8B8UrRra5KFkejVq9R/p49EBAXbtuiZr7oAkviGSIFeUUpveMsWmfW8f8dsPu+TdLKGBAWGUREeJW0HNWM/og93fhAF9PrFzIe7ea6Waubzj30X9FPwGRgd0Xg13BAfVFJpMsvDMu4TNCVfNJbpr++lob4ItcO9dX9gQEv9RsjmSTh5I3vF7++vZCd0nJTcoWtuG4ECYnLuYH1//WDOX3rLNHGi6qFHe0L2Wfx1wN0XJ3ZgFi4rSvn0gb+I6Cuw2TOQVcDDN05Qhn5vP0GGp9rUNqRTO4JCqZ/fTgMtrWWFZ/XTx/CUQnfwmOm9g6RoQ7Mj0+RBigmwMyCXFTP8t0kyBD9tUY753X5MSBJXcpiFNYyBzWkhDCewCMUj3mNfGpBP67tzzaQ7A2kZv7mza7JzJSy1N9ipCRl+MWmGJBBfdNw7cRCP4YSBfr9JfuZ29jdS3LEZvWGlURHDL6aAoVbnYhG6iEZ0kv3P1VGtoeUkAcOPJ89QrtsdoENhVYccOB9kSAhOmmGJ7Q+0VNqrEVjzpTrK5qoxuBQRZPjFpBkyb0FG3ktAnaWxW7NozJancZte201BP1eixz4JtTVgMgYYfjFphiUqGkMtKzJUksxUs/khMTAH6yRqWz8gJufDZnPPhBKLrLDdoNaAfvRA1AYE/3uCDHtY4DSssgaFd8qQUPLgQ5uhLGtluvRZDc0TgGH2088d/Dvif6xJRd4FukWA+ADZYZhsfuhFM+YwlGWFbnoNPascD1Dh0iZa0sedFhNgSLMny2rbiyfIMBZr+gjyDGW5jYl8WDpbDrXKE1iiogSNguIsD7UowxgnxiZUoGAZtOGsKSkoeUtMcaoYdnBfbo9bAHNbUZJsDtJfYH2ixa2aoaYawm5ZZLgSwEQYYrFNLfNLfFCCMIPLw01d4rQUQM+F8Kb5clxjDC/9728QNxy8WRk/Q4XOwR4/blx3CK7W4yKatei5skfnousYlR6Z0CRsRYa/+VfEOQcfXRo7wxJb57MSfoaBVUK2xuRh2GZ3O9t8uvR5FhpaxvDcJBnWq3abIXHeXoasY4ojiO2oPEPqEgA665pNeNYNKcNzE2QoM59GnXfXxzDQcgGW1MOQ7takt6s4GbEumctNC0PmBtV2m46x7GVo71pgEow9xsCbY1imn0+7rdqOEU+Cu3Pv2p2cy/Dc5BgyN9iqaFoCnbda9zKU8rW+k+P3a6zM7zDE8pxlJTSt0mKOEYqk87euX79+L2czPDc5hrTSbSwqcUXREljZd3yi/Z1lZn4XTxFM9vft8re1yPtCS0poCnnCIlIsgAGdP38dKM4HGN746M2bpyuwmJpIRLyBjRIsUD8PBMkYK5QiGz76AKqp6VTtqJaiaxj4KvsUKCepQm9XGF/JZnj9poUMHX5vGiuXqMeHnbKqWohckpRgXVMo4pUWp6jQ1XfnBzqZnBNopNztO7D0x0mwRQkSaHXbrDKG13LA0CH45JKvN9wKT0tGAwxkDIcgiKGAewY0NJLk3dzCPSnHDSln3VvIQf8hXKDhIAtK3LnfocgYwky8dMMhuCIFEO0mEzSDat0dIEhRdWYZWIzc2/O3rknzOVTN3Lx0d+H82xy0zTgz1VA897OvVOQZfsQI/nQJPqJ5DniWYoSKWqHhpMYNkFgb1ZaQDKv7uWvnCd5eI6p55/a1t7fIL6B51Qr1FAYket4H4NQktpRc6WO4ooOOL9xysHAzF2lHhoaTqOCRgHyKDpraEXj/9nk/bsMnTy+gp7GQKJt/Bq4mzy/ApR6G4CNyP1z3AJ5Vjex0847lsRIEEI+AAOg0pMY0t+AjCNPQNqWaxDb6yLyetxyGKG+bIWQUuQUvw4X5CD0j9hEYCc5KwKtalUsxIODM3fMxBLGoJS4ooEd3u6qqoT8MMvwJGJ6/zj/r+vl5QWv/iIBf9KR2NY8AaQeYatcxFNC3Oz6Gd0BudiEAPgMmA3kYwzeX0HAFP66IKjaoox2HoD0Xerj7yo45QUTz3kG9nXeVlE1Eu8skPpjhDTCldzxKv4D+IpqOhTb2Dbqu2n4d5pDkRNUgUeumhyFEKaqbRtoTEaENZHgOjnO3pB/uOsBoIqqvwLI8Oup8ingIEFfKgBDHMxNBrUhw7aBu8ceuygMZgjGFrMoFijCa4BR8vdWJ+wmi+eEkJGMuy5lTMKTER7sXQFTA1bzlQQzPPRXENINXWH82sH3dsaPcPMBNkJpLAGcip6ego05egf5C9bbGyIMYPtGDDCPavABjsHpagKCs+whQc5r7gRGEiaM7hhSBPUH8I8IZogg9URtoRCSn8AAREnjF/QRpF6aU4KtMWITJ3cXx3qUj4t49hUUoT9elHA9jiGEpCWztoO38wg+5iLYGd1U3o/CYajy4UaryVVMZ8w+kiASNOv8m7VX37RkNYYhR212vPwSKURxohjOcitDni+iI1R4/FTGHJBHzbSRY4CchrWH5v7K6G+LxV4IxIOYpo4/aKhiZxT1+0Ea7yoq7HA9WOkOCLY47KyMH0h9Q7LCozcdwIZqoDbM6NKSCqF7RcdhGgqfoHP1f4AgmcJXMkAJKFsIQozZflEszsVEThG/QYUmT8G16oITqFk5l9pJTwEHQc8lUQVNiCEOM2iRPDPgW9WLkUVsb4xYtOAlt0BI4vwyFxsMT7LAysvAsjxCGtIiRu+3iJjVdoyaIMbcKdia0GYYuY3BLiej2rA43BemioXhjTxhDKkSLA/4+8i1esA3CKmghOkpBq4qWVQlhSGvHliSeQWEM0dYEorbR2xlaiImH6ihCLtBZVhIypCsVatjifUJ1EkGvDFmcxkswbPH4JIBiGMQzQ5SDnv7nlPh5hvXwKYiABIVWsLwMf8R5KN10gHXK0Z9bDoWi1kAdpaDH5hiFuI9hvEMXqcLDSbrhKSRq87gLXNiwRixETAZIxDb8sRWDm4wOw4rFXh1wJ6gJFWLAH16L3h/a0/AYl2rUYOJktBmWsNuNeP5BN2J4ay0cN6YZcdTWxXroMUR4CtdOdTYZGUOcgvqwvlm68xCc+9C4NAKGPUvSpWMvazGr2dHImK1FrSOMtIPAYrM0f22olt6NQEtJGG0VjidCAPN8LahQtVp0Ch7jM6ffZ56zbkp+S3PtFodrWKk5CR0BsOrwDmGE4oTdzEMParZ00XabFfze4o4DC73FiPfKQthtDGns9WFRdcsr4btj/Kg4jcacxxfENCP3+GDm3vVEyrL7pRvv4J7lOv32HG79UEDRGPmXI+O574JQMF4uh6tugu2yI1lj6DVauezPNrVux8vw3I0fL9l9beRhhqGq76ZOx0FC3J4rS6o6QF0UGokHk133AS1VFYgDfD/HkHD86emPP0IaZS3W6+V2BEdHYAU3OFAobAyy2jLa0gGfd8gDyn6GTk0qsjU1TH+DDENE6wL94YD3K6pw0BNgCLmbESzP/D9jaM0YCjBjOGM4Yzg6IMOgn62MhOFU+EPCULdKCT9gJEY38LKLgi7phQHvQ2INDZU+QOODW0208SY6hrQbT8fGRw8wDwi+7ELHxCIcIQ+AYO/SGz9DqGdEsFoha/F4XAvfxBIZVp76GUJcWh0xPU2JI7SSOnxII4a+4iN4Y2XUK79y3IVSqA7QtdHDEAgRcv3RZva2ACkqYlPRbg+wI4CgeTrOA1BnVjy2BttMR9wIxQsxro0V2K6i88aGEhx5KV/WtPhEoFVoJeNH5hQ/egIEIzoDSwaayvBBjZhiG23bysqTpz/99PTJJaxgRPmth7h9d5wEZZk2PxCTSoBVO2s8R2DRHgSNau+oJIvPwekHsP9URfI4YbUQWdvzELqMsc06zjdvK+IXHLNlPyDk8WX2NQwkYlStSX27zhAMGP+xbi91qojF9rhP+BojtGOueM0wwy8H/wcvQvj3ijG2U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5" name="Grafik 14">
            <a:extLst>
              <a:ext uri="{FF2B5EF4-FFF2-40B4-BE49-F238E27FC236}">
                <a16:creationId xmlns:a16="http://schemas.microsoft.com/office/drawing/2014/main" xmlns="" id="{9563481A-A643-CA4E-8084-9C06E1CBCA6B}"/>
              </a:ext>
            </a:extLst>
          </p:cNvPr>
          <p:cNvPicPr>
            <a:picLocks noChangeAspect="1"/>
          </p:cNvPicPr>
          <p:nvPr/>
        </p:nvPicPr>
        <p:blipFill rotWithShape="1">
          <a:blip r:embed="rId3"/>
          <a:srcRect t="28387" b="19244"/>
          <a:stretch/>
        </p:blipFill>
        <p:spPr>
          <a:xfrm>
            <a:off x="1055440" y="1426219"/>
            <a:ext cx="9649072" cy="3375142"/>
          </a:xfrm>
          <a:prstGeom prst="rect">
            <a:avLst/>
          </a:prstGeom>
        </p:spPr>
      </p:pic>
      <p:sp>
        <p:nvSpPr>
          <p:cNvPr id="3" name="Textfeld 2"/>
          <p:cNvSpPr txBox="1"/>
          <p:nvPr/>
        </p:nvSpPr>
        <p:spPr>
          <a:xfrm>
            <a:off x="9649304" y="4576587"/>
            <a:ext cx="1830950" cy="215444"/>
          </a:xfrm>
          <a:prstGeom prst="rect">
            <a:avLst/>
          </a:prstGeom>
          <a:noFill/>
        </p:spPr>
        <p:txBody>
          <a:bodyPr wrap="none" rtlCol="0">
            <a:spAutoFit/>
          </a:bodyPr>
          <a:lstStyle/>
          <a:p>
            <a:r>
              <a:rPr lang="de-DE" sz="800" dirty="0" smtClean="0"/>
              <a:t>Quelle: Tierversuche verstehen e.V.</a:t>
            </a:r>
            <a:endParaRPr lang="de-DE" sz="800" dirty="0" smtClean="0"/>
          </a:p>
        </p:txBody>
      </p:sp>
      <p:sp>
        <p:nvSpPr>
          <p:cNvPr id="5" name="Textfeld 4"/>
          <p:cNvSpPr txBox="1"/>
          <p:nvPr/>
        </p:nvSpPr>
        <p:spPr>
          <a:xfrm>
            <a:off x="769117" y="5353807"/>
            <a:ext cx="10929146" cy="923330"/>
          </a:xfrm>
          <a:prstGeom prst="rect">
            <a:avLst/>
          </a:prstGeom>
          <a:noFill/>
        </p:spPr>
        <p:txBody>
          <a:bodyPr wrap="none" rtlCol="0">
            <a:spAutoFit/>
          </a:bodyPr>
          <a:lstStyle/>
          <a:p>
            <a:pPr algn="ctr"/>
            <a:r>
              <a:rPr lang="de-DE" b="1" dirty="0" err="1" smtClean="0"/>
              <a:t>With</a:t>
            </a:r>
            <a:r>
              <a:rPr lang="de-DE" b="1" dirty="0" smtClean="0"/>
              <a:t> </a:t>
            </a:r>
            <a:r>
              <a:rPr lang="de-DE" b="1" dirty="0" err="1" smtClean="0"/>
              <a:t>the</a:t>
            </a:r>
            <a:r>
              <a:rPr lang="de-DE" b="1" dirty="0" smtClean="0"/>
              <a:t> </a:t>
            </a:r>
            <a:r>
              <a:rPr lang="de-DE" b="1" dirty="0" err="1" smtClean="0"/>
              <a:t>approval</a:t>
            </a:r>
            <a:r>
              <a:rPr lang="de-DE" b="1" dirty="0" smtClean="0"/>
              <a:t> </a:t>
            </a:r>
            <a:r>
              <a:rPr lang="de-DE" b="1" dirty="0" err="1" smtClean="0"/>
              <a:t>of</a:t>
            </a:r>
            <a:r>
              <a:rPr lang="de-DE" b="1" dirty="0" smtClean="0"/>
              <a:t> </a:t>
            </a:r>
            <a:r>
              <a:rPr lang="de-DE" b="1" dirty="0" err="1" smtClean="0"/>
              <a:t>the</a:t>
            </a:r>
            <a:r>
              <a:rPr lang="de-DE" b="1" dirty="0" smtClean="0"/>
              <a:t> </a:t>
            </a:r>
            <a:r>
              <a:rPr lang="de-DE" b="1" dirty="0" err="1" smtClean="0"/>
              <a:t>authorities</a:t>
            </a:r>
            <a:r>
              <a:rPr lang="de-DE" b="1" dirty="0" smtClean="0"/>
              <a:t>, all </a:t>
            </a:r>
            <a:r>
              <a:rPr lang="de-DE" b="1" dirty="0" err="1" smtClean="0"/>
              <a:t>the</a:t>
            </a:r>
            <a:r>
              <a:rPr lang="de-DE" b="1" dirty="0" smtClean="0"/>
              <a:t> </a:t>
            </a:r>
            <a:r>
              <a:rPr lang="de-DE" b="1" dirty="0" err="1" smtClean="0"/>
              <a:t>detailed</a:t>
            </a:r>
            <a:r>
              <a:rPr lang="de-DE" b="1" dirty="0" smtClean="0"/>
              <a:t> </a:t>
            </a:r>
            <a:r>
              <a:rPr lang="de-DE" b="1" dirty="0" err="1" smtClean="0"/>
              <a:t>and</a:t>
            </a:r>
            <a:r>
              <a:rPr lang="de-DE" b="1" dirty="0" smtClean="0"/>
              <a:t> </a:t>
            </a:r>
            <a:r>
              <a:rPr lang="de-DE" b="1" dirty="0" err="1" smtClean="0"/>
              <a:t>ethical</a:t>
            </a:r>
            <a:r>
              <a:rPr lang="de-DE" b="1" dirty="0" smtClean="0"/>
              <a:t> relevant </a:t>
            </a:r>
            <a:r>
              <a:rPr lang="de-DE" b="1" dirty="0" err="1" smtClean="0"/>
              <a:t>questions</a:t>
            </a:r>
            <a:r>
              <a:rPr lang="de-DE" b="1" dirty="0" smtClean="0"/>
              <a:t> </a:t>
            </a:r>
            <a:r>
              <a:rPr lang="de-DE" b="1" dirty="0" err="1" smtClean="0"/>
              <a:t>are</a:t>
            </a:r>
            <a:r>
              <a:rPr lang="de-DE" b="1" dirty="0" smtClean="0"/>
              <a:t> </a:t>
            </a:r>
            <a:r>
              <a:rPr lang="de-DE" b="1" dirty="0" err="1" smtClean="0"/>
              <a:t>answered</a:t>
            </a:r>
            <a:r>
              <a:rPr lang="de-DE" b="1" dirty="0" smtClean="0"/>
              <a:t>!!!</a:t>
            </a:r>
          </a:p>
          <a:p>
            <a:pPr algn="ctr"/>
            <a:endParaRPr lang="de-DE" dirty="0"/>
          </a:p>
          <a:p>
            <a:pPr algn="ctr"/>
            <a:r>
              <a:rPr lang="de-DE" dirty="0" smtClean="0"/>
              <a:t>- This </a:t>
            </a:r>
            <a:r>
              <a:rPr lang="de-DE" dirty="0" err="1" smtClean="0"/>
              <a:t>procedure</a:t>
            </a:r>
            <a:r>
              <a:rPr lang="de-DE" dirty="0" smtClean="0"/>
              <a:t> </a:t>
            </a:r>
            <a:r>
              <a:rPr lang="de-DE" dirty="0" err="1" smtClean="0"/>
              <a:t>is</a:t>
            </a:r>
            <a:r>
              <a:rPr lang="de-DE" dirty="0" smtClean="0"/>
              <a:t> valid </a:t>
            </a:r>
            <a:r>
              <a:rPr lang="de-DE" dirty="0" err="1" smtClean="0"/>
              <a:t>for</a:t>
            </a:r>
            <a:r>
              <a:rPr lang="de-DE" dirty="0" smtClean="0"/>
              <a:t> </a:t>
            </a:r>
            <a:r>
              <a:rPr lang="de-DE" dirty="0" err="1" smtClean="0"/>
              <a:t>every</a:t>
            </a:r>
            <a:r>
              <a:rPr lang="de-DE" dirty="0" smtClean="0"/>
              <a:t> </a:t>
            </a:r>
            <a:r>
              <a:rPr lang="de-DE" dirty="0" err="1" smtClean="0"/>
              <a:t>experiment</a:t>
            </a:r>
            <a:r>
              <a:rPr lang="de-DE" dirty="0"/>
              <a:t> </a:t>
            </a:r>
            <a:r>
              <a:rPr lang="de-DE" dirty="0" smtClean="0"/>
              <a:t>(</a:t>
            </a:r>
            <a:r>
              <a:rPr lang="de-DE" dirty="0" err="1" smtClean="0"/>
              <a:t>scientific</a:t>
            </a:r>
            <a:r>
              <a:rPr lang="de-DE" dirty="0"/>
              <a:t> </a:t>
            </a:r>
            <a:r>
              <a:rPr lang="de-DE" dirty="0" err="1" smtClean="0"/>
              <a:t>or</a:t>
            </a:r>
            <a:r>
              <a:rPr lang="de-DE" dirty="0" smtClean="0"/>
              <a:t> </a:t>
            </a:r>
            <a:r>
              <a:rPr lang="de-DE" dirty="0" err="1" smtClean="0"/>
              <a:t>industrial</a:t>
            </a:r>
            <a:r>
              <a:rPr lang="de-DE" dirty="0" smtClean="0"/>
              <a:t>) -</a:t>
            </a:r>
            <a:endParaRPr lang="de-DE" dirty="0" smtClean="0"/>
          </a:p>
        </p:txBody>
      </p:sp>
    </p:spTree>
    <p:extLst>
      <p:ext uri="{BB962C8B-B14F-4D97-AF65-F5344CB8AC3E}">
        <p14:creationId xmlns:p14="http://schemas.microsoft.com/office/powerpoint/2010/main" val="316292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during the Experiment</a:t>
            </a:r>
            <a:endParaRPr lang="en-US" dirty="0"/>
          </a:p>
        </p:txBody>
      </p:sp>
      <p:sp>
        <p:nvSpPr>
          <p:cNvPr id="4" name="Text Placeholder 3"/>
          <p:cNvSpPr>
            <a:spLocks noGrp="1"/>
          </p:cNvSpPr>
          <p:nvPr>
            <p:ph type="body" sz="quarter" idx="13"/>
          </p:nvPr>
        </p:nvSpPr>
        <p:spPr/>
        <p:txBody>
          <a:bodyPr/>
          <a:lstStyle/>
          <a:p>
            <a:r>
              <a:rPr lang="en-US" sz="1800" dirty="0" smtClean="0"/>
              <a:t>The PI is legally responsible that al conditions are as approved by authorities </a:t>
            </a:r>
            <a:endParaRPr lang="en-US" sz="1800" b="1" dirty="0">
              <a:solidFill>
                <a:srgbClr val="FF0000"/>
              </a:solidFill>
            </a:endParaRPr>
          </a:p>
        </p:txBody>
      </p:sp>
      <p:sp>
        <p:nvSpPr>
          <p:cNvPr id="6" name="AutoShape 2" descr="data:image/png;base64,iVBORw0KGgoAAAANSUhEUgAAAOEAAADhCAMAAAAJbSJIAAABpFBMVEX///9FQTz/5QByTz2obE1Kz//w8PD/h6/j4+IAuPAA26jg4OCA3f83My3m5uW/v7z33gBUTzg2ND7/6gBFQTtK1P88ODJBPj1BPDdFPTX/YkLl/v80PDMAvff/ppRHOTc2Y3FGanbrywDXeJbKthmC4v82Pzz/qlQqj3LJWEA9Oj1eXFheh5R70fBIMTJHOCuurKsNx5mYlpQA9r1pZmJFTU4imMPMy8oxLCVeSD1iWjR3xeHjfJ08Pzc9VEkG0qJjlKX/YZc8YFJASkI2dmCDgX5RRj7tzQDjXIhYVFCYvcu0s7FjSj1nZGGioJ5/fXq67/+VYkecjieJkpB4bjAtLD//gmqBnKUqnXx9WUWeZ0vdxxS3pSGIfC5dVjbX7e5Hg5mXiSr/sEv/yy3/ukL/1x18cTDiXEH/dlvdk4OxoCRxUFaZX2+zcU+uvr7C1tUmh6hJrdExcYdJuOBGYmptZDRIo8RGc4PivSLRmz7Ah0mleUOHazx1XT56ST6STj7/lH+SbGKBYFe6f3K+9f9vgojNWH26a4Mfr4g5cFx/VV+qZnpSOGSXAAAX40lEQVR4nO1dj3/TRpZHBoSLKvmXkOQD1qVNKWf3YsckteMl0ANsr8+x3aRJj8RJINCye4EFtiSwe7u33d3eHbT9p2/em5E0kkZ2aCzbvY+/n0/gE1tS5uv35v2aN+NTp2aYYYYZZphhhhlmmGGGGWaYYYYZZphhhhlmmGGGGWaY4ZcFWUl0671OoUXQ6dW7bUWe9JBGCCVRL+hV1TAsAh3+MQy1ahXqbWXSQxsBlFJPMlTDkoKwyOut7i+ZpJwoL1arqogcx7LaKv0i9FXRuF9kTUmUe62qV3SmqTcay4BGg/ziklStcnxiAz8uOqoF9gPQWyyQQRNyOs9OX91a294+42B7bWtVt1nqhlGfcjmWqmSYaEDQmvg0sbG6xXHjsL21al9jqOVJkxiIuhEyzfRlIrrfC+kxbC2zS1WpMmkaA7AYsCZk0i2f3lobxM3GGhOkrk6xqnaAIZgPgNQAbmK9FGP7NJ2Rhj61YgSGjd9TbRyok6EcqRytanfSVEKAWvpzmLlYa9DZWJ80FzHQ0pyM4ZkzVFXVxUmTEaILDI9lVgaKkU7GwjTam4pKhrZ1UoZntlFTjdYUUpSJx5eWT8zwzJnlqZViC0zNYAexvba2tXWaYmtrLcSdrMJkNKZwLpZATU+HsltbOy2CKCJYnVKLKgNDsRCJ6IT0bJL+myjF0qQZBYD+YtWnl9uuXg4k6b0N56I6ddGNAgzNLYfasbg58HIEi2pJk2YUQBnTi3ehFcpxGzJLozdpRn4kcCb+XIJEV7n5uDWVeor+YvnnM/SIEayN1Zo0JS+6IEL9JAQJXDGCnqpTlWfIOAtXT8jQFeMaOv5pCm3QzjROSpDMRl5PjSkq3WBcegIzE6S4DUpfnR4hYvZ0IjPjYnsahShLoxKhS3Eb8+FpEWJbHc0sZHCFqCYmTY0ByzScIV1u/DyNte9zzKk1JWlUXNV5ETZYofsd6a2y+07b5gZ+V6djQQOTQ1tqTp3+nUgyehLzqlt27DYlWRTWg21F81X1j8FytaF7b1qmrh8chtWZNDkAOsMGL8F8Pm1yI24sL4t5rq4uc7KTzHQ+b0txmyWKU+ESE5ySgjRM86B/UEvneZIoTopl9r9PcGY+XSP34bqiTvV0a1qsKUZsq46Omno/E8vE+uu1dDovHQ/5dLq23id3Zfq4qEj1FOqnU+H0IW9iWQWMNj2XiRFkMrHmzmMy9LxpDuBmmnDJ450m3AC3zaWpEE/TDGMqcijO3cOQH+NIY5Rlpr+zX2uYhEQel6VcYoQa4WY2ars7/UyGu+cIrqIuA1RC9f4xWRv/xFTcabjqipBnmezP7azvbtT2Ug1d1yXy00jt1TZ213fm+kmeHV6/k2ZKv30GPjGV79UoFarVaqc9ZoZY0XenYbofCyIDiCV5sNeCl/bT7BPboqbGLWbIBezrsKqL45VjycewKWD4LnAYnt6GwI3z+S17LX3MNXE0paejYLh1xuSNKRZKLGxgqY5VUXtWVAxPA0PLqSqCzVZ7pUVj3BZ2MTqG4BCd9ALie6t38eJF+INjLeF0XHc4aoZbDS4yVUhwqD4jDJ8RIRrj7IYrWI47HDVDSMSsAvs7cTINjS8Jw964ZTguhjLOwy+f9cY+D8fF8FQZbKmBLnG8aWOAocCNvwMyoQzpwgH6Q/aaXEkkKtHrq59hP3kyhDPUWrj6I6l0nb/SM6qqWjV6US/h+BiaqZNCCmN4Su5aJC7V6XpGWWUhTuRtjRzDhp02nAiS5LgfH0MCpcJadXuqm4Kp0a41ugx9NZqTIYShjTIN4apVFGS0y1QOQ6zR6NmTA+sbjYEMwf1LRqv7/HlXAo5qlBGAwxB0NJv9YCiuDMNSESiuDmKIXn/xIuA+BFVGlO0pNkMQob703uVhOHthKB5kmRDDGNLmlosU91FPI2dIS7rFF5ffG4azx4AEitpYDWUIWbfRZQwvfkn0tBqhmgJDnZUGi5+NhOCFJfo8+DeUofrcZvhcjbavocD1eA9neByCDkPpeAyfRcuwy++r8DC8zH54XBYSukB/hAyFFVPFzjPGoKV1XN+GirXuZ/jig6WlDz7zchQS/MPrpaXDVwGGdtW8KrCT6AXvc5bGiopgFwnmN1P7c1DK5RkuFbPEORa/Haqjr4vEBWaLSy89DM1af/1oE9c/qkEpYgpVQIr3C1F6iwoQNKX1ZiaT8TGUstRYFL91pSjS0QsPilQls5KPIVRadxp56FgITLJ4FUOaL589+xJLU6omGt4IACUTs5aEfMnL8PK3RcHcFEnwZdGec8UHF7wM4anJWl64FIyFNxJ00/A7snxRUclI9KS74OCycW1F1hGicBI+yNoX6ktnAwwJxYYpDMqYAcAbBWo8IkCTSXqHZrw+hq4tzH5weZAdPcy6l74MMqRVflFkXara2VM1uowfokM9GRMx1IMMhWaGZ6iLGMaSOl805SDXCTmipeUIs3xixcyjmJBhUEuFBIdqKUHNDO3JUCqVaMuK4QyDlkZMECyNc6HA0gxhGDmIlpopsZa+pzPZFAeKkLB5zShmdfe1Y2npOACLMvZ6oZ8henzd8fhhBM+ix9fR418QMcTnGpNqNYUA2EyJZUiitkM3anPFA/BJ8Q9XSNT24qz7skeGKbG3GBMgYMpvxIIeH+ci/Fz2OIoLZ1+9Przy4KWXI1L2R97M48eO8hPtqsGoLZ+aSzoMxRmwPfJXxSIUYoqHPo7+uWkzpFGb5EZtcrcjtcrjlGgdgicznd/b2weGWXGObwvwim03s/qrgRRJ7mse7e/tpTHydvcItVXVggrbODcNLdKypWmmd01Iyj/DWoyX4GU23Za48KX4QCw9nKav4ULdblNx91yW7Egt4gKpF/UqTYHNvV1IA7JLhx98++Kz997jmNoamqXyxj4ivXjITz1agTr78tWLB4dLmJbYnSmWKzBMKCQsKYx1mbvSUenRF7jgoEPBtEigH3774gUaHhz8S6qh6aN+JnaAqW02+8qxrMDsyhLcVmTl0vxjLNKoasHNnDAplBZhgWbMjURKCW1qcsfTr0eZ6kuHrx88eHCIApTS+2B3M/0GFeMSvHXlUGLMuNJF+mgOs6YSb1Twnft0mXvc/gOa94jrn7MC/XpYBGeCMfN2dJA8Stvv2TVuF6aZ39yNgeHylpdkixVnIq48CQFF9vxBJhOb263pZt7X4sUGnt5zlxYz6+nA+7QTLG+mNqBmsE9kWPVk7sAQWxWAYTDtjxiEobmRoc1PyT/+6T///JfaXiNP29kYP309xq2dZvpHTN4mNu+lpdTef/3lz3/6Y5O2SmVq0Evj/SMwAY1n95/j1raoyhZhaLkxePLhJ4CHj2g721HK3Eyn9Y2DpK9/jch7L725mW7UHu8fzPWbj9h99ClNKRhvY+VCNXDVaezJBmb7fYyz6EAJkk43WxPa2ILr2eS9ZtPucEvatz10YkDV7xLcA33GrqQYvuX3cWz2SD/5xqUyAPZF3zj34VMeB6YhgWIZzEeOuz3xFFpypqaP2EC/tvkRbQ1H31Her9l9j1DVJWE9P75YJVpabU1i82XdTRW/+frhJw+/fuTk/ikyD8ORcvpRH+F9KHksPwmTQqXU7U5mcymmihuCyTYXcAt+JzInuGtvokmhGBDWbAq6hVKDCbopNE+wvzk9O4IcQCNtfjcgjuQmsLgaBnhzMxlguGFOyT4EHrhPNh8QYhMY/vWfw/BXSSD5TB93Mfj/gBDjpAhlKYEQYayr/xQGXPwPiPDI9C9FKD1DDKk+vuAGuwcCZiPzmIz26m9DCP72qnf7Ar2FbrnwfHrV0KMJjTH6RgiqzD2/PMDuX/0uhOF3V92FD3fqYnWNH3e5GsYP45uxUZQh/U6v+8cLcbIjxN99BfgdJ0Jn4cP5TKBW4PH2WO8KaUXCKHxssxG3eG32fRE2pEHSMrD7269c/A1YQpsYjfV4HQXb5En/IOO1lj4V4TX0a4zxaAIoMzhlfkeI6C6+++pXfnz1HToL7+WZpmT6uhPoPur3Pxbi11Jo61sUQGOTP/IyzByA4bj69wDDvwPB9IFXhEnIC71Ht2hEhNnPP35fiI8PraBjiRA4Y9I+l5GBsrW0suojuLqCH4fv2g2sAHviNZBh9koIw/eX9PGWpTBJTfumVnIPhm2tfM8LcAU++/yeT0d3Qd7+VXkICIuf/4sQn2YjbtsLAKai36BmmkhRWpH+8f1/AL7/hwQCBILez4IS9A8YP7ZsUWRKsYQ35nQYm8B8UrRra5KFkejVq9R/p49EBAXbtuiZr7oAkviGSIFeUUpveMsWmfW8f8dsPu+TdLKGBAWGUREeJW0HNWM/og93fhAF9PrFzIe7ea6Waubzj30X9FPwGRgd0Xg13BAfVFJpMsvDMu4TNCVfNJbpr++lob4ItcO9dX9gQEv9RsjmSTh5I3vF7++vZCd0nJTcoWtuG4ECYnLuYH1//WDOX3rLNHGi6qFHe0L2Wfx1wN0XJ3ZgFi4rSvn0gb+I6Cuw2TOQVcDDN05Qhn5vP0GGp9rUNqRTO4JCqZ/fTgMtrWWFZ/XTx/CUQnfwmOm9g6RoQ7Mj0+RBigmwMyCXFTP8t0kyBD9tUY753X5MSBJXcpiFNYyBzWkhDCewCMUj3mNfGpBP67tzzaQ7A2kZv7mza7JzJSy1N9ipCRl+MWmGJBBfdNw7cRCP4YSBfr9JfuZ29jdS3LEZvWGlURHDL6aAoVbnYhG6iEZ0kv3P1VGtoeUkAcOPJ89QrtsdoENhVYccOB9kSAhOmmGJ7Q+0VNqrEVjzpTrK5qoxuBQRZPjFpBkyb0FG3ktAnaWxW7NozJancZte201BP1eixz4JtTVgMgYYfjFphiUqGkMtKzJUksxUs/khMTAH6yRqWz8gJufDZnPPhBKLrLDdoNaAfvRA1AYE/3uCDHtY4DSssgaFd8qQUPLgQ5uhLGtluvRZDc0TgGH2088d/Dvif6xJRd4FukWA+ADZYZhsfuhFM+YwlGWFbnoNPascD1Dh0iZa0sedFhNgSLMny2rbiyfIMBZr+gjyDGW5jYl8WDpbDrXKE1iiogSNguIsD7UowxgnxiZUoGAZtOGsKSkoeUtMcaoYdnBfbo9bAHNbUZJsDtJfYH2ixa2aoaYawm5ZZLgSwEQYYrFNLfNLfFCCMIPLw01d4rQUQM+F8Kb5clxjDC/9728QNxy8WRk/Q4XOwR4/blx3CK7W4yKatei5skfnousYlR6Z0CRsRYa/+VfEOQcfXRo7wxJb57MSfoaBVUK2xuRh2GZ3O9t8uvR5FhpaxvDcJBnWq3abIXHeXoasY4ojiO2oPEPqEgA665pNeNYNKcNzE2QoM59GnXfXxzDQcgGW1MOQ7takt6s4GbEumctNC0PmBtV2m46x7GVo71pgEow9xsCbY1imn0+7rdqOEU+Cu3Pv2p2cy/Dc5BgyN9iqaFoCnbda9zKU8rW+k+P3a6zM7zDE8pxlJTSt0mKOEYqk87euX79+L2czPDc5hrTSbSwqcUXREljZd3yi/Z1lZn4XTxFM9vft8re1yPtCS0poCnnCIlIsgAGdP38dKM4HGN746M2bpyuwmJpIRLyBjRIsUD8PBMkYK5QiGz76AKqp6VTtqJaiaxj4KvsUKCepQm9XGF/JZnj9poUMHX5vGiuXqMeHnbKqWohckpRgXVMo4pUWp6jQ1XfnBzqZnBNopNztO7D0x0mwRQkSaHXbrDKG13LA0CH45JKvN9wKT0tGAwxkDIcgiKGAewY0NJLk3dzCPSnHDSln3VvIQf8hXKDhIAtK3LnfocgYwky8dMMhuCIFEO0mEzSDat0dIEhRdWYZWIzc2/O3rknzOVTN3Lx0d+H82xy0zTgz1VA897OvVOQZfsQI/nQJPqJ5DniWYoSKWqHhpMYNkFgb1ZaQDKv7uWvnCd5eI6p55/a1t7fIL6B51Qr1FAYket4H4NQktpRc6WO4ooOOL9xysHAzF2lHhoaTqOCRgHyKDpraEXj/9nk/bsMnTy+gp7GQKJt/Bq4mzy/ApR6G4CNyP1z3AJ5Vjex0847lsRIEEI+AAOg0pMY0t+AjCNPQNqWaxDb6yLyetxyGKG+bIWQUuQUvw4X5CD0j9hEYCc5KwKtalUsxIODM3fMxBLGoJS4ooEd3u6qqoT8MMvwJGJ6/zj/r+vl5QWv/iIBf9KR2NY8AaQeYatcxFNC3Oz6Gd0BudiEAPgMmA3kYwzeX0HAFP66IKjaoox2HoD0Xerj7yo45QUTz3kG9nXeVlE1Eu8skPpjhDTCldzxKv4D+IpqOhTb2Dbqu2n4d5pDkRNUgUeumhyFEKaqbRtoTEaENZHgOjnO3pB/uOsBoIqqvwLI8Oup8ingIEFfKgBDHMxNBrUhw7aBu8ceuygMZgjGFrMoFijCa4BR8vdWJ+wmi+eEkJGMuy5lTMKTER7sXQFTA1bzlQQzPPRXENINXWH82sH3dsaPcPMBNkJpLAGcip6ego05egf5C9bbGyIMYPtGDDCPavABjsHpagKCs+whQc5r7gRGEiaM7hhSBPUH8I8IZogg9URtoRCSn8AAREnjF/QRpF6aU4KtMWITJ3cXx3qUj4t49hUUoT9elHA9jiGEpCWztoO38wg+5iLYGd1U3o/CYajy4UaryVVMZ8w+kiASNOv8m7VX37RkNYYhR212vPwSKURxohjOcitDni+iI1R4/FTGHJBHzbSRY4CchrWH5v7K6G+LxV4IxIOYpo4/aKhiZxT1+0Ea7yoq7HA9WOkOCLY47KyMH0h9Q7LCozcdwIZqoDbM6NKSCqF7RcdhGgqfoHP1f4AgmcJXMkAJKFsIQozZflEszsVEThG/QYUmT8G16oITqFk5l9pJTwEHQc8lUQVNiCEOM2iRPDPgW9WLkUVsb4xYtOAlt0BI4vwyFxsMT7LAysvAsjxCGtIiRu+3iJjVdoyaIMbcKdia0GYYuY3BLiej2rA43BemioXhjTxhDKkSLA/4+8i1esA3CKmghOkpBq4qWVQlhSGvHliSeQWEM0dYEorbR2xlaiImH6ihCLtBZVhIypCsVatjifUJ1EkGvDFmcxkswbPH4JIBiGMQzQ5SDnv7nlPh5hvXwKYiABIVWsLwMf8R5KN10gHXK0Z9bDoWi1kAdpaDH5hiFuI9hvEMXqcLDSbrhKSRq87gLXNiwRixETAZIxDb8sRWDm4wOw4rFXh1wJ6gJFWLAH16L3h/a0/AYl2rUYOJktBmWsNuNeP5BN2J4ay0cN6YZcdTWxXroMUR4CtdOdTYZGUOcgvqwvlm68xCc+9C4NAKGPUvSpWMvazGr2dHImK1FrSOMtIPAYrM0f22olt6NQEtJGG0VjidCAPN8LahQtVp0Ch7jM6ffZ56zbkp+S3PtFodrWKk5CR0BsOrwDmGE4oTdzEMParZ00XabFfze4o4DC73FiPfKQthtDGns9WFRdcsr4btj/Kg4jcacxxfENCP3+GDm3vVEyrL7pRvv4J7lOv32HG79UEDRGPmXI+O574JQMF4uh6tugu2yI1lj6DVauezPNrVux8vw3I0fL9l9beRhhqGq76ZOx0FC3J4rS6o6QF0UGokHk133AS1VFYgDfD/HkHD86emPP0IaZS3W6+V2BEdHYAU3OFAobAyy2jLa0gGfd8gDyn6GTk0qsjU1TH+DDENE6wL94YD3K6pw0BNgCLmbESzP/D9jaM0YCjBjOGM4Yzg6IMOgn62MhOFU+EPCULdKCT9gJEY38LKLgi7phQHvQ2INDZU+QOODW0208SY6hrQbT8fGRw8wDwi+7ELHxCIcIQ+AYO/SGz9DqGdEsFoha/F4XAvfxBIZVp76GUJcWh0xPU2JI7SSOnxII4a+4iN4Y2XUK79y3IVSqA7QtdHDEAgRcv3RZva2ACkqYlPRbg+wI4CgeTrOA1BnVjy2BttMR9wIxQsxro0V2K6i88aGEhx5KV/WtPhEoFVoJeNH5hQ/egIEIzoDSwaayvBBjZhiG23bysqTpz/99PTJJaxgRPmth7h9d5wEZZk2PxCTSoBVO2s8R2DRHgSNau+oJIvPwekHsP9URfI4YbUQWdvzELqMsc06zjdvK+IXHLNlPyDk8WX2NQwkYlStSX27zhAMGP+xbi91qojF9rhP+BojtGOueM0wwy8H/wcvQvj3ijG2Uw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4" descr="data:image/png;base64,iVBORw0KGgoAAAANSUhEUgAAAOEAAADhCAMAAAAJbSJIAAABpFBMVEX///9FQTz/5QByTz2obE1Kz//w8PD/h6/j4+IAuPAA26jg4OCA3f83My3m5uW/v7z33gBUTzg2ND7/6gBFQTtK1P88ODJBPj1BPDdFPTX/YkLl/v80PDMAvff/ppRHOTc2Y3FGanbrywDXeJbKthmC4v82Pzz/qlQqj3LJWEA9Oj1eXFheh5R70fBIMTJHOCuurKsNx5mYlpQA9r1pZmJFTU4imMPMy8oxLCVeSD1iWjR3xeHjfJ08Pzc9VEkG0qJjlKX/YZc8YFJASkI2dmCDgX5RRj7tzQDjXIhYVFCYvcu0s7FjSj1nZGGioJ5/fXq67/+VYkecjieJkpB4bjAtLD//gmqBnKUqnXx9WUWeZ0vdxxS3pSGIfC5dVjbX7e5Hg5mXiSr/sEv/yy3/ukL/1x18cTDiXEH/dlvdk4OxoCRxUFaZX2+zcU+uvr7C1tUmh6hJrdExcYdJuOBGYmptZDRIo8RGc4PivSLRmz7Ah0mleUOHazx1XT56ST6STj7/lH+SbGKBYFe6f3K+9f9vgojNWH26a4Mfr4g5cFx/VV+qZnpSOGSXAAAX40lEQVR4nO1dj3/TRpZHBoSLKvmXkOQD1qVNKWf3YsckteMl0ANsr8+x3aRJj8RJINCye4EFtiSwe7u33d3eHbT9p2/em5E0kkZ2aCzbvY+/n0/gE1tS5uv35v2aN+NTp2aYYYYZZphhhhlmmGGGGWaYYYYZZphhhhlmmGGGGWaY4ZcFWUl0671OoUXQ6dW7bUWe9JBGCCVRL+hV1TAsAh3+MQy1ahXqbWXSQxsBlFJPMlTDkoKwyOut7i+ZpJwoL1arqogcx7LaKv0i9FXRuF9kTUmUe62qV3SmqTcay4BGg/ziklStcnxiAz8uOqoF9gPQWyyQQRNyOs9OX91a294+42B7bWtVt1nqhlGfcjmWqmSYaEDQmvg0sbG6xXHjsL21al9jqOVJkxiIuhEyzfRlIrrfC+kxbC2zS1WpMmkaA7AYsCZk0i2f3lobxM3GGhOkrk6xqnaAIZgPgNQAbmK9FGP7NJ2Rhj61YgSGjd9TbRyok6EcqRytanfSVEKAWvpzmLlYa9DZWJ80FzHQ0pyM4ZkzVFXVxUmTEaILDI9lVgaKkU7GwjTam4pKhrZ1UoZntlFTjdYUUpSJx5eWT8zwzJnlqZViC0zNYAexvba2tXWaYmtrLcSdrMJkNKZwLpZATU+HsltbOy2CKCJYnVKLKgNDsRCJ6IT0bJL+myjF0qQZBYD+YtWnl9uuXg4k6b0N56I6ddGNAgzNLYfasbg58HIEi2pJk2YUQBnTi3ehFcpxGzJLozdpRn4kcCb+XIJEV7n5uDWVeor+YvnnM/SIEayN1Zo0JS+6IEL9JAQJXDGCnqpTlWfIOAtXT8jQFeMaOv5pCm3QzjROSpDMRl5PjSkq3WBcegIzE6S4DUpfnR4hYvZ0IjPjYnsahShLoxKhS3Eb8+FpEWJbHc0sZHCFqCYmTY0ByzScIV1u/DyNte9zzKk1JWlUXNV5ETZYofsd6a2y+07b5gZ+V6djQQOTQ1tqTp3+nUgyehLzqlt27DYlWRTWg21F81X1j8FytaF7b1qmrh8chtWZNDkAOsMGL8F8Pm1yI24sL4t5rq4uc7KTzHQ+b0txmyWKU+ESE5ySgjRM86B/UEvneZIoTopl9r9PcGY+XSP34bqiTvV0a1qsKUZsq46Omno/E8vE+uu1dDovHQ/5dLq23id3Zfq4qEj1FOqnU+H0IW9iWQWMNj2XiRFkMrHmzmMy9LxpDuBmmnDJ450m3AC3zaWpEE/TDGMqcijO3cOQH+NIY5Rlpr+zX2uYhEQel6VcYoQa4WY2ars7/UyGu+cIrqIuA1RC9f4xWRv/xFTcabjqipBnmezP7azvbtT2Ug1d1yXy00jt1TZ213fm+kmeHV6/k2ZKv30GPjGV79UoFarVaqc9ZoZY0XenYbofCyIDiCV5sNeCl/bT7BPboqbGLWbIBezrsKqL45VjycewKWD4LnAYnt6GwI3z+S17LX3MNXE0paejYLh1xuSNKRZKLGxgqY5VUXtWVAxPA0PLqSqCzVZ7pUVj3BZ2MTqG4BCd9ALie6t38eJF+INjLeF0XHc4aoZbDS4yVUhwqD4jDJ8RIRrj7IYrWI47HDVDSMSsAvs7cTINjS8Jw964ZTguhjLOwy+f9cY+D8fF8FQZbKmBLnG8aWOAocCNvwMyoQzpwgH6Q/aaXEkkKtHrq59hP3kyhDPUWrj6I6l0nb/SM6qqWjV6US/h+BiaqZNCCmN4Su5aJC7V6XpGWWUhTuRtjRzDhp02nAiS5LgfH0MCpcJadXuqm4Kp0a41ugx9NZqTIYShjTIN4apVFGS0y1QOQ6zR6NmTA+sbjYEMwf1LRqv7/HlXAo5qlBGAwxB0NJv9YCiuDMNSESiuDmKIXn/xIuA+BFVGlO0pNkMQob703uVhOHthKB5kmRDDGNLmlosU91FPI2dIS7rFF5ffG4azx4AEitpYDWUIWbfRZQwvfkn0tBqhmgJDnZUGi5+NhOCFJfo8+DeUofrcZvhcjbavocD1eA9neByCDkPpeAyfRcuwy++r8DC8zH54XBYSukB/hAyFFVPFzjPGoKV1XN+GirXuZ/jig6WlDz7zchQS/MPrpaXDVwGGdtW8KrCT6AXvc5bGiopgFwnmN1P7c1DK5RkuFbPEORa/Haqjr4vEBWaLSy89DM1af/1oE9c/qkEpYgpVQIr3C1F6iwoQNKX1ZiaT8TGUstRYFL91pSjS0QsPilQls5KPIVRadxp56FgITLJ4FUOaL589+xJLU6omGt4IACUTs5aEfMnL8PK3RcHcFEnwZdGec8UHF7wM4anJWl64FIyFNxJ00/A7snxRUclI9KS74OCycW1F1hGicBI+yNoX6ktnAwwJxYYpDMqYAcAbBWo8IkCTSXqHZrw+hq4tzH5weZAdPcy6l74MMqRVflFkXara2VM1uowfokM9GRMx1IMMhWaGZ6iLGMaSOl805SDXCTmipeUIs3xixcyjmJBhUEuFBIdqKUHNDO3JUCqVaMuK4QyDlkZMECyNc6HA0gxhGDmIlpopsZa+pzPZFAeKkLB5zShmdfe1Y2npOACLMvZ6oZ8henzd8fhhBM+ix9fR418QMcTnGpNqNYUA2EyJZUiitkM3anPFA/BJ8Q9XSNT24qz7skeGKbG3GBMgYMpvxIIeH+ci/Fz2OIoLZ1+9Przy4KWXI1L2R97M48eO8hPtqsGoLZ+aSzoMxRmwPfJXxSIUYoqHPo7+uWkzpFGb5EZtcrcjtcrjlGgdgicznd/b2weGWXGObwvwim03s/qrgRRJ7mse7e/tpTHydvcItVXVggrbODcNLdKypWmmd01Iyj/DWoyX4GU23Za48KX4QCw9nKav4ULdblNx91yW7Egt4gKpF/UqTYHNvV1IA7JLhx98++Kz997jmNoamqXyxj4ivXjITz1agTr78tWLB4dLmJbYnSmWKzBMKCQsKYx1mbvSUenRF7jgoEPBtEigH3774gUaHhz8S6qh6aN+JnaAqW02+8qxrMDsyhLcVmTl0vxjLNKoasHNnDAplBZhgWbMjURKCW1qcsfTr0eZ6kuHrx88eHCIApTS+2B3M/0GFeMSvHXlUGLMuNJF+mgOs6YSb1Twnft0mXvc/gOa94jrn7MC/XpYBGeCMfN2dJA8Stvv2TVuF6aZ39yNgeHylpdkixVnIq48CQFF9vxBJhOb263pZt7X4sUGnt5zlxYz6+nA+7QTLG+mNqBmsE9kWPVk7sAQWxWAYTDtjxiEobmRoc1PyT/+6T///JfaXiNP29kYP309xq2dZvpHTN4mNu+lpdTef/3lz3/6Y5O2SmVq0Evj/SMwAY1n95/j1raoyhZhaLkxePLhJ4CHj2g721HK3Eyn9Y2DpK9/jch7L725mW7UHu8fzPWbj9h99ClNKRhvY+VCNXDVaezJBmb7fYyz6EAJkk43WxPa2ILr2eS9ZtPucEvatz10YkDV7xLcA33GrqQYvuX3cWz2SD/5xqUyAPZF3zj34VMeB6YhgWIZzEeOuz3xFFpypqaP2EC/tvkRbQ1H31Her9l9j1DVJWE9P75YJVpabU1i82XdTRW/+frhJw+/fuTk/ikyD8ORcvpRH+F9KHksPwmTQqXU7U5mcymmihuCyTYXcAt+JzInuGtvokmhGBDWbAq6hVKDCbopNE+wvzk9O4IcQCNtfjcgjuQmsLgaBnhzMxlguGFOyT4EHrhPNh8QYhMY/vWfw/BXSSD5TB93Mfj/gBDjpAhlKYEQYayr/xQGXPwPiPDI9C9FKD1DDKk+vuAGuwcCZiPzmIz26m9DCP72qnf7Ar2FbrnwfHrV0KMJjTH6RgiqzD2/PMDuX/0uhOF3V92FD3fqYnWNH3e5GsYP45uxUZQh/U6v+8cLcbIjxN99BfgdJ0Jn4cP5TKBW4PH2WO8KaUXCKHxssxG3eG32fRE2pEHSMrD7269c/A1YQpsYjfV4HQXb5En/IOO1lj4V4TX0a4zxaAIoMzhlfkeI6C6+++pXfnz1HToL7+WZpmT6uhPoPur3Pxbi11Jo61sUQGOTP/IyzByA4bj69wDDvwPB9IFXhEnIC71Ht2hEhNnPP35fiI8PraBjiRA4Y9I+l5GBsrW0suojuLqCH4fv2g2sAHviNZBh9koIw/eX9PGWpTBJTfumVnIPhm2tfM8LcAU++/yeT0d3Qd7+VXkICIuf/4sQn2YjbtsLAKai36BmmkhRWpH+8f1/AL7/hwQCBILez4IS9A8YP7ZsUWRKsYQ35nQYm8B8UrRra5KFkejVq9R/p49EBAXbtuiZr7oAkviGSIFeUUpveMsWmfW8f8dsPu+TdLKGBAWGUREeJW0HNWM/og93fhAF9PrFzIe7ea6Waubzj30X9FPwGRgd0Xg13BAfVFJpMsvDMu4TNCVfNJbpr++lob4ItcO9dX9gQEv9RsjmSTh5I3vF7++vZCd0nJTcoWtuG4ECYnLuYH1//WDOX3rLNHGi6qFHe0L2Wfx1wN0XJ3ZgFi4rSvn0gb+I6Cuw2TOQVcDDN05Qhn5vP0GGp9rUNqRTO4JCqZ/fTgMtrWWFZ/XTx/CUQnfwmOm9g6RoQ7Mj0+RBigmwMyCXFTP8t0kyBD9tUY753X5MSBJXcpiFNYyBzWkhDCewCMUj3mNfGpBP67tzzaQ7A2kZv7mza7JzJSy1N9ipCRl+MWmGJBBfdNw7cRCP4YSBfr9JfuZ29jdS3LEZvWGlURHDL6aAoVbnYhG6iEZ0kv3P1VGtoeUkAcOPJ89QrtsdoENhVYccOB9kSAhOmmGJ7Q+0VNqrEVjzpTrK5qoxuBQRZPjFpBkyb0FG3ktAnaWxW7NozJancZte201BP1eixz4JtTVgMgYYfjFphiUqGkMtKzJUksxUs/khMTAH6yRqWz8gJufDZnPPhBKLrLDdoNaAfvRA1AYE/3uCDHtY4DSssgaFd8qQUPLgQ5uhLGtluvRZDc0TgGH2088d/Dvif6xJRd4FukWA+ADZYZhsfuhFM+YwlGWFbnoNPascD1Dh0iZa0sedFhNgSLMny2rbiyfIMBZr+gjyDGW5jYl8WDpbDrXKE1iiogSNguIsD7UowxgnxiZUoGAZtOGsKSkoeUtMcaoYdnBfbo9bAHNbUZJsDtJfYH2ixa2aoaYawm5ZZLgSwEQYYrFNLfNLfFCCMIPLw01d4rQUQM+F8Kb5clxjDC/9728QNxy8WRk/Q4XOwR4/blx3CK7W4yKatei5skfnousYlR6Z0CRsRYa/+VfEOQcfXRo7wxJb57MSfoaBVUK2xuRh2GZ3O9t8uvR5FhpaxvDcJBnWq3abIXHeXoasY4ojiO2oPEPqEgA665pNeNYNKcNzE2QoM59GnXfXxzDQcgGW1MOQ7takt6s4GbEumctNC0PmBtV2m46x7GVo71pgEow9xsCbY1imn0+7rdqOEU+Cu3Pv2p2cy/Dc5BgyN9iqaFoCnbda9zKU8rW+k+P3a6zM7zDE8pxlJTSt0mKOEYqk87euX79+L2czPDc5hrTSbSwqcUXREljZd3yi/Z1lZn4XTxFM9vft8re1yPtCS0poCnnCIlIsgAGdP38dKM4HGN746M2bpyuwmJpIRLyBjRIsUD8PBMkYK5QiGz76AKqp6VTtqJaiaxj4KvsUKCepQm9XGF/JZnj9poUMHX5vGiuXqMeHnbKqWohckpRgXVMo4pUWp6jQ1XfnBzqZnBNopNztO7D0x0mwRQkSaHXbrDKG13LA0CH45JKvN9wKT0tGAwxkDIcgiKGAewY0NJLk3dzCPSnHDSln3VvIQf8hXKDhIAtK3LnfocgYwky8dMMhuCIFEO0mEzSDat0dIEhRdWYZWIzc2/O3rknzOVTN3Lx0d+H82xy0zTgz1VA897OvVOQZfsQI/nQJPqJ5DniWYoSKWqHhpMYNkFgb1ZaQDKv7uWvnCd5eI6p55/a1t7fIL6B51Qr1FAYket4H4NQktpRc6WO4ooOOL9xysHAzF2lHhoaTqOCRgHyKDpraEXj/9nk/bsMnTy+gp7GQKJt/Bq4mzy/ApR6G4CNyP1z3AJ5Vjex0847lsRIEEI+AAOg0pMY0t+AjCNPQNqWaxDb6yLyetxyGKG+bIWQUuQUvw4X5CD0j9hEYCc5KwKtalUsxIODM3fMxBLGoJS4ooEd3u6qqoT8MMvwJGJ6/zj/r+vl5QWv/iIBf9KR2NY8AaQeYatcxFNC3Oz6Gd0BudiEAPgMmA3kYwzeX0HAFP66IKjaoox2HoD0Xerj7yo45QUTz3kG9nXeVlE1Eu8skPpjhDTCldzxKv4D+IpqOhTb2Dbqu2n4d5pDkRNUgUeumhyFEKaqbRtoTEaENZHgOjnO3pB/uOsBoIqqvwLI8Oup8ingIEFfKgBDHMxNBrUhw7aBu8ceuygMZgjGFrMoFijCa4BR8vdWJ+wmi+eEkJGMuy5lTMKTER7sXQFTA1bzlQQzPPRXENINXWH82sH3dsaPcPMBNkJpLAGcip6ego05egf5C9bbGyIMYPtGDDCPavABjsHpagKCs+whQc5r7gRGEiaM7hhSBPUH8I8IZogg9URtoRCSn8AAREnjF/QRpF6aU4KtMWITJ3cXx3qUj4t49hUUoT9elHA9jiGEpCWztoO38wg+5iLYGd1U3o/CYajy4UaryVVMZ8w+kiASNOv8m7VX37RkNYYhR212vPwSKURxohjOcitDni+iI1R4/FTGHJBHzbSRY4CchrWH5v7K6G+LxV4IxIOYpo4/aKhiZxT1+0Ea7yoq7HA9WOkOCLY47KyMH0h9Q7LCozcdwIZqoDbM6NKSCqF7RcdhGgqfoHP1f4AgmcJXMkAJKFsIQozZflEszsVEThG/QYUmT8G16oITqFk5l9pJTwEHQc8lUQVNiCEOM2iRPDPgW9WLkUVsb4xYtOAlt0BI4vwyFxsMT7LAysvAsjxCGtIiRu+3iJjVdoyaIMbcKdia0GYYuY3BLiej2rA43BemioXhjTxhDKkSLA/4+8i1esA3CKmghOkpBq4qWVQlhSGvHliSeQWEM0dYEorbR2xlaiImH6ihCLtBZVhIypCsVatjifUJ1EkGvDFmcxkswbPH4JIBiGMQzQ5SDnv7nlPh5hvXwKYiABIVWsLwMf8R5KN10gHXK0Z9bDoWi1kAdpaDH5hiFuI9hvEMXqcLDSbrhKSRq87gLXNiwRixETAZIxDb8sRWDm4wOw4rFXh1wJ6gJFWLAH16L3h/a0/AYl2rUYOJktBmWsNuNeP5BN2J4ay0cN6YZcdTWxXroMUR4CtdOdTYZGUOcgvqwvlm68xCc+9C4NAKGPUvSpWMvazGr2dHImK1FrSOMtIPAYrM0f22olt6NQEtJGG0VjidCAPN8LahQtVp0Ch7jM6ffZ56zbkp+S3PtFodrWKk5CR0BsOrwDmGE4oTdzEMParZ00XabFfze4o4DC73FiPfKQthtDGns9WFRdcsr4btj/Kg4jcacxxfENCP3+GDm3vVEyrL7pRvv4J7lOv32HG79UEDRGPmXI+O574JQMF4uh6tugu2yI1lj6DVauezPNrVux8vw3I0fL9l9beRhhqGq76ZOx0FC3J4rS6o6QF0UGokHk133AS1VFYgDfD/HkHD86emPP0IaZS3W6+V2BEdHYAU3OFAobAyy2jLa0gGfd8gDyn6GTk0qsjU1TH+DDENE6wL94YD3K6pw0BNgCLmbESzP/D9jaM0YCjBjOGM4Yzg6IMOgn62MhOFU+EPCULdKCT9gJEY38LKLgi7phQHvQ2INDZU+QOODW0208SY6hrQbT8fGRw8wDwi+7ELHxCIcIQ+AYO/SGz9DqGdEsFoha/F4XAvfxBIZVp76GUJcWh0xPU2JI7SSOnxII4a+4iN4Y2XUK79y3IVSqA7QtdHDEAgRcv3RZva2ACkqYlPRbg+wI4CgeTrOA1BnVjy2BttMR9wIxQsxro0V2K6i88aGEhx5KV/WtPhEoFVoJeNH5hQ/egIEIzoDSwaayvBBjZhiG23bysqTpz/99PTJJaxgRPmth7h9d5wEZZk2PxCTSoBVO2s8R2DRHgSNau+oJIvPwekHsP9URfI4YbUQWdvzELqMsc06zjdvK+IXHLNlPyDk8WX2NQwkYlStSX27zhAMGP+xbi91qojF9rhP+BojtGOueM0wwy8H/wcvQvj3ijG2Uw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520" y="2210086"/>
            <a:ext cx="2143125" cy="2143125"/>
          </a:xfrm>
          <a:prstGeom prst="rect">
            <a:avLst/>
          </a:prstGeom>
        </p:spPr>
      </p:pic>
      <p:sp>
        <p:nvSpPr>
          <p:cNvPr id="10" name="Pfeil nach rechts 9"/>
          <p:cNvSpPr/>
          <p:nvPr/>
        </p:nvSpPr>
        <p:spPr>
          <a:xfrm rot="10800000">
            <a:off x="4583832" y="3079002"/>
            <a:ext cx="1584176" cy="936104"/>
          </a:xfrm>
          <a:prstGeom prst="right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pic>
        <p:nvPicPr>
          <p:cNvPr id="2056" name="Picture 8" descr="Mürrisch und düsteren hübsches Mädchen in Gläser, beleidigt Frau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109" t="5812" r="16967" b="14937"/>
          <a:stretch/>
        </p:blipFill>
        <p:spPr bwMode="auto">
          <a:xfrm>
            <a:off x="6960096" y="2210086"/>
            <a:ext cx="2113197" cy="229381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17"/>
          <p:cNvSpPr txBox="1"/>
          <p:nvPr/>
        </p:nvSpPr>
        <p:spPr>
          <a:xfrm>
            <a:off x="8472264" y="2348880"/>
            <a:ext cx="3164561" cy="523220"/>
          </a:xfrm>
          <a:prstGeom prst="rect">
            <a:avLst/>
          </a:prstGeom>
          <a:solidFill>
            <a:schemeClr val="bg1"/>
          </a:solidFill>
        </p:spPr>
        <p:txBody>
          <a:bodyPr wrap="square" rtlCol="0">
            <a:spAutoFit/>
          </a:bodyPr>
          <a:lstStyle/>
          <a:p>
            <a:r>
              <a:rPr lang="en-US" sz="1400" b="1" dirty="0" smtClean="0"/>
              <a:t>Specific Animal </a:t>
            </a:r>
            <a:r>
              <a:rPr lang="en-US" sz="1400" b="1" dirty="0" smtClean="0"/>
              <a:t>Welfare </a:t>
            </a:r>
            <a:r>
              <a:rPr lang="en-US" sz="1400" b="1" dirty="0" smtClean="0"/>
              <a:t>Officer</a:t>
            </a:r>
          </a:p>
          <a:p>
            <a:r>
              <a:rPr lang="en-US" sz="1400" b="1" dirty="0" smtClean="0"/>
              <a:t>For each project</a:t>
            </a:r>
            <a:endParaRPr lang="en-US" sz="1400" b="1" dirty="0" smtClean="0"/>
          </a:p>
        </p:txBody>
      </p:sp>
      <p:sp>
        <p:nvSpPr>
          <p:cNvPr id="15" name="TextBox 17"/>
          <p:cNvSpPr txBox="1"/>
          <p:nvPr/>
        </p:nvSpPr>
        <p:spPr>
          <a:xfrm>
            <a:off x="3998169" y="4028230"/>
            <a:ext cx="3164561" cy="523220"/>
          </a:xfrm>
          <a:prstGeom prst="rect">
            <a:avLst/>
          </a:prstGeom>
          <a:solidFill>
            <a:schemeClr val="bg1"/>
          </a:solidFill>
        </p:spPr>
        <p:txBody>
          <a:bodyPr wrap="square" rtlCol="0">
            <a:spAutoFit/>
          </a:bodyPr>
          <a:lstStyle/>
          <a:p>
            <a:pPr algn="ctr"/>
            <a:r>
              <a:rPr lang="en-US" sz="1400" dirty="0" smtClean="0"/>
              <a:t>Has the right to interrupt and even stop the experiment</a:t>
            </a:r>
            <a:endParaRPr lang="en-US" sz="1400" dirty="0" smtClean="0"/>
          </a:p>
        </p:txBody>
      </p:sp>
    </p:spTree>
    <p:extLst>
      <p:ext uri="{BB962C8B-B14F-4D97-AF65-F5344CB8AC3E}">
        <p14:creationId xmlns:p14="http://schemas.microsoft.com/office/powerpoint/2010/main" val="334742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 name="Titel 2">
            <a:extLst>
              <a:ext uri="{FF2B5EF4-FFF2-40B4-BE49-F238E27FC236}">
                <a16:creationId xmlns:a16="http://schemas.microsoft.com/office/drawing/2014/main" xmlns="" id="{9AC8FA3B-CD19-40F3-B796-21FAD7F986A1}"/>
              </a:ext>
            </a:extLst>
          </p:cNvPr>
          <p:cNvSpPr>
            <a:spLocks noGrp="1"/>
          </p:cNvSpPr>
          <p:nvPr>
            <p:ph type="ctrTitle"/>
          </p:nvPr>
        </p:nvSpPr>
        <p:spPr>
          <a:ln>
            <a:noFill/>
          </a:ln>
        </p:spPr>
        <p:txBody>
          <a:bodyPr/>
          <a:lstStyle/>
          <a:p>
            <a:r>
              <a:rPr lang="en-US" dirty="0" smtClean="0"/>
              <a:t>Bio-medical imaging</a:t>
            </a:r>
            <a:endParaRPr lang="de-DE"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960" y="476672"/>
            <a:ext cx="6350000" cy="5422900"/>
          </a:xfrm>
          <a:prstGeom prst="rect">
            <a:avLst/>
          </a:prstGeom>
        </p:spPr>
      </p:pic>
      <p:sp>
        <p:nvSpPr>
          <p:cNvPr id="16" name="Rectangle 15"/>
          <p:cNvSpPr/>
          <p:nvPr/>
        </p:nvSpPr>
        <p:spPr>
          <a:xfrm>
            <a:off x="6168008" y="1196752"/>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17" name="Rectangle 16"/>
          <p:cNvSpPr/>
          <p:nvPr/>
        </p:nvSpPr>
        <p:spPr>
          <a:xfrm>
            <a:off x="9781704" y="3730449"/>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8" name="Untertitel 3">
            <a:extLst>
              <a:ext uri="{FF2B5EF4-FFF2-40B4-BE49-F238E27FC236}">
                <a16:creationId xmlns:a16="http://schemas.microsoft.com/office/drawing/2014/main" xmlns="" id="{E2057073-5E63-4A11-B0F4-7C24A0079D74}"/>
              </a:ext>
            </a:extLst>
          </p:cNvPr>
          <p:cNvSpPr>
            <a:spLocks noGrp="1"/>
          </p:cNvSpPr>
          <p:nvPr>
            <p:ph type="subTitle" idx="1"/>
          </p:nvPr>
        </p:nvSpPr>
        <p:spPr>
          <a:xfrm>
            <a:off x="428791" y="1412776"/>
            <a:ext cx="7453286" cy="1294253"/>
          </a:xfrm>
        </p:spPr>
        <p:txBody>
          <a:bodyPr/>
          <a:lstStyle/>
          <a:p>
            <a:pPr marL="514350" indent="-514350">
              <a:buClr>
                <a:schemeClr val="bg1"/>
              </a:buClr>
              <a:buFont typeface="+mj-lt"/>
              <a:buAutoNum type="romanUcPeriod" startAt="3"/>
            </a:pPr>
            <a:endParaRPr lang="de-DE" dirty="0" smtClean="0">
              <a:solidFill>
                <a:schemeClr val="bg1"/>
              </a:solidFill>
            </a:endParaRPr>
          </a:p>
          <a:p>
            <a:pPr marL="514350" indent="-514350">
              <a:buClr>
                <a:schemeClr val="bg1"/>
              </a:buClr>
              <a:buFont typeface="+mj-lt"/>
              <a:buAutoNum type="romanUcPeriod" startAt="3"/>
            </a:pPr>
            <a:endParaRPr lang="de-DE" dirty="0">
              <a:solidFill>
                <a:schemeClr val="bg1"/>
              </a:solidFill>
            </a:endParaRPr>
          </a:p>
          <a:p>
            <a:pPr marL="514350" indent="-514350">
              <a:buClr>
                <a:schemeClr val="bg1"/>
              </a:buClr>
              <a:buFont typeface="+mj-lt"/>
              <a:buAutoNum type="romanUcPeriod" startAt="4"/>
            </a:pPr>
            <a:r>
              <a:rPr lang="de-DE" dirty="0">
                <a:solidFill>
                  <a:schemeClr val="bg1"/>
                </a:solidFill>
              </a:rPr>
              <a:t>DESY </a:t>
            </a:r>
            <a:r>
              <a:rPr lang="de-DE" dirty="0" err="1">
                <a:solidFill>
                  <a:schemeClr val="bg1"/>
                </a:solidFill>
              </a:rPr>
              <a:t>as</a:t>
            </a:r>
            <a:r>
              <a:rPr lang="de-DE" dirty="0">
                <a:solidFill>
                  <a:schemeClr val="bg1"/>
                </a:solidFill>
              </a:rPr>
              <a:t> a </a:t>
            </a:r>
            <a:r>
              <a:rPr lang="de-DE" dirty="0" err="1">
                <a:solidFill>
                  <a:schemeClr val="bg1"/>
                </a:solidFill>
              </a:rPr>
              <a:t>perfect</a:t>
            </a:r>
            <a:r>
              <a:rPr lang="de-DE" dirty="0">
                <a:solidFill>
                  <a:schemeClr val="bg1"/>
                </a:solidFill>
              </a:rPr>
              <a:t> </a:t>
            </a:r>
            <a:r>
              <a:rPr lang="de-DE" dirty="0" err="1">
                <a:solidFill>
                  <a:schemeClr val="bg1"/>
                </a:solidFill>
              </a:rPr>
              <a:t>ecosystem</a:t>
            </a:r>
            <a:endParaRPr lang="de-DE" dirty="0" smtClean="0">
              <a:solidFill>
                <a:schemeClr val="bg1"/>
              </a:solidFill>
            </a:endParaRPr>
          </a:p>
        </p:txBody>
      </p:sp>
    </p:spTree>
    <p:extLst>
      <p:ext uri="{BB962C8B-B14F-4D97-AF65-F5344CB8AC3E}">
        <p14:creationId xmlns:p14="http://schemas.microsoft.com/office/powerpoint/2010/main" val="19266994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 name="Diagramm 114">
            <a:extLst>
              <a:ext uri="{FF2B5EF4-FFF2-40B4-BE49-F238E27FC236}">
                <a16:creationId xmlns="" xmlns:a16="http://schemas.microsoft.com/office/drawing/2014/main" id="{4487DF8E-412D-48C6-B3BB-B0DB60149547}"/>
              </a:ext>
            </a:extLst>
          </p:cNvPr>
          <p:cNvGraphicFramePr/>
          <p:nvPr>
            <p:extLst>
              <p:ext uri="{D42A27DB-BD31-4B8C-83A1-F6EECF244321}">
                <p14:modId xmlns:p14="http://schemas.microsoft.com/office/powerpoint/2010/main" val="2155968118"/>
              </p:ext>
            </p:extLst>
          </p:nvPr>
        </p:nvGraphicFramePr>
        <p:xfrm>
          <a:off x="2808828" y="1833490"/>
          <a:ext cx="7247612" cy="4112183"/>
        </p:xfrm>
        <a:graphic>
          <a:graphicData uri="http://schemas.openxmlformats.org/drawingml/2006/chart">
            <c:chart xmlns:c="http://schemas.openxmlformats.org/drawingml/2006/chart" xmlns:r="http://schemas.openxmlformats.org/officeDocument/2006/relationships" r:id="rId3"/>
          </a:graphicData>
        </a:graphic>
      </p:graphicFrame>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err="1" smtClean="0"/>
              <a:t>Snychrotron</a:t>
            </a:r>
            <a:r>
              <a:rPr lang="de-DE" dirty="0" smtClean="0"/>
              <a:t> Radiation </a:t>
            </a:r>
            <a:r>
              <a:rPr lang="de-DE" dirty="0" err="1" smtClean="0"/>
              <a:t>and</a:t>
            </a:r>
            <a:r>
              <a:rPr lang="de-DE" dirty="0" smtClean="0"/>
              <a:t> </a:t>
            </a:r>
            <a:r>
              <a:rPr lang="de-DE" dirty="0" err="1" smtClean="0"/>
              <a:t>Health</a:t>
            </a:r>
            <a:r>
              <a:rPr lang="de-DE" dirty="0" smtClean="0"/>
              <a:t> Research</a:t>
            </a:r>
            <a:endParaRPr lang="de-DE" dirty="0"/>
          </a:p>
        </p:txBody>
      </p:sp>
      <p:sp>
        <p:nvSpPr>
          <p:cNvPr id="5" name="Fußzeilenplatzhalter 4">
            <a:extLst>
              <a:ext uri="{FF2B5EF4-FFF2-40B4-BE49-F238E27FC236}">
                <a16:creationId xmlns="" xmlns:a16="http://schemas.microsoft.com/office/drawing/2014/main" id="{54CA5718-2D31-4F7A-9B08-ED3B4EA70382}"/>
              </a:ext>
            </a:extLst>
          </p:cNvPr>
          <p:cNvSpPr>
            <a:spLocks noGrp="1"/>
          </p:cNvSpPr>
          <p:nvPr>
            <p:ph type="ftr" sz="quarter" idx="11"/>
          </p:nvPr>
        </p:nvSpPr>
        <p:spPr/>
        <p:txBody>
          <a:bodyPr/>
          <a:lstStyle/>
          <a:p>
            <a:r>
              <a:rPr lang="en-US" sz="800" dirty="0"/>
              <a:t>Scientific Committee | Arik Willner | 05. June 2020</a:t>
            </a:r>
            <a:endParaRPr lang="de-DE" sz="800"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dirty="0" smtClean="0"/>
              <a:t>Research </a:t>
            </a:r>
            <a:r>
              <a:rPr lang="de-DE" dirty="0" err="1" smtClean="0"/>
              <a:t>areas</a:t>
            </a:r>
            <a:r>
              <a:rPr lang="de-DE" dirty="0" smtClean="0"/>
              <a:t> at PETRA III (2019)</a:t>
            </a:r>
            <a:endParaRPr lang="de-DE" dirty="0"/>
          </a:p>
        </p:txBody>
      </p:sp>
      <p:pic>
        <p:nvPicPr>
          <p:cNvPr id="80" name="Grafik 79">
            <a:extLst>
              <a:ext uri="{FF2B5EF4-FFF2-40B4-BE49-F238E27FC236}">
                <a16:creationId xmlns="" xmlns:a16="http://schemas.microsoft.com/office/drawing/2014/main" id="{19726E8A-1B54-45EE-9C10-B298AC298664}"/>
              </a:ext>
            </a:extLst>
          </p:cNvPr>
          <p:cNvPicPr>
            <a:picLocks noChangeAspect="1"/>
          </p:cNvPicPr>
          <p:nvPr/>
        </p:nvPicPr>
        <p:blipFill>
          <a:blip r:embed="rId4" cstate="email">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647728" y="3717032"/>
            <a:ext cx="764722" cy="764722"/>
          </a:xfrm>
          <a:prstGeom prst="rect">
            <a:avLst/>
          </a:prstGeom>
        </p:spPr>
      </p:pic>
      <p:pic>
        <p:nvPicPr>
          <p:cNvPr id="82" name="Grafik 81">
            <a:extLst>
              <a:ext uri="{FF2B5EF4-FFF2-40B4-BE49-F238E27FC236}">
                <a16:creationId xmlns="" xmlns:a16="http://schemas.microsoft.com/office/drawing/2014/main" id="{709ED114-6C7D-42AE-8E36-4C64A37BF57E}"/>
              </a:ext>
            </a:extLst>
          </p:cNvPr>
          <p:cNvPicPr>
            <a:picLocks noChangeAspect="1"/>
          </p:cNvPicPr>
          <p:nvPr/>
        </p:nvPicPr>
        <p:blipFill>
          <a:blip r:embed="rId9" cstate="email">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4395174" y="1728174"/>
            <a:ext cx="764722" cy="764722"/>
          </a:xfrm>
          <a:prstGeom prst="rect">
            <a:avLst/>
          </a:prstGeom>
        </p:spPr>
      </p:pic>
      <p:pic>
        <p:nvPicPr>
          <p:cNvPr id="84" name="Grafik 83">
            <a:extLst>
              <a:ext uri="{FF2B5EF4-FFF2-40B4-BE49-F238E27FC236}">
                <a16:creationId xmlns="" xmlns:a16="http://schemas.microsoft.com/office/drawing/2014/main" id="{0BD656AE-CCBB-4B24-B7A0-2BFE22014F1D}"/>
              </a:ext>
            </a:extLst>
          </p:cNvPr>
          <p:cNvPicPr>
            <a:picLocks noChangeAspect="1"/>
          </p:cNvPicPr>
          <p:nvPr/>
        </p:nvPicPr>
        <p:blipFill>
          <a:blip r:embed="rId11" cstate="email">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7824192" y="5184558"/>
            <a:ext cx="764722" cy="764722"/>
          </a:xfrm>
          <a:prstGeom prst="rect">
            <a:avLst/>
          </a:prstGeom>
        </p:spPr>
      </p:pic>
      <p:pic>
        <p:nvPicPr>
          <p:cNvPr id="86" name="Grafik 85">
            <a:extLst>
              <a:ext uri="{FF2B5EF4-FFF2-40B4-BE49-F238E27FC236}">
                <a16:creationId xmlns="" xmlns:a16="http://schemas.microsoft.com/office/drawing/2014/main" id="{09C63F4E-C880-4945-9B62-D5965FFE643C}"/>
              </a:ext>
            </a:extLst>
          </p:cNvPr>
          <p:cNvPicPr>
            <a:picLocks noChangeAspect="1"/>
          </p:cNvPicPr>
          <p:nvPr/>
        </p:nvPicPr>
        <p:blipFill>
          <a:blip r:embed="rId13" cstate="email">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8128283" y="2060848"/>
            <a:ext cx="764722" cy="764722"/>
          </a:xfrm>
          <a:prstGeom prst="rect">
            <a:avLst/>
          </a:prstGeom>
        </p:spPr>
      </p:pic>
      <p:pic>
        <p:nvPicPr>
          <p:cNvPr id="92" name="Grafik 91">
            <a:extLst>
              <a:ext uri="{FF2B5EF4-FFF2-40B4-BE49-F238E27FC236}">
                <a16:creationId xmlns="" xmlns:a16="http://schemas.microsoft.com/office/drawing/2014/main" id="{BBD619B9-C024-410A-AFE4-965B90E9E03F}"/>
              </a:ext>
            </a:extLst>
          </p:cNvPr>
          <p:cNvPicPr>
            <a:picLocks noChangeAspect="1"/>
          </p:cNvPicPr>
          <p:nvPr/>
        </p:nvPicPr>
        <p:blipFill>
          <a:blip r:embed="rId15" cstate="email">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4727848" y="5472590"/>
            <a:ext cx="764722" cy="764722"/>
          </a:xfrm>
          <a:prstGeom prst="rect">
            <a:avLst/>
          </a:prstGeom>
        </p:spPr>
      </p:pic>
      <p:pic>
        <p:nvPicPr>
          <p:cNvPr id="94" name="Grafik 93">
            <a:extLst>
              <a:ext uri="{FF2B5EF4-FFF2-40B4-BE49-F238E27FC236}">
                <a16:creationId xmlns="" xmlns:a16="http://schemas.microsoft.com/office/drawing/2014/main" id="{72ED4C99-4DD0-4470-A3E0-10A3DC7E695B}"/>
              </a:ext>
            </a:extLst>
          </p:cNvPr>
          <p:cNvPicPr>
            <a:picLocks noChangeAspect="1"/>
          </p:cNvPicPr>
          <p:nvPr/>
        </p:nvPicPr>
        <p:blipFill>
          <a:blip r:embed="rId21" cstate="email">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5519936" y="1224118"/>
            <a:ext cx="764722" cy="764722"/>
          </a:xfrm>
          <a:prstGeom prst="rect">
            <a:avLst/>
          </a:prstGeom>
        </p:spPr>
      </p:pic>
      <p:sp>
        <p:nvSpPr>
          <p:cNvPr id="96" name="Textfeld 95">
            <a:extLst>
              <a:ext uri="{FF2B5EF4-FFF2-40B4-BE49-F238E27FC236}">
                <a16:creationId xmlns="" xmlns:a16="http://schemas.microsoft.com/office/drawing/2014/main" id="{B5E800CA-B32D-4016-9187-FAF19A5C09CB}"/>
              </a:ext>
            </a:extLst>
          </p:cNvPr>
          <p:cNvSpPr txBox="1"/>
          <p:nvPr/>
        </p:nvSpPr>
        <p:spPr>
          <a:xfrm>
            <a:off x="9048327" y="2420694"/>
            <a:ext cx="2304257" cy="539763"/>
          </a:xfrm>
          <a:prstGeom prst="rect">
            <a:avLst/>
          </a:prstGeom>
          <a:noFill/>
        </p:spPr>
        <p:txBody>
          <a:bodyPr wrap="square" lIns="108000" tIns="0" rIns="0" bIns="0" rtlCol="0" anchor="ctr">
            <a:noAutofit/>
          </a:bodyPr>
          <a:lstStyle/>
          <a:p>
            <a:r>
              <a:rPr lang="de-DE" sz="1400" b="1" dirty="0" smtClean="0"/>
              <a:t>30 </a:t>
            </a:r>
            <a:r>
              <a:rPr lang="de-DE" sz="1400" b="1" dirty="0"/>
              <a:t>% </a:t>
            </a:r>
            <a:r>
              <a:rPr lang="de-DE" sz="1200" dirty="0"/>
              <a:t/>
            </a:r>
            <a:br>
              <a:rPr lang="de-DE" sz="1200" dirty="0"/>
            </a:br>
            <a:r>
              <a:rPr lang="de-DE" sz="1400" b="1" dirty="0" err="1" smtClean="0"/>
              <a:t>Health</a:t>
            </a:r>
            <a:r>
              <a:rPr lang="de-DE" sz="1400" b="1" dirty="0" smtClean="0"/>
              <a:t> </a:t>
            </a:r>
            <a:r>
              <a:rPr lang="de-DE" sz="1400" b="1" dirty="0" err="1" smtClean="0"/>
              <a:t>and</a:t>
            </a:r>
            <a:r>
              <a:rPr lang="de-DE" sz="1400" b="1" dirty="0" smtClean="0"/>
              <a:t> Life </a:t>
            </a:r>
            <a:r>
              <a:rPr lang="de-DE" sz="1400" b="1" dirty="0" err="1" smtClean="0"/>
              <a:t>Sciences</a:t>
            </a:r>
            <a:endParaRPr lang="de-DE" sz="1400" b="1" dirty="0" smtClean="0"/>
          </a:p>
          <a:p>
            <a:endParaRPr lang="de-DE" sz="1400" b="1" dirty="0"/>
          </a:p>
        </p:txBody>
      </p:sp>
      <p:sp>
        <p:nvSpPr>
          <p:cNvPr id="97" name="Textfeld 96">
            <a:extLst>
              <a:ext uri="{FF2B5EF4-FFF2-40B4-BE49-F238E27FC236}">
                <a16:creationId xmlns="" xmlns:a16="http://schemas.microsoft.com/office/drawing/2014/main" id="{BE5E395C-446A-4083-AA5E-3974BE235D6C}"/>
              </a:ext>
            </a:extLst>
          </p:cNvPr>
          <p:cNvSpPr txBox="1"/>
          <p:nvPr/>
        </p:nvSpPr>
        <p:spPr>
          <a:xfrm>
            <a:off x="8695698" y="5520591"/>
            <a:ext cx="1144718" cy="428689"/>
          </a:xfrm>
          <a:prstGeom prst="rect">
            <a:avLst/>
          </a:prstGeom>
          <a:noFill/>
        </p:spPr>
        <p:txBody>
          <a:bodyPr wrap="square" lIns="108000" tIns="0" rIns="0" bIns="0" rtlCol="0" anchor="ctr">
            <a:noAutofit/>
          </a:bodyPr>
          <a:lstStyle/>
          <a:p>
            <a:r>
              <a:rPr lang="de-DE" sz="1200" b="1" dirty="0" smtClean="0"/>
              <a:t>22% </a:t>
            </a:r>
            <a:r>
              <a:rPr lang="de-DE" sz="1200" dirty="0"/>
              <a:t/>
            </a:r>
            <a:br>
              <a:rPr lang="de-DE" sz="1200" dirty="0"/>
            </a:br>
            <a:r>
              <a:rPr lang="de-DE" sz="1200" dirty="0" err="1" smtClean="0"/>
              <a:t>Energy</a:t>
            </a:r>
            <a:endParaRPr lang="de-DE" sz="1200" dirty="0"/>
          </a:p>
        </p:txBody>
      </p:sp>
      <p:sp>
        <p:nvSpPr>
          <p:cNvPr id="98" name="Textfeld 97">
            <a:extLst>
              <a:ext uri="{FF2B5EF4-FFF2-40B4-BE49-F238E27FC236}">
                <a16:creationId xmlns="" xmlns:a16="http://schemas.microsoft.com/office/drawing/2014/main" id="{96BB75B3-D904-4246-B90F-ED53FC7C89A6}"/>
              </a:ext>
            </a:extLst>
          </p:cNvPr>
          <p:cNvSpPr txBox="1"/>
          <p:nvPr/>
        </p:nvSpPr>
        <p:spPr>
          <a:xfrm>
            <a:off x="1415480" y="5661248"/>
            <a:ext cx="3262972" cy="366363"/>
          </a:xfrm>
          <a:prstGeom prst="rect">
            <a:avLst/>
          </a:prstGeom>
          <a:noFill/>
        </p:spPr>
        <p:txBody>
          <a:bodyPr wrap="square" lIns="0" tIns="0" rIns="90000" bIns="0" rtlCol="0" anchor="ctr">
            <a:noAutofit/>
          </a:bodyPr>
          <a:lstStyle/>
          <a:p>
            <a:pPr algn="r"/>
            <a:r>
              <a:rPr lang="de-DE" sz="1400" b="1" dirty="0" smtClean="0"/>
              <a:t>17 </a:t>
            </a:r>
            <a:r>
              <a:rPr lang="de-DE" sz="1400" b="1" dirty="0"/>
              <a:t>% </a:t>
            </a:r>
            <a:br>
              <a:rPr lang="de-DE" sz="1400" b="1" dirty="0"/>
            </a:br>
            <a:r>
              <a:rPr lang="de-DE" sz="1400" b="1" dirty="0" smtClean="0"/>
              <a:t>Key Technologies</a:t>
            </a:r>
            <a:endParaRPr lang="de-DE" sz="1400" b="1" dirty="0"/>
          </a:p>
        </p:txBody>
      </p:sp>
      <p:sp>
        <p:nvSpPr>
          <p:cNvPr id="99" name="Textfeld 98">
            <a:extLst>
              <a:ext uri="{FF2B5EF4-FFF2-40B4-BE49-F238E27FC236}">
                <a16:creationId xmlns="" xmlns:a16="http://schemas.microsoft.com/office/drawing/2014/main" id="{8254CDC2-B8EE-416B-AED4-3F5F10106478}"/>
              </a:ext>
            </a:extLst>
          </p:cNvPr>
          <p:cNvSpPr txBox="1"/>
          <p:nvPr/>
        </p:nvSpPr>
        <p:spPr>
          <a:xfrm>
            <a:off x="1991544" y="3754528"/>
            <a:ext cx="1662065" cy="948383"/>
          </a:xfrm>
          <a:prstGeom prst="rect">
            <a:avLst/>
          </a:prstGeom>
          <a:noFill/>
        </p:spPr>
        <p:txBody>
          <a:bodyPr wrap="square" lIns="0" tIns="0" rIns="90000" bIns="0" rtlCol="0" anchor="ctr">
            <a:noAutofit/>
          </a:bodyPr>
          <a:lstStyle/>
          <a:p>
            <a:pPr algn="r"/>
            <a:r>
              <a:rPr lang="de-DE" sz="1200" b="1" dirty="0" smtClean="0"/>
              <a:t>15 </a:t>
            </a:r>
            <a:r>
              <a:rPr lang="de-DE" sz="1200" b="1" dirty="0"/>
              <a:t>%</a:t>
            </a:r>
            <a:r>
              <a:rPr lang="de-DE" sz="1200" dirty="0"/>
              <a:t> </a:t>
            </a:r>
            <a:br>
              <a:rPr lang="de-DE" sz="1200" dirty="0"/>
            </a:br>
            <a:r>
              <a:rPr lang="de-DE" sz="1200" dirty="0" smtClean="0"/>
              <a:t>Earth </a:t>
            </a:r>
            <a:r>
              <a:rPr lang="de-DE" sz="1200" dirty="0" err="1" smtClean="0"/>
              <a:t>and</a:t>
            </a:r>
            <a:r>
              <a:rPr lang="de-DE" sz="1200" dirty="0" smtClean="0"/>
              <a:t> Environment</a:t>
            </a:r>
            <a:endParaRPr lang="de-DE" sz="1200" dirty="0"/>
          </a:p>
        </p:txBody>
      </p:sp>
      <p:sp>
        <p:nvSpPr>
          <p:cNvPr id="100" name="Textfeld 99">
            <a:extLst>
              <a:ext uri="{FF2B5EF4-FFF2-40B4-BE49-F238E27FC236}">
                <a16:creationId xmlns="" xmlns:a16="http://schemas.microsoft.com/office/drawing/2014/main" id="{47B64C36-84A6-49A2-82D2-3754D2EDABC6}"/>
              </a:ext>
            </a:extLst>
          </p:cNvPr>
          <p:cNvSpPr txBox="1"/>
          <p:nvPr/>
        </p:nvSpPr>
        <p:spPr>
          <a:xfrm>
            <a:off x="1704191" y="1920191"/>
            <a:ext cx="2591609" cy="428689"/>
          </a:xfrm>
          <a:prstGeom prst="rect">
            <a:avLst/>
          </a:prstGeom>
          <a:noFill/>
        </p:spPr>
        <p:txBody>
          <a:bodyPr wrap="square" lIns="0" tIns="0" rIns="90000" bIns="0" rtlCol="0" anchor="ctr">
            <a:noAutofit/>
          </a:bodyPr>
          <a:lstStyle/>
          <a:p>
            <a:pPr algn="r"/>
            <a:r>
              <a:rPr lang="de-DE" sz="1200" b="1" dirty="0" smtClean="0"/>
              <a:t>13 </a:t>
            </a:r>
            <a:r>
              <a:rPr lang="de-DE" sz="1200" b="1" dirty="0"/>
              <a:t>%</a:t>
            </a:r>
            <a:r>
              <a:rPr lang="de-DE" sz="1200" dirty="0"/>
              <a:t> </a:t>
            </a:r>
            <a:br>
              <a:rPr lang="de-DE" sz="1200" dirty="0"/>
            </a:br>
            <a:r>
              <a:rPr lang="de-DE" sz="1200" dirty="0" err="1" smtClean="0"/>
              <a:t>Enabling</a:t>
            </a:r>
            <a:r>
              <a:rPr lang="de-DE" sz="1200" dirty="0" smtClean="0"/>
              <a:t> </a:t>
            </a:r>
            <a:r>
              <a:rPr lang="de-DE" sz="1200" dirty="0"/>
              <a:t/>
            </a:r>
            <a:br>
              <a:rPr lang="de-DE" sz="1200" dirty="0"/>
            </a:br>
            <a:r>
              <a:rPr lang="de-DE" sz="1200" dirty="0" smtClean="0"/>
              <a:t>Technologies</a:t>
            </a:r>
            <a:endParaRPr lang="de-DE" sz="1200" dirty="0"/>
          </a:p>
        </p:txBody>
      </p:sp>
      <p:sp>
        <p:nvSpPr>
          <p:cNvPr id="101" name="Textfeld 100">
            <a:extLst>
              <a:ext uri="{FF2B5EF4-FFF2-40B4-BE49-F238E27FC236}">
                <a16:creationId xmlns="" xmlns:a16="http://schemas.microsoft.com/office/drawing/2014/main" id="{14D13822-C8B1-4A1E-8DDD-29EDC908F5B3}"/>
              </a:ext>
            </a:extLst>
          </p:cNvPr>
          <p:cNvSpPr txBox="1"/>
          <p:nvPr/>
        </p:nvSpPr>
        <p:spPr>
          <a:xfrm>
            <a:off x="6371315" y="1268760"/>
            <a:ext cx="2893037" cy="428689"/>
          </a:xfrm>
          <a:prstGeom prst="rect">
            <a:avLst/>
          </a:prstGeom>
          <a:noFill/>
        </p:spPr>
        <p:txBody>
          <a:bodyPr wrap="square" lIns="90000" tIns="0" rIns="0" bIns="0" rtlCol="0" anchor="ctr">
            <a:noAutofit/>
          </a:bodyPr>
          <a:lstStyle/>
          <a:p>
            <a:r>
              <a:rPr lang="de-DE" sz="1200" b="1" dirty="0"/>
              <a:t>3 % </a:t>
            </a:r>
            <a:r>
              <a:rPr lang="de-DE" sz="1200" dirty="0"/>
              <a:t/>
            </a:r>
            <a:br>
              <a:rPr lang="de-DE" sz="1200" dirty="0"/>
            </a:br>
            <a:r>
              <a:rPr lang="de-DE" sz="1200" dirty="0" smtClean="0"/>
              <a:t>Transport und Aerospace</a:t>
            </a:r>
            <a:endParaRPr lang="de-DE" sz="1200" dirty="0"/>
          </a:p>
        </p:txBody>
      </p:sp>
    </p:spTree>
    <p:extLst>
      <p:ext uri="{BB962C8B-B14F-4D97-AF65-F5344CB8AC3E}">
        <p14:creationId xmlns:p14="http://schemas.microsoft.com/office/powerpoint/2010/main" val="3159822886"/>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err="1" smtClean="0"/>
              <a:t>Recent</a:t>
            </a:r>
            <a:r>
              <a:rPr lang="de-DE" dirty="0" smtClean="0"/>
              <a:t> </a:t>
            </a:r>
            <a:r>
              <a:rPr lang="de-DE" dirty="0" err="1" smtClean="0"/>
              <a:t>and</a:t>
            </a:r>
            <a:r>
              <a:rPr lang="de-DE" dirty="0" smtClean="0"/>
              <a:t> </a:t>
            </a:r>
            <a:r>
              <a:rPr lang="de-DE" dirty="0" err="1" smtClean="0"/>
              <a:t>dynamic</a:t>
            </a:r>
            <a:r>
              <a:rPr lang="de-DE" dirty="0" smtClean="0"/>
              <a:t> </a:t>
            </a:r>
            <a:r>
              <a:rPr lang="de-DE" dirty="0" err="1" smtClean="0"/>
              <a:t>research</a:t>
            </a:r>
            <a:r>
              <a:rPr lang="de-DE" dirty="0" smtClean="0"/>
              <a:t> </a:t>
            </a:r>
            <a:r>
              <a:rPr lang="de-DE" dirty="0" err="1" smtClean="0"/>
              <a:t>field</a:t>
            </a:r>
            <a:r>
              <a:rPr lang="de-DE" dirty="0" smtClean="0"/>
              <a:t>: SARS-CoV-2</a:t>
            </a:r>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820" y="908720"/>
            <a:ext cx="7844780" cy="29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feld 14"/>
          <p:cNvSpPr txBox="1"/>
          <p:nvPr/>
        </p:nvSpPr>
        <p:spPr>
          <a:xfrm>
            <a:off x="407368" y="4081328"/>
            <a:ext cx="5872120" cy="1733808"/>
          </a:xfrm>
          <a:prstGeom prst="rect">
            <a:avLst/>
          </a:prstGeom>
          <a:noFill/>
        </p:spPr>
        <p:txBody>
          <a:bodyPr wrap="none" rtlCol="0">
            <a:spAutoFit/>
          </a:bodyPr>
          <a:lstStyle/>
          <a:p>
            <a:pPr marL="285750" indent="-285750">
              <a:spcAft>
                <a:spcPts val="500"/>
              </a:spcAft>
              <a:buFont typeface="Arial" panose="020B0604020202020204" pitchFamily="34" charset="0"/>
              <a:buChar char="•"/>
            </a:pPr>
            <a:r>
              <a:rPr lang="de-DE" dirty="0" smtClean="0"/>
              <a:t>X-</a:t>
            </a:r>
            <a:r>
              <a:rPr lang="de-DE" dirty="0" err="1" smtClean="0"/>
              <a:t>ray</a:t>
            </a:r>
            <a:r>
              <a:rPr lang="de-DE" dirty="0" smtClean="0"/>
              <a:t> </a:t>
            </a:r>
            <a:r>
              <a:rPr lang="de-DE" dirty="0" err="1" smtClean="0"/>
              <a:t>screenings</a:t>
            </a:r>
            <a:r>
              <a:rPr lang="de-DE" dirty="0"/>
              <a:t> </a:t>
            </a:r>
            <a:r>
              <a:rPr lang="de-DE" dirty="0" err="1" smtClean="0"/>
              <a:t>of</a:t>
            </a:r>
            <a:r>
              <a:rPr lang="de-DE" dirty="0" smtClean="0"/>
              <a:t> </a:t>
            </a:r>
            <a:r>
              <a:rPr lang="de-DE" dirty="0" err="1" smtClean="0"/>
              <a:t>proteins</a:t>
            </a:r>
            <a:endParaRPr lang="de-DE" dirty="0" smtClean="0"/>
          </a:p>
          <a:p>
            <a:pPr marL="285750" indent="-285750">
              <a:spcAft>
                <a:spcPts val="500"/>
              </a:spcAft>
              <a:buFont typeface="Arial" panose="020B0604020202020204" pitchFamily="34" charset="0"/>
              <a:buChar char="•"/>
            </a:pPr>
            <a:r>
              <a:rPr lang="de-DE" dirty="0" err="1" smtClean="0"/>
              <a:t>Taking</a:t>
            </a:r>
            <a:r>
              <a:rPr lang="de-DE" dirty="0" smtClean="0"/>
              <a:t> </a:t>
            </a:r>
            <a:r>
              <a:rPr lang="de-DE" dirty="0" err="1" smtClean="0"/>
              <a:t>medicine</a:t>
            </a:r>
            <a:r>
              <a:rPr lang="de-DE" dirty="0" smtClean="0"/>
              <a:t> </a:t>
            </a:r>
            <a:r>
              <a:rPr lang="de-DE" dirty="0" err="1" smtClean="0"/>
              <a:t>the</a:t>
            </a:r>
            <a:r>
              <a:rPr lang="de-DE" dirty="0" smtClean="0"/>
              <a:t> </a:t>
            </a:r>
            <a:r>
              <a:rPr lang="de-DE" dirty="0" err="1" smtClean="0"/>
              <a:t>right</a:t>
            </a:r>
            <a:r>
              <a:rPr lang="de-DE" dirty="0" smtClean="0"/>
              <a:t> </a:t>
            </a:r>
            <a:r>
              <a:rPr lang="de-DE" dirty="0" err="1" smtClean="0"/>
              <a:t>way</a:t>
            </a:r>
            <a:endParaRPr lang="de-DE" dirty="0" smtClean="0"/>
          </a:p>
          <a:p>
            <a:pPr marL="285750" indent="-285750">
              <a:spcAft>
                <a:spcPts val="500"/>
              </a:spcAft>
              <a:buFont typeface="Arial" panose="020B0604020202020204" pitchFamily="34" charset="0"/>
              <a:buChar char="•"/>
            </a:pPr>
            <a:r>
              <a:rPr lang="de-DE" dirty="0" smtClean="0"/>
              <a:t>Computing power </a:t>
            </a:r>
            <a:r>
              <a:rPr lang="de-DE" dirty="0" err="1" smtClean="0"/>
              <a:t>for</a:t>
            </a:r>
            <a:r>
              <a:rPr lang="de-DE" dirty="0" smtClean="0"/>
              <a:t> Corona </a:t>
            </a:r>
            <a:r>
              <a:rPr lang="de-DE" dirty="0" err="1" smtClean="0"/>
              <a:t>research</a:t>
            </a:r>
            <a:endParaRPr lang="de-DE" dirty="0"/>
          </a:p>
          <a:p>
            <a:pPr marL="285750" indent="-285750">
              <a:spcAft>
                <a:spcPts val="500"/>
              </a:spcAft>
              <a:buFont typeface="Arial" panose="020B0604020202020204" pitchFamily="34" charset="0"/>
              <a:buChar char="•"/>
            </a:pPr>
            <a:r>
              <a:rPr lang="de-DE" dirty="0" err="1" smtClean="0"/>
              <a:t>Qick</a:t>
            </a:r>
            <a:r>
              <a:rPr lang="de-DE" dirty="0" smtClean="0"/>
              <a:t> </a:t>
            </a:r>
            <a:r>
              <a:rPr lang="de-DE" dirty="0" err="1" smtClean="0"/>
              <a:t>testing</a:t>
            </a:r>
            <a:r>
              <a:rPr lang="de-DE" dirty="0" smtClean="0"/>
              <a:t> </a:t>
            </a:r>
            <a:r>
              <a:rPr lang="de-DE" dirty="0" err="1" smtClean="0"/>
              <a:t>of</a:t>
            </a:r>
            <a:r>
              <a:rPr lang="de-DE" dirty="0" smtClean="0"/>
              <a:t> </a:t>
            </a:r>
            <a:r>
              <a:rPr lang="de-DE" dirty="0" err="1" smtClean="0"/>
              <a:t>virus</a:t>
            </a:r>
            <a:r>
              <a:rPr lang="de-DE" dirty="0" smtClean="0"/>
              <a:t> </a:t>
            </a:r>
            <a:r>
              <a:rPr lang="de-DE" dirty="0" err="1" smtClean="0"/>
              <a:t>infection</a:t>
            </a:r>
            <a:endParaRPr lang="de-DE" dirty="0" smtClean="0"/>
          </a:p>
          <a:p>
            <a:pPr marL="285750" indent="-285750">
              <a:spcAft>
                <a:spcPts val="500"/>
              </a:spcAft>
              <a:buFont typeface="Arial" panose="020B0604020202020204" pitchFamily="34" charset="0"/>
              <a:buChar char="•"/>
            </a:pPr>
            <a:r>
              <a:rPr lang="de-DE" dirty="0" smtClean="0"/>
              <a:t>In </a:t>
            </a:r>
            <a:r>
              <a:rPr lang="de-DE" dirty="0" err="1" smtClean="0"/>
              <a:t>preparation</a:t>
            </a:r>
            <a:r>
              <a:rPr lang="de-DE" dirty="0" smtClean="0"/>
              <a:t>: in-vivo </a:t>
            </a:r>
            <a:r>
              <a:rPr lang="de-DE" dirty="0" err="1" smtClean="0"/>
              <a:t>imaging</a:t>
            </a:r>
            <a:r>
              <a:rPr lang="de-DE" dirty="0" smtClean="0"/>
              <a:t> </a:t>
            </a:r>
            <a:r>
              <a:rPr lang="de-DE" dirty="0" err="1" smtClean="0"/>
              <a:t>with</a:t>
            </a:r>
            <a:r>
              <a:rPr lang="de-DE" dirty="0" smtClean="0"/>
              <a:t> BNTIM </a:t>
            </a:r>
            <a:r>
              <a:rPr lang="de-DE" dirty="0" err="1" smtClean="0"/>
              <a:t>and</a:t>
            </a:r>
            <a:r>
              <a:rPr lang="de-DE" dirty="0" smtClean="0"/>
              <a:t> UKE </a:t>
            </a:r>
          </a:p>
        </p:txBody>
      </p:sp>
      <p:sp>
        <p:nvSpPr>
          <p:cNvPr id="23" name="Textfeld 14"/>
          <p:cNvSpPr txBox="1"/>
          <p:nvPr/>
        </p:nvSpPr>
        <p:spPr>
          <a:xfrm>
            <a:off x="5382625" y="6021288"/>
            <a:ext cx="6626173" cy="338554"/>
          </a:xfrm>
          <a:prstGeom prst="rect">
            <a:avLst/>
          </a:prstGeom>
          <a:noFill/>
        </p:spPr>
        <p:txBody>
          <a:bodyPr wrap="none" rtlCol="0">
            <a:spAutoFit/>
          </a:bodyPr>
          <a:lstStyle/>
          <a:p>
            <a:pPr>
              <a:spcAft>
                <a:spcPts val="500"/>
              </a:spcAft>
            </a:pPr>
            <a:r>
              <a:rPr lang="de-DE" sz="1600" b="1" dirty="0" smtClean="0">
                <a:solidFill>
                  <a:schemeClr val="accent2"/>
                </a:solidFill>
              </a:rPr>
              <a:t>More </a:t>
            </a:r>
            <a:r>
              <a:rPr lang="de-DE" sz="1600" b="1" dirty="0" err="1" smtClean="0">
                <a:solidFill>
                  <a:schemeClr val="accent2"/>
                </a:solidFill>
              </a:rPr>
              <a:t>info</a:t>
            </a:r>
            <a:r>
              <a:rPr lang="de-DE" sz="1600" b="1" dirty="0">
                <a:solidFill>
                  <a:schemeClr val="accent2"/>
                </a:solidFill>
              </a:rPr>
              <a:t>: </a:t>
            </a:r>
            <a:r>
              <a:rPr lang="de-DE" sz="1600" dirty="0">
                <a:solidFill>
                  <a:schemeClr val="accent2"/>
                </a:solidFill>
              </a:rPr>
              <a:t>https://www.desy.de/news/corona_research/index_eng.html</a:t>
            </a:r>
            <a:endParaRPr lang="de-DE" sz="1600" dirty="0" smtClean="0">
              <a:solidFill>
                <a:schemeClr val="accent2"/>
              </a:solidFill>
            </a:endParaRPr>
          </a:p>
        </p:txBody>
      </p:sp>
    </p:spTree>
    <p:extLst>
      <p:ext uri="{BB962C8B-B14F-4D97-AF65-F5344CB8AC3E}">
        <p14:creationId xmlns:p14="http://schemas.microsoft.com/office/powerpoint/2010/main" val="88419619"/>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smtClean="0"/>
              <a:t>DESY </a:t>
            </a:r>
            <a:r>
              <a:rPr lang="de-DE" dirty="0" err="1" smtClean="0"/>
              <a:t>as</a:t>
            </a:r>
            <a:r>
              <a:rPr lang="de-DE" dirty="0" smtClean="0"/>
              <a:t> a </a:t>
            </a:r>
            <a:r>
              <a:rPr lang="de-DE" dirty="0" err="1" smtClean="0"/>
              <a:t>dynamic</a:t>
            </a:r>
            <a:r>
              <a:rPr lang="de-DE" dirty="0" smtClean="0"/>
              <a:t> </a:t>
            </a:r>
            <a:r>
              <a:rPr lang="de-DE" dirty="0" err="1" smtClean="0"/>
              <a:t>ecosystem</a:t>
            </a:r>
            <a:r>
              <a:rPr lang="de-DE" dirty="0" smtClean="0"/>
              <a:t> </a:t>
            </a:r>
            <a:r>
              <a:rPr lang="de-DE" dirty="0" err="1" smtClean="0"/>
              <a:t>for</a:t>
            </a:r>
            <a:r>
              <a:rPr lang="de-DE" dirty="0" smtClean="0"/>
              <a:t> </a:t>
            </a:r>
            <a:r>
              <a:rPr lang="de-DE" dirty="0" err="1" smtClean="0"/>
              <a:t>Health</a:t>
            </a:r>
            <a:r>
              <a:rPr lang="de-DE" dirty="0" smtClean="0"/>
              <a:t> R&amp;D</a:t>
            </a:r>
            <a:endParaRPr lang="de-DE" dirty="0"/>
          </a:p>
        </p:txBody>
      </p:sp>
      <p:sp>
        <p:nvSpPr>
          <p:cNvPr id="5" name="Fußzeilenplatzhalter 4">
            <a:extLst>
              <a:ext uri="{FF2B5EF4-FFF2-40B4-BE49-F238E27FC236}">
                <a16:creationId xmlns="" xmlns:a16="http://schemas.microsoft.com/office/drawing/2014/main" id="{54CA5718-2D31-4F7A-9B08-ED3B4EA70382}"/>
              </a:ext>
            </a:extLst>
          </p:cNvPr>
          <p:cNvSpPr>
            <a:spLocks noGrp="1"/>
          </p:cNvSpPr>
          <p:nvPr>
            <p:ph type="ftr" sz="quarter" idx="11"/>
          </p:nvPr>
        </p:nvSpPr>
        <p:spPr/>
        <p:txBody>
          <a:bodyPr/>
          <a:lstStyle/>
          <a:p>
            <a:r>
              <a:rPr lang="en-US" sz="800" dirty="0"/>
              <a:t>Scientific Committee | Arik Willner | 05. June 2020</a:t>
            </a:r>
            <a:endParaRPr lang="de-DE" sz="800"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dirty="0" smtClean="0"/>
              <a:t>Strong </a:t>
            </a:r>
            <a:r>
              <a:rPr lang="de-DE" dirty="0" err="1" smtClean="0"/>
              <a:t>partners</a:t>
            </a:r>
            <a:r>
              <a:rPr lang="de-DE" dirty="0" smtClean="0"/>
              <a:t> </a:t>
            </a:r>
            <a:r>
              <a:rPr lang="de-DE" dirty="0" err="1" smtClean="0"/>
              <a:t>strengthen</a:t>
            </a:r>
            <a:r>
              <a:rPr lang="de-DE" dirty="0" smtClean="0"/>
              <a:t> </a:t>
            </a:r>
            <a:r>
              <a:rPr lang="de-DE" dirty="0" err="1" smtClean="0"/>
              <a:t>the</a:t>
            </a:r>
            <a:r>
              <a:rPr lang="de-DE" dirty="0" smtClean="0"/>
              <a:t> </a:t>
            </a:r>
            <a:r>
              <a:rPr lang="de-DE" dirty="0" err="1" smtClean="0"/>
              <a:t>ability</a:t>
            </a:r>
            <a:r>
              <a:rPr lang="de-DE" dirty="0" smtClean="0"/>
              <a:t> </a:t>
            </a:r>
            <a:r>
              <a:rPr lang="de-DE" dirty="0" err="1" smtClean="0"/>
              <a:t>to</a:t>
            </a:r>
            <a:r>
              <a:rPr lang="de-DE" dirty="0" smtClean="0"/>
              <a:t> </a:t>
            </a:r>
            <a:r>
              <a:rPr lang="de-DE" dirty="0" err="1" smtClean="0"/>
              <a:t>make</a:t>
            </a:r>
            <a:r>
              <a:rPr lang="de-DE" dirty="0" smtClean="0"/>
              <a:t> an </a:t>
            </a:r>
            <a:r>
              <a:rPr lang="de-DE" dirty="0" err="1" smtClean="0"/>
              <a:t>impact</a:t>
            </a:r>
            <a:r>
              <a:rPr lang="de-DE" dirty="0" smtClean="0"/>
              <a:t> in </a:t>
            </a:r>
            <a:r>
              <a:rPr lang="de-DE" dirty="0" err="1" smtClean="0"/>
              <a:t>medical</a:t>
            </a:r>
            <a:r>
              <a:rPr lang="de-DE" dirty="0" smtClean="0"/>
              <a:t> </a:t>
            </a:r>
            <a:r>
              <a:rPr lang="de-DE" dirty="0" err="1" smtClean="0"/>
              <a:t>research</a:t>
            </a:r>
            <a:r>
              <a:rPr lang="de-DE" dirty="0" smtClean="0"/>
              <a:t> </a:t>
            </a:r>
            <a:r>
              <a:rPr lang="de-DE" dirty="0" err="1" smtClean="0"/>
              <a:t>and</a:t>
            </a:r>
            <a:r>
              <a:rPr lang="de-DE" dirty="0" smtClean="0"/>
              <a:t> </a:t>
            </a:r>
            <a:r>
              <a:rPr lang="de-DE" dirty="0" err="1" smtClean="0"/>
              <a:t>develepment</a:t>
            </a:r>
            <a:endParaRPr lang="de-DE" dirty="0"/>
          </a:p>
        </p:txBody>
      </p:sp>
      <p:pic>
        <p:nvPicPr>
          <p:cNvPr id="2050" name="Picture 2" descr="Ergebnis: EV025-12 - Architekturleistungen DESY CSSB...competiti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376" y="1628800"/>
            <a:ext cx="4195930" cy="3073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503602" y="5076473"/>
            <a:ext cx="3640740" cy="584775"/>
          </a:xfrm>
          <a:prstGeom prst="rect">
            <a:avLst/>
          </a:prstGeom>
          <a:noFill/>
        </p:spPr>
        <p:txBody>
          <a:bodyPr wrap="none" rtlCol="0">
            <a:spAutoFit/>
          </a:bodyPr>
          <a:lstStyle/>
          <a:p>
            <a:r>
              <a:rPr lang="de-DE" sz="1600" b="1" dirty="0" smtClean="0"/>
              <a:t>CSSB</a:t>
            </a:r>
            <a:r>
              <a:rPr lang="de-DE" sz="1600" dirty="0" smtClean="0"/>
              <a:t> </a:t>
            </a:r>
            <a:r>
              <a:rPr lang="de-DE" sz="1600" dirty="0" err="1" smtClean="0"/>
              <a:t>as</a:t>
            </a:r>
            <a:r>
              <a:rPr lang="de-DE" sz="1600" dirty="0" smtClean="0"/>
              <a:t> </a:t>
            </a:r>
            <a:r>
              <a:rPr lang="de-DE" sz="1600" dirty="0" err="1" smtClean="0"/>
              <a:t>reasearch</a:t>
            </a:r>
            <a:r>
              <a:rPr lang="de-DE" sz="1600" dirty="0" smtClean="0"/>
              <a:t> hub </a:t>
            </a:r>
            <a:r>
              <a:rPr lang="de-DE" sz="1600" dirty="0" err="1" smtClean="0"/>
              <a:t>for</a:t>
            </a:r>
            <a:r>
              <a:rPr lang="de-DE" sz="1600" dirty="0" smtClean="0"/>
              <a:t> </a:t>
            </a:r>
            <a:r>
              <a:rPr lang="de-DE" sz="1600" dirty="0" err="1" smtClean="0"/>
              <a:t>infection</a:t>
            </a:r>
            <a:r>
              <a:rPr lang="de-DE" sz="1600" dirty="0" smtClean="0"/>
              <a:t>- </a:t>
            </a:r>
          </a:p>
          <a:p>
            <a:r>
              <a:rPr lang="de-DE" sz="1600" dirty="0" err="1" smtClean="0"/>
              <a:t>related</a:t>
            </a:r>
            <a:r>
              <a:rPr lang="de-DE" sz="1600" dirty="0" smtClean="0"/>
              <a:t> </a:t>
            </a:r>
            <a:r>
              <a:rPr lang="de-DE" sz="1600" dirty="0" err="1" smtClean="0"/>
              <a:t>aspects</a:t>
            </a:r>
            <a:endParaRPr lang="de-DE" sz="1600" dirty="0" smtClean="0"/>
          </a:p>
        </p:txBody>
      </p:sp>
      <p:pic>
        <p:nvPicPr>
          <p:cNvPr id="21" name="Picture 4" descr="Heinrich-Pette-Institut, Leibniz-Institut für Experimentell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76320" y="960575"/>
            <a:ext cx="3017361" cy="20115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tellenangebot naturwissenschaftliche*r Doktorand*in (m/w/d) bei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0773" y="3036777"/>
            <a:ext cx="2990998" cy="9931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UKE - 100 Jahre UHH"/>
          <p:cNvPicPr>
            <a:picLocks noChangeAspect="1" noChangeArrowheads="1"/>
          </p:cNvPicPr>
          <p:nvPr/>
        </p:nvPicPr>
        <p:blipFill rotWithShape="1">
          <a:blip r:embed="rId6">
            <a:extLst>
              <a:ext uri="{28A0092B-C50C-407E-A947-70E740481C1C}">
                <a14:useLocalDpi xmlns:a14="http://schemas.microsoft.com/office/drawing/2010/main" val="0"/>
              </a:ext>
            </a:extLst>
          </a:blip>
          <a:srcRect l="20295"/>
          <a:stretch/>
        </p:blipFill>
        <p:spPr bwMode="auto">
          <a:xfrm>
            <a:off x="8024640" y="1558994"/>
            <a:ext cx="1595135" cy="12961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Logo : KUS-Portal : Universität Hambur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6610" y="2731322"/>
            <a:ext cx="1067295" cy="10672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urse on Transient Gene Expression in insect and mammalian cells ..."/>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32304" y="4259405"/>
            <a:ext cx="2783202" cy="11225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iversität zu Lübeck – Wikipedi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07968" y="4343826"/>
            <a:ext cx="1730168" cy="20762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fz-borstel.de/images/mediaservices/FZB_NeuesLogo_2017_Deutsch_Transparen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80176" y="5589240"/>
            <a:ext cx="3514725" cy="5715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 Verbindung 3"/>
          <p:cNvCxnSpPr/>
          <p:nvPr/>
        </p:nvCxnSpPr>
        <p:spPr>
          <a:xfrm>
            <a:off x="5015880" y="1556792"/>
            <a:ext cx="0" cy="486323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feld 7"/>
          <p:cNvSpPr txBox="1"/>
          <p:nvPr/>
        </p:nvSpPr>
        <p:spPr>
          <a:xfrm>
            <a:off x="5447927" y="1558994"/>
            <a:ext cx="2021707" cy="584775"/>
          </a:xfrm>
          <a:prstGeom prst="rect">
            <a:avLst/>
          </a:prstGeom>
          <a:noFill/>
        </p:spPr>
        <p:txBody>
          <a:bodyPr wrap="none" rtlCol="0">
            <a:spAutoFit/>
          </a:bodyPr>
          <a:lstStyle/>
          <a:p>
            <a:r>
              <a:rPr lang="de-DE" sz="1600" b="1" dirty="0" smtClean="0"/>
              <a:t>Strong </a:t>
            </a:r>
            <a:r>
              <a:rPr lang="de-DE" sz="1600" b="1" dirty="0" err="1" smtClean="0"/>
              <a:t>partners</a:t>
            </a:r>
            <a:r>
              <a:rPr lang="de-DE" sz="1600" b="1" dirty="0" smtClean="0"/>
              <a:t> in </a:t>
            </a:r>
          </a:p>
          <a:p>
            <a:r>
              <a:rPr lang="de-DE" sz="1600" b="1" dirty="0" err="1" smtClean="0"/>
              <a:t>Nothern</a:t>
            </a:r>
            <a:r>
              <a:rPr lang="de-DE" sz="1600" b="1" dirty="0" smtClean="0"/>
              <a:t> Germany</a:t>
            </a:r>
          </a:p>
        </p:txBody>
      </p:sp>
      <p:pic>
        <p:nvPicPr>
          <p:cNvPr id="2058" name="Picture 10" descr="Medizinische Hochschule Hannover : Download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9238" y="2863221"/>
            <a:ext cx="1303908" cy="67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6827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smtClean="0"/>
              <a:t>DESY </a:t>
            </a:r>
            <a:r>
              <a:rPr lang="de-DE" dirty="0" err="1" smtClean="0"/>
              <a:t>as</a:t>
            </a:r>
            <a:r>
              <a:rPr lang="de-DE" dirty="0" smtClean="0"/>
              <a:t> </a:t>
            </a:r>
            <a:r>
              <a:rPr lang="de-DE" dirty="0" err="1" smtClean="0"/>
              <a:t>world-leading</a:t>
            </a:r>
            <a:r>
              <a:rPr lang="de-DE" dirty="0" smtClean="0"/>
              <a:t> </a:t>
            </a:r>
            <a:r>
              <a:rPr lang="de-DE" dirty="0" err="1" smtClean="0"/>
              <a:t>accelerator</a:t>
            </a:r>
            <a:r>
              <a:rPr lang="de-DE" dirty="0" smtClean="0"/>
              <a:t> lab</a:t>
            </a:r>
            <a:endParaRPr lang="de-DE"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dirty="0" err="1" smtClean="0"/>
              <a:t>DESY‘s</a:t>
            </a:r>
            <a:r>
              <a:rPr lang="de-DE" dirty="0" smtClean="0"/>
              <a:t> </a:t>
            </a:r>
            <a:r>
              <a:rPr lang="de-DE" dirty="0" err="1" smtClean="0"/>
              <a:t>mission</a:t>
            </a:r>
            <a:r>
              <a:rPr lang="de-DE" dirty="0" smtClean="0"/>
              <a:t> </a:t>
            </a:r>
            <a:r>
              <a:rPr lang="de-DE" dirty="0" err="1" smtClean="0"/>
              <a:t>is</a:t>
            </a:r>
            <a:r>
              <a:rPr lang="de-DE" dirty="0" smtClean="0"/>
              <a:t> </a:t>
            </a:r>
            <a:r>
              <a:rPr lang="de-DE" dirty="0" err="1" smtClean="0"/>
              <a:t>to</a:t>
            </a:r>
            <a:r>
              <a:rPr lang="de-DE" dirty="0" smtClean="0"/>
              <a:t> </a:t>
            </a:r>
            <a:r>
              <a:rPr lang="de-DE" dirty="0" err="1" smtClean="0"/>
              <a:t>development</a:t>
            </a:r>
            <a:r>
              <a:rPr lang="de-DE" dirty="0" smtClean="0"/>
              <a:t> </a:t>
            </a:r>
            <a:r>
              <a:rPr lang="de-DE" dirty="0" err="1" smtClean="0"/>
              <a:t>new</a:t>
            </a:r>
            <a:r>
              <a:rPr lang="de-DE" dirty="0" smtClean="0"/>
              <a:t> </a:t>
            </a:r>
            <a:r>
              <a:rPr lang="de-DE" dirty="0" err="1" smtClean="0"/>
              <a:t>methods</a:t>
            </a:r>
            <a:r>
              <a:rPr lang="de-DE" dirty="0" smtClean="0"/>
              <a:t> </a:t>
            </a:r>
            <a:r>
              <a:rPr lang="de-DE" dirty="0" err="1" smtClean="0"/>
              <a:t>and</a:t>
            </a:r>
            <a:r>
              <a:rPr lang="de-DE" dirty="0" smtClean="0"/>
              <a:t> </a:t>
            </a:r>
            <a:r>
              <a:rPr lang="de-DE" dirty="0" err="1" smtClean="0"/>
              <a:t>technologies</a:t>
            </a:r>
            <a:r>
              <a:rPr lang="de-DE" dirty="0" smtClean="0"/>
              <a:t> </a:t>
            </a:r>
            <a:r>
              <a:rPr lang="de-DE" dirty="0" err="1" smtClean="0"/>
              <a:t>to</a:t>
            </a:r>
            <a:r>
              <a:rPr lang="de-DE" dirty="0" smtClean="0"/>
              <a:t> </a:t>
            </a:r>
            <a:r>
              <a:rPr lang="de-DE" dirty="0" err="1" smtClean="0"/>
              <a:t>support</a:t>
            </a:r>
            <a:r>
              <a:rPr lang="de-DE" dirty="0" smtClean="0"/>
              <a:t> high </a:t>
            </a:r>
            <a:r>
              <a:rPr lang="de-DE" dirty="0" err="1" smtClean="0"/>
              <a:t>impact</a:t>
            </a:r>
            <a:r>
              <a:rPr lang="de-DE" dirty="0" smtClean="0"/>
              <a:t> </a:t>
            </a:r>
            <a:r>
              <a:rPr lang="de-DE" dirty="0" err="1" smtClean="0"/>
              <a:t>research</a:t>
            </a:r>
            <a:endParaRPr lang="de-DE" dirty="0"/>
          </a:p>
        </p:txBody>
      </p:sp>
      <p:sp>
        <p:nvSpPr>
          <p:cNvPr id="3" name="Textfeld 2"/>
          <p:cNvSpPr txBox="1"/>
          <p:nvPr/>
        </p:nvSpPr>
        <p:spPr>
          <a:xfrm>
            <a:off x="1127448" y="1794302"/>
            <a:ext cx="3139001" cy="584775"/>
          </a:xfrm>
          <a:prstGeom prst="rect">
            <a:avLst/>
          </a:prstGeom>
          <a:noFill/>
        </p:spPr>
        <p:txBody>
          <a:bodyPr wrap="none" rtlCol="0">
            <a:spAutoFit/>
          </a:bodyPr>
          <a:lstStyle/>
          <a:p>
            <a:pPr algn="ctr"/>
            <a:r>
              <a:rPr lang="de-DE" sz="1600" b="1" dirty="0" smtClean="0"/>
              <a:t>New </a:t>
            </a:r>
            <a:r>
              <a:rPr lang="de-DE" sz="1600" b="1" dirty="0" err="1" smtClean="0"/>
              <a:t>accelerator</a:t>
            </a:r>
            <a:r>
              <a:rPr lang="de-DE" sz="1600" b="1" dirty="0" smtClean="0"/>
              <a:t> </a:t>
            </a:r>
            <a:r>
              <a:rPr lang="de-DE" sz="1600" b="1" dirty="0" err="1" smtClean="0"/>
              <a:t>technologies</a:t>
            </a:r>
            <a:r>
              <a:rPr lang="de-DE" sz="1600" b="1" dirty="0" smtClean="0"/>
              <a:t> </a:t>
            </a:r>
          </a:p>
          <a:p>
            <a:pPr algn="ctr"/>
            <a:r>
              <a:rPr lang="de-DE" sz="1600" b="1" dirty="0" err="1" smtClean="0"/>
              <a:t>as</a:t>
            </a:r>
            <a:r>
              <a:rPr lang="de-DE" sz="1600" b="1" dirty="0" smtClean="0"/>
              <a:t> </a:t>
            </a:r>
            <a:r>
              <a:rPr lang="de-DE" sz="1600" b="1" dirty="0" err="1" smtClean="0"/>
              <a:t>core</a:t>
            </a:r>
            <a:r>
              <a:rPr lang="de-DE" sz="1600" b="1" dirty="0" smtClean="0"/>
              <a:t> </a:t>
            </a:r>
            <a:r>
              <a:rPr lang="de-DE" sz="1600" b="1" dirty="0" err="1" smtClean="0"/>
              <a:t>mission</a:t>
            </a:r>
            <a:endParaRPr lang="de-DE" sz="1600" b="1" dirty="0" smtClean="0"/>
          </a:p>
        </p:txBody>
      </p:sp>
      <p:sp>
        <p:nvSpPr>
          <p:cNvPr id="19" name="Textfeld 18"/>
          <p:cNvSpPr txBox="1"/>
          <p:nvPr/>
        </p:nvSpPr>
        <p:spPr>
          <a:xfrm>
            <a:off x="6960096" y="1794301"/>
            <a:ext cx="4006225" cy="584775"/>
          </a:xfrm>
          <a:prstGeom prst="rect">
            <a:avLst/>
          </a:prstGeom>
          <a:noFill/>
        </p:spPr>
        <p:txBody>
          <a:bodyPr wrap="none" rtlCol="0">
            <a:spAutoFit/>
          </a:bodyPr>
          <a:lstStyle/>
          <a:p>
            <a:pPr algn="ctr"/>
            <a:r>
              <a:rPr lang="de-DE" sz="1600" b="1" dirty="0" err="1" smtClean="0"/>
              <a:t>Maximizing</a:t>
            </a:r>
            <a:r>
              <a:rPr lang="de-DE" sz="1600" b="1" dirty="0" smtClean="0"/>
              <a:t> </a:t>
            </a:r>
            <a:r>
              <a:rPr lang="de-DE" sz="1600" b="1" dirty="0" err="1" smtClean="0"/>
              <a:t>usage</a:t>
            </a:r>
            <a:r>
              <a:rPr lang="de-DE" sz="1600" b="1" dirty="0" smtClean="0"/>
              <a:t> </a:t>
            </a:r>
            <a:r>
              <a:rPr lang="de-DE" sz="1600" b="1" dirty="0" err="1" smtClean="0"/>
              <a:t>of</a:t>
            </a:r>
            <a:r>
              <a:rPr lang="de-DE" sz="1600" b="1" dirty="0" smtClean="0"/>
              <a:t> </a:t>
            </a:r>
            <a:r>
              <a:rPr lang="de-DE" sz="1600" b="1" dirty="0" err="1" smtClean="0"/>
              <a:t>accelerator-based</a:t>
            </a:r>
            <a:endParaRPr lang="de-DE" sz="1600" b="1" dirty="0" smtClean="0"/>
          </a:p>
          <a:p>
            <a:pPr algn="ctr"/>
            <a:r>
              <a:rPr lang="de-DE" sz="1600" b="1" dirty="0" smtClean="0"/>
              <a:t> </a:t>
            </a:r>
            <a:r>
              <a:rPr lang="de-DE" sz="1600" b="1" dirty="0" err="1" smtClean="0"/>
              <a:t>sources</a:t>
            </a:r>
            <a:r>
              <a:rPr lang="de-DE" sz="1600" b="1" dirty="0" smtClean="0"/>
              <a:t> </a:t>
            </a:r>
            <a:r>
              <a:rPr lang="de-DE" sz="1600" b="1" dirty="0" err="1" smtClean="0"/>
              <a:t>for</a:t>
            </a:r>
            <a:r>
              <a:rPr lang="de-DE" sz="1600" b="1" dirty="0" smtClean="0"/>
              <a:t> </a:t>
            </a:r>
            <a:r>
              <a:rPr lang="de-DE" sz="1600" b="1" dirty="0" err="1" smtClean="0"/>
              <a:t>the</a:t>
            </a:r>
            <a:r>
              <a:rPr lang="de-DE" sz="1600" b="1" dirty="0" smtClean="0"/>
              <a:t> </a:t>
            </a:r>
            <a:r>
              <a:rPr lang="de-DE" sz="1600" b="1" dirty="0" err="1" smtClean="0"/>
              <a:t>good</a:t>
            </a:r>
            <a:r>
              <a:rPr lang="de-DE" sz="1600" b="1" dirty="0" smtClean="0"/>
              <a:t> </a:t>
            </a:r>
            <a:r>
              <a:rPr lang="de-DE" sz="1600" b="1" dirty="0" err="1" smtClean="0"/>
              <a:t>of</a:t>
            </a:r>
            <a:r>
              <a:rPr lang="de-DE" sz="1600" b="1" dirty="0" smtClean="0"/>
              <a:t> </a:t>
            </a:r>
            <a:r>
              <a:rPr lang="de-DE" sz="1600" b="1" dirty="0" err="1" smtClean="0"/>
              <a:t>the</a:t>
            </a:r>
            <a:r>
              <a:rPr lang="de-DE" sz="1600" b="1" dirty="0" smtClean="0"/>
              <a:t> </a:t>
            </a:r>
            <a:r>
              <a:rPr lang="de-DE" sz="1600" b="1" dirty="0" err="1" smtClean="0"/>
              <a:t>society</a:t>
            </a:r>
            <a:endParaRPr lang="de-DE" sz="1600" b="1" dirty="0" smtClean="0"/>
          </a:p>
        </p:txBody>
      </p:sp>
      <p:sp>
        <p:nvSpPr>
          <p:cNvPr id="9" name="Textfeld 8"/>
          <p:cNvSpPr txBox="1"/>
          <p:nvPr/>
        </p:nvSpPr>
        <p:spPr>
          <a:xfrm>
            <a:off x="479376" y="3284984"/>
            <a:ext cx="1085425" cy="338554"/>
          </a:xfrm>
          <a:prstGeom prst="rect">
            <a:avLst/>
          </a:prstGeom>
          <a:noFill/>
        </p:spPr>
        <p:txBody>
          <a:bodyPr wrap="none" rtlCol="0">
            <a:spAutoFit/>
          </a:bodyPr>
          <a:lstStyle/>
          <a:p>
            <a:r>
              <a:rPr lang="de-DE" sz="1600" dirty="0" smtClean="0"/>
              <a:t>PETRA III</a:t>
            </a:r>
          </a:p>
        </p:txBody>
      </p:sp>
      <p:sp>
        <p:nvSpPr>
          <p:cNvPr id="25" name="Textfeld 24"/>
          <p:cNvSpPr txBox="1"/>
          <p:nvPr/>
        </p:nvSpPr>
        <p:spPr>
          <a:xfrm>
            <a:off x="2228163" y="2948043"/>
            <a:ext cx="843501" cy="338554"/>
          </a:xfrm>
          <a:prstGeom prst="rect">
            <a:avLst/>
          </a:prstGeom>
          <a:noFill/>
        </p:spPr>
        <p:txBody>
          <a:bodyPr wrap="none" rtlCol="0">
            <a:spAutoFit/>
          </a:bodyPr>
          <a:lstStyle/>
          <a:p>
            <a:r>
              <a:rPr lang="de-DE" sz="1600" dirty="0" smtClean="0"/>
              <a:t>FLASH</a:t>
            </a:r>
          </a:p>
        </p:txBody>
      </p:sp>
      <p:sp>
        <p:nvSpPr>
          <p:cNvPr id="26" name="Textfeld 25"/>
          <p:cNvSpPr txBox="1"/>
          <p:nvPr/>
        </p:nvSpPr>
        <p:spPr>
          <a:xfrm>
            <a:off x="3863752" y="3286597"/>
            <a:ext cx="696024" cy="338554"/>
          </a:xfrm>
          <a:prstGeom prst="rect">
            <a:avLst/>
          </a:prstGeom>
          <a:noFill/>
        </p:spPr>
        <p:txBody>
          <a:bodyPr wrap="none" rtlCol="0">
            <a:spAutoFit/>
          </a:bodyPr>
          <a:lstStyle/>
          <a:p>
            <a:r>
              <a:rPr lang="de-DE" sz="1600" dirty="0" smtClean="0"/>
              <a:t>XFEL</a:t>
            </a:r>
          </a:p>
        </p:txBody>
      </p:sp>
      <p:sp>
        <p:nvSpPr>
          <p:cNvPr id="27" name="Textfeld 26"/>
          <p:cNvSpPr txBox="1"/>
          <p:nvPr/>
        </p:nvSpPr>
        <p:spPr>
          <a:xfrm>
            <a:off x="465229" y="4579515"/>
            <a:ext cx="1106265" cy="338554"/>
          </a:xfrm>
          <a:prstGeom prst="rect">
            <a:avLst/>
          </a:prstGeom>
          <a:noFill/>
        </p:spPr>
        <p:txBody>
          <a:bodyPr wrap="none" rtlCol="0">
            <a:spAutoFit/>
          </a:bodyPr>
          <a:lstStyle/>
          <a:p>
            <a:r>
              <a:rPr lang="de-DE" sz="1600" dirty="0" smtClean="0"/>
              <a:t>PETRA IV</a:t>
            </a:r>
          </a:p>
        </p:txBody>
      </p:sp>
      <p:sp>
        <p:nvSpPr>
          <p:cNvPr id="28" name="Textfeld 27"/>
          <p:cNvSpPr txBox="1"/>
          <p:nvPr/>
        </p:nvSpPr>
        <p:spPr>
          <a:xfrm>
            <a:off x="2063552" y="4242574"/>
            <a:ext cx="1298753" cy="338554"/>
          </a:xfrm>
          <a:prstGeom prst="rect">
            <a:avLst/>
          </a:prstGeom>
          <a:noFill/>
        </p:spPr>
        <p:txBody>
          <a:bodyPr wrap="none" rtlCol="0">
            <a:spAutoFit/>
          </a:bodyPr>
          <a:lstStyle/>
          <a:p>
            <a:r>
              <a:rPr lang="de-DE" sz="1600" dirty="0" smtClean="0"/>
              <a:t>FLASH2020</a:t>
            </a:r>
          </a:p>
        </p:txBody>
      </p:sp>
      <p:sp>
        <p:nvSpPr>
          <p:cNvPr id="29" name="Textfeld 28"/>
          <p:cNvSpPr txBox="1"/>
          <p:nvPr/>
        </p:nvSpPr>
        <p:spPr>
          <a:xfrm>
            <a:off x="3734887" y="4588643"/>
            <a:ext cx="1208985" cy="338554"/>
          </a:xfrm>
          <a:prstGeom prst="rect">
            <a:avLst/>
          </a:prstGeom>
          <a:noFill/>
        </p:spPr>
        <p:txBody>
          <a:bodyPr wrap="none" rtlCol="0">
            <a:spAutoFit/>
          </a:bodyPr>
          <a:lstStyle/>
          <a:p>
            <a:r>
              <a:rPr lang="de-DE" sz="1600" dirty="0" smtClean="0"/>
              <a:t>CW XFEL?</a:t>
            </a:r>
          </a:p>
        </p:txBody>
      </p:sp>
      <p:sp>
        <p:nvSpPr>
          <p:cNvPr id="10" name="Textfeld 9"/>
          <p:cNvSpPr txBox="1"/>
          <p:nvPr/>
        </p:nvSpPr>
        <p:spPr>
          <a:xfrm>
            <a:off x="1659898" y="5836622"/>
            <a:ext cx="2018501" cy="369332"/>
          </a:xfrm>
          <a:prstGeom prst="rect">
            <a:avLst/>
          </a:prstGeom>
          <a:noFill/>
        </p:spPr>
        <p:txBody>
          <a:bodyPr wrap="none" rtlCol="0">
            <a:spAutoFit/>
          </a:bodyPr>
          <a:lstStyle/>
          <a:p>
            <a:r>
              <a:rPr lang="de-DE" dirty="0" smtClean="0"/>
              <a:t>Compact </a:t>
            </a:r>
            <a:r>
              <a:rPr lang="de-DE" dirty="0" err="1"/>
              <a:t>S</a:t>
            </a:r>
            <a:r>
              <a:rPr lang="de-DE" dirty="0" err="1" smtClean="0"/>
              <a:t>ources</a:t>
            </a:r>
            <a:endParaRPr lang="de-DE" dirty="0" smtClean="0"/>
          </a:p>
        </p:txBody>
      </p:sp>
      <p:sp>
        <p:nvSpPr>
          <p:cNvPr id="11" name="Pfeil nach unten 10"/>
          <p:cNvSpPr/>
          <p:nvPr/>
        </p:nvSpPr>
        <p:spPr>
          <a:xfrm>
            <a:off x="839416" y="3861048"/>
            <a:ext cx="182672" cy="550803"/>
          </a:xfrm>
          <a:prstGeom prst="down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0" name="Pfeil nach unten 29"/>
          <p:cNvSpPr/>
          <p:nvPr/>
        </p:nvSpPr>
        <p:spPr>
          <a:xfrm>
            <a:off x="2577812" y="3462645"/>
            <a:ext cx="182672" cy="550803"/>
          </a:xfrm>
          <a:prstGeom prst="down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1" name="Pfeil nach unten 30"/>
          <p:cNvSpPr/>
          <p:nvPr/>
        </p:nvSpPr>
        <p:spPr>
          <a:xfrm>
            <a:off x="4120428" y="3830145"/>
            <a:ext cx="182672" cy="550803"/>
          </a:xfrm>
          <a:prstGeom prst="downArrow">
            <a:avLst/>
          </a:prstGeom>
          <a:solidFill>
            <a:schemeClr val="accent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12" name="Pfeil nach rechts 11"/>
          <p:cNvSpPr/>
          <p:nvPr/>
        </p:nvSpPr>
        <p:spPr>
          <a:xfrm rot="3007857">
            <a:off x="1008657" y="5340562"/>
            <a:ext cx="683737" cy="284785"/>
          </a:xfrm>
          <a:prstGeom prst="rightArrow">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2" name="Pfeil nach rechts 31"/>
          <p:cNvSpPr/>
          <p:nvPr/>
        </p:nvSpPr>
        <p:spPr>
          <a:xfrm rot="5400000">
            <a:off x="2327279" y="5032319"/>
            <a:ext cx="683737" cy="284785"/>
          </a:xfrm>
          <a:prstGeom prst="rightArrow">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3" name="Pfeil nach rechts 32"/>
          <p:cNvSpPr/>
          <p:nvPr/>
        </p:nvSpPr>
        <p:spPr>
          <a:xfrm rot="7535537">
            <a:off x="3558996" y="5333355"/>
            <a:ext cx="683737" cy="284785"/>
          </a:xfrm>
          <a:prstGeom prst="rightArrow">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cxnSp>
        <p:nvCxnSpPr>
          <p:cNvPr id="14" name="Gerade Verbindung 13"/>
          <p:cNvCxnSpPr/>
          <p:nvPr/>
        </p:nvCxnSpPr>
        <p:spPr>
          <a:xfrm>
            <a:off x="5879976" y="1794302"/>
            <a:ext cx="0" cy="473104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feld 14"/>
          <p:cNvSpPr txBox="1"/>
          <p:nvPr/>
        </p:nvSpPr>
        <p:spPr>
          <a:xfrm>
            <a:off x="6240016" y="2948043"/>
            <a:ext cx="5580374" cy="1579920"/>
          </a:xfrm>
          <a:prstGeom prst="rect">
            <a:avLst/>
          </a:prstGeom>
          <a:noFill/>
        </p:spPr>
        <p:txBody>
          <a:bodyPr wrap="none" rtlCol="0">
            <a:spAutoFit/>
          </a:bodyPr>
          <a:lstStyle/>
          <a:p>
            <a:pPr marL="285750" indent="-285750">
              <a:spcAft>
                <a:spcPts val="500"/>
              </a:spcAft>
              <a:buFont typeface="Arial" panose="020B0604020202020204" pitchFamily="34" charset="0"/>
              <a:buChar char="•"/>
            </a:pPr>
            <a:r>
              <a:rPr lang="de-DE" sz="1600" dirty="0" smtClean="0"/>
              <a:t>Continuously </a:t>
            </a:r>
            <a:r>
              <a:rPr lang="de-DE" sz="1600" dirty="0" err="1" smtClean="0"/>
              <a:t>increase</a:t>
            </a:r>
            <a:r>
              <a:rPr lang="de-DE" sz="1600" dirty="0" smtClean="0"/>
              <a:t> </a:t>
            </a:r>
            <a:r>
              <a:rPr lang="de-DE" sz="1600" dirty="0" err="1" smtClean="0"/>
              <a:t>the</a:t>
            </a:r>
            <a:r>
              <a:rPr lang="de-DE" sz="1600" dirty="0" smtClean="0"/>
              <a:t> </a:t>
            </a:r>
            <a:r>
              <a:rPr lang="de-DE" sz="1600" dirty="0" err="1" smtClean="0"/>
              <a:t>user</a:t>
            </a:r>
            <a:r>
              <a:rPr lang="de-DE" sz="1600" dirty="0" smtClean="0"/>
              <a:t> </a:t>
            </a:r>
            <a:r>
              <a:rPr lang="de-DE" sz="1600" dirty="0" err="1" smtClean="0"/>
              <a:t>base</a:t>
            </a:r>
            <a:r>
              <a:rPr lang="de-DE" sz="1600" dirty="0" smtClean="0"/>
              <a:t> </a:t>
            </a:r>
            <a:r>
              <a:rPr lang="de-DE" sz="1600" dirty="0" err="1" smtClean="0"/>
              <a:t>of</a:t>
            </a:r>
            <a:r>
              <a:rPr lang="de-DE" sz="1600" dirty="0" smtClean="0"/>
              <a:t> </a:t>
            </a:r>
            <a:r>
              <a:rPr lang="de-DE" sz="1600" dirty="0" err="1" smtClean="0"/>
              <a:t>our</a:t>
            </a:r>
            <a:r>
              <a:rPr lang="de-DE" sz="1600" dirty="0" smtClean="0"/>
              <a:t> </a:t>
            </a:r>
            <a:r>
              <a:rPr lang="de-DE" sz="1600" dirty="0" err="1" smtClean="0"/>
              <a:t>technologies</a:t>
            </a:r>
            <a:endParaRPr lang="de-DE" sz="1600" dirty="0" smtClean="0"/>
          </a:p>
          <a:p>
            <a:pPr marL="285750" indent="-285750">
              <a:spcAft>
                <a:spcPts val="500"/>
              </a:spcAft>
              <a:buFont typeface="Arial" panose="020B0604020202020204" pitchFamily="34" charset="0"/>
              <a:buChar char="•"/>
            </a:pPr>
            <a:r>
              <a:rPr lang="de-DE" sz="1600" dirty="0" err="1" smtClean="0"/>
              <a:t>Being</a:t>
            </a:r>
            <a:r>
              <a:rPr lang="de-DE" sz="1600" dirty="0" smtClean="0"/>
              <a:t> </a:t>
            </a:r>
            <a:r>
              <a:rPr lang="de-DE" sz="1600" dirty="0" err="1" smtClean="0"/>
              <a:t>the</a:t>
            </a:r>
            <a:r>
              <a:rPr lang="de-DE" sz="1600" dirty="0" smtClean="0"/>
              <a:t> </a:t>
            </a:r>
            <a:r>
              <a:rPr lang="de-DE" sz="1600" dirty="0" err="1" smtClean="0"/>
              <a:t>driver</a:t>
            </a:r>
            <a:r>
              <a:rPr lang="de-DE" sz="1600" dirty="0" smtClean="0"/>
              <a:t> </a:t>
            </a:r>
            <a:r>
              <a:rPr lang="de-DE" sz="1600" dirty="0" err="1" smtClean="0"/>
              <a:t>for</a:t>
            </a:r>
            <a:r>
              <a:rPr lang="de-DE" sz="1600" dirty="0" smtClean="0"/>
              <a:t> </a:t>
            </a:r>
            <a:r>
              <a:rPr lang="de-DE" sz="1600" dirty="0" err="1" smtClean="0"/>
              <a:t>new</a:t>
            </a:r>
            <a:r>
              <a:rPr lang="de-DE" sz="1600" dirty="0" smtClean="0"/>
              <a:t> </a:t>
            </a:r>
            <a:r>
              <a:rPr lang="de-DE" sz="1600" dirty="0" err="1" smtClean="0"/>
              <a:t>methods</a:t>
            </a:r>
            <a:endParaRPr lang="de-DE" sz="1600" dirty="0" smtClean="0"/>
          </a:p>
          <a:p>
            <a:pPr marL="285750" indent="-285750">
              <a:spcAft>
                <a:spcPts val="500"/>
              </a:spcAft>
              <a:buFont typeface="Arial" panose="020B0604020202020204" pitchFamily="34" charset="0"/>
              <a:buChar char="•"/>
            </a:pPr>
            <a:r>
              <a:rPr lang="de-DE" sz="1600" dirty="0" err="1" smtClean="0"/>
              <a:t>Being</a:t>
            </a:r>
            <a:r>
              <a:rPr lang="de-DE" sz="1600" dirty="0" smtClean="0"/>
              <a:t> a </a:t>
            </a:r>
            <a:r>
              <a:rPr lang="de-DE" sz="1600" dirty="0" err="1" smtClean="0"/>
              <a:t>test</a:t>
            </a:r>
            <a:r>
              <a:rPr lang="de-DE" sz="1600" dirty="0" smtClean="0"/>
              <a:t> </a:t>
            </a:r>
            <a:r>
              <a:rPr lang="de-DE" sz="1600" dirty="0" err="1" smtClean="0"/>
              <a:t>bed</a:t>
            </a:r>
            <a:r>
              <a:rPr lang="de-DE" sz="1600" dirty="0" smtClean="0"/>
              <a:t> </a:t>
            </a:r>
            <a:r>
              <a:rPr lang="de-DE" sz="1600" dirty="0" err="1" smtClean="0"/>
              <a:t>for</a:t>
            </a:r>
            <a:r>
              <a:rPr lang="de-DE" sz="1600" dirty="0" smtClean="0"/>
              <a:t> </a:t>
            </a:r>
            <a:r>
              <a:rPr lang="de-DE" sz="1600" dirty="0" err="1" smtClean="0"/>
              <a:t>new</a:t>
            </a:r>
            <a:r>
              <a:rPr lang="de-DE" sz="1600" dirty="0" smtClean="0"/>
              <a:t> </a:t>
            </a:r>
            <a:r>
              <a:rPr lang="de-DE" sz="1600" dirty="0" err="1" smtClean="0"/>
              <a:t>methods</a:t>
            </a:r>
            <a:r>
              <a:rPr lang="de-DE" sz="1600" dirty="0" smtClean="0"/>
              <a:t> </a:t>
            </a:r>
            <a:r>
              <a:rPr lang="de-DE" sz="1600" dirty="0" err="1" smtClean="0"/>
              <a:t>and</a:t>
            </a:r>
            <a:r>
              <a:rPr lang="de-DE" sz="1600" dirty="0" smtClean="0"/>
              <a:t> </a:t>
            </a:r>
            <a:r>
              <a:rPr lang="de-DE" sz="1600" dirty="0" err="1" smtClean="0"/>
              <a:t>technologies</a:t>
            </a:r>
            <a:endParaRPr lang="de-DE" sz="1600" dirty="0"/>
          </a:p>
          <a:p>
            <a:pPr marL="285750" indent="-285750">
              <a:spcAft>
                <a:spcPts val="500"/>
              </a:spcAft>
              <a:buFont typeface="Arial" panose="020B0604020202020204" pitchFamily="34" charset="0"/>
              <a:buChar char="•"/>
            </a:pPr>
            <a:r>
              <a:rPr lang="de-DE" sz="1600" dirty="0" err="1" smtClean="0"/>
              <a:t>Bringing</a:t>
            </a:r>
            <a:r>
              <a:rPr lang="de-DE" sz="1600" dirty="0" smtClean="0"/>
              <a:t> </a:t>
            </a:r>
            <a:r>
              <a:rPr lang="de-DE" sz="1600" dirty="0" err="1" smtClean="0"/>
              <a:t>people</a:t>
            </a:r>
            <a:r>
              <a:rPr lang="de-DE" sz="1600" dirty="0" smtClean="0"/>
              <a:t> </a:t>
            </a:r>
            <a:r>
              <a:rPr lang="de-DE" sz="1600" dirty="0" err="1" smtClean="0"/>
              <a:t>together</a:t>
            </a:r>
            <a:r>
              <a:rPr lang="de-DE" sz="1600" dirty="0" smtClean="0"/>
              <a:t> </a:t>
            </a:r>
            <a:r>
              <a:rPr lang="de-DE" sz="1600" dirty="0" err="1" smtClean="0"/>
              <a:t>for</a:t>
            </a:r>
            <a:r>
              <a:rPr lang="de-DE" sz="1600" dirty="0" smtClean="0"/>
              <a:t> </a:t>
            </a:r>
            <a:r>
              <a:rPr lang="de-DE" sz="1600" dirty="0" err="1" smtClean="0"/>
              <a:t>new</a:t>
            </a:r>
            <a:r>
              <a:rPr lang="de-DE" sz="1600" dirty="0" smtClean="0"/>
              <a:t> </a:t>
            </a:r>
            <a:r>
              <a:rPr lang="de-DE" sz="1600" dirty="0" err="1" smtClean="0"/>
              <a:t>cases</a:t>
            </a:r>
            <a:endParaRPr lang="de-DE" sz="1600" dirty="0" smtClean="0"/>
          </a:p>
          <a:p>
            <a:pPr marL="285750" indent="-285750">
              <a:spcAft>
                <a:spcPts val="500"/>
              </a:spcAft>
              <a:buFont typeface="Arial" panose="020B0604020202020204" pitchFamily="34" charset="0"/>
              <a:buChar char="•"/>
            </a:pPr>
            <a:r>
              <a:rPr lang="de-DE" sz="1600" dirty="0" smtClean="0"/>
              <a:t>Generating </a:t>
            </a:r>
            <a:r>
              <a:rPr lang="de-DE" sz="1600" dirty="0" err="1" smtClean="0"/>
              <a:t>new</a:t>
            </a:r>
            <a:r>
              <a:rPr lang="de-DE" sz="1600" dirty="0" smtClean="0"/>
              <a:t> </a:t>
            </a:r>
            <a:r>
              <a:rPr lang="de-DE" sz="1600" dirty="0" err="1" smtClean="0"/>
              <a:t>cases</a:t>
            </a:r>
            <a:r>
              <a:rPr lang="de-DE" sz="1600" dirty="0" smtClean="0"/>
              <a:t> </a:t>
            </a:r>
            <a:r>
              <a:rPr lang="de-DE" sz="1600" dirty="0" err="1" smtClean="0"/>
              <a:t>from</a:t>
            </a:r>
            <a:r>
              <a:rPr lang="de-DE" sz="1600" dirty="0" smtClean="0"/>
              <a:t> </a:t>
            </a:r>
            <a:r>
              <a:rPr lang="de-DE" sz="1600" dirty="0" err="1" smtClean="0"/>
              <a:t>DESY‘s</a:t>
            </a:r>
            <a:r>
              <a:rPr lang="de-DE" sz="1600" dirty="0" smtClean="0"/>
              <a:t> </a:t>
            </a:r>
            <a:r>
              <a:rPr lang="de-DE" sz="1600" dirty="0" err="1" smtClean="0"/>
              <a:t>research</a:t>
            </a:r>
            <a:r>
              <a:rPr lang="de-DE" sz="1600" dirty="0" smtClean="0"/>
              <a:t> </a:t>
            </a:r>
            <a:r>
              <a:rPr lang="de-DE" sz="1600" dirty="0" err="1" smtClean="0"/>
              <a:t>portfolio</a:t>
            </a:r>
            <a:r>
              <a:rPr lang="de-DE" sz="1600" dirty="0" smtClean="0"/>
              <a:t> </a:t>
            </a:r>
          </a:p>
        </p:txBody>
      </p:sp>
    </p:spTree>
    <p:extLst>
      <p:ext uri="{BB962C8B-B14F-4D97-AF65-F5344CB8AC3E}">
        <p14:creationId xmlns:p14="http://schemas.microsoft.com/office/powerpoint/2010/main" val="4200548668"/>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el 30">
            <a:extLst>
              <a:ext uri="{FF2B5EF4-FFF2-40B4-BE49-F238E27FC236}">
                <a16:creationId xmlns:a16="http://schemas.microsoft.com/office/drawing/2014/main" xmlns="" id="{5832D8A5-AEC0-43DA-91CB-7D335EAEE4D9}"/>
              </a:ext>
            </a:extLst>
          </p:cNvPr>
          <p:cNvSpPr>
            <a:spLocks noGrp="1"/>
          </p:cNvSpPr>
          <p:nvPr>
            <p:ph type="title"/>
          </p:nvPr>
        </p:nvSpPr>
        <p:spPr/>
        <p:txBody>
          <a:bodyPr/>
          <a:lstStyle/>
          <a:p>
            <a:r>
              <a:rPr lang="de-DE" dirty="0"/>
              <a:t>Practice </a:t>
            </a:r>
            <a:r>
              <a:rPr lang="de-DE" dirty="0" err="1"/>
              <a:t>at</a:t>
            </a:r>
            <a:r>
              <a:rPr lang="de-DE" dirty="0"/>
              <a:t> </a:t>
            </a:r>
            <a:r>
              <a:rPr lang="de-DE" dirty="0" err="1"/>
              <a:t>other</a:t>
            </a:r>
            <a:r>
              <a:rPr lang="de-DE" dirty="0"/>
              <a:t> </a:t>
            </a:r>
            <a:r>
              <a:rPr lang="de-DE" dirty="0" err="1"/>
              <a:t>synchrotron</a:t>
            </a:r>
            <a:r>
              <a:rPr lang="de-DE" dirty="0"/>
              <a:t> light </a:t>
            </a:r>
            <a:r>
              <a:rPr lang="de-DE" dirty="0" err="1"/>
              <a:t>sources</a:t>
            </a:r>
            <a:endParaRPr lang="de-DE" dirty="0"/>
          </a:p>
        </p:txBody>
      </p:sp>
      <p:sp>
        <p:nvSpPr>
          <p:cNvPr id="32" name="Inhaltsplatzhalter 31">
            <a:extLst>
              <a:ext uri="{FF2B5EF4-FFF2-40B4-BE49-F238E27FC236}">
                <a16:creationId xmlns:a16="http://schemas.microsoft.com/office/drawing/2014/main" xmlns="" id="{062968C3-3D42-4DF9-9EB5-603A5E7B39AD}"/>
              </a:ext>
            </a:extLst>
          </p:cNvPr>
          <p:cNvSpPr>
            <a:spLocks noGrp="1"/>
          </p:cNvSpPr>
          <p:nvPr>
            <p:ph idx="1"/>
          </p:nvPr>
        </p:nvSpPr>
        <p:spPr/>
        <p:txBody>
          <a:bodyPr/>
          <a:lstStyle/>
          <a:p>
            <a:r>
              <a:rPr lang="en-US" dirty="0"/>
              <a:t>Full </a:t>
            </a:r>
            <a:r>
              <a:rPr lang="en-US" dirty="0" err="1"/>
              <a:t>p</a:t>
            </a:r>
            <a:r>
              <a:rPr lang="en-US" dirty="0" err="1" smtClean="0"/>
              <a:t>rogramme</a:t>
            </a:r>
            <a:endParaRPr lang="en-US" dirty="0" smtClean="0"/>
          </a:p>
          <a:p>
            <a:r>
              <a:rPr lang="en-US" dirty="0" smtClean="0"/>
              <a:t>incl</a:t>
            </a:r>
            <a:r>
              <a:rPr lang="en-US" dirty="0"/>
              <a:t>. infrastructure</a:t>
            </a:r>
            <a:br>
              <a:rPr lang="en-US" dirty="0"/>
            </a:br>
            <a:r>
              <a:rPr lang="en-US" dirty="0"/>
              <a:t>(transport</a:t>
            </a:r>
            <a:r>
              <a:rPr lang="en-US" dirty="0" smtClean="0"/>
              <a:t>, </a:t>
            </a:r>
            <a:r>
              <a:rPr lang="en-US" dirty="0" err="1" smtClean="0"/>
              <a:t>accomodation</a:t>
            </a:r>
            <a:r>
              <a:rPr lang="en-US" dirty="0"/>
              <a:t>)</a:t>
            </a:r>
          </a:p>
          <a:p>
            <a:r>
              <a:rPr lang="en-US" dirty="0" smtClean="0"/>
              <a:t>ID17- </a:t>
            </a:r>
            <a:r>
              <a:rPr lang="en-US" dirty="0"/>
              <a:t>Biomedical </a:t>
            </a:r>
            <a:r>
              <a:rPr lang="en-US" dirty="0" err="1" smtClean="0"/>
              <a:t>Beamline</a:t>
            </a:r>
            <a:endParaRPr lang="en-US" dirty="0" smtClean="0"/>
          </a:p>
          <a:p>
            <a:r>
              <a:rPr lang="en-US" dirty="0" smtClean="0"/>
              <a:t>experiments in-vitro </a:t>
            </a:r>
            <a:r>
              <a:rPr lang="en-US" dirty="0"/>
              <a:t>or in-vivo in two </a:t>
            </a:r>
            <a:r>
              <a:rPr lang="en-US" dirty="0" err="1" smtClean="0"/>
              <a:t>endstations</a:t>
            </a:r>
            <a:r>
              <a:rPr lang="en-US" dirty="0" smtClean="0"/>
              <a:t> (PC)</a:t>
            </a:r>
            <a:endParaRPr lang="en-US" dirty="0"/>
          </a:p>
          <a:p>
            <a:r>
              <a:rPr lang="en-US" dirty="0"/>
              <a:t>Close collaboration with university hospital</a:t>
            </a:r>
          </a:p>
          <a:p>
            <a:endParaRPr lang="en-US" dirty="0"/>
          </a:p>
          <a:p>
            <a:pPr marL="0" indent="0">
              <a:buNone/>
            </a:pPr>
            <a:endParaRPr lang="en-US" dirty="0"/>
          </a:p>
          <a:p>
            <a:pPr marL="0" indent="0">
              <a:buNone/>
            </a:pPr>
            <a:endParaRPr lang="en-US" dirty="0"/>
          </a:p>
          <a:p>
            <a:endParaRPr lang="de-DE" sz="1200" dirty="0"/>
          </a:p>
        </p:txBody>
      </p:sp>
      <p:sp>
        <p:nvSpPr>
          <p:cNvPr id="4" name="Fußzeilenplatzhalter 3">
            <a:extLst>
              <a:ext uri="{FF2B5EF4-FFF2-40B4-BE49-F238E27FC236}">
                <a16:creationId xmlns:a16="http://schemas.microsoft.com/office/drawing/2014/main" xmlns="" id="{3203752E-FFE5-413B-AC28-787A3E2418BB}"/>
              </a:ext>
            </a:extLst>
          </p:cNvPr>
          <p:cNvSpPr>
            <a:spLocks noGrp="1"/>
          </p:cNvSpPr>
          <p:nvPr>
            <p:ph type="ftr" sz="quarter" idx="11"/>
          </p:nvPr>
        </p:nvSpPr>
        <p:spPr>
          <a:xfrm>
            <a:off x="728888" y="6525344"/>
            <a:ext cx="10032490" cy="186841"/>
          </a:xfrm>
        </p:spPr>
        <p:txBody>
          <a:bodyPr/>
          <a:lstStyle/>
          <a:p>
            <a:r>
              <a:rPr lang="de-DE" smtClean="0"/>
              <a:t>| ITT | Präsentationstitel | Vorname Name | Datum (Eingabe über "Einfügen &gt; Kopf- und Fußzeile")</a:t>
            </a:r>
            <a:endParaRPr lang="de-DE" dirty="0"/>
          </a:p>
        </p:txBody>
      </p:sp>
      <p:sp>
        <p:nvSpPr>
          <p:cNvPr id="33" name="Textplatzhalter 32">
            <a:extLst>
              <a:ext uri="{FF2B5EF4-FFF2-40B4-BE49-F238E27FC236}">
                <a16:creationId xmlns:a16="http://schemas.microsoft.com/office/drawing/2014/main" xmlns="" id="{74DC9CD8-D45E-489E-BCDA-A23AC92952E4}"/>
              </a:ext>
            </a:extLst>
          </p:cNvPr>
          <p:cNvSpPr>
            <a:spLocks noGrp="1"/>
          </p:cNvSpPr>
          <p:nvPr>
            <p:ph type="body" sz="quarter" idx="13"/>
          </p:nvPr>
        </p:nvSpPr>
        <p:spPr/>
        <p:txBody>
          <a:bodyPr/>
          <a:lstStyle/>
          <a:p>
            <a:r>
              <a:rPr lang="de-DE" dirty="0"/>
              <a:t>Other </a:t>
            </a:r>
            <a:r>
              <a:rPr lang="de-DE" dirty="0" err="1" smtClean="0"/>
              <a:t>synchrotrons</a:t>
            </a:r>
            <a:r>
              <a:rPr lang="de-DE" dirty="0" smtClean="0"/>
              <a:t> </a:t>
            </a:r>
            <a:r>
              <a:rPr lang="de-DE" dirty="0" err="1" smtClean="0"/>
              <a:t>conducting</a:t>
            </a:r>
            <a:r>
              <a:rPr lang="de-DE" dirty="0" smtClean="0"/>
              <a:t> in-vivo </a:t>
            </a:r>
            <a:r>
              <a:rPr lang="de-DE" dirty="0" err="1" smtClean="0"/>
              <a:t>imaging</a:t>
            </a:r>
            <a:r>
              <a:rPr lang="de-DE" dirty="0" smtClean="0"/>
              <a:t> </a:t>
            </a:r>
            <a:r>
              <a:rPr lang="de-DE" dirty="0" err="1" smtClean="0"/>
              <a:t>experiments</a:t>
            </a:r>
            <a:r>
              <a:rPr lang="de-DE" dirty="0" smtClean="0"/>
              <a:t> </a:t>
            </a:r>
            <a:r>
              <a:rPr lang="de-DE" dirty="0" err="1" smtClean="0"/>
              <a:t>together</a:t>
            </a:r>
            <a:r>
              <a:rPr lang="de-DE" dirty="0" smtClean="0"/>
              <a:t> </a:t>
            </a:r>
            <a:r>
              <a:rPr lang="de-DE" dirty="0" err="1" smtClean="0"/>
              <a:t>with</a:t>
            </a:r>
            <a:r>
              <a:rPr lang="de-DE" dirty="0" smtClean="0"/>
              <a:t> </a:t>
            </a:r>
            <a:r>
              <a:rPr lang="de-DE" dirty="0" err="1" smtClean="0"/>
              <a:t>partners</a:t>
            </a:r>
            <a:endParaRPr lang="de-DE" dirty="0"/>
          </a:p>
        </p:txBody>
      </p:sp>
      <p:sp>
        <p:nvSpPr>
          <p:cNvPr id="34" name="Inhaltsplatzhalter 33">
            <a:extLst>
              <a:ext uri="{FF2B5EF4-FFF2-40B4-BE49-F238E27FC236}">
                <a16:creationId xmlns:a16="http://schemas.microsoft.com/office/drawing/2014/main" xmlns="" id="{1D649894-B7A1-448A-A928-3B7FA4DFC14F}"/>
              </a:ext>
            </a:extLst>
          </p:cNvPr>
          <p:cNvSpPr>
            <a:spLocks noGrp="1"/>
          </p:cNvSpPr>
          <p:nvPr>
            <p:ph idx="14"/>
          </p:nvPr>
        </p:nvSpPr>
        <p:spPr>
          <a:xfrm>
            <a:off x="2732950" y="2507075"/>
            <a:ext cx="2146035" cy="3909600"/>
          </a:xfrm>
        </p:spPr>
        <p:txBody>
          <a:bodyPr/>
          <a:lstStyle/>
          <a:p>
            <a:r>
              <a:rPr lang="en-US" dirty="0"/>
              <a:t>experiments for several </a:t>
            </a:r>
            <a:r>
              <a:rPr lang="en-US" dirty="0" smtClean="0"/>
              <a:t>years</a:t>
            </a:r>
          </a:p>
          <a:p>
            <a:r>
              <a:rPr lang="en-US" dirty="0" smtClean="0"/>
              <a:t>long-term </a:t>
            </a:r>
            <a:r>
              <a:rPr lang="en-US" dirty="0"/>
              <a:t>programs </a:t>
            </a:r>
            <a:r>
              <a:rPr lang="en-US" dirty="0" smtClean="0"/>
              <a:t>collaboration </a:t>
            </a:r>
            <a:r>
              <a:rPr lang="en-US" dirty="0"/>
              <a:t>with the </a:t>
            </a:r>
            <a:r>
              <a:rPr lang="en-US" dirty="0" smtClean="0"/>
              <a:t>main </a:t>
            </a:r>
            <a:r>
              <a:rPr lang="en-US" dirty="0"/>
              <a:t>hospital of </a:t>
            </a:r>
            <a:r>
              <a:rPr lang="en-US" dirty="0" smtClean="0"/>
              <a:t>Trieste</a:t>
            </a:r>
          </a:p>
          <a:p>
            <a:r>
              <a:rPr lang="en-US" dirty="0" smtClean="0"/>
              <a:t>ongoing </a:t>
            </a:r>
            <a:r>
              <a:rPr lang="en-US" dirty="0"/>
              <a:t>long-term clinical study on human patients plans to expand the </a:t>
            </a:r>
            <a:r>
              <a:rPr lang="en-US" dirty="0" err="1"/>
              <a:t>programme</a:t>
            </a:r>
            <a:r>
              <a:rPr lang="en-US" dirty="0"/>
              <a:t> (</a:t>
            </a:r>
            <a:r>
              <a:rPr lang="en-US" dirty="0" err="1"/>
              <a:t>Elettra</a:t>
            </a:r>
            <a:r>
              <a:rPr lang="en-US" dirty="0"/>
              <a:t> 2.0)</a:t>
            </a:r>
          </a:p>
          <a:p>
            <a:endParaRPr lang="de-DE" dirty="0"/>
          </a:p>
          <a:p>
            <a:endParaRPr lang="de-DE" dirty="0"/>
          </a:p>
          <a:p>
            <a:endParaRPr lang="de-DE" sz="1200" dirty="0"/>
          </a:p>
        </p:txBody>
      </p:sp>
      <p:sp>
        <p:nvSpPr>
          <p:cNvPr id="35" name="Inhaltsplatzhalter 34">
            <a:extLst>
              <a:ext uri="{FF2B5EF4-FFF2-40B4-BE49-F238E27FC236}">
                <a16:creationId xmlns:a16="http://schemas.microsoft.com/office/drawing/2014/main" xmlns="" id="{C6D1BF88-30AE-44A6-8993-FFA6BDD8D183}"/>
              </a:ext>
            </a:extLst>
          </p:cNvPr>
          <p:cNvSpPr>
            <a:spLocks noGrp="1"/>
          </p:cNvSpPr>
          <p:nvPr>
            <p:ph idx="15"/>
          </p:nvPr>
        </p:nvSpPr>
        <p:spPr>
          <a:xfrm>
            <a:off x="5022985" y="2507075"/>
            <a:ext cx="2146035" cy="3909600"/>
          </a:xfrm>
        </p:spPr>
        <p:txBody>
          <a:bodyPr/>
          <a:lstStyle/>
          <a:p>
            <a:r>
              <a:rPr lang="en-US" dirty="0" smtClean="0"/>
              <a:t>The </a:t>
            </a:r>
            <a:r>
              <a:rPr lang="en-US" dirty="0"/>
              <a:t>Imaging and Medical </a:t>
            </a:r>
            <a:r>
              <a:rPr lang="en-US" dirty="0" err="1"/>
              <a:t>beamline</a:t>
            </a:r>
            <a:r>
              <a:rPr lang="en-US" dirty="0"/>
              <a:t> (IMBL)</a:t>
            </a:r>
            <a:r>
              <a:rPr lang="de-DE" dirty="0"/>
              <a:t> </a:t>
            </a:r>
            <a:r>
              <a:rPr lang="en-US" dirty="0"/>
              <a:t>for in-vivo imaging of small </a:t>
            </a:r>
            <a:r>
              <a:rPr lang="en-US" dirty="0" smtClean="0"/>
              <a:t>animals</a:t>
            </a:r>
          </a:p>
          <a:p>
            <a:r>
              <a:rPr lang="en-US" dirty="0" smtClean="0"/>
              <a:t>longitudinal </a:t>
            </a:r>
            <a:r>
              <a:rPr lang="en-US" dirty="0"/>
              <a:t>studies to be undertaken </a:t>
            </a:r>
            <a:r>
              <a:rPr lang="en-US" dirty="0" smtClean="0"/>
              <a:t>that </a:t>
            </a:r>
            <a:r>
              <a:rPr lang="en-US" dirty="0"/>
              <a:t>may reduce the number of animals used for biomedical research purposes</a:t>
            </a:r>
            <a:endParaRPr lang="de-DE" b="1" dirty="0"/>
          </a:p>
          <a:p>
            <a:endParaRPr lang="de-DE" b="1" dirty="0"/>
          </a:p>
          <a:p>
            <a:endParaRPr lang="de-DE" sz="1200" dirty="0"/>
          </a:p>
        </p:txBody>
      </p:sp>
      <p:sp>
        <p:nvSpPr>
          <p:cNvPr id="36" name="Inhaltsplatzhalter 35">
            <a:extLst>
              <a:ext uri="{FF2B5EF4-FFF2-40B4-BE49-F238E27FC236}">
                <a16:creationId xmlns:a16="http://schemas.microsoft.com/office/drawing/2014/main" xmlns="" id="{5C9D3DDD-37C1-4065-8F1F-13FB5B201F83}"/>
              </a:ext>
            </a:extLst>
          </p:cNvPr>
          <p:cNvSpPr>
            <a:spLocks noGrp="1"/>
          </p:cNvSpPr>
          <p:nvPr>
            <p:ph idx="16"/>
          </p:nvPr>
        </p:nvSpPr>
        <p:spPr>
          <a:xfrm>
            <a:off x="7313020" y="2507075"/>
            <a:ext cx="2146035" cy="3909600"/>
          </a:xfrm>
        </p:spPr>
        <p:txBody>
          <a:bodyPr/>
          <a:lstStyle/>
          <a:p>
            <a:r>
              <a:rPr lang="en-US" dirty="0" err="1" smtClean="0"/>
              <a:t>SwissFEL</a:t>
            </a:r>
            <a:r>
              <a:rPr lang="en-US" dirty="0" smtClean="0"/>
              <a:t> &amp; SLS: occasional </a:t>
            </a:r>
            <a:r>
              <a:rPr lang="en-US" dirty="0"/>
              <a:t>animal </a:t>
            </a:r>
            <a:r>
              <a:rPr lang="en-US" dirty="0" smtClean="0"/>
              <a:t>experiments</a:t>
            </a:r>
          </a:p>
          <a:p>
            <a:r>
              <a:rPr lang="en-US" dirty="0" smtClean="0"/>
              <a:t> </a:t>
            </a:r>
            <a:r>
              <a:rPr lang="en-US" dirty="0"/>
              <a:t>e.g. isolating isotopes for </a:t>
            </a:r>
            <a:r>
              <a:rPr lang="en-US" dirty="0" err="1"/>
              <a:t>radiopharmacy</a:t>
            </a:r>
            <a:r>
              <a:rPr lang="en-US" dirty="0"/>
              <a:t> </a:t>
            </a:r>
            <a:r>
              <a:rPr lang="en-US" dirty="0" smtClean="0"/>
              <a:t>research</a:t>
            </a:r>
          </a:p>
          <a:p>
            <a:r>
              <a:rPr lang="en-US" dirty="0" smtClean="0"/>
              <a:t>Network of clinical partners (e.g. hospitals) and partner companies (e.g. pharmaceutical industry)</a:t>
            </a:r>
            <a:endParaRPr lang="de-DE" dirty="0"/>
          </a:p>
          <a:p>
            <a:pPr marL="0" indent="0">
              <a:buNone/>
            </a:pPr>
            <a:endParaRPr lang="de-DE" sz="1200" dirty="0"/>
          </a:p>
        </p:txBody>
      </p:sp>
      <p:sp>
        <p:nvSpPr>
          <p:cNvPr id="37" name="Inhaltsplatzhalter 36">
            <a:extLst>
              <a:ext uri="{FF2B5EF4-FFF2-40B4-BE49-F238E27FC236}">
                <a16:creationId xmlns:a16="http://schemas.microsoft.com/office/drawing/2014/main" xmlns="" id="{19669D65-4C71-4501-AF35-D7F0F2B4CC30}"/>
              </a:ext>
            </a:extLst>
          </p:cNvPr>
          <p:cNvSpPr>
            <a:spLocks noGrp="1"/>
          </p:cNvSpPr>
          <p:nvPr>
            <p:ph idx="17"/>
          </p:nvPr>
        </p:nvSpPr>
        <p:spPr>
          <a:xfrm>
            <a:off x="9603056" y="2506525"/>
            <a:ext cx="2146035" cy="3910150"/>
          </a:xfrm>
        </p:spPr>
        <p:txBody>
          <a:bodyPr/>
          <a:lstStyle/>
          <a:p>
            <a:r>
              <a:rPr lang="en-US" dirty="0" smtClean="0"/>
              <a:t>Not yet in place but, biomedical </a:t>
            </a:r>
            <a:r>
              <a:rPr lang="en-US" dirty="0"/>
              <a:t>imaging experiments based on the mouse model are </a:t>
            </a:r>
            <a:r>
              <a:rPr lang="en-US" dirty="0" smtClean="0"/>
              <a:t>in planning</a:t>
            </a:r>
          </a:p>
          <a:p>
            <a:r>
              <a:rPr lang="en-US" dirty="0" smtClean="0"/>
              <a:t>Currently collaboration with other facilities</a:t>
            </a:r>
            <a:endParaRPr lang="de-DE" dirty="0"/>
          </a:p>
        </p:txBody>
      </p:sp>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32" y="1367739"/>
            <a:ext cx="824919" cy="1048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7648" y="1412776"/>
            <a:ext cx="1584176" cy="965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2144" y="1660650"/>
            <a:ext cx="1548062" cy="65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Bildergebnis für Australian synchrotron logo"/>
          <p:cNvSpPr>
            <a:spLocks noChangeAspect="1" noChangeArrowheads="1"/>
          </p:cNvSpPr>
          <p:nvPr/>
        </p:nvSpPr>
        <p:spPr bwMode="auto">
          <a:xfrm>
            <a:off x="155575" y="-723900"/>
            <a:ext cx="1514475" cy="1514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3584" b="15209"/>
          <a:stretch/>
        </p:blipFill>
        <p:spPr bwMode="auto">
          <a:xfrm>
            <a:off x="5231904" y="1263046"/>
            <a:ext cx="1514475" cy="122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4069" y="1556792"/>
            <a:ext cx="2086547" cy="721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602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fade">
                                      <p:cBhvr>
                                        <p:cTn id="7" dur="400"/>
                                        <p:tgtEl>
                                          <p:spTgt spid="32">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bg/>
                                          </p:spTgt>
                                        </p:tgtEl>
                                        <p:attrNameLst>
                                          <p:attrName>style.visibility</p:attrName>
                                        </p:attrNameLst>
                                      </p:cBhvr>
                                      <p:to>
                                        <p:strVal val="visible"/>
                                      </p:to>
                                    </p:set>
                                    <p:animEffect transition="in" filter="fade">
                                      <p:cBhvr>
                                        <p:cTn id="10" dur="400"/>
                                        <p:tgtEl>
                                          <p:spTgt spid="34">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fade">
                                      <p:cBhvr>
                                        <p:cTn id="13" dur="400"/>
                                        <p:tgtEl>
                                          <p:spTgt spid="3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xEl>
                                              <p:pRg st="1" end="1"/>
                                            </p:txEl>
                                          </p:spTgt>
                                        </p:tgtEl>
                                        <p:attrNameLst>
                                          <p:attrName>style.visibility</p:attrName>
                                        </p:attrNameLst>
                                      </p:cBhvr>
                                      <p:to>
                                        <p:strVal val="visible"/>
                                      </p:to>
                                    </p:set>
                                    <p:animEffect transition="in" filter="fade">
                                      <p:cBhvr>
                                        <p:cTn id="16" dur="400"/>
                                        <p:tgtEl>
                                          <p:spTgt spid="34">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xEl>
                                              <p:pRg st="2" end="2"/>
                                            </p:txEl>
                                          </p:spTgt>
                                        </p:tgtEl>
                                        <p:attrNameLst>
                                          <p:attrName>style.visibility</p:attrName>
                                        </p:attrNameLst>
                                      </p:cBhvr>
                                      <p:to>
                                        <p:strVal val="visible"/>
                                      </p:to>
                                    </p:set>
                                    <p:animEffect transition="in" filter="fade">
                                      <p:cBhvr>
                                        <p:cTn id="19" dur="400"/>
                                        <p:tgtEl>
                                          <p:spTgt spid="34">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bg/>
                                          </p:spTgt>
                                        </p:tgtEl>
                                        <p:attrNameLst>
                                          <p:attrName>style.visibility</p:attrName>
                                        </p:attrNameLst>
                                      </p:cBhvr>
                                      <p:to>
                                        <p:strVal val="visible"/>
                                      </p:to>
                                    </p:set>
                                    <p:animEffect transition="in" filter="fade">
                                      <p:cBhvr>
                                        <p:cTn id="22" dur="400"/>
                                        <p:tgtEl>
                                          <p:spTgt spid="35">
                                            <p:bg/>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xEl>
                                              <p:pRg st="0" end="0"/>
                                            </p:txEl>
                                          </p:spTgt>
                                        </p:tgtEl>
                                        <p:attrNameLst>
                                          <p:attrName>style.visibility</p:attrName>
                                        </p:attrNameLst>
                                      </p:cBhvr>
                                      <p:to>
                                        <p:strVal val="visible"/>
                                      </p:to>
                                    </p:set>
                                    <p:animEffect transition="in" filter="fade">
                                      <p:cBhvr>
                                        <p:cTn id="25" dur="400"/>
                                        <p:tgtEl>
                                          <p:spTgt spid="35">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5">
                                            <p:txEl>
                                              <p:pRg st="1" end="1"/>
                                            </p:txEl>
                                          </p:spTgt>
                                        </p:tgtEl>
                                        <p:attrNameLst>
                                          <p:attrName>style.visibility</p:attrName>
                                        </p:attrNameLst>
                                      </p:cBhvr>
                                      <p:to>
                                        <p:strVal val="visible"/>
                                      </p:to>
                                    </p:set>
                                    <p:animEffect transition="in" filter="fade">
                                      <p:cBhvr>
                                        <p:cTn id="28" dur="400"/>
                                        <p:tgtEl>
                                          <p:spTgt spid="35">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6">
                                            <p:bg/>
                                          </p:spTgt>
                                        </p:tgtEl>
                                        <p:attrNameLst>
                                          <p:attrName>style.visibility</p:attrName>
                                        </p:attrNameLst>
                                      </p:cBhvr>
                                      <p:to>
                                        <p:strVal val="visible"/>
                                      </p:to>
                                    </p:set>
                                    <p:animEffect transition="in" filter="fade">
                                      <p:cBhvr>
                                        <p:cTn id="31" dur="400"/>
                                        <p:tgtEl>
                                          <p:spTgt spid="36">
                                            <p:bg/>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xEl>
                                              <p:pRg st="0" end="0"/>
                                            </p:txEl>
                                          </p:spTgt>
                                        </p:tgtEl>
                                        <p:attrNameLst>
                                          <p:attrName>style.visibility</p:attrName>
                                        </p:attrNameLst>
                                      </p:cBhvr>
                                      <p:to>
                                        <p:strVal val="visible"/>
                                      </p:to>
                                    </p:set>
                                    <p:animEffect transition="in" filter="fade">
                                      <p:cBhvr>
                                        <p:cTn id="34" dur="400"/>
                                        <p:tgtEl>
                                          <p:spTgt spid="36">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xEl>
                                              <p:pRg st="1" end="1"/>
                                            </p:txEl>
                                          </p:spTgt>
                                        </p:tgtEl>
                                        <p:attrNameLst>
                                          <p:attrName>style.visibility</p:attrName>
                                        </p:attrNameLst>
                                      </p:cBhvr>
                                      <p:to>
                                        <p:strVal val="visible"/>
                                      </p:to>
                                    </p:set>
                                    <p:animEffect transition="in" filter="fade">
                                      <p:cBhvr>
                                        <p:cTn id="37" dur="400"/>
                                        <p:tgtEl>
                                          <p:spTgt spid="3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6">
                                            <p:txEl>
                                              <p:pRg st="2" end="2"/>
                                            </p:txEl>
                                          </p:spTgt>
                                        </p:tgtEl>
                                        <p:attrNameLst>
                                          <p:attrName>style.visibility</p:attrName>
                                        </p:attrNameLst>
                                      </p:cBhvr>
                                      <p:to>
                                        <p:strVal val="visible"/>
                                      </p:to>
                                    </p:set>
                                    <p:animEffect transition="in" filter="fade">
                                      <p:cBhvr>
                                        <p:cTn id="42" dur="400"/>
                                        <p:tgtEl>
                                          <p:spTgt spid="36">
                                            <p:txEl>
                                              <p:pRg st="2" end="2"/>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7">
                                            <p:bg/>
                                          </p:spTgt>
                                        </p:tgtEl>
                                        <p:attrNameLst>
                                          <p:attrName>style.visibility</p:attrName>
                                        </p:attrNameLst>
                                      </p:cBhvr>
                                      <p:to>
                                        <p:strVal val="visible"/>
                                      </p:to>
                                    </p:set>
                                    <p:animEffect transition="in" filter="fade">
                                      <p:cBhvr>
                                        <p:cTn id="45" dur="400"/>
                                        <p:tgtEl>
                                          <p:spTgt spid="37">
                                            <p:bg/>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xEl>
                                              <p:pRg st="0" end="0"/>
                                            </p:txEl>
                                          </p:spTgt>
                                        </p:tgtEl>
                                        <p:attrNameLst>
                                          <p:attrName>style.visibility</p:attrName>
                                        </p:attrNameLst>
                                      </p:cBhvr>
                                      <p:to>
                                        <p:strVal val="visible"/>
                                      </p:to>
                                    </p:set>
                                    <p:animEffect transition="in" filter="fade">
                                      <p:cBhvr>
                                        <p:cTn id="48" dur="400"/>
                                        <p:tgtEl>
                                          <p:spTgt spid="3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7">
                                            <p:txEl>
                                              <p:pRg st="1" end="1"/>
                                            </p:txEl>
                                          </p:spTgt>
                                        </p:tgtEl>
                                        <p:attrNameLst>
                                          <p:attrName>style.visibility</p:attrName>
                                        </p:attrNameLst>
                                      </p:cBhvr>
                                      <p:to>
                                        <p:strVal val="visible"/>
                                      </p:to>
                                    </p:set>
                                    <p:animEffect transition="in" filter="fade">
                                      <p:cBhvr>
                                        <p:cTn id="53" dur="4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animBg="1"/>
      <p:bldP spid="34" grpId="0" build="p" animBg="1"/>
      <p:bldP spid="35" grpId="0" build="p" animBg="1"/>
      <p:bldP spid="36" grpId="0" build="p" animBg="1"/>
      <p:bldP spid="37"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err="1" smtClean="0"/>
              <a:t>Directorate‘s</a:t>
            </a:r>
            <a:r>
              <a:rPr lang="de-DE" dirty="0" smtClean="0"/>
              <a:t> </a:t>
            </a:r>
            <a:r>
              <a:rPr lang="de-DE" dirty="0" err="1"/>
              <a:t>D</a:t>
            </a:r>
            <a:r>
              <a:rPr lang="de-DE" dirty="0" err="1" smtClean="0"/>
              <a:t>ecision</a:t>
            </a:r>
            <a:endParaRPr lang="de-DE"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sz="1800" dirty="0" err="1" smtClean="0"/>
              <a:t>Directorate</a:t>
            </a:r>
            <a:r>
              <a:rPr lang="de-DE" sz="1800" dirty="0" smtClean="0"/>
              <a:t> </a:t>
            </a:r>
            <a:r>
              <a:rPr lang="de-DE" sz="1800" dirty="0" err="1" smtClean="0"/>
              <a:t>approved</a:t>
            </a:r>
            <a:r>
              <a:rPr lang="de-DE" sz="1800" dirty="0" smtClean="0"/>
              <a:t> </a:t>
            </a:r>
            <a:r>
              <a:rPr lang="de-DE" sz="1800" dirty="0" err="1" smtClean="0"/>
              <a:t>first</a:t>
            </a:r>
            <a:r>
              <a:rPr lang="de-DE" sz="1800" dirty="0" smtClean="0"/>
              <a:t> </a:t>
            </a:r>
            <a:r>
              <a:rPr lang="de-DE" sz="1800" dirty="0" err="1" smtClean="0"/>
              <a:t>steps</a:t>
            </a:r>
            <a:r>
              <a:rPr lang="de-DE" sz="1800" dirty="0" smtClean="0"/>
              <a:t> </a:t>
            </a:r>
            <a:r>
              <a:rPr lang="de-DE" sz="1800" dirty="0" err="1" smtClean="0"/>
              <a:t>towards</a:t>
            </a:r>
            <a:r>
              <a:rPr lang="de-DE" sz="1800" dirty="0" smtClean="0"/>
              <a:t> </a:t>
            </a:r>
            <a:r>
              <a:rPr lang="de-DE" sz="1800" dirty="0" err="1" smtClean="0"/>
              <a:t>using</a:t>
            </a:r>
            <a:r>
              <a:rPr lang="de-DE" sz="1800" dirty="0" smtClean="0"/>
              <a:t> PETRA </a:t>
            </a:r>
          </a:p>
          <a:p>
            <a:r>
              <a:rPr lang="de-DE" sz="1800" dirty="0" err="1"/>
              <a:t>f</a:t>
            </a:r>
            <a:r>
              <a:rPr lang="de-DE" sz="1800" dirty="0" err="1" smtClean="0"/>
              <a:t>or</a:t>
            </a:r>
            <a:r>
              <a:rPr lang="de-DE" sz="1800" dirty="0" smtClean="0"/>
              <a:t> </a:t>
            </a:r>
            <a:r>
              <a:rPr lang="de-DE" sz="1800" dirty="0" err="1" smtClean="0"/>
              <a:t>animal</a:t>
            </a:r>
            <a:r>
              <a:rPr lang="de-DE" sz="1800" dirty="0" smtClean="0"/>
              <a:t> </a:t>
            </a:r>
            <a:r>
              <a:rPr lang="de-DE" sz="1800" dirty="0" err="1" smtClean="0"/>
              <a:t>experiments</a:t>
            </a:r>
            <a:endParaRPr lang="de-DE" sz="1800" dirty="0"/>
          </a:p>
        </p:txBody>
      </p:sp>
      <p:sp>
        <p:nvSpPr>
          <p:cNvPr id="2" name="Textfeld 1"/>
          <p:cNvSpPr txBox="1"/>
          <p:nvPr/>
        </p:nvSpPr>
        <p:spPr>
          <a:xfrm>
            <a:off x="326172" y="1960379"/>
            <a:ext cx="5776672" cy="4708981"/>
          </a:xfrm>
          <a:prstGeom prst="rect">
            <a:avLst/>
          </a:prstGeom>
          <a:noFill/>
        </p:spPr>
        <p:txBody>
          <a:bodyPr wrap="square" rtlCol="0">
            <a:spAutoFit/>
          </a:bodyPr>
          <a:lstStyle/>
          <a:p>
            <a:pPr marL="285750" indent="-285750">
              <a:buFont typeface="Wingdings" panose="05000000000000000000" pitchFamily="2" charset="2"/>
              <a:buChar char="ü"/>
            </a:pPr>
            <a:r>
              <a:rPr lang="de-DE" sz="2000" dirty="0" smtClean="0"/>
              <a:t>First </a:t>
            </a:r>
            <a:r>
              <a:rPr lang="de-DE" sz="2000" dirty="0" err="1" smtClean="0"/>
              <a:t>pilot</a:t>
            </a:r>
            <a:r>
              <a:rPr lang="de-DE" sz="2000" dirty="0" smtClean="0"/>
              <a:t> </a:t>
            </a:r>
            <a:r>
              <a:rPr lang="de-DE" sz="2000" dirty="0" err="1" smtClean="0"/>
              <a:t>project</a:t>
            </a:r>
            <a:r>
              <a:rPr lang="de-DE" sz="2000" dirty="0" smtClean="0"/>
              <a:t> </a:t>
            </a:r>
            <a:r>
              <a:rPr lang="de-DE" sz="2000" dirty="0" err="1" smtClean="0"/>
              <a:t>with</a:t>
            </a:r>
            <a:r>
              <a:rPr lang="de-DE" sz="2000" dirty="0" smtClean="0"/>
              <a:t> </a:t>
            </a:r>
            <a:r>
              <a:rPr lang="de-DE" sz="2000" dirty="0" err="1" smtClean="0"/>
              <a:t>two</a:t>
            </a:r>
            <a:r>
              <a:rPr lang="de-DE" sz="2000" dirty="0" smtClean="0"/>
              <a:t> </a:t>
            </a:r>
            <a:r>
              <a:rPr lang="de-DE" sz="2000" dirty="0" err="1" smtClean="0"/>
              <a:t>pillars</a:t>
            </a:r>
            <a:r>
              <a:rPr lang="de-DE" sz="2000" dirty="0" smtClean="0"/>
              <a:t> </a:t>
            </a:r>
            <a:r>
              <a:rPr lang="de-DE" sz="2000" dirty="0" err="1" smtClean="0"/>
              <a:t>is</a:t>
            </a:r>
            <a:r>
              <a:rPr lang="de-DE" sz="2000" dirty="0" smtClean="0"/>
              <a:t> </a:t>
            </a:r>
            <a:r>
              <a:rPr lang="de-DE" sz="2000" dirty="0" err="1" smtClean="0"/>
              <a:t>approved</a:t>
            </a:r>
            <a:r>
              <a:rPr lang="de-DE" sz="2000" dirty="0" smtClean="0"/>
              <a:t> </a:t>
            </a:r>
            <a:r>
              <a:rPr lang="de-DE" sz="2000" dirty="0" err="1" smtClean="0"/>
              <a:t>and</a:t>
            </a:r>
            <a:r>
              <a:rPr lang="de-DE" sz="2000" dirty="0" smtClean="0"/>
              <a:t> in </a:t>
            </a:r>
            <a:r>
              <a:rPr lang="de-DE" sz="2000" dirty="0" err="1" smtClean="0"/>
              <a:t>preparation</a:t>
            </a:r>
            <a:endParaRPr lang="de-DE" sz="2000" dirty="0" smtClean="0"/>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r>
              <a:rPr lang="de-DE" sz="2000" dirty="0" smtClean="0"/>
              <a:t>Workshops </a:t>
            </a:r>
            <a:r>
              <a:rPr lang="de-DE" sz="2000" dirty="0" err="1" smtClean="0"/>
              <a:t>and</a:t>
            </a:r>
            <a:r>
              <a:rPr lang="de-DE" sz="2000" dirty="0" smtClean="0"/>
              <a:t> </a:t>
            </a:r>
            <a:r>
              <a:rPr lang="de-DE" sz="2000" dirty="0" err="1" smtClean="0"/>
              <a:t>interviews</a:t>
            </a:r>
            <a:r>
              <a:rPr lang="de-DE" sz="2000" dirty="0" smtClean="0"/>
              <a:t> </a:t>
            </a:r>
            <a:r>
              <a:rPr lang="de-DE" sz="2000" dirty="0" err="1" smtClean="0"/>
              <a:t>are</a:t>
            </a:r>
            <a:r>
              <a:rPr lang="de-DE" sz="2000" dirty="0" smtClean="0"/>
              <a:t> </a:t>
            </a:r>
            <a:r>
              <a:rPr lang="de-DE" sz="2000" dirty="0" err="1" smtClean="0"/>
              <a:t>organized</a:t>
            </a:r>
            <a:r>
              <a:rPr lang="de-DE" sz="2000" dirty="0" smtClean="0"/>
              <a:t> </a:t>
            </a:r>
            <a:r>
              <a:rPr lang="de-DE" sz="2000" dirty="0" err="1" smtClean="0"/>
              <a:t>for</a:t>
            </a:r>
            <a:r>
              <a:rPr lang="de-DE" sz="2000" dirty="0" smtClean="0"/>
              <a:t> </a:t>
            </a:r>
            <a:r>
              <a:rPr lang="de-DE" sz="2000" dirty="0" err="1" smtClean="0"/>
              <a:t>checking</a:t>
            </a:r>
            <a:r>
              <a:rPr lang="de-DE" sz="2000" dirty="0" smtClean="0"/>
              <a:t> </a:t>
            </a:r>
            <a:r>
              <a:rPr lang="de-DE" sz="2000" dirty="0" err="1" smtClean="0"/>
              <a:t>the</a:t>
            </a:r>
            <a:r>
              <a:rPr lang="de-DE" sz="2000" dirty="0" smtClean="0"/>
              <a:t> </a:t>
            </a:r>
            <a:r>
              <a:rPr lang="de-DE" sz="2000" dirty="0" err="1" smtClean="0"/>
              <a:t>needs</a:t>
            </a:r>
            <a:r>
              <a:rPr lang="de-DE" sz="2000" dirty="0" smtClean="0"/>
              <a:t> </a:t>
            </a:r>
            <a:r>
              <a:rPr lang="de-DE" sz="2000" dirty="0" err="1" smtClean="0"/>
              <a:t>of</a:t>
            </a:r>
            <a:r>
              <a:rPr lang="de-DE" sz="2000" dirty="0" smtClean="0"/>
              <a:t> </a:t>
            </a:r>
            <a:r>
              <a:rPr lang="de-DE" sz="2000" dirty="0" err="1" smtClean="0"/>
              <a:t>the</a:t>
            </a:r>
            <a:r>
              <a:rPr lang="de-DE" sz="2000" dirty="0" smtClean="0"/>
              <a:t> </a:t>
            </a:r>
            <a:r>
              <a:rPr lang="de-DE" sz="2000" dirty="0" err="1" smtClean="0"/>
              <a:t>community</a:t>
            </a:r>
            <a:endParaRPr lang="de-DE" sz="2000" dirty="0" smtClean="0"/>
          </a:p>
          <a:p>
            <a:pPr marL="285750" indent="-285750">
              <a:buFont typeface="Wingdings" panose="05000000000000000000" pitchFamily="2" charset="2"/>
              <a:buChar char="ü"/>
            </a:pPr>
            <a:endParaRPr lang="de-DE" sz="2000" dirty="0" smtClean="0"/>
          </a:p>
          <a:p>
            <a:pPr marL="285750" indent="-285750">
              <a:buFont typeface="Wingdings" panose="05000000000000000000" pitchFamily="2" charset="2"/>
              <a:buChar char="ü"/>
            </a:pPr>
            <a:r>
              <a:rPr lang="de-DE" sz="2000" dirty="0" err="1" smtClean="0"/>
              <a:t>Contact</a:t>
            </a:r>
            <a:r>
              <a:rPr lang="de-DE" sz="2000" dirty="0" smtClean="0"/>
              <a:t> </a:t>
            </a:r>
            <a:r>
              <a:rPr lang="de-DE" sz="2000" dirty="0" err="1" smtClean="0"/>
              <a:t>to</a:t>
            </a:r>
            <a:r>
              <a:rPr lang="de-DE" sz="2000" dirty="0" smtClean="0"/>
              <a:t> LEAPS </a:t>
            </a:r>
            <a:r>
              <a:rPr lang="de-DE" sz="2000" dirty="0" err="1" smtClean="0"/>
              <a:t>partners</a:t>
            </a:r>
            <a:r>
              <a:rPr lang="de-DE" sz="2000" dirty="0" smtClean="0"/>
              <a:t> </a:t>
            </a:r>
            <a:r>
              <a:rPr lang="de-DE" sz="2000" dirty="0" err="1" smtClean="0"/>
              <a:t>with</a:t>
            </a:r>
            <a:r>
              <a:rPr lang="de-DE" sz="2000" dirty="0" smtClean="0"/>
              <a:t> in-vivo </a:t>
            </a:r>
            <a:r>
              <a:rPr lang="de-DE" sz="2000" dirty="0" err="1" smtClean="0"/>
              <a:t>beamlines</a:t>
            </a:r>
            <a:endParaRPr lang="de-DE" sz="2000" dirty="0" smtClean="0"/>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r>
              <a:rPr lang="de-DE" sz="2000" dirty="0" err="1" smtClean="0"/>
              <a:t>Discussions</a:t>
            </a:r>
            <a:r>
              <a:rPr lang="de-DE" sz="2000" dirty="0" smtClean="0"/>
              <a:t> </a:t>
            </a:r>
            <a:r>
              <a:rPr lang="de-DE" sz="2000" dirty="0" err="1" smtClean="0"/>
              <a:t>with</a:t>
            </a:r>
            <a:r>
              <a:rPr lang="de-DE" sz="2000" dirty="0" smtClean="0"/>
              <a:t> </a:t>
            </a:r>
            <a:r>
              <a:rPr lang="de-DE" sz="2000" dirty="0" err="1" smtClean="0"/>
              <a:t>federal</a:t>
            </a:r>
            <a:r>
              <a:rPr lang="de-DE" sz="2000" dirty="0" smtClean="0"/>
              <a:t> </a:t>
            </a:r>
            <a:r>
              <a:rPr lang="de-DE" sz="2000" dirty="0" err="1" smtClean="0"/>
              <a:t>Government</a:t>
            </a:r>
            <a:r>
              <a:rPr lang="de-DE" sz="2000" dirty="0" smtClean="0"/>
              <a:t> </a:t>
            </a:r>
            <a:r>
              <a:rPr lang="de-DE" sz="2000" dirty="0" err="1" smtClean="0"/>
              <a:t>about</a:t>
            </a:r>
            <a:r>
              <a:rPr lang="de-DE" sz="2000" dirty="0" smtClean="0"/>
              <a:t> </a:t>
            </a:r>
            <a:r>
              <a:rPr lang="de-DE" sz="2000" dirty="0" err="1" smtClean="0"/>
              <a:t>DESY‘s</a:t>
            </a:r>
            <a:r>
              <a:rPr lang="de-DE" sz="2000" dirty="0" smtClean="0"/>
              <a:t> </a:t>
            </a:r>
            <a:r>
              <a:rPr lang="de-DE" sz="2000" dirty="0" err="1" smtClean="0"/>
              <a:t>contribution</a:t>
            </a:r>
            <a:r>
              <a:rPr lang="de-DE" sz="2000" dirty="0" smtClean="0"/>
              <a:t> </a:t>
            </a:r>
            <a:r>
              <a:rPr lang="de-DE" sz="2000" dirty="0" err="1" smtClean="0"/>
              <a:t>to</a:t>
            </a:r>
            <a:r>
              <a:rPr lang="de-DE" sz="2000" dirty="0" smtClean="0"/>
              <a:t> </a:t>
            </a:r>
            <a:r>
              <a:rPr lang="de-DE" sz="2000" dirty="0" err="1" smtClean="0"/>
              <a:t>the</a:t>
            </a:r>
            <a:r>
              <a:rPr lang="de-DE" sz="2000" dirty="0" smtClean="0"/>
              <a:t> post-Corona time</a:t>
            </a:r>
          </a:p>
          <a:p>
            <a:pPr marL="285750" indent="-285750">
              <a:buFont typeface="Wingdings" panose="05000000000000000000" pitchFamily="2" charset="2"/>
              <a:buChar char="ü"/>
            </a:pPr>
            <a:endParaRPr lang="de-DE" sz="2000" dirty="0"/>
          </a:p>
          <a:p>
            <a:endParaRPr lang="de-DE" sz="2000" dirty="0"/>
          </a:p>
          <a:p>
            <a:pPr marL="285750" indent="-285750">
              <a:buFont typeface="Wingdings" panose="05000000000000000000" pitchFamily="2" charset="2"/>
              <a:buChar char="ü"/>
            </a:pPr>
            <a:endParaRPr lang="de-DE" sz="2000" dirty="0" smtClean="0"/>
          </a:p>
          <a:p>
            <a:pPr marL="285750" indent="-285750">
              <a:buFont typeface="Wingdings" panose="05000000000000000000" pitchFamily="2" charset="2"/>
              <a:buChar char="ü"/>
            </a:pPr>
            <a:endParaRPr lang="de-DE" sz="2000" dirty="0" smtClean="0"/>
          </a:p>
        </p:txBody>
      </p:sp>
      <p:pic>
        <p:nvPicPr>
          <p:cNvPr id="11" name="Picture Placeholder 8"/>
          <p:cNvPicPr>
            <a:picLocks noChangeAspect="1"/>
          </p:cNvPicPr>
          <p:nvPr/>
        </p:nvPicPr>
        <p:blipFill>
          <a:blip r:embed="rId3">
            <a:extLst>
              <a:ext uri="{28A0092B-C50C-407E-A947-70E740481C1C}">
                <a14:useLocalDpi xmlns:a14="http://schemas.microsoft.com/office/drawing/2010/main" val="0"/>
              </a:ext>
            </a:extLst>
          </a:blip>
          <a:srcRect l="26296" r="26296"/>
          <a:stretch>
            <a:fillRect/>
          </a:stretch>
        </p:blipFill>
        <p:spPr>
          <a:xfrm>
            <a:off x="6102843" y="0"/>
            <a:ext cx="6095999" cy="6857999"/>
          </a:xfrm>
          <a:prstGeom prst="rect">
            <a:avLst/>
          </a:prstGeom>
        </p:spPr>
      </p:pic>
    </p:spTree>
    <p:extLst>
      <p:ext uri="{BB962C8B-B14F-4D97-AF65-F5344CB8AC3E}">
        <p14:creationId xmlns:p14="http://schemas.microsoft.com/office/powerpoint/2010/main" val="3350371390"/>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 name="Titel 2">
            <a:extLst>
              <a:ext uri="{FF2B5EF4-FFF2-40B4-BE49-F238E27FC236}">
                <a16:creationId xmlns:a16="http://schemas.microsoft.com/office/drawing/2014/main" xmlns="" id="{9AC8FA3B-CD19-40F3-B796-21FAD7F986A1}"/>
              </a:ext>
            </a:extLst>
          </p:cNvPr>
          <p:cNvSpPr>
            <a:spLocks noGrp="1"/>
          </p:cNvSpPr>
          <p:nvPr>
            <p:ph type="ctrTitle"/>
          </p:nvPr>
        </p:nvSpPr>
        <p:spPr>
          <a:ln>
            <a:noFill/>
          </a:ln>
        </p:spPr>
        <p:txBody>
          <a:bodyPr/>
          <a:lstStyle/>
          <a:p>
            <a:r>
              <a:rPr lang="en-US" dirty="0" smtClean="0"/>
              <a:t>Bio-medical imaging</a:t>
            </a:r>
            <a:endParaRPr lang="de-DE"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960" y="476672"/>
            <a:ext cx="6350000" cy="5422900"/>
          </a:xfrm>
          <a:prstGeom prst="rect">
            <a:avLst/>
          </a:prstGeom>
        </p:spPr>
      </p:pic>
      <p:sp>
        <p:nvSpPr>
          <p:cNvPr id="16" name="Rectangle 15"/>
          <p:cNvSpPr/>
          <p:nvPr/>
        </p:nvSpPr>
        <p:spPr>
          <a:xfrm>
            <a:off x="6168008" y="1196752"/>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17" name="Rectangle 16"/>
          <p:cNvSpPr/>
          <p:nvPr/>
        </p:nvSpPr>
        <p:spPr>
          <a:xfrm>
            <a:off x="9781704" y="3730449"/>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8" name="Untertitel 3">
            <a:extLst>
              <a:ext uri="{FF2B5EF4-FFF2-40B4-BE49-F238E27FC236}">
                <a16:creationId xmlns:a16="http://schemas.microsoft.com/office/drawing/2014/main" xmlns="" id="{E2057073-5E63-4A11-B0F4-7C24A0079D74}"/>
              </a:ext>
            </a:extLst>
          </p:cNvPr>
          <p:cNvSpPr>
            <a:spLocks noGrp="1"/>
          </p:cNvSpPr>
          <p:nvPr>
            <p:ph type="subTitle" idx="1"/>
          </p:nvPr>
        </p:nvSpPr>
        <p:spPr>
          <a:xfrm>
            <a:off x="428791" y="2782819"/>
            <a:ext cx="7453286" cy="1294253"/>
          </a:xfrm>
        </p:spPr>
        <p:txBody>
          <a:bodyPr/>
          <a:lstStyle/>
          <a:p>
            <a:pPr marL="514350" indent="-514350">
              <a:buClr>
                <a:schemeClr val="bg1"/>
              </a:buClr>
              <a:buFont typeface="+mj-lt"/>
              <a:buAutoNum type="romanUcPeriod" startAt="3"/>
            </a:pPr>
            <a:endParaRPr lang="de-DE" dirty="0" smtClean="0">
              <a:solidFill>
                <a:schemeClr val="bg1"/>
              </a:solidFill>
            </a:endParaRPr>
          </a:p>
          <a:p>
            <a:pPr marL="514350" indent="-514350">
              <a:buClr>
                <a:schemeClr val="bg1"/>
              </a:buClr>
              <a:buFont typeface="+mj-lt"/>
              <a:buAutoNum type="romanUcPeriod" startAt="3"/>
            </a:pPr>
            <a:endParaRPr lang="de-DE" dirty="0">
              <a:solidFill>
                <a:schemeClr val="bg1"/>
              </a:solidFill>
            </a:endParaRPr>
          </a:p>
          <a:p>
            <a:pPr marL="514350" indent="-514350">
              <a:buClr>
                <a:schemeClr val="bg1"/>
              </a:buClr>
              <a:buFont typeface="+mj-lt"/>
              <a:buAutoNum type="romanUcPeriod" startAt="4"/>
            </a:pPr>
            <a:r>
              <a:rPr lang="de-DE" dirty="0">
                <a:solidFill>
                  <a:schemeClr val="bg1"/>
                </a:solidFill>
              </a:rPr>
              <a:t>Summary </a:t>
            </a:r>
            <a:r>
              <a:rPr lang="de-DE" dirty="0" err="1">
                <a:solidFill>
                  <a:schemeClr val="bg1"/>
                </a:solidFill>
              </a:rPr>
              <a:t>and</a:t>
            </a:r>
            <a:r>
              <a:rPr lang="de-DE" dirty="0">
                <a:solidFill>
                  <a:schemeClr val="bg1"/>
                </a:solidFill>
              </a:rPr>
              <a:t> Outlook </a:t>
            </a:r>
            <a:endParaRPr lang="de-DE" dirty="0">
              <a:solidFill>
                <a:schemeClr val="bg1"/>
              </a:solidFill>
            </a:endParaRPr>
          </a:p>
        </p:txBody>
      </p:sp>
    </p:spTree>
    <p:extLst>
      <p:ext uri="{BB962C8B-B14F-4D97-AF65-F5344CB8AC3E}">
        <p14:creationId xmlns:p14="http://schemas.microsoft.com/office/powerpoint/2010/main" val="15476730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chtungspfeil 2"/>
          <p:cNvSpPr/>
          <p:nvPr/>
        </p:nvSpPr>
        <p:spPr>
          <a:xfrm>
            <a:off x="326172" y="1700808"/>
            <a:ext cx="6417900" cy="720080"/>
          </a:xfrm>
          <a:prstGeom prst="homePlat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err="1" smtClean="0"/>
              <a:t>Directorate‘s</a:t>
            </a:r>
            <a:r>
              <a:rPr lang="de-DE" dirty="0" smtClean="0"/>
              <a:t> </a:t>
            </a:r>
            <a:r>
              <a:rPr lang="de-DE" dirty="0" err="1"/>
              <a:t>D</a:t>
            </a:r>
            <a:r>
              <a:rPr lang="de-DE" dirty="0" err="1" smtClean="0"/>
              <a:t>ecision</a:t>
            </a:r>
            <a:endParaRPr lang="de-DE"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sz="1800" dirty="0" err="1" smtClean="0"/>
              <a:t>Directorate</a:t>
            </a:r>
            <a:r>
              <a:rPr lang="de-DE" sz="1800" dirty="0" smtClean="0"/>
              <a:t> </a:t>
            </a:r>
            <a:r>
              <a:rPr lang="de-DE" sz="1800" dirty="0" err="1" smtClean="0"/>
              <a:t>approved</a:t>
            </a:r>
            <a:r>
              <a:rPr lang="de-DE" sz="1800" dirty="0" smtClean="0"/>
              <a:t> </a:t>
            </a:r>
            <a:r>
              <a:rPr lang="de-DE" sz="1800" dirty="0" err="1" smtClean="0"/>
              <a:t>first</a:t>
            </a:r>
            <a:r>
              <a:rPr lang="de-DE" sz="1800" dirty="0" smtClean="0"/>
              <a:t> </a:t>
            </a:r>
            <a:r>
              <a:rPr lang="de-DE" sz="1800" dirty="0" err="1" smtClean="0"/>
              <a:t>steps</a:t>
            </a:r>
            <a:r>
              <a:rPr lang="de-DE" sz="1800" dirty="0" smtClean="0"/>
              <a:t> </a:t>
            </a:r>
            <a:r>
              <a:rPr lang="de-DE" sz="1800" dirty="0" err="1" smtClean="0"/>
              <a:t>towards</a:t>
            </a:r>
            <a:r>
              <a:rPr lang="de-DE" sz="1800" dirty="0" smtClean="0"/>
              <a:t> </a:t>
            </a:r>
            <a:r>
              <a:rPr lang="de-DE" sz="1800" dirty="0" err="1" smtClean="0"/>
              <a:t>using</a:t>
            </a:r>
            <a:r>
              <a:rPr lang="de-DE" sz="1800" dirty="0" smtClean="0"/>
              <a:t> PETRA </a:t>
            </a:r>
          </a:p>
          <a:p>
            <a:r>
              <a:rPr lang="de-DE" sz="1800" dirty="0" err="1"/>
              <a:t>f</a:t>
            </a:r>
            <a:r>
              <a:rPr lang="de-DE" sz="1800" dirty="0" err="1" smtClean="0"/>
              <a:t>or</a:t>
            </a:r>
            <a:r>
              <a:rPr lang="de-DE" sz="1800" dirty="0" smtClean="0"/>
              <a:t> </a:t>
            </a:r>
            <a:r>
              <a:rPr lang="de-DE" sz="1800" dirty="0" err="1" smtClean="0"/>
              <a:t>animal</a:t>
            </a:r>
            <a:r>
              <a:rPr lang="de-DE" sz="1800" dirty="0" smtClean="0"/>
              <a:t> </a:t>
            </a:r>
            <a:r>
              <a:rPr lang="de-DE" sz="1800" dirty="0" err="1" smtClean="0"/>
              <a:t>experiments</a:t>
            </a:r>
            <a:endParaRPr lang="de-DE" sz="1800" dirty="0"/>
          </a:p>
        </p:txBody>
      </p:sp>
      <p:sp>
        <p:nvSpPr>
          <p:cNvPr id="2" name="Textfeld 1"/>
          <p:cNvSpPr txBox="1"/>
          <p:nvPr/>
        </p:nvSpPr>
        <p:spPr>
          <a:xfrm>
            <a:off x="326172" y="1700808"/>
            <a:ext cx="5776672" cy="5016758"/>
          </a:xfrm>
          <a:prstGeom prst="rect">
            <a:avLst/>
          </a:prstGeom>
          <a:noFill/>
        </p:spPr>
        <p:txBody>
          <a:bodyPr wrap="square" rtlCol="0">
            <a:spAutoFit/>
          </a:bodyPr>
          <a:lstStyle/>
          <a:p>
            <a:pPr marL="285750" indent="-285750">
              <a:buFont typeface="Wingdings" panose="05000000000000000000" pitchFamily="2" charset="2"/>
              <a:buChar char="ü"/>
            </a:pPr>
            <a:r>
              <a:rPr lang="de-DE" sz="2000" dirty="0" smtClean="0"/>
              <a:t>First </a:t>
            </a:r>
            <a:r>
              <a:rPr lang="de-DE" sz="2000" dirty="0" err="1" smtClean="0"/>
              <a:t>pilot</a:t>
            </a:r>
            <a:r>
              <a:rPr lang="de-DE" sz="2000" dirty="0" smtClean="0"/>
              <a:t> </a:t>
            </a:r>
            <a:r>
              <a:rPr lang="de-DE" sz="2000" dirty="0" err="1" smtClean="0"/>
              <a:t>project</a:t>
            </a:r>
            <a:r>
              <a:rPr lang="de-DE" sz="2000" dirty="0" smtClean="0"/>
              <a:t> </a:t>
            </a:r>
            <a:r>
              <a:rPr lang="de-DE" sz="2000" dirty="0" err="1" smtClean="0"/>
              <a:t>with</a:t>
            </a:r>
            <a:r>
              <a:rPr lang="de-DE" sz="2000" dirty="0" smtClean="0"/>
              <a:t> </a:t>
            </a:r>
            <a:r>
              <a:rPr lang="de-DE" sz="2000" dirty="0" err="1" smtClean="0"/>
              <a:t>two</a:t>
            </a:r>
            <a:r>
              <a:rPr lang="de-DE" sz="2000" dirty="0" smtClean="0"/>
              <a:t> </a:t>
            </a:r>
            <a:r>
              <a:rPr lang="de-DE" sz="2000" dirty="0" err="1" smtClean="0"/>
              <a:t>pillars</a:t>
            </a:r>
            <a:r>
              <a:rPr lang="de-DE" sz="2000" dirty="0" smtClean="0"/>
              <a:t> </a:t>
            </a:r>
            <a:r>
              <a:rPr lang="de-DE" sz="2000" dirty="0" err="1" smtClean="0"/>
              <a:t>is</a:t>
            </a:r>
            <a:r>
              <a:rPr lang="de-DE" sz="2000" dirty="0" smtClean="0"/>
              <a:t> </a:t>
            </a:r>
            <a:r>
              <a:rPr lang="de-DE" sz="2000" dirty="0" err="1" smtClean="0"/>
              <a:t>approved</a:t>
            </a:r>
            <a:r>
              <a:rPr lang="de-DE" sz="2000" dirty="0" smtClean="0"/>
              <a:t> </a:t>
            </a:r>
            <a:r>
              <a:rPr lang="de-DE" sz="2000" dirty="0" err="1" smtClean="0"/>
              <a:t>and</a:t>
            </a:r>
            <a:r>
              <a:rPr lang="de-DE" sz="2000" dirty="0" smtClean="0"/>
              <a:t> in </a:t>
            </a:r>
            <a:r>
              <a:rPr lang="de-DE" sz="2000" dirty="0" err="1" smtClean="0"/>
              <a:t>preparation</a:t>
            </a:r>
            <a:endParaRPr lang="de-DE" sz="2000" dirty="0" smtClean="0"/>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r>
              <a:rPr lang="de-DE" sz="2000" dirty="0" smtClean="0"/>
              <a:t>Workshops </a:t>
            </a:r>
            <a:r>
              <a:rPr lang="de-DE" sz="2000" dirty="0" err="1" smtClean="0"/>
              <a:t>and</a:t>
            </a:r>
            <a:r>
              <a:rPr lang="de-DE" sz="2000" dirty="0" smtClean="0"/>
              <a:t> </a:t>
            </a:r>
            <a:r>
              <a:rPr lang="de-DE" sz="2000" dirty="0" err="1" smtClean="0"/>
              <a:t>interviews</a:t>
            </a:r>
            <a:r>
              <a:rPr lang="de-DE" sz="2000" dirty="0" smtClean="0"/>
              <a:t> </a:t>
            </a:r>
            <a:r>
              <a:rPr lang="de-DE" sz="2000" dirty="0" err="1" smtClean="0"/>
              <a:t>are</a:t>
            </a:r>
            <a:r>
              <a:rPr lang="de-DE" sz="2000" dirty="0" smtClean="0"/>
              <a:t> </a:t>
            </a:r>
            <a:r>
              <a:rPr lang="de-DE" sz="2000" dirty="0" err="1" smtClean="0"/>
              <a:t>organized</a:t>
            </a:r>
            <a:r>
              <a:rPr lang="de-DE" sz="2000" dirty="0" smtClean="0"/>
              <a:t> </a:t>
            </a:r>
            <a:r>
              <a:rPr lang="de-DE" sz="2000" dirty="0" err="1" smtClean="0"/>
              <a:t>for</a:t>
            </a:r>
            <a:r>
              <a:rPr lang="de-DE" sz="2000" dirty="0" smtClean="0"/>
              <a:t> </a:t>
            </a:r>
            <a:r>
              <a:rPr lang="de-DE" sz="2000" dirty="0" err="1" smtClean="0"/>
              <a:t>checking</a:t>
            </a:r>
            <a:r>
              <a:rPr lang="de-DE" sz="2000" dirty="0" smtClean="0"/>
              <a:t> </a:t>
            </a:r>
            <a:r>
              <a:rPr lang="de-DE" sz="2000" dirty="0" err="1" smtClean="0"/>
              <a:t>the</a:t>
            </a:r>
            <a:r>
              <a:rPr lang="de-DE" sz="2000" dirty="0" smtClean="0"/>
              <a:t> </a:t>
            </a:r>
            <a:r>
              <a:rPr lang="de-DE" sz="2000" dirty="0" err="1" smtClean="0"/>
              <a:t>needs</a:t>
            </a:r>
            <a:r>
              <a:rPr lang="de-DE" sz="2000" dirty="0" smtClean="0"/>
              <a:t> </a:t>
            </a:r>
            <a:r>
              <a:rPr lang="de-DE" sz="2000" dirty="0" err="1" smtClean="0"/>
              <a:t>of</a:t>
            </a:r>
            <a:r>
              <a:rPr lang="de-DE" sz="2000" dirty="0" smtClean="0"/>
              <a:t> </a:t>
            </a:r>
            <a:r>
              <a:rPr lang="de-DE" sz="2000" dirty="0" err="1" smtClean="0"/>
              <a:t>the</a:t>
            </a:r>
            <a:r>
              <a:rPr lang="de-DE" sz="2000" dirty="0" smtClean="0"/>
              <a:t> </a:t>
            </a:r>
            <a:r>
              <a:rPr lang="de-DE" sz="2000" dirty="0" err="1" smtClean="0"/>
              <a:t>community</a:t>
            </a:r>
            <a:endParaRPr lang="de-DE" sz="2000" dirty="0" smtClean="0"/>
          </a:p>
          <a:p>
            <a:pPr marL="285750" indent="-285750">
              <a:buFont typeface="Wingdings" panose="05000000000000000000" pitchFamily="2" charset="2"/>
              <a:buChar char="ü"/>
            </a:pPr>
            <a:endParaRPr lang="de-DE" sz="2000" dirty="0" smtClean="0"/>
          </a:p>
          <a:p>
            <a:pPr marL="285750" indent="-285750">
              <a:buFont typeface="Wingdings" panose="05000000000000000000" pitchFamily="2" charset="2"/>
              <a:buChar char="ü"/>
            </a:pPr>
            <a:r>
              <a:rPr lang="de-DE" sz="2000" dirty="0" err="1" smtClean="0"/>
              <a:t>Contact</a:t>
            </a:r>
            <a:r>
              <a:rPr lang="de-DE" sz="2000" dirty="0" smtClean="0"/>
              <a:t> </a:t>
            </a:r>
            <a:r>
              <a:rPr lang="de-DE" sz="2000" dirty="0" err="1" smtClean="0"/>
              <a:t>to</a:t>
            </a:r>
            <a:r>
              <a:rPr lang="de-DE" sz="2000" dirty="0" smtClean="0"/>
              <a:t> LEAPS </a:t>
            </a:r>
            <a:r>
              <a:rPr lang="de-DE" sz="2000" dirty="0" err="1" smtClean="0"/>
              <a:t>partners</a:t>
            </a:r>
            <a:r>
              <a:rPr lang="de-DE" sz="2000" dirty="0" smtClean="0"/>
              <a:t> </a:t>
            </a:r>
            <a:r>
              <a:rPr lang="de-DE" sz="2000" dirty="0" err="1" smtClean="0"/>
              <a:t>with</a:t>
            </a:r>
            <a:r>
              <a:rPr lang="de-DE" sz="2000" dirty="0" smtClean="0"/>
              <a:t> in-vivo </a:t>
            </a:r>
            <a:r>
              <a:rPr lang="de-DE" sz="2000" dirty="0" err="1" smtClean="0"/>
              <a:t>beamlines</a:t>
            </a:r>
            <a:endParaRPr lang="de-DE" sz="2000" dirty="0" smtClean="0"/>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r>
              <a:rPr lang="de-DE" sz="2000" dirty="0" err="1" smtClean="0"/>
              <a:t>Discussions</a:t>
            </a:r>
            <a:r>
              <a:rPr lang="de-DE" sz="2000" dirty="0" smtClean="0"/>
              <a:t> </a:t>
            </a:r>
            <a:r>
              <a:rPr lang="de-DE" sz="2000" dirty="0" err="1" smtClean="0"/>
              <a:t>with</a:t>
            </a:r>
            <a:r>
              <a:rPr lang="de-DE" sz="2000" dirty="0" smtClean="0"/>
              <a:t> </a:t>
            </a:r>
            <a:r>
              <a:rPr lang="de-DE" sz="2000" dirty="0" err="1" smtClean="0"/>
              <a:t>federal</a:t>
            </a:r>
            <a:r>
              <a:rPr lang="de-DE" sz="2000" dirty="0" smtClean="0"/>
              <a:t> </a:t>
            </a:r>
            <a:r>
              <a:rPr lang="de-DE" sz="2000" dirty="0" err="1" smtClean="0"/>
              <a:t>Government</a:t>
            </a:r>
            <a:r>
              <a:rPr lang="de-DE" sz="2000" dirty="0" smtClean="0"/>
              <a:t> </a:t>
            </a:r>
            <a:r>
              <a:rPr lang="de-DE" sz="2000" dirty="0" err="1" smtClean="0"/>
              <a:t>about</a:t>
            </a:r>
            <a:r>
              <a:rPr lang="de-DE" sz="2000" dirty="0" smtClean="0"/>
              <a:t> </a:t>
            </a:r>
            <a:r>
              <a:rPr lang="de-DE" sz="2000" dirty="0" err="1" smtClean="0"/>
              <a:t>DESY‘s</a:t>
            </a:r>
            <a:r>
              <a:rPr lang="de-DE" sz="2000" dirty="0" smtClean="0"/>
              <a:t> </a:t>
            </a:r>
            <a:r>
              <a:rPr lang="de-DE" sz="2000" dirty="0" err="1" smtClean="0"/>
              <a:t>contribution</a:t>
            </a:r>
            <a:r>
              <a:rPr lang="de-DE" sz="2000" dirty="0" smtClean="0"/>
              <a:t> </a:t>
            </a:r>
            <a:r>
              <a:rPr lang="de-DE" sz="2000" dirty="0" err="1" smtClean="0"/>
              <a:t>to</a:t>
            </a:r>
            <a:r>
              <a:rPr lang="de-DE" sz="2000" dirty="0" smtClean="0"/>
              <a:t> </a:t>
            </a:r>
            <a:r>
              <a:rPr lang="de-DE" sz="2000" dirty="0" err="1" smtClean="0"/>
              <a:t>the</a:t>
            </a:r>
            <a:r>
              <a:rPr lang="de-DE" sz="2000" dirty="0" smtClean="0"/>
              <a:t> post-Corona time</a:t>
            </a:r>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r>
              <a:rPr lang="de-DE" sz="2000" dirty="0" err="1" smtClean="0"/>
              <a:t>Strategy</a:t>
            </a:r>
            <a:r>
              <a:rPr lang="de-DE" sz="2000" dirty="0" smtClean="0"/>
              <a:t> </a:t>
            </a:r>
            <a:r>
              <a:rPr lang="de-DE" sz="2000" dirty="0" err="1" smtClean="0"/>
              <a:t>for</a:t>
            </a:r>
            <a:r>
              <a:rPr lang="de-DE" sz="2000" dirty="0" smtClean="0"/>
              <a:t> PETRA IV</a:t>
            </a:r>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endParaRPr lang="de-DE" sz="2000" dirty="0" smtClean="0"/>
          </a:p>
          <a:p>
            <a:pPr marL="285750" indent="-285750">
              <a:buFont typeface="Wingdings" panose="05000000000000000000" pitchFamily="2" charset="2"/>
              <a:buChar char="ü"/>
            </a:pPr>
            <a:endParaRPr lang="de-DE" sz="2000" dirty="0" smtClean="0"/>
          </a:p>
        </p:txBody>
      </p:sp>
      <p:sp>
        <p:nvSpPr>
          <p:cNvPr id="4" name="Rechteck 3"/>
          <p:cNvSpPr/>
          <p:nvPr/>
        </p:nvSpPr>
        <p:spPr>
          <a:xfrm>
            <a:off x="6744072" y="476672"/>
            <a:ext cx="5112568" cy="3888432"/>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600" dirty="0" err="1" smtClean="0">
              <a:solidFill>
                <a:schemeClr val="tx1"/>
              </a:solidFill>
            </a:endParaRPr>
          </a:p>
        </p:txBody>
      </p:sp>
      <p:sp>
        <p:nvSpPr>
          <p:cNvPr id="5" name="Textfeld 4"/>
          <p:cNvSpPr txBox="1"/>
          <p:nvPr/>
        </p:nvSpPr>
        <p:spPr>
          <a:xfrm>
            <a:off x="6899072" y="688038"/>
            <a:ext cx="4935967" cy="3416320"/>
          </a:xfrm>
          <a:prstGeom prst="rect">
            <a:avLst/>
          </a:prstGeom>
          <a:noFill/>
        </p:spPr>
        <p:txBody>
          <a:bodyPr wrap="none" rtlCol="0">
            <a:spAutoFit/>
          </a:bodyPr>
          <a:lstStyle/>
          <a:p>
            <a:r>
              <a:rPr lang="de-DE" b="1" dirty="0" smtClean="0"/>
              <a:t>Check </a:t>
            </a:r>
            <a:r>
              <a:rPr lang="de-DE" b="1" dirty="0" err="1" smtClean="0"/>
              <a:t>list</a:t>
            </a:r>
            <a:r>
              <a:rPr lang="de-DE" b="1" dirty="0" smtClean="0"/>
              <a:t>:</a:t>
            </a:r>
          </a:p>
          <a:p>
            <a:endParaRPr lang="de-DE" dirty="0"/>
          </a:p>
          <a:p>
            <a:pPr marL="285750" indent="-285750">
              <a:buFont typeface="Courier New" panose="02070309020205020404" pitchFamily="49" charset="0"/>
              <a:buChar char="o"/>
            </a:pPr>
            <a:r>
              <a:rPr lang="de-DE" dirty="0" err="1" smtClean="0"/>
              <a:t>Convincing</a:t>
            </a:r>
            <a:r>
              <a:rPr lang="de-DE" dirty="0" smtClean="0"/>
              <a:t> </a:t>
            </a:r>
            <a:r>
              <a:rPr lang="de-DE" dirty="0" err="1" smtClean="0"/>
              <a:t>case</a:t>
            </a:r>
            <a:r>
              <a:rPr lang="de-DE" dirty="0" smtClean="0"/>
              <a:t> </a:t>
            </a:r>
            <a:r>
              <a:rPr lang="de-DE" dirty="0" err="1" smtClean="0"/>
              <a:t>and</a:t>
            </a:r>
            <a:r>
              <a:rPr lang="de-DE" dirty="0" smtClean="0"/>
              <a:t> </a:t>
            </a:r>
            <a:r>
              <a:rPr lang="de-DE" dirty="0" err="1" smtClean="0"/>
              <a:t>scientific</a:t>
            </a:r>
            <a:r>
              <a:rPr lang="de-DE" dirty="0" smtClean="0"/>
              <a:t> </a:t>
            </a:r>
            <a:r>
              <a:rPr lang="de-DE" dirty="0" err="1" smtClean="0"/>
              <a:t>motivation</a:t>
            </a:r>
            <a:r>
              <a:rPr lang="de-DE" dirty="0" smtClean="0"/>
              <a:t>?</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smtClean="0"/>
              <a:t>Strong </a:t>
            </a:r>
            <a:r>
              <a:rPr lang="de-DE" dirty="0" err="1" smtClean="0"/>
              <a:t>consortium</a:t>
            </a:r>
            <a:r>
              <a:rPr lang="de-DE" dirty="0" smtClean="0"/>
              <a:t> </a:t>
            </a:r>
            <a:r>
              <a:rPr lang="de-DE" dirty="0" err="1" smtClean="0"/>
              <a:t>of</a:t>
            </a:r>
            <a:r>
              <a:rPr lang="de-DE" dirty="0" smtClean="0"/>
              <a:t> </a:t>
            </a:r>
            <a:r>
              <a:rPr lang="de-DE" dirty="0" err="1" smtClean="0"/>
              <a:t>excellent</a:t>
            </a:r>
            <a:r>
              <a:rPr lang="de-DE" dirty="0" smtClean="0"/>
              <a:t> </a:t>
            </a:r>
            <a:r>
              <a:rPr lang="de-DE" dirty="0" err="1" smtClean="0"/>
              <a:t>people</a:t>
            </a:r>
            <a:r>
              <a:rPr lang="de-DE" dirty="0" smtClean="0"/>
              <a:t> </a:t>
            </a:r>
            <a:r>
              <a:rPr lang="de-DE" dirty="0" err="1" smtClean="0"/>
              <a:t>and</a:t>
            </a:r>
            <a:r>
              <a:rPr lang="de-DE" dirty="0" smtClean="0"/>
              <a:t> </a:t>
            </a:r>
          </a:p>
          <a:p>
            <a:r>
              <a:rPr lang="de-DE" dirty="0" smtClean="0"/>
              <a:t>     </a:t>
            </a:r>
            <a:r>
              <a:rPr lang="de-DE" dirty="0" err="1" smtClean="0"/>
              <a:t>institutes</a:t>
            </a:r>
            <a:r>
              <a:rPr lang="de-DE" dirty="0" smtClean="0"/>
              <a:t>?</a:t>
            </a:r>
          </a:p>
          <a:p>
            <a:endParaRPr lang="de-DE" dirty="0"/>
          </a:p>
          <a:p>
            <a:pPr marL="285750" indent="-285750">
              <a:buFont typeface="Courier New" panose="02070309020205020404" pitchFamily="49" charset="0"/>
              <a:buChar char="o"/>
            </a:pPr>
            <a:r>
              <a:rPr lang="de-DE" dirty="0" smtClean="0"/>
              <a:t>High </a:t>
            </a:r>
            <a:r>
              <a:rPr lang="de-DE" dirty="0" err="1" smtClean="0"/>
              <a:t>societal</a:t>
            </a:r>
            <a:r>
              <a:rPr lang="de-DE" dirty="0" smtClean="0"/>
              <a:t> </a:t>
            </a:r>
            <a:r>
              <a:rPr lang="de-DE" dirty="0" err="1" smtClean="0"/>
              <a:t>impact</a:t>
            </a:r>
            <a:r>
              <a:rPr lang="de-DE" dirty="0" smtClean="0"/>
              <a:t>?</a:t>
            </a:r>
          </a:p>
          <a:p>
            <a:endParaRPr lang="de-DE" dirty="0"/>
          </a:p>
          <a:p>
            <a:pPr marL="285750" indent="-285750">
              <a:buFont typeface="Courier New" panose="02070309020205020404" pitchFamily="49" charset="0"/>
              <a:buChar char="o"/>
            </a:pPr>
            <a:r>
              <a:rPr lang="de-DE" dirty="0" smtClean="0"/>
              <a:t>Technical </a:t>
            </a:r>
            <a:r>
              <a:rPr lang="de-DE" dirty="0" err="1" smtClean="0"/>
              <a:t>Visibility</a:t>
            </a:r>
            <a:r>
              <a:rPr lang="de-DE" dirty="0" smtClean="0"/>
              <a:t> at PETRAIII?</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err="1" smtClean="0"/>
              <a:t>Full</a:t>
            </a:r>
            <a:r>
              <a:rPr lang="de-DE" dirty="0" smtClean="0"/>
              <a:t> </a:t>
            </a:r>
            <a:r>
              <a:rPr lang="de-DE" dirty="0" err="1" smtClean="0"/>
              <a:t>approval</a:t>
            </a:r>
            <a:r>
              <a:rPr lang="de-DE" dirty="0" smtClean="0"/>
              <a:t> </a:t>
            </a:r>
            <a:r>
              <a:rPr lang="de-DE" dirty="0" err="1" smtClean="0"/>
              <a:t>of</a:t>
            </a:r>
            <a:r>
              <a:rPr lang="de-DE" dirty="0" smtClean="0"/>
              <a:t> </a:t>
            </a:r>
            <a:r>
              <a:rPr lang="de-DE" dirty="0" err="1" smtClean="0"/>
              <a:t>experiments</a:t>
            </a:r>
            <a:r>
              <a:rPr lang="de-DE" dirty="0" smtClean="0"/>
              <a:t> </a:t>
            </a:r>
            <a:r>
              <a:rPr lang="de-DE" dirty="0" err="1" smtClean="0"/>
              <a:t>by</a:t>
            </a:r>
            <a:r>
              <a:rPr lang="de-DE" dirty="0" smtClean="0"/>
              <a:t> </a:t>
            </a:r>
            <a:r>
              <a:rPr lang="de-DE" dirty="0" err="1" smtClean="0"/>
              <a:t>authorities</a:t>
            </a:r>
            <a:r>
              <a:rPr lang="de-DE" dirty="0" smtClean="0"/>
              <a:t>?</a:t>
            </a:r>
          </a:p>
        </p:txBody>
      </p:sp>
      <p:pic>
        <p:nvPicPr>
          <p:cNvPr id="3076" name="Picture 4" descr="✔️ kräftiges Häkchen-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8650" y="1170348"/>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 kräftiges Häkchen-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8650" y="1754796"/>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 kräftiges Häkchen-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072" y="2487120"/>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 kräftiges Häkchen-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027" y="3068960"/>
            <a:ext cx="432048" cy="4320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 kräftiges Häkchen-Emoj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0027" y="3643539"/>
            <a:ext cx="432048" cy="43204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7360698" y="3521009"/>
            <a:ext cx="264816" cy="338554"/>
          </a:xfrm>
          <a:prstGeom prst="rect">
            <a:avLst/>
          </a:prstGeom>
          <a:noFill/>
        </p:spPr>
        <p:txBody>
          <a:bodyPr wrap="none" rtlCol="0">
            <a:spAutoFit/>
          </a:bodyPr>
          <a:lstStyle/>
          <a:p>
            <a:r>
              <a:rPr lang="de-DE" sz="1600" dirty="0" smtClean="0"/>
              <a:t>*</a:t>
            </a:r>
            <a:endParaRPr lang="de-DE" sz="1600" dirty="0" smtClean="0"/>
          </a:p>
        </p:txBody>
      </p:sp>
      <p:sp>
        <p:nvSpPr>
          <p:cNvPr id="16" name="Textfeld 15"/>
          <p:cNvSpPr txBox="1"/>
          <p:nvPr/>
        </p:nvSpPr>
        <p:spPr>
          <a:xfrm>
            <a:off x="6650913" y="4627394"/>
            <a:ext cx="5298886" cy="338554"/>
          </a:xfrm>
          <a:prstGeom prst="rect">
            <a:avLst/>
          </a:prstGeom>
          <a:noFill/>
        </p:spPr>
        <p:txBody>
          <a:bodyPr wrap="none" rtlCol="0">
            <a:spAutoFit/>
          </a:bodyPr>
          <a:lstStyle/>
          <a:p>
            <a:r>
              <a:rPr lang="de-DE" sz="1600" dirty="0" smtClean="0"/>
              <a:t>*Valid </a:t>
            </a:r>
            <a:r>
              <a:rPr lang="de-DE" sz="1600" dirty="0" err="1" smtClean="0"/>
              <a:t>for</a:t>
            </a:r>
            <a:r>
              <a:rPr lang="de-DE" sz="1600" dirty="0" smtClean="0"/>
              <a:t> </a:t>
            </a:r>
            <a:r>
              <a:rPr lang="de-DE" sz="1600" dirty="0" err="1" smtClean="0"/>
              <a:t>the</a:t>
            </a:r>
            <a:r>
              <a:rPr lang="de-DE" sz="1600" dirty="0" smtClean="0"/>
              <a:t> CD </a:t>
            </a:r>
            <a:r>
              <a:rPr lang="de-DE" sz="1600" dirty="0" err="1" smtClean="0"/>
              <a:t>project</a:t>
            </a:r>
            <a:r>
              <a:rPr lang="de-DE" sz="1600" dirty="0" smtClean="0"/>
              <a:t> </a:t>
            </a:r>
            <a:r>
              <a:rPr lang="de-DE" sz="1600" dirty="0" err="1" smtClean="0"/>
              <a:t>pillar</a:t>
            </a:r>
            <a:r>
              <a:rPr lang="de-DE" sz="1600" dirty="0" smtClean="0"/>
              <a:t>, Covid-19 </a:t>
            </a:r>
            <a:r>
              <a:rPr lang="de-DE" sz="1600" dirty="0" err="1" smtClean="0"/>
              <a:t>is</a:t>
            </a:r>
            <a:r>
              <a:rPr lang="de-DE" sz="1600" dirty="0" smtClean="0"/>
              <a:t> in </a:t>
            </a:r>
            <a:r>
              <a:rPr lang="de-DE" sz="1600" dirty="0" err="1" smtClean="0"/>
              <a:t>preparation</a:t>
            </a:r>
            <a:endParaRPr lang="de-DE" sz="1600" dirty="0" smtClean="0"/>
          </a:p>
        </p:txBody>
      </p:sp>
      <p:sp>
        <p:nvSpPr>
          <p:cNvPr id="9" name="Rechteck 8"/>
          <p:cNvSpPr/>
          <p:nvPr/>
        </p:nvSpPr>
        <p:spPr>
          <a:xfrm>
            <a:off x="326172" y="2564904"/>
            <a:ext cx="5913844" cy="3384376"/>
          </a:xfrm>
          <a:prstGeom prst="rect">
            <a:avLst/>
          </a:prstGeom>
          <a:solidFill>
            <a:schemeClr val="bg1">
              <a:alpha val="52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10" name="Textfeld 9"/>
          <p:cNvSpPr txBox="1"/>
          <p:nvPr/>
        </p:nvSpPr>
        <p:spPr>
          <a:xfrm>
            <a:off x="7034614" y="5508521"/>
            <a:ext cx="4750018" cy="584775"/>
          </a:xfrm>
          <a:prstGeom prst="rect">
            <a:avLst/>
          </a:prstGeom>
          <a:noFill/>
          <a:ln w="38100">
            <a:solidFill>
              <a:schemeClr val="accent2"/>
            </a:solidFill>
          </a:ln>
        </p:spPr>
        <p:txBody>
          <a:bodyPr wrap="none" rtlCol="0">
            <a:spAutoFit/>
          </a:bodyPr>
          <a:lstStyle/>
          <a:p>
            <a:pPr algn="ctr"/>
            <a:r>
              <a:rPr lang="de-DE" sz="1600" dirty="0" smtClean="0"/>
              <a:t>Also </a:t>
            </a:r>
            <a:r>
              <a:rPr lang="de-DE" sz="1600" dirty="0" err="1" smtClean="0"/>
              <a:t>for</a:t>
            </a:r>
            <a:r>
              <a:rPr lang="de-DE" sz="1600" dirty="0" smtClean="0"/>
              <a:t> </a:t>
            </a:r>
            <a:r>
              <a:rPr lang="de-DE" sz="1600" dirty="0" err="1" smtClean="0"/>
              <a:t>future</a:t>
            </a:r>
            <a:r>
              <a:rPr lang="de-DE" sz="1600" dirty="0" smtClean="0"/>
              <a:t> in-vivo </a:t>
            </a:r>
            <a:r>
              <a:rPr lang="de-DE" sz="1600" dirty="0" err="1" smtClean="0"/>
              <a:t>experiments</a:t>
            </a:r>
            <a:r>
              <a:rPr lang="de-DE" sz="1600" dirty="0" smtClean="0"/>
              <a:t> </a:t>
            </a:r>
            <a:r>
              <a:rPr lang="de-DE" sz="1600" dirty="0" err="1" smtClean="0"/>
              <a:t>the</a:t>
            </a:r>
            <a:r>
              <a:rPr lang="de-DE" sz="1600" dirty="0" smtClean="0"/>
              <a:t> </a:t>
            </a:r>
            <a:r>
              <a:rPr lang="de-DE" sz="1600" dirty="0" err="1" smtClean="0"/>
              <a:t>Directorate</a:t>
            </a:r>
            <a:r>
              <a:rPr lang="de-DE" sz="1600" dirty="0" smtClean="0"/>
              <a:t> </a:t>
            </a:r>
          </a:p>
          <a:p>
            <a:pPr algn="ctr"/>
            <a:r>
              <a:rPr lang="de-DE" sz="1600" dirty="0" smtClean="0"/>
              <a:t>will </a:t>
            </a:r>
            <a:r>
              <a:rPr lang="de-DE" sz="1600" dirty="0" err="1" smtClean="0"/>
              <a:t>be</a:t>
            </a:r>
            <a:r>
              <a:rPr lang="de-DE" sz="1600" dirty="0" smtClean="0"/>
              <a:t> </a:t>
            </a:r>
            <a:r>
              <a:rPr lang="de-DE" sz="1600" dirty="0" err="1" smtClean="0"/>
              <a:t>the</a:t>
            </a:r>
            <a:r>
              <a:rPr lang="de-DE" sz="1600" dirty="0" smtClean="0"/>
              <a:t> </a:t>
            </a:r>
            <a:r>
              <a:rPr lang="de-DE" sz="1600" dirty="0" err="1" smtClean="0"/>
              <a:t>decision</a:t>
            </a:r>
            <a:r>
              <a:rPr lang="de-DE" sz="1600" dirty="0" smtClean="0"/>
              <a:t> </a:t>
            </a:r>
            <a:r>
              <a:rPr lang="de-DE" sz="1600" dirty="0" err="1" smtClean="0"/>
              <a:t>level</a:t>
            </a:r>
            <a:r>
              <a:rPr lang="de-DE" sz="1600" dirty="0" smtClean="0"/>
              <a:t>. </a:t>
            </a:r>
            <a:endParaRPr lang="de-DE" sz="1600" dirty="0" smtClean="0"/>
          </a:p>
        </p:txBody>
      </p:sp>
    </p:spTree>
    <p:extLst>
      <p:ext uri="{BB962C8B-B14F-4D97-AF65-F5344CB8AC3E}">
        <p14:creationId xmlns:p14="http://schemas.microsoft.com/office/powerpoint/2010/main" val="3961481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Outlook: DESY </a:t>
            </a:r>
            <a:r>
              <a:rPr lang="de-DE" dirty="0" err="1" smtClean="0"/>
              <a:t>with</a:t>
            </a:r>
            <a:r>
              <a:rPr lang="de-DE" dirty="0"/>
              <a:t> </a:t>
            </a:r>
            <a:r>
              <a:rPr lang="de-DE" dirty="0" smtClean="0"/>
              <a:t>a high </a:t>
            </a:r>
            <a:r>
              <a:rPr lang="de-DE" dirty="0" err="1" smtClean="0"/>
              <a:t>impact</a:t>
            </a:r>
            <a:r>
              <a:rPr lang="de-DE" dirty="0" smtClean="0"/>
              <a:t> due </a:t>
            </a:r>
            <a:r>
              <a:rPr lang="de-DE" dirty="0" err="1" smtClean="0"/>
              <a:t>to</a:t>
            </a:r>
            <a:r>
              <a:rPr lang="de-DE" dirty="0" smtClean="0"/>
              <a:t> </a:t>
            </a:r>
            <a:r>
              <a:rPr lang="de-DE" dirty="0" err="1" smtClean="0"/>
              <a:t>animal</a:t>
            </a:r>
            <a:r>
              <a:rPr lang="de-DE" dirty="0" smtClean="0"/>
              <a:t> </a:t>
            </a:r>
            <a:r>
              <a:rPr lang="de-DE" dirty="0" err="1" smtClean="0"/>
              <a:t>experiments</a:t>
            </a:r>
            <a:endParaRPr lang="de-DE" dirty="0"/>
          </a:p>
        </p:txBody>
      </p:sp>
      <p:sp>
        <p:nvSpPr>
          <p:cNvPr id="3" name="Textplatzhalter 2"/>
          <p:cNvSpPr>
            <a:spLocks noGrp="1"/>
          </p:cNvSpPr>
          <p:nvPr>
            <p:ph type="body" sz="quarter" idx="13"/>
          </p:nvPr>
        </p:nvSpPr>
        <p:spPr/>
        <p:txBody>
          <a:bodyPr/>
          <a:lstStyle/>
          <a:p>
            <a:r>
              <a:rPr lang="de-DE" dirty="0" smtClean="0"/>
              <a:t>Support </a:t>
            </a:r>
            <a:r>
              <a:rPr lang="de-DE" dirty="0" err="1" smtClean="0"/>
              <a:t>to</a:t>
            </a:r>
            <a:r>
              <a:rPr lang="de-DE" dirty="0" smtClean="0"/>
              <a:t> </a:t>
            </a:r>
            <a:r>
              <a:rPr lang="de-DE" dirty="0" err="1" smtClean="0"/>
              <a:t>fight</a:t>
            </a:r>
            <a:r>
              <a:rPr lang="de-DE" dirty="0" smtClean="0"/>
              <a:t> back </a:t>
            </a:r>
            <a:r>
              <a:rPr lang="de-DE" dirty="0" err="1" smtClean="0"/>
              <a:t>infections</a:t>
            </a:r>
            <a:r>
              <a:rPr lang="de-DE" dirty="0" smtClean="0"/>
              <a:t> </a:t>
            </a:r>
            <a:r>
              <a:rPr lang="de-DE" dirty="0" err="1" smtClean="0"/>
              <a:t>and</a:t>
            </a:r>
            <a:r>
              <a:rPr lang="de-DE" dirty="0" smtClean="0"/>
              <a:t> </a:t>
            </a:r>
            <a:r>
              <a:rPr lang="de-DE" dirty="0" err="1" smtClean="0"/>
              <a:t>to</a:t>
            </a:r>
            <a:r>
              <a:rPr lang="de-DE" dirty="0" smtClean="0"/>
              <a:t> </a:t>
            </a:r>
            <a:r>
              <a:rPr lang="de-DE" dirty="0" err="1" smtClean="0"/>
              <a:t>reduce</a:t>
            </a:r>
            <a:r>
              <a:rPr lang="de-DE" dirty="0" smtClean="0"/>
              <a:t> </a:t>
            </a:r>
            <a:r>
              <a:rPr lang="de-DE" dirty="0" err="1" smtClean="0"/>
              <a:t>and</a:t>
            </a:r>
            <a:r>
              <a:rPr lang="de-DE" dirty="0" smtClean="0"/>
              <a:t> </a:t>
            </a:r>
            <a:r>
              <a:rPr lang="de-DE" dirty="0" err="1" smtClean="0"/>
              <a:t>replace</a:t>
            </a:r>
            <a:r>
              <a:rPr lang="de-DE" dirty="0" smtClean="0"/>
              <a:t> </a:t>
            </a:r>
            <a:r>
              <a:rPr lang="de-DE" dirty="0" err="1" smtClean="0"/>
              <a:t>animal</a:t>
            </a:r>
            <a:r>
              <a:rPr lang="de-DE" dirty="0" smtClean="0"/>
              <a:t> </a:t>
            </a:r>
            <a:r>
              <a:rPr lang="de-DE" dirty="0" err="1" smtClean="0"/>
              <a:t>experiments</a:t>
            </a:r>
            <a:endParaRPr lang="de-DE" dirty="0"/>
          </a:p>
        </p:txBody>
      </p:sp>
      <p:pic>
        <p:nvPicPr>
          <p:cNvPr id="6146" name="Picture 2" descr="Wie sieht die Medizin der Zukunft a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1556792"/>
            <a:ext cx="4535488" cy="15118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839416" y="2312707"/>
            <a:ext cx="5880136" cy="1323439"/>
          </a:xfrm>
          <a:prstGeom prst="rect">
            <a:avLst/>
          </a:prstGeom>
          <a:noFill/>
        </p:spPr>
        <p:txBody>
          <a:bodyPr wrap="none" rtlCol="0">
            <a:spAutoFit/>
          </a:bodyPr>
          <a:lstStyle/>
          <a:p>
            <a:r>
              <a:rPr lang="de-DE" sz="1600" dirty="0" smtClean="0"/>
              <a:t>In a </a:t>
            </a:r>
            <a:r>
              <a:rPr lang="de-DE" sz="1600" dirty="0" err="1" smtClean="0"/>
              <a:t>crisis</a:t>
            </a:r>
            <a:r>
              <a:rPr lang="de-DE" sz="1600" dirty="0" smtClean="0"/>
              <a:t> </a:t>
            </a:r>
            <a:r>
              <a:rPr lang="de-DE" sz="1600" dirty="0" err="1" smtClean="0"/>
              <a:t>like</a:t>
            </a:r>
            <a:r>
              <a:rPr lang="de-DE" sz="1600" dirty="0" smtClean="0"/>
              <a:t> </a:t>
            </a:r>
            <a:r>
              <a:rPr lang="de-DE" sz="1600" dirty="0" err="1" smtClean="0"/>
              <a:t>we</a:t>
            </a:r>
            <a:r>
              <a:rPr lang="de-DE" sz="1600" dirty="0" smtClean="0"/>
              <a:t> </a:t>
            </a:r>
            <a:r>
              <a:rPr lang="de-DE" sz="1600" dirty="0" err="1" smtClean="0"/>
              <a:t>have</a:t>
            </a:r>
            <a:r>
              <a:rPr lang="de-DE" sz="1600" dirty="0" smtClean="0"/>
              <a:t> </a:t>
            </a:r>
            <a:r>
              <a:rPr lang="de-DE" sz="1600" dirty="0" err="1" smtClean="0"/>
              <a:t>right</a:t>
            </a:r>
            <a:r>
              <a:rPr lang="de-DE" sz="1600" dirty="0" smtClean="0"/>
              <a:t> </a:t>
            </a:r>
            <a:r>
              <a:rPr lang="de-DE" sz="1600" dirty="0" err="1" smtClean="0"/>
              <a:t>now</a:t>
            </a:r>
            <a:r>
              <a:rPr lang="de-DE" sz="1600" dirty="0" smtClean="0"/>
              <a:t>: </a:t>
            </a:r>
            <a:r>
              <a:rPr lang="de-DE" sz="1600" b="1" dirty="0" smtClean="0"/>
              <a:t>TIME IS A FACTOR!</a:t>
            </a:r>
          </a:p>
          <a:p>
            <a:endParaRPr lang="de-DE" sz="1600" b="1" dirty="0"/>
          </a:p>
          <a:p>
            <a:pPr marL="285750" indent="-285750">
              <a:buFont typeface="Symbol"/>
              <a:buChar char="Þ"/>
            </a:pPr>
            <a:r>
              <a:rPr lang="de-DE" sz="1600" b="1" dirty="0" smtClean="0"/>
              <a:t>Big </a:t>
            </a:r>
            <a:r>
              <a:rPr lang="de-DE" sz="1600" b="1" dirty="0" err="1" smtClean="0"/>
              <a:t>bottle</a:t>
            </a:r>
            <a:r>
              <a:rPr lang="de-DE" sz="1600" b="1" dirty="0" smtClean="0"/>
              <a:t> neck: Development </a:t>
            </a:r>
            <a:r>
              <a:rPr lang="de-DE" sz="1600" b="1" dirty="0" err="1" smtClean="0"/>
              <a:t>of</a:t>
            </a:r>
            <a:r>
              <a:rPr lang="de-DE" sz="1600" b="1" dirty="0" smtClean="0"/>
              <a:t> a </a:t>
            </a:r>
            <a:r>
              <a:rPr lang="de-DE" sz="1600" b="1" dirty="0" err="1" smtClean="0"/>
              <a:t>decent</a:t>
            </a:r>
            <a:r>
              <a:rPr lang="de-DE" sz="1600" b="1" dirty="0" smtClean="0"/>
              <a:t> </a:t>
            </a:r>
            <a:r>
              <a:rPr lang="de-DE" sz="1600" b="1" dirty="0" err="1" smtClean="0"/>
              <a:t>mouse</a:t>
            </a:r>
            <a:r>
              <a:rPr lang="de-DE" sz="1600" b="1" dirty="0" smtClean="0"/>
              <a:t> </a:t>
            </a:r>
            <a:r>
              <a:rPr lang="de-DE" sz="1600" b="1" dirty="0" err="1" smtClean="0"/>
              <a:t>model</a:t>
            </a:r>
            <a:endParaRPr lang="de-DE" sz="1600" b="1" dirty="0" smtClean="0"/>
          </a:p>
          <a:p>
            <a:pPr marL="285750" indent="-285750">
              <a:buFont typeface="Symbol"/>
              <a:buChar char="Þ"/>
            </a:pPr>
            <a:r>
              <a:rPr lang="de-DE" sz="1600" b="1" dirty="0" smtClean="0"/>
              <a:t>Key </a:t>
            </a:r>
            <a:r>
              <a:rPr lang="de-DE" sz="1600" b="1" dirty="0" err="1" smtClean="0"/>
              <a:t>is</a:t>
            </a:r>
            <a:r>
              <a:rPr lang="de-DE" sz="1600" b="1" dirty="0" smtClean="0"/>
              <a:t> </a:t>
            </a:r>
            <a:r>
              <a:rPr lang="de-DE" sz="1600" b="1" dirty="0" err="1" smtClean="0"/>
              <a:t>the</a:t>
            </a:r>
            <a:r>
              <a:rPr lang="de-DE" sz="1600" b="1" dirty="0" smtClean="0"/>
              <a:t> </a:t>
            </a:r>
            <a:r>
              <a:rPr lang="de-DE" sz="1600" b="1" dirty="0" err="1" smtClean="0"/>
              <a:t>early</a:t>
            </a:r>
            <a:r>
              <a:rPr lang="de-DE" sz="1600" b="1" dirty="0" smtClean="0"/>
              <a:t> </a:t>
            </a:r>
            <a:r>
              <a:rPr lang="de-DE" sz="1600" b="1" dirty="0" err="1" smtClean="0"/>
              <a:t>detection</a:t>
            </a:r>
            <a:r>
              <a:rPr lang="de-DE" sz="1600" b="1" dirty="0" smtClean="0"/>
              <a:t> </a:t>
            </a:r>
            <a:r>
              <a:rPr lang="de-DE" sz="1600" b="1" dirty="0" err="1" smtClean="0"/>
              <a:t>of</a:t>
            </a:r>
            <a:r>
              <a:rPr lang="de-DE" sz="1600" b="1" dirty="0" smtClean="0"/>
              <a:t> immune </a:t>
            </a:r>
            <a:r>
              <a:rPr lang="de-DE" sz="1600" b="1" dirty="0" err="1" smtClean="0"/>
              <a:t>response</a:t>
            </a:r>
            <a:r>
              <a:rPr lang="de-DE" sz="1600" b="1" dirty="0" smtClean="0"/>
              <a:t> </a:t>
            </a:r>
          </a:p>
          <a:p>
            <a:pPr marL="285750" indent="-285750">
              <a:buFont typeface="Symbol"/>
              <a:buChar char="Þ"/>
            </a:pPr>
            <a:r>
              <a:rPr lang="de-DE" sz="1600" b="1" dirty="0" smtClean="0"/>
              <a:t>Setting </a:t>
            </a:r>
            <a:r>
              <a:rPr lang="de-DE" sz="1600" b="1" dirty="0" err="1" smtClean="0"/>
              <a:t>up</a:t>
            </a:r>
            <a:r>
              <a:rPr lang="de-DE" sz="1600" b="1" dirty="0" smtClean="0"/>
              <a:t> a </a:t>
            </a:r>
            <a:r>
              <a:rPr lang="de-DE" sz="1600" b="1" dirty="0" err="1" smtClean="0"/>
              <a:t>program</a:t>
            </a:r>
            <a:r>
              <a:rPr lang="de-DE" sz="1600" b="1" dirty="0" smtClean="0"/>
              <a:t> </a:t>
            </a:r>
            <a:r>
              <a:rPr lang="de-DE" sz="1600" b="1" dirty="0" err="1" smtClean="0"/>
              <a:t>together</a:t>
            </a:r>
            <a:r>
              <a:rPr lang="de-DE" sz="1600" b="1" dirty="0" smtClean="0"/>
              <a:t> </a:t>
            </a:r>
            <a:r>
              <a:rPr lang="de-DE" sz="1600" b="1" dirty="0" err="1" smtClean="0"/>
              <a:t>with</a:t>
            </a:r>
            <a:r>
              <a:rPr lang="de-DE" sz="1600" b="1" dirty="0" smtClean="0"/>
              <a:t> </a:t>
            </a:r>
            <a:r>
              <a:rPr lang="de-DE" sz="1600" b="1" dirty="0" err="1" smtClean="0"/>
              <a:t>partners</a:t>
            </a:r>
            <a:endParaRPr lang="de-DE" sz="1600" b="1" dirty="0"/>
          </a:p>
        </p:txBody>
      </p:sp>
      <p:pic>
        <p:nvPicPr>
          <p:cNvPr id="6148" name="Picture 4" descr="Hand-Icons Mit Finger Zählen. Handzeichensymbole, Zählend, Indem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912" t="10490" r="34177" b="50000"/>
          <a:stretch/>
        </p:blipFill>
        <p:spPr bwMode="auto">
          <a:xfrm>
            <a:off x="258038" y="1481570"/>
            <a:ext cx="725394" cy="8708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and-Icons Mit Finger Zählen. Handzeichensymbole, Zählend, Indem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604" t="7367" r="-2430" b="49530"/>
          <a:stretch/>
        </p:blipFill>
        <p:spPr bwMode="auto">
          <a:xfrm>
            <a:off x="279931" y="3703109"/>
            <a:ext cx="855749" cy="9500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839416" y="4563602"/>
            <a:ext cx="8810425" cy="1569660"/>
          </a:xfrm>
          <a:prstGeom prst="rect">
            <a:avLst/>
          </a:prstGeom>
          <a:noFill/>
        </p:spPr>
        <p:txBody>
          <a:bodyPr wrap="none" rtlCol="0">
            <a:spAutoFit/>
          </a:bodyPr>
          <a:lstStyle/>
          <a:p>
            <a:r>
              <a:rPr lang="de-DE" sz="1600" dirty="0" err="1" smtClean="0"/>
              <a:t>Using</a:t>
            </a:r>
            <a:r>
              <a:rPr lang="de-DE" sz="1600" dirty="0" smtClean="0"/>
              <a:t> a </a:t>
            </a:r>
            <a:r>
              <a:rPr lang="de-DE" sz="1600" dirty="0" err="1" smtClean="0"/>
              <a:t>synchrotron</a:t>
            </a:r>
            <a:r>
              <a:rPr lang="de-DE" sz="1600" dirty="0" smtClean="0"/>
              <a:t> in </a:t>
            </a:r>
            <a:r>
              <a:rPr lang="de-DE" sz="1600" dirty="0" err="1" smtClean="0"/>
              <a:t>combination</a:t>
            </a:r>
            <a:r>
              <a:rPr lang="de-DE" sz="1600" dirty="0" smtClean="0"/>
              <a:t> </a:t>
            </a:r>
            <a:r>
              <a:rPr lang="de-DE" sz="1600" dirty="0" err="1" smtClean="0"/>
              <a:t>with</a:t>
            </a:r>
            <a:r>
              <a:rPr lang="de-DE" sz="1600" dirty="0" smtClean="0"/>
              <a:t> </a:t>
            </a:r>
            <a:r>
              <a:rPr lang="de-DE" sz="1600" dirty="0" err="1" smtClean="0"/>
              <a:t>the</a:t>
            </a:r>
            <a:r>
              <a:rPr lang="de-DE" sz="1600" dirty="0" smtClean="0"/>
              <a:t> </a:t>
            </a:r>
            <a:r>
              <a:rPr lang="de-DE" sz="1600" dirty="0" err="1" smtClean="0"/>
              <a:t>current</a:t>
            </a:r>
            <a:r>
              <a:rPr lang="de-DE" sz="1600" dirty="0" smtClean="0"/>
              <a:t> </a:t>
            </a:r>
            <a:r>
              <a:rPr lang="de-DE" sz="1600" dirty="0" err="1" smtClean="0"/>
              <a:t>methods</a:t>
            </a:r>
            <a:r>
              <a:rPr lang="de-DE" sz="1600" dirty="0" smtClean="0"/>
              <a:t> </a:t>
            </a:r>
            <a:r>
              <a:rPr lang="de-DE" sz="1600" dirty="0" err="1" smtClean="0"/>
              <a:t>can</a:t>
            </a:r>
            <a:r>
              <a:rPr lang="de-DE" sz="1600" dirty="0" smtClean="0"/>
              <a:t> </a:t>
            </a:r>
            <a:r>
              <a:rPr lang="de-DE" sz="1600" dirty="0" err="1" smtClean="0"/>
              <a:t>support</a:t>
            </a:r>
            <a:r>
              <a:rPr lang="de-DE" sz="1600" dirty="0" smtClean="0"/>
              <a:t> </a:t>
            </a:r>
            <a:r>
              <a:rPr lang="de-DE" sz="1600" dirty="0" err="1" smtClean="0"/>
              <a:t>the</a:t>
            </a:r>
            <a:r>
              <a:rPr lang="de-DE" sz="1600" dirty="0" smtClean="0"/>
              <a:t> </a:t>
            </a:r>
            <a:r>
              <a:rPr lang="de-DE" sz="1600" dirty="0" err="1" smtClean="0"/>
              <a:t>mission</a:t>
            </a:r>
            <a:r>
              <a:rPr lang="de-DE" sz="1600" dirty="0" smtClean="0"/>
              <a:t> </a:t>
            </a:r>
            <a:r>
              <a:rPr lang="de-DE" sz="1600" dirty="0" err="1" smtClean="0"/>
              <a:t>of</a:t>
            </a:r>
            <a:r>
              <a:rPr lang="de-DE" sz="1600" dirty="0" smtClean="0"/>
              <a:t> </a:t>
            </a:r>
            <a:r>
              <a:rPr lang="de-DE" sz="1600" dirty="0" err="1" smtClean="0"/>
              <a:t>the</a:t>
            </a:r>
            <a:r>
              <a:rPr lang="de-DE" sz="1600" dirty="0" smtClean="0"/>
              <a:t> 3R</a:t>
            </a:r>
            <a:endParaRPr lang="de-DE" sz="1600" b="1" dirty="0" smtClean="0"/>
          </a:p>
          <a:p>
            <a:endParaRPr lang="de-DE" sz="1600" b="1" dirty="0"/>
          </a:p>
          <a:p>
            <a:pPr marL="285750" indent="-285750">
              <a:buFont typeface="Symbol"/>
              <a:buChar char="Þ"/>
            </a:pPr>
            <a:r>
              <a:rPr lang="de-DE" sz="1600" b="1" dirty="0" err="1" smtClean="0"/>
              <a:t>Reduce</a:t>
            </a:r>
            <a:r>
              <a:rPr lang="de-DE" sz="1600" b="1" dirty="0" smtClean="0"/>
              <a:t> (non-invasiv </a:t>
            </a:r>
            <a:r>
              <a:rPr lang="de-DE" sz="1600" b="1" dirty="0" err="1" smtClean="0"/>
              <a:t>methods</a:t>
            </a:r>
            <a:r>
              <a:rPr lang="de-DE" sz="1600" b="1" dirty="0" smtClean="0"/>
              <a:t>)</a:t>
            </a:r>
          </a:p>
          <a:p>
            <a:pPr marL="285750" indent="-285750">
              <a:buFont typeface="Symbol"/>
              <a:buChar char="Þ"/>
            </a:pPr>
            <a:r>
              <a:rPr lang="de-DE" sz="1600" b="1" dirty="0" err="1" smtClean="0"/>
              <a:t>Replace</a:t>
            </a:r>
            <a:r>
              <a:rPr lang="de-DE" sz="1600" b="1" dirty="0" smtClean="0"/>
              <a:t> (</a:t>
            </a:r>
            <a:r>
              <a:rPr lang="de-DE" sz="1600" b="1" dirty="0" err="1" smtClean="0"/>
              <a:t>support</a:t>
            </a:r>
            <a:r>
              <a:rPr lang="de-DE" sz="1600" b="1" dirty="0" smtClean="0"/>
              <a:t> </a:t>
            </a:r>
            <a:r>
              <a:rPr lang="de-DE" sz="1600" b="1" dirty="0" err="1" smtClean="0"/>
              <a:t>comparison</a:t>
            </a:r>
            <a:r>
              <a:rPr lang="de-DE" sz="1600" b="1" dirty="0" smtClean="0"/>
              <a:t> </a:t>
            </a:r>
            <a:r>
              <a:rPr lang="de-DE" sz="1600" b="1" dirty="0" err="1" smtClean="0"/>
              <a:t>trails</a:t>
            </a:r>
            <a:r>
              <a:rPr lang="de-DE" sz="1600" b="1" dirty="0" smtClean="0"/>
              <a:t> </a:t>
            </a:r>
            <a:r>
              <a:rPr lang="de-DE" sz="1600" b="1" dirty="0" err="1" smtClean="0"/>
              <a:t>for</a:t>
            </a:r>
            <a:r>
              <a:rPr lang="de-DE" sz="1600" b="1" dirty="0" smtClean="0"/>
              <a:t> alternatives)</a:t>
            </a:r>
          </a:p>
          <a:p>
            <a:pPr marL="285750" indent="-285750">
              <a:buFont typeface="Symbol"/>
              <a:buChar char="Þ"/>
            </a:pPr>
            <a:r>
              <a:rPr lang="de-DE" sz="1600" b="1" dirty="0" err="1" smtClean="0"/>
              <a:t>Refine</a:t>
            </a:r>
            <a:endParaRPr lang="de-DE" sz="1600" b="1" dirty="0" smtClean="0"/>
          </a:p>
          <a:p>
            <a:pPr marL="285750" indent="-285750">
              <a:buFont typeface="Symbol"/>
              <a:buChar char="Þ"/>
            </a:pPr>
            <a:r>
              <a:rPr lang="de-DE" sz="1600" b="1" dirty="0" smtClean="0"/>
              <a:t>Setting </a:t>
            </a:r>
            <a:r>
              <a:rPr lang="de-DE" sz="1600" b="1" dirty="0" err="1" smtClean="0"/>
              <a:t>up</a:t>
            </a:r>
            <a:r>
              <a:rPr lang="de-DE" sz="1600" b="1" dirty="0" smtClean="0"/>
              <a:t> a </a:t>
            </a:r>
            <a:r>
              <a:rPr lang="de-DE" sz="1600" b="1" dirty="0" err="1" smtClean="0"/>
              <a:t>program</a:t>
            </a:r>
            <a:r>
              <a:rPr lang="de-DE" sz="1600" b="1" dirty="0" smtClean="0"/>
              <a:t> </a:t>
            </a:r>
            <a:r>
              <a:rPr lang="de-DE" sz="1600" b="1" dirty="0" err="1" smtClean="0"/>
              <a:t>together</a:t>
            </a:r>
            <a:r>
              <a:rPr lang="de-DE" sz="1600" b="1" dirty="0" smtClean="0"/>
              <a:t> </a:t>
            </a:r>
            <a:r>
              <a:rPr lang="de-DE" sz="1600" b="1" dirty="0" err="1" smtClean="0"/>
              <a:t>with</a:t>
            </a:r>
            <a:r>
              <a:rPr lang="de-DE" sz="1600" b="1" dirty="0" smtClean="0"/>
              <a:t> </a:t>
            </a:r>
            <a:r>
              <a:rPr lang="de-DE" sz="1600" b="1" dirty="0" err="1" smtClean="0"/>
              <a:t>partners</a:t>
            </a:r>
            <a:r>
              <a:rPr lang="de-DE" sz="1600" b="1" dirty="0" smtClean="0"/>
              <a:t> </a:t>
            </a:r>
            <a:endParaRPr lang="de-DE" sz="1600" b="1" dirty="0"/>
          </a:p>
        </p:txBody>
      </p:sp>
    </p:spTree>
    <p:extLst>
      <p:ext uri="{BB962C8B-B14F-4D97-AF65-F5344CB8AC3E}">
        <p14:creationId xmlns:p14="http://schemas.microsoft.com/office/powerpoint/2010/main" val="32383993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3Rs</a:t>
            </a:r>
            <a:endParaRPr lang="de-DE" dirty="0"/>
          </a:p>
        </p:txBody>
      </p:sp>
      <p:sp>
        <p:nvSpPr>
          <p:cNvPr id="4" name="Text Placeholder 3"/>
          <p:cNvSpPr>
            <a:spLocks noGrp="1"/>
          </p:cNvSpPr>
          <p:nvPr>
            <p:ph type="body" sz="quarter" idx="13"/>
          </p:nvPr>
        </p:nvSpPr>
        <p:spPr/>
        <p:txBody>
          <a:bodyPr/>
          <a:lstStyle/>
          <a:p>
            <a:r>
              <a:rPr lang="de-DE" sz="1800" dirty="0" err="1" smtClean="0"/>
              <a:t>Guiding</a:t>
            </a:r>
            <a:r>
              <a:rPr lang="de-DE" sz="1800" dirty="0" smtClean="0"/>
              <a:t> </a:t>
            </a:r>
            <a:r>
              <a:rPr lang="de-DE" sz="1800" dirty="0" err="1" smtClean="0"/>
              <a:t>Principles</a:t>
            </a:r>
            <a:r>
              <a:rPr lang="de-DE" sz="1800" dirty="0" smtClean="0"/>
              <a:t> </a:t>
            </a:r>
            <a:r>
              <a:rPr lang="de-DE" sz="1800" dirty="0" err="1" smtClean="0"/>
              <a:t>for</a:t>
            </a:r>
            <a:r>
              <a:rPr lang="de-DE" sz="1800" dirty="0" smtClean="0"/>
              <a:t> Research </a:t>
            </a:r>
            <a:r>
              <a:rPr lang="de-DE" sz="1800" dirty="0" err="1" smtClean="0"/>
              <a:t>with</a:t>
            </a:r>
            <a:r>
              <a:rPr lang="de-DE" sz="1800" dirty="0" smtClean="0"/>
              <a:t> Animals</a:t>
            </a:r>
            <a:endParaRPr lang="de-DE" sz="1800" dirty="0"/>
          </a:p>
        </p:txBody>
      </p:sp>
      <p:sp>
        <p:nvSpPr>
          <p:cNvPr id="9" name="Text Placeholder 8"/>
          <p:cNvSpPr>
            <a:spLocks noGrp="1"/>
          </p:cNvSpPr>
          <p:nvPr>
            <p:ph type="body" sz="quarter" idx="19"/>
          </p:nvPr>
        </p:nvSpPr>
        <p:spPr>
          <a:xfrm>
            <a:off x="6096000" y="1536685"/>
            <a:ext cx="5376862" cy="4772635"/>
          </a:xfrm>
        </p:spPr>
        <p:txBody>
          <a:bodyPr/>
          <a:lstStyle/>
          <a:p>
            <a:pPr>
              <a:spcAft>
                <a:spcPts val="1200"/>
              </a:spcAft>
              <a:buClr>
                <a:srgbClr val="363984"/>
              </a:buClr>
              <a:buSzPct val="100000"/>
              <a:tabLst>
                <a:tab pos="87313" algn="l"/>
              </a:tabLst>
            </a:pPr>
            <a:r>
              <a:rPr lang="de-DE" sz="1800" b="1" dirty="0" err="1">
                <a:solidFill>
                  <a:schemeClr val="accent1"/>
                </a:solidFill>
                <a:latin typeface="+mj-lt"/>
                <a:ea typeface="Roboto" panose="02000000000000000000" pitchFamily="2" charset="0"/>
                <a:cs typeface="Roboto" panose="02000000000000000000" pitchFamily="2" charset="0"/>
              </a:rPr>
              <a:t>R</a:t>
            </a:r>
            <a:r>
              <a:rPr lang="de-DE" sz="1800" b="1" dirty="0" err="1">
                <a:solidFill>
                  <a:srgbClr val="3D4449"/>
                </a:solidFill>
                <a:latin typeface="+mj-lt"/>
                <a:ea typeface="Roboto" panose="02000000000000000000" pitchFamily="2" charset="0"/>
                <a:cs typeface="Roboto" panose="02000000000000000000" pitchFamily="2" charset="0"/>
              </a:rPr>
              <a:t>eplace</a:t>
            </a:r>
            <a:r>
              <a:rPr lang="de-DE" sz="1800" b="1" dirty="0">
                <a:solidFill>
                  <a:srgbClr val="3D4449"/>
                </a:solidFill>
                <a:latin typeface="+mj-lt"/>
                <a:ea typeface="Roboto" panose="02000000000000000000" pitchFamily="2" charset="0"/>
                <a:cs typeface="Roboto" panose="02000000000000000000" pitchFamily="2" charset="0"/>
              </a:rPr>
              <a:t>: </a:t>
            </a:r>
            <a:r>
              <a:rPr lang="en-US" sz="1800" dirty="0" smtClean="0">
                <a:latin typeface="+mj-lt"/>
              </a:rPr>
              <a:t>the </a:t>
            </a:r>
            <a:r>
              <a:rPr lang="en-US" sz="1800" dirty="0">
                <a:latin typeface="+mj-lt"/>
              </a:rPr>
              <a:t>use of animals with alternative techniques, or avoid the use of animals altogether.</a:t>
            </a:r>
            <a:endParaRPr lang="de-DE" sz="1800" b="1" dirty="0">
              <a:solidFill>
                <a:srgbClr val="3D4449"/>
              </a:solidFill>
              <a:latin typeface="+mj-lt"/>
              <a:ea typeface="Roboto" panose="02000000000000000000" pitchFamily="2" charset="0"/>
              <a:cs typeface="Roboto" panose="02000000000000000000" pitchFamily="2" charset="0"/>
            </a:endParaRPr>
          </a:p>
          <a:p>
            <a:pPr>
              <a:spcAft>
                <a:spcPts val="1200"/>
              </a:spcAft>
              <a:buClr>
                <a:srgbClr val="363984"/>
              </a:buClr>
              <a:buSzPct val="100000"/>
              <a:tabLst>
                <a:tab pos="87313" algn="l"/>
              </a:tabLst>
            </a:pPr>
            <a:r>
              <a:rPr lang="de-DE" sz="1800" b="1" dirty="0" err="1">
                <a:solidFill>
                  <a:schemeClr val="accent1"/>
                </a:solidFill>
                <a:latin typeface="+mj-lt"/>
                <a:ea typeface="Roboto" panose="02000000000000000000" pitchFamily="2" charset="0"/>
                <a:cs typeface="Roboto" panose="02000000000000000000" pitchFamily="2" charset="0"/>
              </a:rPr>
              <a:t>R</a:t>
            </a:r>
            <a:r>
              <a:rPr lang="de-DE" sz="1800" b="1" dirty="0" err="1">
                <a:solidFill>
                  <a:srgbClr val="3D4449"/>
                </a:solidFill>
                <a:latin typeface="+mj-lt"/>
                <a:ea typeface="Roboto" panose="02000000000000000000" pitchFamily="2" charset="0"/>
                <a:cs typeface="Roboto" panose="02000000000000000000" pitchFamily="2" charset="0"/>
              </a:rPr>
              <a:t>educe</a:t>
            </a:r>
            <a:r>
              <a:rPr lang="de-DE" sz="1800" b="1" dirty="0">
                <a:solidFill>
                  <a:srgbClr val="3D4449"/>
                </a:solidFill>
                <a:latin typeface="+mj-lt"/>
                <a:ea typeface="Roboto" panose="02000000000000000000" pitchFamily="2" charset="0"/>
                <a:cs typeface="Roboto" panose="02000000000000000000" pitchFamily="2" charset="0"/>
              </a:rPr>
              <a:t>: </a:t>
            </a:r>
            <a:r>
              <a:rPr lang="en-US" sz="1800" dirty="0" smtClean="0">
                <a:latin typeface="+mj-lt"/>
              </a:rPr>
              <a:t>the </a:t>
            </a:r>
            <a:r>
              <a:rPr lang="en-US" sz="1800" dirty="0">
                <a:latin typeface="+mj-lt"/>
              </a:rPr>
              <a:t>number of animals used to a minimum, to obtain information from fewer animals or more information from the same number of animals</a:t>
            </a:r>
            <a:endParaRPr lang="de-DE" sz="1800" b="1" dirty="0">
              <a:solidFill>
                <a:srgbClr val="3D4449"/>
              </a:solidFill>
              <a:latin typeface="+mj-lt"/>
              <a:ea typeface="Roboto" panose="02000000000000000000" pitchFamily="2" charset="0"/>
              <a:cs typeface="Roboto" panose="02000000000000000000" pitchFamily="2" charset="0"/>
            </a:endParaRPr>
          </a:p>
          <a:p>
            <a:pPr>
              <a:spcAft>
                <a:spcPts val="1200"/>
              </a:spcAft>
              <a:buClr>
                <a:srgbClr val="363984"/>
              </a:buClr>
              <a:buSzPct val="100000"/>
              <a:tabLst>
                <a:tab pos="87313" algn="l"/>
              </a:tabLst>
            </a:pPr>
            <a:r>
              <a:rPr lang="de-DE" sz="1800" b="1" dirty="0" err="1">
                <a:solidFill>
                  <a:schemeClr val="accent1"/>
                </a:solidFill>
                <a:latin typeface="+mj-lt"/>
                <a:ea typeface="Roboto" panose="02000000000000000000" pitchFamily="2" charset="0"/>
                <a:cs typeface="Roboto" panose="02000000000000000000" pitchFamily="2" charset="0"/>
              </a:rPr>
              <a:t>R</a:t>
            </a:r>
            <a:r>
              <a:rPr lang="de-DE" sz="1800" b="1" dirty="0" err="1">
                <a:solidFill>
                  <a:srgbClr val="3D4449"/>
                </a:solidFill>
                <a:latin typeface="+mj-lt"/>
                <a:ea typeface="Roboto" panose="02000000000000000000" pitchFamily="2" charset="0"/>
                <a:cs typeface="Roboto" panose="02000000000000000000" pitchFamily="2" charset="0"/>
              </a:rPr>
              <a:t>efine</a:t>
            </a:r>
            <a:r>
              <a:rPr lang="de-DE" sz="1800" b="1" dirty="0">
                <a:solidFill>
                  <a:srgbClr val="3D4449"/>
                </a:solidFill>
                <a:latin typeface="+mj-lt"/>
                <a:ea typeface="Roboto" panose="02000000000000000000" pitchFamily="2" charset="0"/>
                <a:cs typeface="Roboto" panose="02000000000000000000" pitchFamily="2" charset="0"/>
              </a:rPr>
              <a:t>: </a:t>
            </a:r>
            <a:r>
              <a:rPr lang="en-US" sz="1800" dirty="0" smtClean="0">
                <a:latin typeface="+mj-lt"/>
              </a:rPr>
              <a:t>the </a:t>
            </a:r>
            <a:r>
              <a:rPr lang="en-US" sz="1800" dirty="0">
                <a:latin typeface="+mj-lt"/>
              </a:rPr>
              <a:t>way experiments are carried out, to make sure animals suffer as little as </a:t>
            </a:r>
            <a:r>
              <a:rPr lang="en-US" sz="1800" dirty="0" smtClean="0">
                <a:latin typeface="+mj-lt"/>
              </a:rPr>
              <a:t>possible</a:t>
            </a:r>
          </a:p>
          <a:p>
            <a:pPr>
              <a:spcAft>
                <a:spcPts val="1200"/>
              </a:spcAft>
              <a:buClr>
                <a:srgbClr val="363984"/>
              </a:buClr>
              <a:buSzPct val="100000"/>
              <a:tabLst>
                <a:tab pos="87313" algn="l"/>
              </a:tabLst>
            </a:pPr>
            <a:endParaRPr lang="de-DE" sz="1800" b="1" dirty="0" smtClean="0">
              <a:solidFill>
                <a:srgbClr val="3D4449"/>
              </a:solidFill>
              <a:latin typeface="+mj-lt"/>
              <a:ea typeface="Roboto" panose="02000000000000000000" pitchFamily="2" charset="0"/>
              <a:cs typeface="Roboto" panose="02000000000000000000" pitchFamily="2" charset="0"/>
            </a:endParaRPr>
          </a:p>
          <a:p>
            <a:pPr>
              <a:spcAft>
                <a:spcPts val="1200"/>
              </a:spcAft>
              <a:buClr>
                <a:srgbClr val="363984"/>
              </a:buClr>
              <a:buSzPct val="100000"/>
              <a:tabLst>
                <a:tab pos="87313" algn="l"/>
              </a:tabLst>
            </a:pPr>
            <a:endParaRPr lang="de-DE" sz="1800" b="1" dirty="0">
              <a:solidFill>
                <a:srgbClr val="3D4449"/>
              </a:solidFill>
              <a:latin typeface="+mj-lt"/>
              <a:ea typeface="Roboto" panose="02000000000000000000" pitchFamily="2" charset="0"/>
              <a:cs typeface="Roboto" panose="02000000000000000000" pitchFamily="2" charset="0"/>
            </a:endParaRPr>
          </a:p>
          <a:p>
            <a:pPr>
              <a:spcAft>
                <a:spcPts val="1200"/>
              </a:spcAft>
              <a:buClr>
                <a:srgbClr val="363984"/>
              </a:buClr>
              <a:buSzPct val="100000"/>
              <a:tabLst>
                <a:tab pos="87313" algn="l"/>
              </a:tabLst>
            </a:pPr>
            <a:r>
              <a:rPr lang="de-DE" sz="1800" b="1" dirty="0">
                <a:solidFill>
                  <a:srgbClr val="3D4449"/>
                </a:solidFill>
                <a:latin typeface="+mj-lt"/>
                <a:ea typeface="Roboto" panose="02000000000000000000" pitchFamily="2" charset="0"/>
                <a:cs typeface="Roboto" panose="02000000000000000000" pitchFamily="2" charset="0"/>
              </a:rPr>
              <a:t>„</a:t>
            </a:r>
            <a:r>
              <a:rPr lang="de-DE" sz="1800" b="1" dirty="0" err="1" smtClean="0">
                <a:solidFill>
                  <a:schemeClr val="accent1"/>
                </a:solidFill>
                <a:latin typeface="+mj-lt"/>
                <a:ea typeface="Roboto" panose="02000000000000000000" pitchFamily="2" charset="0"/>
                <a:cs typeface="Roboto" panose="02000000000000000000" pitchFamily="2" charset="0"/>
              </a:rPr>
              <a:t>R</a:t>
            </a:r>
            <a:r>
              <a:rPr lang="de-DE" sz="1800" b="1" dirty="0" err="1" smtClean="0">
                <a:solidFill>
                  <a:srgbClr val="3D4449"/>
                </a:solidFill>
                <a:latin typeface="+mj-lt"/>
                <a:ea typeface="Roboto" panose="02000000000000000000" pitchFamily="2" charset="0"/>
                <a:cs typeface="Roboto" panose="02000000000000000000" pitchFamily="2" charset="0"/>
              </a:rPr>
              <a:t>esponsibility</a:t>
            </a:r>
            <a:r>
              <a:rPr lang="de-DE" sz="1800" b="1" dirty="0" smtClean="0">
                <a:solidFill>
                  <a:srgbClr val="3D4449"/>
                </a:solidFill>
                <a:latin typeface="+mj-lt"/>
                <a:ea typeface="Roboto" panose="02000000000000000000" pitchFamily="2" charset="0"/>
                <a:cs typeface="Roboto" panose="02000000000000000000" pitchFamily="2" charset="0"/>
              </a:rPr>
              <a:t>“ </a:t>
            </a:r>
            <a:r>
              <a:rPr lang="en-US" sz="1800" b="1" dirty="0" smtClean="0">
                <a:solidFill>
                  <a:srgbClr val="3D4449"/>
                </a:solidFill>
                <a:latin typeface="+mj-lt"/>
                <a:ea typeface="Roboto" panose="02000000000000000000" pitchFamily="2" charset="0"/>
                <a:cs typeface="Roboto" panose="02000000000000000000" pitchFamily="2" charset="0"/>
              </a:rPr>
              <a:t>towards </a:t>
            </a:r>
            <a:r>
              <a:rPr lang="en-US" sz="1800" b="1" dirty="0">
                <a:solidFill>
                  <a:srgbClr val="3D4449"/>
                </a:solidFill>
                <a:latin typeface="+mj-lt"/>
                <a:ea typeface="Roboto" panose="02000000000000000000" pitchFamily="2" charset="0"/>
                <a:cs typeface="Roboto" panose="02000000000000000000" pitchFamily="2" charset="0"/>
              </a:rPr>
              <a:t>human </a:t>
            </a:r>
            <a:r>
              <a:rPr lang="en-US" sz="1800" b="1" dirty="0" smtClean="0">
                <a:solidFill>
                  <a:srgbClr val="3D4449"/>
                </a:solidFill>
                <a:latin typeface="+mj-lt"/>
                <a:ea typeface="Roboto" panose="02000000000000000000" pitchFamily="2" charset="0"/>
                <a:cs typeface="Roboto" panose="02000000000000000000" pitchFamily="2" charset="0"/>
              </a:rPr>
              <a:t>and </a:t>
            </a:r>
            <a:r>
              <a:rPr lang="en-US" sz="1800" b="1" dirty="0">
                <a:solidFill>
                  <a:srgbClr val="3D4449"/>
                </a:solidFill>
                <a:latin typeface="+mj-lt"/>
                <a:ea typeface="Roboto" panose="02000000000000000000" pitchFamily="2" charset="0"/>
                <a:cs typeface="Roboto" panose="02000000000000000000" pitchFamily="2" charset="0"/>
              </a:rPr>
              <a:t>animal </a:t>
            </a:r>
            <a:r>
              <a:rPr lang="en-US" sz="1800" b="1" dirty="0" smtClean="0">
                <a:solidFill>
                  <a:srgbClr val="3D4449"/>
                </a:solidFill>
                <a:latin typeface="+mj-lt"/>
                <a:ea typeface="Roboto" panose="02000000000000000000" pitchFamily="2" charset="0"/>
                <a:cs typeface="Roboto" panose="02000000000000000000" pitchFamily="2" charset="0"/>
              </a:rPr>
              <a:t>life is emerging as the R #4.</a:t>
            </a:r>
            <a:endParaRPr lang="de-DE" sz="1800" dirty="0">
              <a:latin typeface="+mj-lt"/>
            </a:endParaRPr>
          </a:p>
        </p:txBody>
      </p:sp>
      <p:pic>
        <p:nvPicPr>
          <p:cNvPr id="6" name="Picture Placeholder 8"/>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7423" r="7423"/>
          <a:stretch>
            <a:fillRect/>
          </a:stretch>
        </p:blipFill>
        <p:spPr>
          <a:xfrm>
            <a:off x="335360" y="1556792"/>
            <a:ext cx="5401059" cy="3312368"/>
          </a:xfrm>
        </p:spPr>
      </p:pic>
      <p:sp>
        <p:nvSpPr>
          <p:cNvPr id="8" name="TextBox 7"/>
          <p:cNvSpPr txBox="1"/>
          <p:nvPr/>
        </p:nvSpPr>
        <p:spPr>
          <a:xfrm>
            <a:off x="335360" y="4869160"/>
            <a:ext cx="5400600" cy="984885"/>
          </a:xfrm>
          <a:prstGeom prst="rect">
            <a:avLst/>
          </a:prstGeom>
          <a:solidFill>
            <a:srgbClr val="EAEAEA"/>
          </a:solidFill>
        </p:spPr>
        <p:txBody>
          <a:bodyPr wrap="square" rtlCol="0">
            <a:spAutoFit/>
          </a:bodyPr>
          <a:lstStyle/>
          <a:p>
            <a:pPr>
              <a:spcAft>
                <a:spcPts val="1200"/>
              </a:spcAft>
              <a:buClr>
                <a:srgbClr val="363984"/>
              </a:buClr>
              <a:buSzPct val="100000"/>
              <a:tabLst>
                <a:tab pos="87313" algn="l"/>
              </a:tabLst>
            </a:pPr>
            <a:r>
              <a:rPr lang="de-DE" sz="1200" b="1" dirty="0" smtClean="0">
                <a:solidFill>
                  <a:srgbClr val="3D4449"/>
                </a:solidFill>
                <a:ea typeface="Roboto" panose="02000000000000000000" pitchFamily="2" charset="0"/>
                <a:cs typeface="Roboto" panose="02000000000000000000" pitchFamily="2" charset="0"/>
                <a:sym typeface="Wingdings" pitchFamily="2" charset="2"/>
              </a:rPr>
              <a:t>A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guiding</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prínciple</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in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responsible</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research</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with</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animals</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Drive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the</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development</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of</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new</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alternatives,  </a:t>
            </a:r>
            <a:r>
              <a:rPr lang="de-DE" sz="1200" b="1" dirty="0" err="1" smtClean="0">
                <a:solidFill>
                  <a:srgbClr val="3D4449"/>
                </a:solidFill>
                <a:ea typeface="Roboto" panose="02000000000000000000" pitchFamily="2" charset="0"/>
                <a:cs typeface="Roboto" panose="02000000000000000000" pitchFamily="2" charset="0"/>
                <a:sym typeface="Wingdings" pitchFamily="2" charset="2"/>
              </a:rPr>
              <a:t>ensure</a:t>
            </a:r>
            <a:r>
              <a:rPr lang="de-DE" sz="1200" b="1" dirty="0" smtClean="0">
                <a:solidFill>
                  <a:srgbClr val="3D4449"/>
                </a:solidFill>
                <a:ea typeface="Roboto" panose="02000000000000000000" pitchFamily="2" charset="0"/>
                <a:cs typeface="Roboto" panose="02000000000000000000" pitchFamily="2" charset="0"/>
                <a:sym typeface="Wingdings" pitchFamily="2" charset="2"/>
              </a:rPr>
              <a:t> </a:t>
            </a:r>
            <a:r>
              <a:rPr lang="de-DE" sz="1200" b="1" dirty="0" smtClean="0">
                <a:solidFill>
                  <a:srgbClr val="3D4449"/>
                </a:solidFill>
                <a:ea typeface="Roboto" panose="02000000000000000000" pitchFamily="2" charset="0"/>
                <a:cs typeface="Roboto" panose="02000000000000000000" pitchFamily="2" charset="0"/>
              </a:rPr>
              <a:t>Reproduzierbarkeit</a:t>
            </a:r>
            <a:r>
              <a:rPr lang="de-DE" sz="1200" b="1" dirty="0">
                <a:solidFill>
                  <a:srgbClr val="3D4449"/>
                </a:solidFill>
                <a:ea typeface="Roboto" panose="02000000000000000000" pitchFamily="2" charset="0"/>
                <a:cs typeface="Roboto" panose="02000000000000000000" pitchFamily="2" charset="0"/>
              </a:rPr>
              <a:t>, Translation, Transparenz, Verantwortung gegenüber der Gesellschaft</a:t>
            </a:r>
          </a:p>
          <a:p>
            <a:endParaRPr lang="de-DE" sz="1200" dirty="0"/>
          </a:p>
        </p:txBody>
      </p:sp>
      <p:sp>
        <p:nvSpPr>
          <p:cNvPr id="10" name="Fußzeilenplatzhalter 2">
            <a:extLst>
              <a:ext uri="{FF2B5EF4-FFF2-40B4-BE49-F238E27FC236}">
                <a16:creationId xmlns="" xmlns:a16="http://schemas.microsoft.com/office/drawing/2014/main" id="{C868C0D2-F4A9-4C70-84E9-E897290BB7E9}"/>
              </a:ext>
            </a:extLst>
          </p:cNvPr>
          <p:cNvSpPr>
            <a:spLocks noGrp="1"/>
          </p:cNvSpPr>
          <p:nvPr>
            <p:ph type="ftr" sz="quarter" idx="11"/>
          </p:nvPr>
        </p:nvSpPr>
        <p:spPr>
          <a:xfrm>
            <a:off x="708026" y="6547569"/>
            <a:ext cx="10032490" cy="186841"/>
          </a:xfrm>
        </p:spPr>
        <p:txBody>
          <a:bodyPr/>
          <a:lstStyle/>
          <a:p>
            <a:r>
              <a:rPr lang="en-US" sz="800" dirty="0"/>
              <a:t>Scientific Committee | Arik Willner | 05. June 2020</a:t>
            </a:r>
            <a:endParaRPr lang="de-DE" sz="800" dirty="0"/>
          </a:p>
        </p:txBody>
      </p:sp>
    </p:spTree>
    <p:extLst>
      <p:ext uri="{BB962C8B-B14F-4D97-AF65-F5344CB8AC3E}">
        <p14:creationId xmlns:p14="http://schemas.microsoft.com/office/powerpoint/2010/main" val="30958670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err="1" smtClean="0"/>
              <a:t>Questions</a:t>
            </a:r>
            <a:r>
              <a:rPr lang="de-DE" dirty="0" smtClean="0"/>
              <a:t> &amp; </a:t>
            </a:r>
            <a:r>
              <a:rPr lang="de-DE" dirty="0" err="1" smtClean="0"/>
              <a:t>Answers</a:t>
            </a:r>
            <a:endParaRPr lang="de-DE" dirty="0"/>
          </a:p>
        </p:txBody>
      </p:sp>
      <p:sp>
        <p:nvSpPr>
          <p:cNvPr id="4" name="Text Placeholder 3"/>
          <p:cNvSpPr>
            <a:spLocks noGrp="1"/>
          </p:cNvSpPr>
          <p:nvPr>
            <p:ph type="body" sz="quarter" idx="13"/>
          </p:nvPr>
        </p:nvSpPr>
        <p:spPr/>
        <p:txBody>
          <a:bodyPr/>
          <a:lstStyle/>
          <a:p>
            <a:r>
              <a:rPr lang="de-DE" sz="1800" dirty="0" smtClean="0"/>
              <a:t>More </a:t>
            </a:r>
            <a:r>
              <a:rPr lang="de-DE" sz="1800" dirty="0" err="1" smtClean="0"/>
              <a:t>information</a:t>
            </a:r>
            <a:r>
              <a:rPr lang="de-DE" sz="1800" dirty="0" smtClean="0"/>
              <a:t> will follow </a:t>
            </a:r>
            <a:r>
              <a:rPr lang="de-DE" sz="1800" dirty="0" err="1" smtClean="0"/>
              <a:t>soon</a:t>
            </a:r>
            <a:endParaRPr lang="de-DE" sz="1800" dirty="0"/>
          </a:p>
        </p:txBody>
      </p:sp>
      <p:sp>
        <p:nvSpPr>
          <p:cNvPr id="9" name="Text Placeholder 8"/>
          <p:cNvSpPr>
            <a:spLocks noGrp="1"/>
          </p:cNvSpPr>
          <p:nvPr>
            <p:ph type="body" sz="quarter" idx="19"/>
          </p:nvPr>
        </p:nvSpPr>
        <p:spPr>
          <a:xfrm>
            <a:off x="335360" y="1988839"/>
            <a:ext cx="1440159" cy="2088233"/>
          </a:xfrm>
          <a:solidFill>
            <a:schemeClr val="accent1"/>
          </a:solidFill>
        </p:spPr>
        <p:txBody>
          <a:bodyPr/>
          <a:lstStyle/>
          <a:p>
            <a:endParaRPr lang="de-DE" sz="1800" dirty="0"/>
          </a:p>
          <a:p>
            <a:r>
              <a:rPr lang="de-DE" sz="1800" dirty="0" smtClean="0"/>
              <a:t> </a:t>
            </a:r>
            <a:r>
              <a:rPr lang="de-DE" sz="13800" b="1" dirty="0" smtClean="0">
                <a:solidFill>
                  <a:schemeClr val="accent4">
                    <a:lumMod val="60000"/>
                    <a:lumOff val="40000"/>
                  </a:schemeClr>
                </a:solidFill>
                <a:latin typeface="+mj-lt"/>
                <a:cs typeface="Times New Roman" panose="02020603050405020304" pitchFamily="18" charset="0"/>
              </a:rPr>
              <a:t>?</a:t>
            </a:r>
            <a:r>
              <a:rPr lang="de-DE" sz="1800" dirty="0" smtClean="0"/>
              <a:t>   </a:t>
            </a:r>
            <a:endParaRPr lang="de-DE" sz="1800" dirty="0"/>
          </a:p>
        </p:txBody>
      </p:sp>
      <p:sp>
        <p:nvSpPr>
          <p:cNvPr id="6" name="Text Placeholder 8"/>
          <p:cNvSpPr>
            <a:spLocks noGrp="1"/>
          </p:cNvSpPr>
          <p:nvPr>
            <p:ph type="body" sz="quarter" idx="19"/>
          </p:nvPr>
        </p:nvSpPr>
        <p:spPr>
          <a:xfrm>
            <a:off x="2063553" y="1988840"/>
            <a:ext cx="1440159" cy="2088233"/>
          </a:xfrm>
          <a:solidFill>
            <a:schemeClr val="accent1"/>
          </a:solidFill>
        </p:spPr>
        <p:txBody>
          <a:bodyPr/>
          <a:lstStyle/>
          <a:p>
            <a:endParaRPr lang="de-DE" sz="1800" dirty="0"/>
          </a:p>
          <a:p>
            <a:r>
              <a:rPr lang="de-DE" sz="1800" dirty="0" smtClean="0"/>
              <a:t> </a:t>
            </a:r>
            <a:r>
              <a:rPr lang="de-DE" sz="13800" b="1" dirty="0" smtClean="0">
                <a:solidFill>
                  <a:schemeClr val="accent2"/>
                </a:solidFill>
                <a:latin typeface="+mj-lt"/>
                <a:cs typeface="Times New Roman" panose="02020603050405020304" pitchFamily="18" charset="0"/>
              </a:rPr>
              <a:t>!</a:t>
            </a:r>
            <a:r>
              <a:rPr lang="de-DE" sz="1800" dirty="0" smtClean="0"/>
              <a:t>   </a:t>
            </a:r>
            <a:endParaRPr lang="de-DE" sz="1800" dirty="0"/>
          </a:p>
        </p:txBody>
      </p:sp>
      <p:sp>
        <p:nvSpPr>
          <p:cNvPr id="7" name="Inhaltsplatzhalter 3">
            <a:extLst>
              <a:ext uri="{FF2B5EF4-FFF2-40B4-BE49-F238E27FC236}">
                <a16:creationId xmlns:a16="http://schemas.microsoft.com/office/drawing/2014/main" xmlns="" id="{7C8350B5-6709-4EDD-BE74-77EF9966AFAD}"/>
              </a:ext>
            </a:extLst>
          </p:cNvPr>
          <p:cNvSpPr txBox="1">
            <a:spLocks/>
          </p:cNvSpPr>
          <p:nvPr/>
        </p:nvSpPr>
        <p:spPr>
          <a:xfrm>
            <a:off x="4655840" y="1988840"/>
            <a:ext cx="5400674" cy="4427537"/>
          </a:xfrm>
          <a:prstGeom prst="rect">
            <a:avLst/>
          </a:prstGeom>
        </p:spPr>
        <p:txBody>
          <a:bodyPr vert="horz" lIns="0" tIns="0" rIns="0" bIns="0" rtlCol="0" anchor="t" anchorCtr="0">
            <a:noAutofit/>
          </a:bodyPr>
          <a:lstStyle>
            <a:lvl1pPr marL="361950" indent="-361950" algn="l" defTabSz="914400" rtl="0" eaLnBrk="1" latinLnBrk="0" hangingPunct="1">
              <a:lnSpc>
                <a:spcPct val="125000"/>
              </a:lnSpc>
              <a:spcBef>
                <a:spcPts val="0"/>
              </a:spcBef>
              <a:spcAft>
                <a:spcPts val="0"/>
              </a:spcAft>
              <a:buClr>
                <a:schemeClr val="accent1"/>
              </a:buClr>
              <a:buSzPct val="110000"/>
              <a:buFont typeface="Arial" panose="020B0604020202020204" pitchFamily="34" charset="0"/>
              <a:buChar char="&gt;"/>
              <a:tabLst>
                <a:tab pos="361950" algn="l"/>
              </a:tabLst>
              <a:defRPr sz="1200" kern="1200">
                <a:solidFill>
                  <a:schemeClr val="tx1"/>
                </a:solidFill>
                <a:latin typeface="+mn-lt"/>
                <a:ea typeface="+mn-ea"/>
                <a:cs typeface="+mn-cs"/>
              </a:defRPr>
            </a:lvl1pPr>
            <a:lvl2pPr marL="628650" indent="-266700"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2pPr>
            <a:lvl3pPr marL="895350" indent="-266700"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3pPr>
            <a:lvl4pPr marL="1162050" indent="-266700"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4pPr>
            <a:lvl5pPr marL="1438275" indent="-276225" algn="l" defTabSz="914400" rtl="0" eaLnBrk="1" latinLnBrk="0" hangingPunct="1">
              <a:lnSpc>
                <a:spcPct val="125000"/>
              </a:lnSpc>
              <a:spcBef>
                <a:spcPts val="0"/>
              </a:spcBef>
              <a:spcAft>
                <a:spcPts val="0"/>
              </a:spcAft>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1"/>
              </a:buClr>
              <a:buFont typeface="Arial" panose="020B0604020202020204" pitchFamily="34" charset="0"/>
              <a:buNone/>
            </a:pPr>
            <a:r>
              <a:rPr lang="de-DE" sz="2000" b="1" dirty="0" smtClean="0"/>
              <a:t>A </a:t>
            </a:r>
            <a:r>
              <a:rPr lang="de-DE" sz="2000" b="1" dirty="0" err="1" smtClean="0"/>
              <a:t>detailed</a:t>
            </a:r>
            <a:r>
              <a:rPr lang="de-DE" sz="2000" b="1" dirty="0" smtClean="0"/>
              <a:t> </a:t>
            </a:r>
            <a:r>
              <a:rPr lang="de-DE" sz="2000" b="1" dirty="0" err="1" smtClean="0"/>
              <a:t>document</a:t>
            </a:r>
            <a:r>
              <a:rPr lang="de-DE" sz="2000" b="1" dirty="0" smtClean="0"/>
              <a:t> </a:t>
            </a:r>
            <a:r>
              <a:rPr lang="de-DE" sz="2000" b="1" dirty="0" err="1" smtClean="0"/>
              <a:t>with</a:t>
            </a:r>
            <a:r>
              <a:rPr lang="de-DE" sz="2000" b="1" dirty="0" smtClean="0"/>
              <a:t> </a:t>
            </a:r>
            <a:r>
              <a:rPr lang="de-DE" sz="2000" b="1" dirty="0" err="1" smtClean="0"/>
              <a:t>answers</a:t>
            </a:r>
            <a:r>
              <a:rPr lang="de-DE" sz="2000" b="1" dirty="0" smtClean="0"/>
              <a:t> </a:t>
            </a:r>
            <a:r>
              <a:rPr lang="de-DE" sz="2000" b="1" dirty="0" err="1" smtClean="0"/>
              <a:t>to</a:t>
            </a:r>
            <a:r>
              <a:rPr lang="de-DE" sz="2000" b="1" dirty="0" smtClean="0"/>
              <a:t> </a:t>
            </a:r>
            <a:r>
              <a:rPr lang="de-DE" sz="2000" b="1" dirty="0" err="1" smtClean="0"/>
              <a:t>your</a:t>
            </a:r>
            <a:r>
              <a:rPr lang="de-DE" sz="2000" b="1" dirty="0" smtClean="0"/>
              <a:t> </a:t>
            </a:r>
            <a:r>
              <a:rPr lang="de-DE" sz="2000" b="1" dirty="0" err="1" smtClean="0"/>
              <a:t>questions</a:t>
            </a:r>
            <a:r>
              <a:rPr lang="de-DE" sz="2000" b="1" dirty="0" smtClean="0"/>
              <a:t> will follow </a:t>
            </a:r>
            <a:r>
              <a:rPr lang="de-DE" sz="2000" b="1" dirty="0" err="1" smtClean="0"/>
              <a:t>by</a:t>
            </a:r>
            <a:r>
              <a:rPr lang="de-DE" sz="2000" b="1" dirty="0" smtClean="0"/>
              <a:t> </a:t>
            </a:r>
            <a:r>
              <a:rPr lang="de-DE" sz="2000" b="1" dirty="0" err="1" smtClean="0"/>
              <a:t>the</a:t>
            </a:r>
            <a:r>
              <a:rPr lang="de-DE" sz="2000" b="1" dirty="0" smtClean="0"/>
              <a:t> end </a:t>
            </a:r>
            <a:r>
              <a:rPr lang="de-DE" sz="2000" b="1" dirty="0" err="1" smtClean="0"/>
              <a:t>of</a:t>
            </a:r>
            <a:r>
              <a:rPr lang="de-DE" sz="2000" b="1" dirty="0" smtClean="0"/>
              <a:t> </a:t>
            </a:r>
            <a:r>
              <a:rPr lang="de-DE" sz="2000" b="1" dirty="0" err="1" smtClean="0"/>
              <a:t>this</a:t>
            </a:r>
            <a:r>
              <a:rPr lang="de-DE" sz="2000" b="1" dirty="0" smtClean="0"/>
              <a:t> </a:t>
            </a:r>
            <a:r>
              <a:rPr lang="de-DE" sz="2000" b="1" dirty="0" err="1" smtClean="0"/>
              <a:t>month</a:t>
            </a:r>
            <a:r>
              <a:rPr lang="de-DE" sz="2000" b="1" dirty="0" smtClean="0"/>
              <a:t>. In English </a:t>
            </a:r>
            <a:r>
              <a:rPr lang="de-DE" sz="2000" b="1" dirty="0" err="1" smtClean="0"/>
              <a:t>and</a:t>
            </a:r>
            <a:r>
              <a:rPr lang="de-DE" sz="2000" b="1" dirty="0" smtClean="0"/>
              <a:t> German.  </a:t>
            </a:r>
            <a:endParaRPr lang="de-DE" dirty="0" smtClean="0"/>
          </a:p>
          <a:p>
            <a:pPr marL="0" indent="0">
              <a:buNone/>
            </a:pPr>
            <a:endParaRPr lang="de-DE" dirty="0" smtClean="0"/>
          </a:p>
          <a:p>
            <a:pPr marL="0" indent="0">
              <a:buNone/>
            </a:pPr>
            <a:endParaRPr lang="de-DE" dirty="0"/>
          </a:p>
          <a:p>
            <a:pPr marL="0" indent="0">
              <a:buNone/>
            </a:pPr>
            <a:r>
              <a:rPr lang="de-DE" sz="1800" dirty="0" smtClean="0"/>
              <a:t>In </a:t>
            </a:r>
            <a:r>
              <a:rPr lang="de-DE" sz="1800" dirty="0" err="1" smtClean="0"/>
              <a:t>the</a:t>
            </a:r>
            <a:r>
              <a:rPr lang="de-DE" sz="1800" dirty="0" smtClean="0"/>
              <a:t> </a:t>
            </a:r>
            <a:r>
              <a:rPr lang="de-DE" sz="1800" dirty="0" err="1" smtClean="0"/>
              <a:t>meantime</a:t>
            </a:r>
            <a:r>
              <a:rPr lang="de-DE" sz="1800" dirty="0" smtClean="0"/>
              <a:t> </a:t>
            </a:r>
            <a:r>
              <a:rPr lang="de-DE" sz="1800" dirty="0" err="1" smtClean="0"/>
              <a:t>you</a:t>
            </a:r>
            <a:r>
              <a:rPr lang="de-DE" sz="1800" dirty="0" smtClean="0"/>
              <a:t> </a:t>
            </a:r>
            <a:r>
              <a:rPr lang="de-DE" sz="1800" dirty="0" err="1" smtClean="0"/>
              <a:t>can</a:t>
            </a:r>
            <a:r>
              <a:rPr lang="de-DE" sz="1800" dirty="0" smtClean="0"/>
              <a:t> </a:t>
            </a:r>
            <a:r>
              <a:rPr lang="de-DE" sz="1800" dirty="0" err="1" smtClean="0"/>
              <a:t>get</a:t>
            </a:r>
            <a:r>
              <a:rPr lang="de-DE" sz="1800" dirty="0" smtClean="0"/>
              <a:t> </a:t>
            </a:r>
            <a:r>
              <a:rPr lang="de-DE" sz="1800" dirty="0" err="1" smtClean="0"/>
              <a:t>directly</a:t>
            </a:r>
            <a:r>
              <a:rPr lang="de-DE" sz="1800" dirty="0" smtClean="0"/>
              <a:t> in </a:t>
            </a:r>
            <a:r>
              <a:rPr lang="de-DE" sz="1800" dirty="0" err="1" smtClean="0"/>
              <a:t>touch</a:t>
            </a:r>
            <a:r>
              <a:rPr lang="de-DE" sz="1800" dirty="0" smtClean="0"/>
              <a:t>:</a:t>
            </a:r>
          </a:p>
          <a:p>
            <a:pPr marL="0" indent="0">
              <a:buNone/>
            </a:pPr>
            <a:endParaRPr lang="de-DE" sz="1800" dirty="0"/>
          </a:p>
          <a:p>
            <a:pPr marL="0" indent="0">
              <a:buNone/>
            </a:pPr>
            <a:r>
              <a:rPr lang="de-DE" sz="1800" dirty="0" smtClean="0"/>
              <a:t>Arik Willner </a:t>
            </a:r>
          </a:p>
          <a:p>
            <a:pPr marL="0" indent="0">
              <a:buNone/>
            </a:pPr>
            <a:r>
              <a:rPr lang="de-DE" sz="1800" dirty="0" smtClean="0"/>
              <a:t>Tel.- 4888</a:t>
            </a:r>
          </a:p>
          <a:p>
            <a:pPr marL="0" indent="0">
              <a:buNone/>
            </a:pPr>
            <a:r>
              <a:rPr lang="de-DE" sz="1800" dirty="0"/>
              <a:t>a</a:t>
            </a:r>
            <a:r>
              <a:rPr lang="de-DE" sz="1800" dirty="0" smtClean="0"/>
              <a:t>rik.willner@desy.de</a:t>
            </a:r>
            <a:endParaRPr lang="de-DE" sz="1800" dirty="0"/>
          </a:p>
        </p:txBody>
      </p:sp>
      <p:sp>
        <p:nvSpPr>
          <p:cNvPr id="5" name="TextBox 4"/>
          <p:cNvSpPr txBox="1"/>
          <p:nvPr/>
        </p:nvSpPr>
        <p:spPr>
          <a:xfrm>
            <a:off x="4635624" y="5877272"/>
            <a:ext cx="7149008" cy="523220"/>
          </a:xfrm>
          <a:prstGeom prst="rect">
            <a:avLst/>
          </a:prstGeom>
          <a:noFill/>
        </p:spPr>
        <p:txBody>
          <a:bodyPr wrap="square" rtlCol="0">
            <a:spAutoFit/>
          </a:bodyPr>
          <a:lstStyle/>
          <a:p>
            <a:r>
              <a:rPr lang="de-DE" sz="1400" dirty="0" err="1" smtClean="0">
                <a:solidFill>
                  <a:schemeClr val="accent4"/>
                </a:solidFill>
              </a:rPr>
              <a:t>With</a:t>
            </a:r>
            <a:r>
              <a:rPr lang="de-DE" sz="1400" dirty="0" smtClean="0">
                <a:solidFill>
                  <a:schemeClr val="accent4"/>
                </a:solidFill>
              </a:rPr>
              <a:t> </a:t>
            </a:r>
            <a:r>
              <a:rPr lang="de-DE" sz="1400" dirty="0" err="1" smtClean="0">
                <a:solidFill>
                  <a:schemeClr val="accent4"/>
                </a:solidFill>
              </a:rPr>
              <a:t>thanks</a:t>
            </a:r>
            <a:r>
              <a:rPr lang="de-DE" sz="1400" dirty="0" smtClean="0">
                <a:solidFill>
                  <a:schemeClr val="accent4"/>
                </a:solidFill>
              </a:rPr>
              <a:t> </a:t>
            </a:r>
            <a:r>
              <a:rPr lang="de-DE" sz="1400" dirty="0" err="1" smtClean="0">
                <a:solidFill>
                  <a:schemeClr val="accent4"/>
                </a:solidFill>
              </a:rPr>
              <a:t>to</a:t>
            </a:r>
            <a:r>
              <a:rPr lang="de-DE" sz="1400" dirty="0" smtClean="0">
                <a:solidFill>
                  <a:schemeClr val="accent4"/>
                </a:solidFill>
              </a:rPr>
              <a:t> </a:t>
            </a:r>
            <a:r>
              <a:rPr lang="de-DE" sz="1400" dirty="0" err="1" smtClean="0">
                <a:solidFill>
                  <a:schemeClr val="accent4"/>
                </a:solidFill>
              </a:rPr>
              <a:t>the</a:t>
            </a:r>
            <a:r>
              <a:rPr lang="de-DE" sz="1400" dirty="0" smtClean="0">
                <a:solidFill>
                  <a:schemeClr val="accent4"/>
                </a:solidFill>
              </a:rPr>
              <a:t> initiative </a:t>
            </a:r>
            <a:r>
              <a:rPr lang="de-DE" sz="1400" dirty="0" err="1" smtClean="0">
                <a:solidFill>
                  <a:schemeClr val="accent4"/>
                </a:solidFill>
              </a:rPr>
              <a:t>of</a:t>
            </a:r>
            <a:r>
              <a:rPr lang="de-DE" sz="1400" dirty="0" smtClean="0">
                <a:solidFill>
                  <a:schemeClr val="accent4"/>
                </a:solidFill>
              </a:rPr>
              <a:t> </a:t>
            </a:r>
            <a:r>
              <a:rPr lang="de-DE" sz="1400" dirty="0" err="1" smtClean="0">
                <a:solidFill>
                  <a:schemeClr val="accent4"/>
                </a:solidFill>
              </a:rPr>
              <a:t>Germany‘s</a:t>
            </a:r>
            <a:r>
              <a:rPr lang="de-DE" sz="1400" dirty="0" smtClean="0">
                <a:solidFill>
                  <a:schemeClr val="accent4"/>
                </a:solidFill>
              </a:rPr>
              <a:t> </a:t>
            </a:r>
            <a:r>
              <a:rPr lang="de-DE" sz="1400" dirty="0" err="1" smtClean="0">
                <a:solidFill>
                  <a:schemeClr val="accent4"/>
                </a:solidFill>
              </a:rPr>
              <a:t>research</a:t>
            </a:r>
            <a:r>
              <a:rPr lang="de-DE" sz="1400" dirty="0" smtClean="0">
                <a:solidFill>
                  <a:schemeClr val="accent4"/>
                </a:solidFill>
              </a:rPr>
              <a:t> </a:t>
            </a:r>
            <a:r>
              <a:rPr lang="de-DE" sz="1400" dirty="0" err="1" smtClean="0">
                <a:solidFill>
                  <a:schemeClr val="accent4"/>
                </a:solidFill>
              </a:rPr>
              <a:t>organisations</a:t>
            </a:r>
            <a:r>
              <a:rPr lang="de-DE" sz="1400" dirty="0" smtClean="0">
                <a:solidFill>
                  <a:schemeClr val="accent4"/>
                </a:solidFill>
              </a:rPr>
              <a:t> “Tierversuche verstehen“ </a:t>
            </a:r>
            <a:r>
              <a:rPr lang="de-DE" sz="1400" dirty="0" err="1" smtClean="0">
                <a:solidFill>
                  <a:schemeClr val="accent4"/>
                </a:solidFill>
              </a:rPr>
              <a:t>for</a:t>
            </a:r>
            <a:r>
              <a:rPr lang="de-DE" sz="1400" dirty="0" smtClean="0">
                <a:solidFill>
                  <a:schemeClr val="accent4"/>
                </a:solidFill>
              </a:rPr>
              <a:t> </a:t>
            </a:r>
            <a:r>
              <a:rPr lang="de-DE" sz="1400" dirty="0" err="1" smtClean="0">
                <a:solidFill>
                  <a:schemeClr val="accent4"/>
                </a:solidFill>
              </a:rPr>
              <a:t>information</a:t>
            </a:r>
            <a:r>
              <a:rPr lang="de-DE" sz="1400" dirty="0" smtClean="0">
                <a:solidFill>
                  <a:schemeClr val="accent4"/>
                </a:solidFill>
              </a:rPr>
              <a:t> </a:t>
            </a:r>
            <a:r>
              <a:rPr lang="de-DE" sz="1400" dirty="0" err="1" smtClean="0">
                <a:solidFill>
                  <a:schemeClr val="accent4"/>
                </a:solidFill>
              </a:rPr>
              <a:t>and</a:t>
            </a:r>
            <a:r>
              <a:rPr lang="de-DE" sz="1400" dirty="0" smtClean="0">
                <a:solidFill>
                  <a:schemeClr val="accent4"/>
                </a:solidFill>
              </a:rPr>
              <a:t> </a:t>
            </a:r>
            <a:r>
              <a:rPr lang="de-DE" sz="1400" dirty="0" err="1" smtClean="0">
                <a:solidFill>
                  <a:schemeClr val="accent4"/>
                </a:solidFill>
              </a:rPr>
              <a:t>images</a:t>
            </a:r>
            <a:r>
              <a:rPr lang="de-DE" sz="1400" dirty="0" smtClean="0">
                <a:solidFill>
                  <a:schemeClr val="accent4"/>
                </a:solidFill>
              </a:rPr>
              <a:t>. </a:t>
            </a:r>
          </a:p>
        </p:txBody>
      </p:sp>
    </p:spTree>
    <p:extLst>
      <p:ext uri="{BB962C8B-B14F-4D97-AF65-F5344CB8AC3E}">
        <p14:creationId xmlns:p14="http://schemas.microsoft.com/office/powerpoint/2010/main" val="4247059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chtungspfeil 2"/>
          <p:cNvSpPr/>
          <p:nvPr/>
        </p:nvSpPr>
        <p:spPr>
          <a:xfrm>
            <a:off x="326172" y="1700808"/>
            <a:ext cx="6417900" cy="720080"/>
          </a:xfrm>
          <a:prstGeom prst="homePlate">
            <a:avLst/>
          </a:prstGeom>
          <a:solidFill>
            <a:schemeClr val="accent1"/>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err="1" smtClean="0"/>
              <a:t>Directorate‘s</a:t>
            </a:r>
            <a:r>
              <a:rPr lang="de-DE" dirty="0" smtClean="0"/>
              <a:t> </a:t>
            </a:r>
            <a:r>
              <a:rPr lang="de-DE" dirty="0" err="1"/>
              <a:t>D</a:t>
            </a:r>
            <a:r>
              <a:rPr lang="de-DE" dirty="0" err="1" smtClean="0"/>
              <a:t>ecision</a:t>
            </a:r>
            <a:endParaRPr lang="de-DE"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sz="1800" dirty="0" err="1" smtClean="0"/>
              <a:t>Directorate</a:t>
            </a:r>
            <a:r>
              <a:rPr lang="de-DE" sz="1800" dirty="0" smtClean="0"/>
              <a:t> </a:t>
            </a:r>
            <a:r>
              <a:rPr lang="de-DE" sz="1800" dirty="0" err="1" smtClean="0"/>
              <a:t>approved</a:t>
            </a:r>
            <a:r>
              <a:rPr lang="de-DE" sz="1800" dirty="0" smtClean="0"/>
              <a:t> </a:t>
            </a:r>
            <a:r>
              <a:rPr lang="de-DE" sz="1800" dirty="0" err="1" smtClean="0"/>
              <a:t>first</a:t>
            </a:r>
            <a:r>
              <a:rPr lang="de-DE" sz="1800" dirty="0" smtClean="0"/>
              <a:t> </a:t>
            </a:r>
            <a:r>
              <a:rPr lang="de-DE" sz="1800" dirty="0" err="1" smtClean="0"/>
              <a:t>steps</a:t>
            </a:r>
            <a:r>
              <a:rPr lang="de-DE" sz="1800" dirty="0" smtClean="0"/>
              <a:t> </a:t>
            </a:r>
            <a:r>
              <a:rPr lang="de-DE" sz="1800" dirty="0" err="1" smtClean="0"/>
              <a:t>towards</a:t>
            </a:r>
            <a:r>
              <a:rPr lang="de-DE" sz="1800" dirty="0" smtClean="0"/>
              <a:t> </a:t>
            </a:r>
            <a:r>
              <a:rPr lang="de-DE" sz="1800" dirty="0" err="1" smtClean="0"/>
              <a:t>using</a:t>
            </a:r>
            <a:r>
              <a:rPr lang="de-DE" sz="1800" dirty="0" smtClean="0"/>
              <a:t> PETRA </a:t>
            </a:r>
          </a:p>
          <a:p>
            <a:r>
              <a:rPr lang="de-DE" sz="1800" dirty="0" err="1"/>
              <a:t>f</a:t>
            </a:r>
            <a:r>
              <a:rPr lang="de-DE" sz="1800" dirty="0" err="1" smtClean="0"/>
              <a:t>or</a:t>
            </a:r>
            <a:r>
              <a:rPr lang="de-DE" sz="1800" dirty="0" smtClean="0"/>
              <a:t> </a:t>
            </a:r>
            <a:r>
              <a:rPr lang="de-DE" sz="1800" dirty="0" err="1" smtClean="0"/>
              <a:t>animal</a:t>
            </a:r>
            <a:r>
              <a:rPr lang="de-DE" sz="1800" dirty="0" smtClean="0"/>
              <a:t> </a:t>
            </a:r>
            <a:r>
              <a:rPr lang="de-DE" sz="1800" dirty="0" err="1" smtClean="0"/>
              <a:t>experiments</a:t>
            </a:r>
            <a:endParaRPr lang="de-DE" sz="1800" dirty="0"/>
          </a:p>
        </p:txBody>
      </p:sp>
      <p:sp>
        <p:nvSpPr>
          <p:cNvPr id="2" name="Textfeld 1"/>
          <p:cNvSpPr txBox="1"/>
          <p:nvPr/>
        </p:nvSpPr>
        <p:spPr>
          <a:xfrm>
            <a:off x="326172" y="1700808"/>
            <a:ext cx="5776672" cy="5016758"/>
          </a:xfrm>
          <a:prstGeom prst="rect">
            <a:avLst/>
          </a:prstGeom>
          <a:noFill/>
        </p:spPr>
        <p:txBody>
          <a:bodyPr wrap="square" rtlCol="0">
            <a:spAutoFit/>
          </a:bodyPr>
          <a:lstStyle/>
          <a:p>
            <a:pPr marL="285750" indent="-285750">
              <a:buFont typeface="Wingdings" panose="05000000000000000000" pitchFamily="2" charset="2"/>
              <a:buChar char="ü"/>
            </a:pPr>
            <a:r>
              <a:rPr lang="de-DE" sz="2000" dirty="0" smtClean="0"/>
              <a:t>First </a:t>
            </a:r>
            <a:r>
              <a:rPr lang="de-DE" sz="2000" dirty="0" err="1" smtClean="0"/>
              <a:t>pilot</a:t>
            </a:r>
            <a:r>
              <a:rPr lang="de-DE" sz="2000" dirty="0" smtClean="0"/>
              <a:t> </a:t>
            </a:r>
            <a:r>
              <a:rPr lang="de-DE" sz="2000" dirty="0" err="1" smtClean="0"/>
              <a:t>project</a:t>
            </a:r>
            <a:r>
              <a:rPr lang="de-DE" sz="2000" dirty="0" smtClean="0"/>
              <a:t> </a:t>
            </a:r>
            <a:r>
              <a:rPr lang="de-DE" sz="2000" dirty="0" err="1" smtClean="0"/>
              <a:t>with</a:t>
            </a:r>
            <a:r>
              <a:rPr lang="de-DE" sz="2000" dirty="0" smtClean="0"/>
              <a:t> </a:t>
            </a:r>
            <a:r>
              <a:rPr lang="de-DE" sz="2000" dirty="0" err="1" smtClean="0"/>
              <a:t>two</a:t>
            </a:r>
            <a:r>
              <a:rPr lang="de-DE" sz="2000" dirty="0" smtClean="0"/>
              <a:t> </a:t>
            </a:r>
            <a:r>
              <a:rPr lang="de-DE" sz="2000" dirty="0" err="1" smtClean="0"/>
              <a:t>pillars</a:t>
            </a:r>
            <a:r>
              <a:rPr lang="de-DE" sz="2000" dirty="0" smtClean="0"/>
              <a:t> </a:t>
            </a:r>
            <a:r>
              <a:rPr lang="de-DE" sz="2000" dirty="0" err="1" smtClean="0"/>
              <a:t>is</a:t>
            </a:r>
            <a:r>
              <a:rPr lang="de-DE" sz="2000" dirty="0" smtClean="0"/>
              <a:t> </a:t>
            </a:r>
            <a:r>
              <a:rPr lang="de-DE" sz="2000" dirty="0" err="1" smtClean="0"/>
              <a:t>approved</a:t>
            </a:r>
            <a:r>
              <a:rPr lang="de-DE" sz="2000" dirty="0" smtClean="0"/>
              <a:t> </a:t>
            </a:r>
            <a:r>
              <a:rPr lang="de-DE" sz="2000" dirty="0" err="1" smtClean="0"/>
              <a:t>and</a:t>
            </a:r>
            <a:r>
              <a:rPr lang="de-DE" sz="2000" dirty="0" smtClean="0"/>
              <a:t> in </a:t>
            </a:r>
            <a:r>
              <a:rPr lang="de-DE" sz="2000" dirty="0" err="1" smtClean="0"/>
              <a:t>preparation</a:t>
            </a:r>
            <a:endParaRPr lang="de-DE" sz="2000" dirty="0" smtClean="0"/>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r>
              <a:rPr lang="de-DE" sz="2000" dirty="0" smtClean="0"/>
              <a:t>Workshops </a:t>
            </a:r>
            <a:r>
              <a:rPr lang="de-DE" sz="2000" dirty="0" err="1" smtClean="0"/>
              <a:t>and</a:t>
            </a:r>
            <a:r>
              <a:rPr lang="de-DE" sz="2000" dirty="0" smtClean="0"/>
              <a:t> </a:t>
            </a:r>
            <a:r>
              <a:rPr lang="de-DE" sz="2000" dirty="0" err="1" smtClean="0"/>
              <a:t>interviews</a:t>
            </a:r>
            <a:r>
              <a:rPr lang="de-DE" sz="2000" dirty="0" smtClean="0"/>
              <a:t> </a:t>
            </a:r>
            <a:r>
              <a:rPr lang="de-DE" sz="2000" dirty="0" err="1" smtClean="0"/>
              <a:t>are</a:t>
            </a:r>
            <a:r>
              <a:rPr lang="de-DE" sz="2000" dirty="0" smtClean="0"/>
              <a:t> </a:t>
            </a:r>
            <a:r>
              <a:rPr lang="de-DE" sz="2000" dirty="0" err="1" smtClean="0"/>
              <a:t>organized</a:t>
            </a:r>
            <a:r>
              <a:rPr lang="de-DE" sz="2000" dirty="0" smtClean="0"/>
              <a:t> </a:t>
            </a:r>
            <a:r>
              <a:rPr lang="de-DE" sz="2000" dirty="0" err="1" smtClean="0"/>
              <a:t>for</a:t>
            </a:r>
            <a:r>
              <a:rPr lang="de-DE" sz="2000" dirty="0" smtClean="0"/>
              <a:t> </a:t>
            </a:r>
            <a:r>
              <a:rPr lang="de-DE" sz="2000" dirty="0" err="1" smtClean="0"/>
              <a:t>checking</a:t>
            </a:r>
            <a:r>
              <a:rPr lang="de-DE" sz="2000" dirty="0" smtClean="0"/>
              <a:t> </a:t>
            </a:r>
            <a:r>
              <a:rPr lang="de-DE" sz="2000" dirty="0" err="1" smtClean="0"/>
              <a:t>the</a:t>
            </a:r>
            <a:r>
              <a:rPr lang="de-DE" sz="2000" dirty="0" smtClean="0"/>
              <a:t> </a:t>
            </a:r>
            <a:r>
              <a:rPr lang="de-DE" sz="2000" dirty="0" err="1" smtClean="0"/>
              <a:t>needs</a:t>
            </a:r>
            <a:r>
              <a:rPr lang="de-DE" sz="2000" dirty="0" smtClean="0"/>
              <a:t> </a:t>
            </a:r>
            <a:r>
              <a:rPr lang="de-DE" sz="2000" dirty="0" err="1" smtClean="0"/>
              <a:t>of</a:t>
            </a:r>
            <a:r>
              <a:rPr lang="de-DE" sz="2000" dirty="0" smtClean="0"/>
              <a:t> </a:t>
            </a:r>
            <a:r>
              <a:rPr lang="de-DE" sz="2000" dirty="0" err="1" smtClean="0"/>
              <a:t>the</a:t>
            </a:r>
            <a:r>
              <a:rPr lang="de-DE" sz="2000" dirty="0" smtClean="0"/>
              <a:t> </a:t>
            </a:r>
            <a:r>
              <a:rPr lang="de-DE" sz="2000" dirty="0" err="1" smtClean="0"/>
              <a:t>community</a:t>
            </a:r>
            <a:endParaRPr lang="de-DE" sz="2000" dirty="0" smtClean="0"/>
          </a:p>
          <a:p>
            <a:pPr marL="285750" indent="-285750">
              <a:buFont typeface="Wingdings" panose="05000000000000000000" pitchFamily="2" charset="2"/>
              <a:buChar char="ü"/>
            </a:pPr>
            <a:endParaRPr lang="de-DE" sz="2000" dirty="0" smtClean="0"/>
          </a:p>
          <a:p>
            <a:pPr marL="285750" indent="-285750">
              <a:buFont typeface="Wingdings" panose="05000000000000000000" pitchFamily="2" charset="2"/>
              <a:buChar char="ü"/>
            </a:pPr>
            <a:r>
              <a:rPr lang="de-DE" sz="2000" dirty="0" err="1" smtClean="0"/>
              <a:t>Contact</a:t>
            </a:r>
            <a:r>
              <a:rPr lang="de-DE" sz="2000" dirty="0" smtClean="0"/>
              <a:t> </a:t>
            </a:r>
            <a:r>
              <a:rPr lang="de-DE" sz="2000" dirty="0" err="1" smtClean="0"/>
              <a:t>to</a:t>
            </a:r>
            <a:r>
              <a:rPr lang="de-DE" sz="2000" dirty="0" smtClean="0"/>
              <a:t> LEAPS </a:t>
            </a:r>
            <a:r>
              <a:rPr lang="de-DE" sz="2000" dirty="0" err="1" smtClean="0"/>
              <a:t>partners</a:t>
            </a:r>
            <a:r>
              <a:rPr lang="de-DE" sz="2000" dirty="0" smtClean="0"/>
              <a:t> </a:t>
            </a:r>
            <a:r>
              <a:rPr lang="de-DE" sz="2000" dirty="0" err="1" smtClean="0"/>
              <a:t>with</a:t>
            </a:r>
            <a:r>
              <a:rPr lang="de-DE" sz="2000" dirty="0" smtClean="0"/>
              <a:t> in-vivo </a:t>
            </a:r>
            <a:r>
              <a:rPr lang="de-DE" sz="2000" dirty="0" err="1" smtClean="0"/>
              <a:t>beamlines</a:t>
            </a:r>
            <a:endParaRPr lang="de-DE" sz="2000" dirty="0" smtClean="0"/>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r>
              <a:rPr lang="de-DE" sz="2000" dirty="0" err="1" smtClean="0"/>
              <a:t>Discussions</a:t>
            </a:r>
            <a:r>
              <a:rPr lang="de-DE" sz="2000" dirty="0" smtClean="0"/>
              <a:t> </a:t>
            </a:r>
            <a:r>
              <a:rPr lang="de-DE" sz="2000" dirty="0" err="1" smtClean="0"/>
              <a:t>with</a:t>
            </a:r>
            <a:r>
              <a:rPr lang="de-DE" sz="2000" dirty="0" smtClean="0"/>
              <a:t> </a:t>
            </a:r>
            <a:r>
              <a:rPr lang="de-DE" sz="2000" dirty="0" err="1" smtClean="0"/>
              <a:t>federal</a:t>
            </a:r>
            <a:r>
              <a:rPr lang="de-DE" sz="2000" dirty="0" smtClean="0"/>
              <a:t> </a:t>
            </a:r>
            <a:r>
              <a:rPr lang="de-DE" sz="2000" dirty="0" err="1" smtClean="0"/>
              <a:t>Government</a:t>
            </a:r>
            <a:r>
              <a:rPr lang="de-DE" sz="2000" dirty="0" smtClean="0"/>
              <a:t> </a:t>
            </a:r>
            <a:r>
              <a:rPr lang="de-DE" sz="2000" dirty="0" err="1" smtClean="0"/>
              <a:t>about</a:t>
            </a:r>
            <a:r>
              <a:rPr lang="de-DE" sz="2000" dirty="0" smtClean="0"/>
              <a:t> </a:t>
            </a:r>
            <a:r>
              <a:rPr lang="de-DE" sz="2000" dirty="0" err="1" smtClean="0"/>
              <a:t>DESY‘s</a:t>
            </a:r>
            <a:r>
              <a:rPr lang="de-DE" sz="2000" dirty="0" smtClean="0"/>
              <a:t> </a:t>
            </a:r>
            <a:r>
              <a:rPr lang="de-DE" sz="2000" dirty="0" err="1" smtClean="0"/>
              <a:t>contribution</a:t>
            </a:r>
            <a:r>
              <a:rPr lang="de-DE" sz="2000" dirty="0" smtClean="0"/>
              <a:t> </a:t>
            </a:r>
            <a:r>
              <a:rPr lang="de-DE" sz="2000" dirty="0" err="1" smtClean="0"/>
              <a:t>to</a:t>
            </a:r>
            <a:r>
              <a:rPr lang="de-DE" sz="2000" dirty="0" smtClean="0"/>
              <a:t> </a:t>
            </a:r>
            <a:r>
              <a:rPr lang="de-DE" sz="2000" dirty="0" err="1" smtClean="0"/>
              <a:t>the</a:t>
            </a:r>
            <a:r>
              <a:rPr lang="de-DE" sz="2000" dirty="0" smtClean="0"/>
              <a:t> post-Corona time</a:t>
            </a:r>
          </a:p>
          <a:p>
            <a:pPr marL="285750" indent="-285750">
              <a:buFont typeface="Wingdings" panose="05000000000000000000" pitchFamily="2" charset="2"/>
              <a:buChar char="ü"/>
            </a:pPr>
            <a:endParaRPr lang="de-DE" sz="2000" dirty="0"/>
          </a:p>
          <a:p>
            <a:endParaRPr lang="de-DE" sz="2000" dirty="0" smtClean="0"/>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endParaRPr lang="de-DE" sz="2000" dirty="0" smtClean="0"/>
          </a:p>
          <a:p>
            <a:pPr marL="285750" indent="-285750">
              <a:buFont typeface="Wingdings" panose="05000000000000000000" pitchFamily="2" charset="2"/>
              <a:buChar char="ü"/>
            </a:pPr>
            <a:endParaRPr lang="de-DE" sz="2000" dirty="0" smtClean="0"/>
          </a:p>
        </p:txBody>
      </p:sp>
      <p:sp>
        <p:nvSpPr>
          <p:cNvPr id="4" name="Rechteck 3"/>
          <p:cNvSpPr/>
          <p:nvPr/>
        </p:nvSpPr>
        <p:spPr>
          <a:xfrm>
            <a:off x="6744072" y="476672"/>
            <a:ext cx="5112568" cy="3888432"/>
          </a:xfrm>
          <a:prstGeom prst="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de-DE" sz="1600" dirty="0" err="1" smtClean="0">
              <a:solidFill>
                <a:schemeClr val="tx1"/>
              </a:solidFill>
            </a:endParaRPr>
          </a:p>
        </p:txBody>
      </p:sp>
      <p:sp>
        <p:nvSpPr>
          <p:cNvPr id="5" name="Textfeld 4"/>
          <p:cNvSpPr txBox="1"/>
          <p:nvPr/>
        </p:nvSpPr>
        <p:spPr>
          <a:xfrm>
            <a:off x="6899072" y="688038"/>
            <a:ext cx="4935967" cy="3416320"/>
          </a:xfrm>
          <a:prstGeom prst="rect">
            <a:avLst/>
          </a:prstGeom>
          <a:noFill/>
        </p:spPr>
        <p:txBody>
          <a:bodyPr wrap="none" rtlCol="0">
            <a:spAutoFit/>
          </a:bodyPr>
          <a:lstStyle/>
          <a:p>
            <a:r>
              <a:rPr lang="de-DE" b="1" dirty="0" smtClean="0"/>
              <a:t>Check </a:t>
            </a:r>
            <a:r>
              <a:rPr lang="de-DE" b="1" dirty="0" err="1" smtClean="0"/>
              <a:t>list</a:t>
            </a:r>
            <a:r>
              <a:rPr lang="de-DE" b="1" dirty="0" smtClean="0"/>
              <a:t>:</a:t>
            </a:r>
          </a:p>
          <a:p>
            <a:endParaRPr lang="de-DE" dirty="0"/>
          </a:p>
          <a:p>
            <a:pPr marL="285750" indent="-285750">
              <a:buFont typeface="Courier New" panose="02070309020205020404" pitchFamily="49" charset="0"/>
              <a:buChar char="o"/>
            </a:pPr>
            <a:r>
              <a:rPr lang="de-DE" dirty="0" err="1" smtClean="0"/>
              <a:t>Convincing</a:t>
            </a:r>
            <a:r>
              <a:rPr lang="de-DE" dirty="0" smtClean="0"/>
              <a:t> </a:t>
            </a:r>
            <a:r>
              <a:rPr lang="de-DE" dirty="0" err="1" smtClean="0"/>
              <a:t>case</a:t>
            </a:r>
            <a:r>
              <a:rPr lang="de-DE" dirty="0" smtClean="0"/>
              <a:t> </a:t>
            </a:r>
            <a:r>
              <a:rPr lang="de-DE" dirty="0" err="1" smtClean="0"/>
              <a:t>and</a:t>
            </a:r>
            <a:r>
              <a:rPr lang="de-DE" dirty="0" smtClean="0"/>
              <a:t> </a:t>
            </a:r>
            <a:r>
              <a:rPr lang="de-DE" dirty="0" err="1" smtClean="0"/>
              <a:t>scientific</a:t>
            </a:r>
            <a:r>
              <a:rPr lang="de-DE" dirty="0" smtClean="0"/>
              <a:t> </a:t>
            </a:r>
            <a:r>
              <a:rPr lang="de-DE" dirty="0" err="1" smtClean="0"/>
              <a:t>motivation</a:t>
            </a:r>
            <a:r>
              <a:rPr lang="de-DE" dirty="0" smtClean="0"/>
              <a:t>?</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smtClean="0"/>
              <a:t>Strong </a:t>
            </a:r>
            <a:r>
              <a:rPr lang="de-DE" dirty="0" err="1" smtClean="0"/>
              <a:t>consortium</a:t>
            </a:r>
            <a:r>
              <a:rPr lang="de-DE" dirty="0" smtClean="0"/>
              <a:t> </a:t>
            </a:r>
            <a:r>
              <a:rPr lang="de-DE" dirty="0" err="1" smtClean="0"/>
              <a:t>of</a:t>
            </a:r>
            <a:r>
              <a:rPr lang="de-DE" dirty="0" smtClean="0"/>
              <a:t> </a:t>
            </a:r>
            <a:r>
              <a:rPr lang="de-DE" dirty="0" err="1" smtClean="0"/>
              <a:t>excellent</a:t>
            </a:r>
            <a:r>
              <a:rPr lang="de-DE" dirty="0" smtClean="0"/>
              <a:t> </a:t>
            </a:r>
            <a:r>
              <a:rPr lang="de-DE" dirty="0" err="1" smtClean="0"/>
              <a:t>people</a:t>
            </a:r>
            <a:r>
              <a:rPr lang="de-DE" dirty="0" smtClean="0"/>
              <a:t> </a:t>
            </a:r>
            <a:r>
              <a:rPr lang="de-DE" dirty="0" err="1" smtClean="0"/>
              <a:t>and</a:t>
            </a:r>
            <a:r>
              <a:rPr lang="de-DE" dirty="0" smtClean="0"/>
              <a:t> </a:t>
            </a:r>
          </a:p>
          <a:p>
            <a:r>
              <a:rPr lang="de-DE" dirty="0" smtClean="0"/>
              <a:t>     </a:t>
            </a:r>
            <a:r>
              <a:rPr lang="de-DE" dirty="0" err="1" smtClean="0"/>
              <a:t>institutes</a:t>
            </a:r>
            <a:r>
              <a:rPr lang="de-DE" dirty="0" smtClean="0"/>
              <a:t>?</a:t>
            </a:r>
          </a:p>
          <a:p>
            <a:endParaRPr lang="de-DE" dirty="0"/>
          </a:p>
          <a:p>
            <a:pPr marL="285750" indent="-285750">
              <a:buFont typeface="Courier New" panose="02070309020205020404" pitchFamily="49" charset="0"/>
              <a:buChar char="o"/>
            </a:pPr>
            <a:r>
              <a:rPr lang="de-DE" dirty="0" smtClean="0"/>
              <a:t>High </a:t>
            </a:r>
            <a:r>
              <a:rPr lang="de-DE" dirty="0" err="1" smtClean="0"/>
              <a:t>societal</a:t>
            </a:r>
            <a:r>
              <a:rPr lang="de-DE" dirty="0" smtClean="0"/>
              <a:t> </a:t>
            </a:r>
            <a:r>
              <a:rPr lang="de-DE" dirty="0" err="1" smtClean="0"/>
              <a:t>impact</a:t>
            </a:r>
            <a:r>
              <a:rPr lang="de-DE" dirty="0" smtClean="0"/>
              <a:t>?</a:t>
            </a:r>
          </a:p>
          <a:p>
            <a:endParaRPr lang="de-DE" dirty="0"/>
          </a:p>
          <a:p>
            <a:pPr marL="285750" indent="-285750">
              <a:buFont typeface="Courier New" panose="02070309020205020404" pitchFamily="49" charset="0"/>
              <a:buChar char="o"/>
            </a:pPr>
            <a:r>
              <a:rPr lang="de-DE" dirty="0" smtClean="0"/>
              <a:t>Technical </a:t>
            </a:r>
            <a:r>
              <a:rPr lang="de-DE" dirty="0" err="1" smtClean="0"/>
              <a:t>Visibility</a:t>
            </a:r>
            <a:r>
              <a:rPr lang="de-DE" dirty="0" smtClean="0"/>
              <a:t> at PETRAIII?</a:t>
            </a:r>
          </a:p>
          <a:p>
            <a:pPr marL="285750" indent="-285750">
              <a:buFont typeface="Courier New" panose="02070309020205020404" pitchFamily="49" charset="0"/>
              <a:buChar char="o"/>
            </a:pPr>
            <a:endParaRPr lang="de-DE" dirty="0"/>
          </a:p>
          <a:p>
            <a:pPr marL="285750" indent="-285750">
              <a:buFont typeface="Courier New" panose="02070309020205020404" pitchFamily="49" charset="0"/>
              <a:buChar char="o"/>
            </a:pPr>
            <a:r>
              <a:rPr lang="de-DE" dirty="0" err="1" smtClean="0"/>
              <a:t>Full</a:t>
            </a:r>
            <a:r>
              <a:rPr lang="de-DE" dirty="0" smtClean="0"/>
              <a:t> </a:t>
            </a:r>
            <a:r>
              <a:rPr lang="de-DE" dirty="0" err="1" smtClean="0"/>
              <a:t>approval</a:t>
            </a:r>
            <a:r>
              <a:rPr lang="de-DE" dirty="0" smtClean="0"/>
              <a:t> </a:t>
            </a:r>
            <a:r>
              <a:rPr lang="de-DE" dirty="0" err="1" smtClean="0"/>
              <a:t>of</a:t>
            </a:r>
            <a:r>
              <a:rPr lang="de-DE" dirty="0" smtClean="0"/>
              <a:t> </a:t>
            </a:r>
            <a:r>
              <a:rPr lang="de-DE" dirty="0" err="1" smtClean="0"/>
              <a:t>experiments</a:t>
            </a:r>
            <a:r>
              <a:rPr lang="de-DE" dirty="0" smtClean="0"/>
              <a:t> </a:t>
            </a:r>
            <a:r>
              <a:rPr lang="de-DE" dirty="0" err="1" smtClean="0"/>
              <a:t>by</a:t>
            </a:r>
            <a:r>
              <a:rPr lang="de-DE" dirty="0" smtClean="0"/>
              <a:t> </a:t>
            </a:r>
            <a:r>
              <a:rPr lang="de-DE" dirty="0" err="1" smtClean="0"/>
              <a:t>authorities</a:t>
            </a:r>
            <a:r>
              <a:rPr lang="de-DE" dirty="0" smtClean="0"/>
              <a:t>?</a:t>
            </a:r>
          </a:p>
        </p:txBody>
      </p:sp>
    </p:spTree>
    <p:extLst>
      <p:ext uri="{BB962C8B-B14F-4D97-AF65-F5344CB8AC3E}">
        <p14:creationId xmlns:p14="http://schemas.microsoft.com/office/powerpoint/2010/main" val="360879203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3" name="Titel 2">
            <a:extLst>
              <a:ext uri="{FF2B5EF4-FFF2-40B4-BE49-F238E27FC236}">
                <a16:creationId xmlns:a16="http://schemas.microsoft.com/office/drawing/2014/main" xmlns="" id="{9AC8FA3B-CD19-40F3-B796-21FAD7F986A1}"/>
              </a:ext>
            </a:extLst>
          </p:cNvPr>
          <p:cNvSpPr>
            <a:spLocks noGrp="1"/>
          </p:cNvSpPr>
          <p:nvPr>
            <p:ph type="ctrTitle"/>
          </p:nvPr>
        </p:nvSpPr>
        <p:spPr>
          <a:ln>
            <a:noFill/>
          </a:ln>
        </p:spPr>
        <p:txBody>
          <a:bodyPr/>
          <a:lstStyle/>
          <a:p>
            <a:r>
              <a:rPr lang="en-US" dirty="0" smtClean="0"/>
              <a:t>Bio-medical imaging</a:t>
            </a:r>
            <a:endParaRPr lang="de-DE"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960" y="476672"/>
            <a:ext cx="6350000" cy="5422900"/>
          </a:xfrm>
          <a:prstGeom prst="rect">
            <a:avLst/>
          </a:prstGeom>
        </p:spPr>
      </p:pic>
      <p:sp>
        <p:nvSpPr>
          <p:cNvPr id="16" name="Rectangle 15"/>
          <p:cNvSpPr/>
          <p:nvPr/>
        </p:nvSpPr>
        <p:spPr>
          <a:xfrm>
            <a:off x="6168008" y="1196752"/>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17" name="Rectangle 16"/>
          <p:cNvSpPr/>
          <p:nvPr/>
        </p:nvSpPr>
        <p:spPr>
          <a:xfrm>
            <a:off x="9781704" y="3730449"/>
            <a:ext cx="2232248" cy="1440160"/>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smtClean="0">
              <a:solidFill>
                <a:schemeClr val="tx1"/>
              </a:solidFill>
            </a:endParaRPr>
          </a:p>
        </p:txBody>
      </p:sp>
      <p:sp>
        <p:nvSpPr>
          <p:cNvPr id="9" name="Untertitel 3">
            <a:extLst>
              <a:ext uri="{FF2B5EF4-FFF2-40B4-BE49-F238E27FC236}">
                <a16:creationId xmlns:a16="http://schemas.microsoft.com/office/drawing/2014/main" xmlns="" id="{E2057073-5E63-4A11-B0F4-7C24A0079D74}"/>
              </a:ext>
            </a:extLst>
          </p:cNvPr>
          <p:cNvSpPr txBox="1">
            <a:spLocks/>
          </p:cNvSpPr>
          <p:nvPr/>
        </p:nvSpPr>
        <p:spPr>
          <a:xfrm>
            <a:off x="428791" y="1412776"/>
            <a:ext cx="7453286" cy="1294253"/>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spcAft>
                <a:spcPts val="0"/>
              </a:spcAft>
              <a:buClr>
                <a:schemeClr val="accent1"/>
              </a:buClr>
              <a:buSzPct val="110000"/>
              <a:buFont typeface="Arial" panose="020B0604020202020204" pitchFamily="34" charset="0"/>
              <a:buNone/>
              <a:tabLst>
                <a:tab pos="361950" algn="l"/>
              </a:tabLst>
              <a:defRPr sz="2400" b="0" kern="1200">
                <a:solidFill>
                  <a:schemeClr val="accent2"/>
                </a:solidFill>
                <a:latin typeface="+mn-lt"/>
                <a:ea typeface="+mn-ea"/>
                <a:cs typeface="+mn-cs"/>
              </a:defRPr>
            </a:lvl1pPr>
            <a:lvl2pPr marL="457200" indent="0" algn="ctr" defTabSz="914400" rtl="0" eaLnBrk="1" latinLnBrk="0" hangingPunct="1">
              <a:lnSpc>
                <a:spcPct val="125000"/>
              </a:lnSpc>
              <a:spcBef>
                <a:spcPts val="0"/>
              </a:spcBef>
              <a:spcAft>
                <a:spcPts val="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25000"/>
              </a:lnSpc>
              <a:spcBef>
                <a:spcPts val="0"/>
              </a:spcBef>
              <a:spcAft>
                <a:spcPts val="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25000"/>
              </a:lnSpc>
              <a:spcBef>
                <a:spcPts val="0"/>
              </a:spcBef>
              <a:spcAft>
                <a:spcPts val="0"/>
              </a:spcAft>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25000"/>
              </a:lnSpc>
              <a:spcBef>
                <a:spcPts val="0"/>
              </a:spcBef>
              <a:spcAft>
                <a:spcPts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Clr>
                <a:schemeClr val="bg1"/>
              </a:buClr>
            </a:pPr>
            <a:endParaRPr lang="de-DE" dirty="0" smtClean="0">
              <a:solidFill>
                <a:schemeClr val="bg1"/>
              </a:solidFill>
            </a:endParaRPr>
          </a:p>
          <a:p>
            <a:pPr marL="514350" indent="-514350">
              <a:buClr>
                <a:schemeClr val="bg1"/>
              </a:buClr>
              <a:buFont typeface="+mj-lt"/>
              <a:buAutoNum type="romanUcPeriod"/>
            </a:pPr>
            <a:endParaRPr lang="de-DE" dirty="0" smtClean="0">
              <a:solidFill>
                <a:schemeClr val="bg1"/>
              </a:solidFill>
            </a:endParaRPr>
          </a:p>
          <a:p>
            <a:pPr marL="514350" indent="-514350">
              <a:buClr>
                <a:schemeClr val="bg1"/>
              </a:buClr>
              <a:buFont typeface="+mj-lt"/>
              <a:buAutoNum type="romanUcPeriod" startAt="2"/>
            </a:pPr>
            <a:r>
              <a:rPr lang="de-DE" dirty="0" smtClean="0">
                <a:solidFill>
                  <a:schemeClr val="bg1"/>
                </a:solidFill>
              </a:rPr>
              <a:t>Pilot </a:t>
            </a:r>
            <a:r>
              <a:rPr lang="de-DE" dirty="0" err="1" smtClean="0">
                <a:solidFill>
                  <a:schemeClr val="bg1"/>
                </a:solidFill>
              </a:rPr>
              <a:t>experiments</a:t>
            </a:r>
            <a:r>
              <a:rPr lang="de-DE" dirty="0" smtClean="0">
                <a:solidFill>
                  <a:schemeClr val="bg1"/>
                </a:solidFill>
              </a:rPr>
              <a:t> at PETRA III</a:t>
            </a:r>
          </a:p>
        </p:txBody>
      </p:sp>
    </p:spTree>
    <p:extLst>
      <p:ext uri="{BB962C8B-B14F-4D97-AF65-F5344CB8AC3E}">
        <p14:creationId xmlns:p14="http://schemas.microsoft.com/office/powerpoint/2010/main" val="24688761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smtClean="0"/>
              <a:t>The </a:t>
            </a:r>
            <a:r>
              <a:rPr lang="de-DE" dirty="0" err="1" smtClean="0"/>
              <a:t>initiating</a:t>
            </a:r>
            <a:r>
              <a:rPr lang="de-DE" dirty="0" smtClean="0"/>
              <a:t> </a:t>
            </a:r>
            <a:r>
              <a:rPr lang="de-DE" dirty="0" err="1" smtClean="0"/>
              <a:t>case</a:t>
            </a:r>
            <a:r>
              <a:rPr lang="de-DE" dirty="0" smtClean="0"/>
              <a:t> </a:t>
            </a:r>
            <a:r>
              <a:rPr lang="de-DE" dirty="0" err="1" smtClean="0"/>
              <a:t>for</a:t>
            </a:r>
            <a:r>
              <a:rPr lang="de-DE" dirty="0" smtClean="0"/>
              <a:t> in-vivo </a:t>
            </a:r>
            <a:r>
              <a:rPr lang="de-DE" dirty="0" err="1" smtClean="0"/>
              <a:t>developments</a:t>
            </a:r>
            <a:endParaRPr lang="de-DE"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sz="1800" dirty="0" err="1" smtClean="0"/>
              <a:t>Excellent</a:t>
            </a:r>
            <a:r>
              <a:rPr lang="de-DE" sz="1800" dirty="0" smtClean="0"/>
              <a:t> </a:t>
            </a:r>
            <a:r>
              <a:rPr lang="de-DE" sz="1800" dirty="0" err="1" smtClean="0"/>
              <a:t>science</a:t>
            </a:r>
            <a:r>
              <a:rPr lang="de-DE" sz="1800" dirty="0" smtClean="0"/>
              <a:t> </a:t>
            </a:r>
            <a:r>
              <a:rPr lang="de-DE" sz="1800" dirty="0" err="1" smtClean="0"/>
              <a:t>with</a:t>
            </a:r>
            <a:r>
              <a:rPr lang="de-DE" sz="1800" dirty="0" smtClean="0"/>
              <a:t> high </a:t>
            </a:r>
            <a:r>
              <a:rPr lang="de-DE" sz="1800" dirty="0" err="1" smtClean="0"/>
              <a:t>impact</a:t>
            </a:r>
            <a:r>
              <a:rPr lang="de-DE" sz="1800" dirty="0" smtClean="0"/>
              <a:t> on </a:t>
            </a:r>
            <a:r>
              <a:rPr lang="de-DE" sz="1800" dirty="0" err="1" smtClean="0"/>
              <a:t>people‘s</a:t>
            </a:r>
            <a:r>
              <a:rPr lang="de-DE" sz="1800" dirty="0" smtClean="0"/>
              <a:t> </a:t>
            </a:r>
            <a:r>
              <a:rPr lang="de-DE" sz="1800" dirty="0" err="1" smtClean="0"/>
              <a:t>life</a:t>
            </a:r>
            <a:endParaRPr lang="de-DE" sz="1800" dirty="0"/>
          </a:p>
        </p:txBody>
      </p:sp>
      <p:pic>
        <p:nvPicPr>
          <p:cNvPr id="3074" name="Picture 2" descr="Samuel Hub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68" y="1772816"/>
            <a:ext cx="1728192" cy="2448273"/>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a:off x="2855640" y="1758264"/>
            <a:ext cx="6840760" cy="2031325"/>
          </a:xfrm>
          <a:prstGeom prst="rect">
            <a:avLst/>
          </a:prstGeom>
        </p:spPr>
        <p:txBody>
          <a:bodyPr wrap="square">
            <a:spAutoFit/>
          </a:bodyPr>
          <a:lstStyle/>
          <a:p>
            <a:r>
              <a:rPr lang="de-DE" b="1" dirty="0"/>
              <a:t>Prof. Dr. med. </a:t>
            </a:r>
            <a:r>
              <a:rPr lang="de-DE" b="1" dirty="0" smtClean="0"/>
              <a:t>Samuel </a:t>
            </a:r>
            <a:r>
              <a:rPr lang="de-DE" b="1" dirty="0"/>
              <a:t>Huber </a:t>
            </a:r>
            <a:endParaRPr lang="de-DE" b="1" dirty="0" smtClean="0"/>
          </a:p>
          <a:p>
            <a:endParaRPr lang="de-DE" dirty="0"/>
          </a:p>
          <a:p>
            <a:pPr marL="285750" indent="-285750">
              <a:buFont typeface="Arial" panose="020B0604020202020204" pitchFamily="34" charset="0"/>
              <a:buChar char="•"/>
            </a:pPr>
            <a:r>
              <a:rPr lang="de-DE" dirty="0" err="1" smtClean="0"/>
              <a:t>Clinic</a:t>
            </a:r>
            <a:r>
              <a:rPr lang="de-DE" dirty="0" smtClean="0"/>
              <a:t> Director </a:t>
            </a:r>
            <a:endParaRPr lang="de-DE" dirty="0"/>
          </a:p>
          <a:p>
            <a:pPr marL="285750" indent="-285750">
              <a:buFont typeface="Arial" panose="020B0604020202020204" pitchFamily="34" charset="0"/>
              <a:buChar char="•"/>
            </a:pPr>
            <a:r>
              <a:rPr lang="de-DE" dirty="0" smtClean="0"/>
              <a:t>Heisenberg-</a:t>
            </a:r>
            <a:r>
              <a:rPr lang="de-DE" dirty="0" err="1" smtClean="0"/>
              <a:t>Professorship</a:t>
            </a:r>
            <a:r>
              <a:rPr lang="de-DE" dirty="0" smtClean="0"/>
              <a:t> </a:t>
            </a:r>
            <a:r>
              <a:rPr lang="de-DE" dirty="0" err="1" smtClean="0"/>
              <a:t>for</a:t>
            </a:r>
            <a:r>
              <a:rPr lang="de-DE" dirty="0" smtClean="0"/>
              <a:t> immune </a:t>
            </a:r>
            <a:r>
              <a:rPr lang="de-DE" dirty="0" err="1" smtClean="0"/>
              <a:t>regulation</a:t>
            </a:r>
            <a:endParaRPr lang="de-DE" dirty="0"/>
          </a:p>
          <a:p>
            <a:pPr marL="285750" indent="-285750">
              <a:buFont typeface="Arial" panose="020B0604020202020204" pitchFamily="34" charset="0"/>
              <a:buChar char="•"/>
            </a:pPr>
            <a:r>
              <a:rPr lang="de-DE" dirty="0" smtClean="0"/>
              <a:t>Head </a:t>
            </a:r>
            <a:r>
              <a:rPr lang="de-DE" dirty="0" err="1" smtClean="0"/>
              <a:t>of</a:t>
            </a:r>
            <a:r>
              <a:rPr lang="de-DE" dirty="0" smtClean="0"/>
              <a:t> „Molekulare </a:t>
            </a:r>
            <a:r>
              <a:rPr lang="de-DE" dirty="0"/>
              <a:t>Gastroenterologie und </a:t>
            </a:r>
            <a:r>
              <a:rPr lang="de-DE" dirty="0" smtClean="0"/>
              <a:t>Immunologie“ (</a:t>
            </a:r>
            <a:r>
              <a:rPr lang="de-DE" dirty="0" err="1" smtClean="0"/>
              <a:t>Molecular</a:t>
            </a:r>
            <a:r>
              <a:rPr lang="de-DE" dirty="0" smtClean="0"/>
              <a:t> </a:t>
            </a:r>
            <a:r>
              <a:rPr lang="de-DE" dirty="0" err="1" smtClean="0"/>
              <a:t>gastroentology</a:t>
            </a:r>
            <a:r>
              <a:rPr lang="de-DE" dirty="0" smtClean="0"/>
              <a:t> </a:t>
            </a:r>
            <a:r>
              <a:rPr lang="de-DE" dirty="0" err="1" smtClean="0"/>
              <a:t>and</a:t>
            </a:r>
            <a:r>
              <a:rPr lang="de-DE" dirty="0" smtClean="0"/>
              <a:t> </a:t>
            </a:r>
            <a:r>
              <a:rPr lang="de-DE" dirty="0" err="1" smtClean="0"/>
              <a:t>immunology</a:t>
            </a:r>
            <a:r>
              <a:rPr lang="de-DE" dirty="0" smtClean="0"/>
              <a:t>)</a:t>
            </a:r>
            <a:endParaRPr lang="de-DE" dirty="0"/>
          </a:p>
          <a:p>
            <a:pPr marL="285750" indent="-285750">
              <a:buFont typeface="Arial" panose="020B0604020202020204" pitchFamily="34" charset="0"/>
              <a:buChar char="•"/>
            </a:pPr>
            <a:r>
              <a:rPr lang="de-DE" dirty="0" smtClean="0"/>
              <a:t>Medical </a:t>
            </a:r>
            <a:r>
              <a:rPr lang="de-DE" dirty="0" err="1" smtClean="0"/>
              <a:t>Specialist</a:t>
            </a:r>
            <a:r>
              <a:rPr lang="de-DE" dirty="0" smtClean="0"/>
              <a:t> </a:t>
            </a:r>
            <a:r>
              <a:rPr lang="de-DE" dirty="0" err="1" smtClean="0"/>
              <a:t>for</a:t>
            </a:r>
            <a:r>
              <a:rPr lang="de-DE" dirty="0" smtClean="0"/>
              <a:t> </a:t>
            </a:r>
            <a:r>
              <a:rPr lang="de-DE" dirty="0"/>
              <a:t>Internal </a:t>
            </a:r>
            <a:r>
              <a:rPr lang="de-DE" dirty="0" err="1"/>
              <a:t>Medicine</a:t>
            </a:r>
            <a:r>
              <a:rPr lang="de-DE" dirty="0"/>
              <a:t> </a:t>
            </a:r>
            <a:r>
              <a:rPr lang="de-DE" dirty="0" err="1"/>
              <a:t>and</a:t>
            </a:r>
            <a:r>
              <a:rPr lang="de-DE" dirty="0"/>
              <a:t> </a:t>
            </a:r>
            <a:r>
              <a:rPr lang="de-DE" dirty="0" err="1"/>
              <a:t>Gastroenterology</a:t>
            </a:r>
            <a:endParaRPr lang="de-DE" dirty="0"/>
          </a:p>
        </p:txBody>
      </p:sp>
      <p:pic>
        <p:nvPicPr>
          <p:cNvPr id="34" name="Grafik 33">
            <a:extLst>
              <a:ext uri="{FF2B5EF4-FFF2-40B4-BE49-F238E27FC236}">
                <a16:creationId xmlns:a16="http://schemas.microsoft.com/office/drawing/2014/main" xmlns="" id="{3AFE6148-68F5-5446-9F85-549F953F80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21" t="16085" r="22773" b="12032"/>
          <a:stretch/>
        </p:blipFill>
        <p:spPr>
          <a:xfrm>
            <a:off x="9466943" y="4383962"/>
            <a:ext cx="1885641" cy="1925358"/>
          </a:xfrm>
          <a:prstGeom prst="rect">
            <a:avLst/>
          </a:prstGeom>
        </p:spPr>
      </p:pic>
      <p:pic>
        <p:nvPicPr>
          <p:cNvPr id="35" name="Picture 8" descr="UKE - 100 Jahre UHH"/>
          <p:cNvPicPr>
            <a:picLocks noChangeAspect="1" noChangeArrowheads="1"/>
          </p:cNvPicPr>
          <p:nvPr/>
        </p:nvPicPr>
        <p:blipFill rotWithShape="1">
          <a:blip r:embed="rId5">
            <a:extLst>
              <a:ext uri="{28A0092B-C50C-407E-A947-70E740481C1C}">
                <a14:useLocalDpi xmlns:a14="http://schemas.microsoft.com/office/drawing/2010/main" val="0"/>
              </a:ext>
            </a:extLst>
          </a:blip>
          <a:srcRect l="20295"/>
          <a:stretch/>
        </p:blipFill>
        <p:spPr bwMode="auto">
          <a:xfrm>
            <a:off x="7818029" y="4698569"/>
            <a:ext cx="1595135" cy="129614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Die Heisenberg-Profess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4" descr="Die Heisenberg-Profess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5" name="AutoShape 6" descr="Die Heisenberg-Professu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310745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CU,CD.tiff">
            <a:extLst>
              <a:ext uri="{FF2B5EF4-FFF2-40B4-BE49-F238E27FC236}">
                <a16:creationId xmlns:a16="http://schemas.microsoft.com/office/drawing/2014/main" xmlns="" id="{034276CF-71C4-7740-BFBC-CD54B122B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755" y="1846875"/>
            <a:ext cx="4135300" cy="3118998"/>
          </a:xfrm>
          <a:prstGeom prst="rect">
            <a:avLst/>
          </a:prstGeom>
        </p:spPr>
      </p:pic>
      <p:pic>
        <p:nvPicPr>
          <p:cNvPr id="15" name="Picture 6">
            <a:extLst>
              <a:ext uri="{FF2B5EF4-FFF2-40B4-BE49-F238E27FC236}">
                <a16:creationId xmlns:a16="http://schemas.microsoft.com/office/drawing/2014/main" xmlns="" id="{618A35BB-5EE5-F140-B508-019EC6F5E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01" y="3717032"/>
            <a:ext cx="2914650" cy="2857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smtClean="0"/>
              <a:t>The </a:t>
            </a:r>
            <a:r>
              <a:rPr lang="de-DE" dirty="0" err="1" smtClean="0"/>
              <a:t>initiating</a:t>
            </a:r>
            <a:r>
              <a:rPr lang="de-DE" dirty="0" smtClean="0"/>
              <a:t> </a:t>
            </a:r>
            <a:r>
              <a:rPr lang="de-DE" dirty="0" err="1" smtClean="0"/>
              <a:t>case</a:t>
            </a:r>
            <a:r>
              <a:rPr lang="de-DE" dirty="0" smtClean="0"/>
              <a:t> </a:t>
            </a:r>
            <a:r>
              <a:rPr lang="de-DE" dirty="0" err="1" smtClean="0"/>
              <a:t>for</a:t>
            </a:r>
            <a:r>
              <a:rPr lang="de-DE" dirty="0" smtClean="0"/>
              <a:t> in-vivo</a:t>
            </a:r>
            <a:endParaRPr lang="de-DE"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sz="1800" dirty="0" err="1" smtClean="0"/>
              <a:t>Excellent</a:t>
            </a:r>
            <a:r>
              <a:rPr lang="de-DE" sz="1800" dirty="0" smtClean="0"/>
              <a:t> </a:t>
            </a:r>
            <a:r>
              <a:rPr lang="de-DE" sz="1800" dirty="0" err="1" smtClean="0"/>
              <a:t>science</a:t>
            </a:r>
            <a:r>
              <a:rPr lang="de-DE" sz="1800" dirty="0" smtClean="0"/>
              <a:t> </a:t>
            </a:r>
            <a:r>
              <a:rPr lang="de-DE" sz="1800" dirty="0" err="1" smtClean="0"/>
              <a:t>with</a:t>
            </a:r>
            <a:r>
              <a:rPr lang="de-DE" sz="1800" dirty="0" smtClean="0"/>
              <a:t> high </a:t>
            </a:r>
            <a:r>
              <a:rPr lang="de-DE" sz="1800" dirty="0" err="1" smtClean="0"/>
              <a:t>impact</a:t>
            </a:r>
            <a:r>
              <a:rPr lang="de-DE" sz="1800" dirty="0" smtClean="0"/>
              <a:t> on </a:t>
            </a:r>
            <a:r>
              <a:rPr lang="de-DE" sz="1800" dirty="0" err="1" smtClean="0"/>
              <a:t>people‘s</a:t>
            </a:r>
            <a:r>
              <a:rPr lang="de-DE" sz="1800" dirty="0" smtClean="0"/>
              <a:t> </a:t>
            </a:r>
            <a:r>
              <a:rPr lang="de-DE" sz="1800" dirty="0" err="1" smtClean="0"/>
              <a:t>life</a:t>
            </a:r>
            <a:endParaRPr lang="de-DE" sz="1800" dirty="0"/>
          </a:p>
        </p:txBody>
      </p:sp>
      <p:sp>
        <p:nvSpPr>
          <p:cNvPr id="9" name="Text Placeholder 3">
            <a:extLst>
              <a:ext uri="{FF2B5EF4-FFF2-40B4-BE49-F238E27FC236}">
                <a16:creationId xmlns:a16="http://schemas.microsoft.com/office/drawing/2014/main" xmlns="" id="{B9CC4642-398A-DA46-9FAA-DF08EB970E1D}"/>
              </a:ext>
            </a:extLst>
          </p:cNvPr>
          <p:cNvSpPr txBox="1">
            <a:spLocks/>
          </p:cNvSpPr>
          <p:nvPr/>
        </p:nvSpPr>
        <p:spPr>
          <a:xfrm>
            <a:off x="263352" y="1564820"/>
            <a:ext cx="2028877" cy="50405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lang="de-DE" sz="2600" b="0" i="0" kern="1200" dirty="0" smtClean="0">
                <a:solidFill>
                  <a:schemeClr val="tx1"/>
                </a:solidFill>
                <a:latin typeface="Helvetica Regular" pitchFamily="2" charset="0"/>
                <a:ea typeface="+mn-ea"/>
                <a:cs typeface="+mn-cs"/>
              </a:defRPr>
            </a:lvl1pPr>
            <a:lvl2pPr marL="342000" indent="-342000" algn="l" defTabSz="914400" rtl="0" eaLnBrk="1" latinLnBrk="0" hangingPunct="1">
              <a:spcBef>
                <a:spcPts val="768"/>
              </a:spcBef>
              <a:buFont typeface="Arial" panose="020B0604020202020204" pitchFamily="34" charset="0"/>
              <a:buChar char="•"/>
              <a:defRPr sz="2400" b="0" i="0" kern="1200">
                <a:solidFill>
                  <a:schemeClr val="tx1"/>
                </a:solidFill>
                <a:latin typeface="Helvetica Regular" pitchFamily="2" charset="0"/>
                <a:ea typeface="+mn-ea"/>
                <a:cs typeface="+mn-cs"/>
              </a:defRPr>
            </a:lvl2pPr>
            <a:lvl3pPr marL="741600" indent="-284400" algn="l" defTabSz="914400" rtl="0" eaLnBrk="1" latinLnBrk="0" hangingPunct="1">
              <a:spcBef>
                <a:spcPts val="672"/>
              </a:spcBef>
              <a:buFont typeface="Symbol" panose="05050102010706020507" pitchFamily="18" charset="2"/>
              <a:buChar char="-"/>
              <a:defRPr sz="2000" b="0" i="0" kern="1200">
                <a:solidFill>
                  <a:schemeClr val="tx1"/>
                </a:solidFill>
                <a:latin typeface="Helvetica Regular" pitchFamily="2" charset="0"/>
                <a:ea typeface="+mn-ea"/>
                <a:cs typeface="+mn-cs"/>
              </a:defRPr>
            </a:lvl3pPr>
            <a:lvl4pPr marL="1144800" indent="-228600" algn="l" defTabSz="914400" rtl="0" eaLnBrk="1" latinLnBrk="0" hangingPunct="1">
              <a:spcBef>
                <a:spcPts val="576"/>
              </a:spcBef>
              <a:buFont typeface="Arial" panose="020B0604020202020204" pitchFamily="34" charset="0"/>
              <a:buChar char="•"/>
              <a:defRPr sz="1800" b="0" i="0" kern="1200">
                <a:solidFill>
                  <a:schemeClr val="tx1"/>
                </a:solidFill>
                <a:latin typeface="Helvetica Regular" pitchFamily="2" charset="0"/>
                <a:ea typeface="+mn-ea"/>
                <a:cs typeface="+mn-cs"/>
              </a:defRPr>
            </a:lvl4pPr>
            <a:lvl5pPr marL="1602000" indent="-228600" algn="l" defTabSz="914400" rtl="0" eaLnBrk="1" latinLnBrk="0" hangingPunct="1">
              <a:spcBef>
                <a:spcPts val="24"/>
              </a:spcBef>
              <a:buFont typeface="Symbol" panose="05050102010706020507" pitchFamily="18" charset="2"/>
              <a:buChar char="-"/>
              <a:defRPr sz="1600" b="0" i="0" kern="1200">
                <a:solidFill>
                  <a:schemeClr val="tx1"/>
                </a:solidFill>
                <a:latin typeface="Helvetica Regular"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u="sng" dirty="0" smtClean="0">
                <a:latin typeface="+mn-lt"/>
                <a:cs typeface="Helvetica"/>
              </a:rPr>
              <a:t>Inflammatory Bowel Disease</a:t>
            </a:r>
            <a:endParaRPr lang="en-US" sz="1600" b="1" u="sng" dirty="0">
              <a:latin typeface="+mn-lt"/>
              <a:cs typeface="Helvetica"/>
            </a:endParaRPr>
          </a:p>
        </p:txBody>
      </p:sp>
      <p:sp>
        <p:nvSpPr>
          <p:cNvPr id="10" name="Content Placeholder 4">
            <a:extLst>
              <a:ext uri="{FF2B5EF4-FFF2-40B4-BE49-F238E27FC236}">
                <a16:creationId xmlns:a16="http://schemas.microsoft.com/office/drawing/2014/main" xmlns="" id="{503E584F-B079-D946-9E71-B84FF35BD772}"/>
              </a:ext>
            </a:extLst>
          </p:cNvPr>
          <p:cNvSpPr txBox="1">
            <a:spLocks/>
          </p:cNvSpPr>
          <p:nvPr/>
        </p:nvSpPr>
        <p:spPr>
          <a:xfrm>
            <a:off x="2150867" y="5161283"/>
            <a:ext cx="4040188" cy="1165287"/>
          </a:xfrm>
          <a:prstGeom prst="rect">
            <a:avLst/>
          </a:prstGeom>
        </p:spPr>
        <p:txBody>
          <a:bodyPr>
            <a:normAutofit/>
          </a:bodyPr>
          <a:lstStyle>
            <a:lvl1pPr marL="0" indent="0" algn="l" defTabSz="914400" rtl="0" eaLnBrk="1" latinLnBrk="0" hangingPunct="1">
              <a:spcBef>
                <a:spcPct val="20000"/>
              </a:spcBef>
              <a:buFont typeface="Arial" panose="020B0604020202020204" pitchFamily="34" charset="0"/>
              <a:buNone/>
              <a:defRPr lang="de-DE" sz="2600" b="0" i="0" kern="1200" dirty="0" smtClean="0">
                <a:solidFill>
                  <a:schemeClr val="tx1"/>
                </a:solidFill>
                <a:latin typeface="Helvetica Regular" pitchFamily="2" charset="0"/>
                <a:ea typeface="+mn-ea"/>
                <a:cs typeface="+mn-cs"/>
              </a:defRPr>
            </a:lvl1pPr>
            <a:lvl2pPr marL="342000" indent="-342000" algn="l" defTabSz="914400" rtl="0" eaLnBrk="1" latinLnBrk="0" hangingPunct="1">
              <a:spcBef>
                <a:spcPts val="768"/>
              </a:spcBef>
              <a:buFont typeface="Arial" panose="020B0604020202020204" pitchFamily="34" charset="0"/>
              <a:buChar char="•"/>
              <a:defRPr sz="2400" b="0" i="0" kern="1200">
                <a:solidFill>
                  <a:schemeClr val="tx1"/>
                </a:solidFill>
                <a:latin typeface="Helvetica Regular" pitchFamily="2" charset="0"/>
                <a:ea typeface="+mn-ea"/>
                <a:cs typeface="+mn-cs"/>
              </a:defRPr>
            </a:lvl2pPr>
            <a:lvl3pPr marL="741600" indent="-284400" algn="l" defTabSz="914400" rtl="0" eaLnBrk="1" latinLnBrk="0" hangingPunct="1">
              <a:spcBef>
                <a:spcPts val="672"/>
              </a:spcBef>
              <a:buFont typeface="Symbol" panose="05050102010706020507" pitchFamily="18" charset="2"/>
              <a:buChar char="-"/>
              <a:defRPr sz="2000" b="0" i="0" kern="1200">
                <a:solidFill>
                  <a:schemeClr val="tx1"/>
                </a:solidFill>
                <a:latin typeface="Helvetica Regular" pitchFamily="2" charset="0"/>
                <a:ea typeface="+mn-ea"/>
                <a:cs typeface="+mn-cs"/>
              </a:defRPr>
            </a:lvl3pPr>
            <a:lvl4pPr marL="1144800" indent="-228600" algn="l" defTabSz="914400" rtl="0" eaLnBrk="1" latinLnBrk="0" hangingPunct="1">
              <a:spcBef>
                <a:spcPts val="576"/>
              </a:spcBef>
              <a:buFont typeface="Arial" panose="020B0604020202020204" pitchFamily="34" charset="0"/>
              <a:buChar char="•"/>
              <a:defRPr sz="1800" b="0" i="0" kern="1200">
                <a:solidFill>
                  <a:schemeClr val="tx1"/>
                </a:solidFill>
                <a:latin typeface="Helvetica Regular" pitchFamily="2" charset="0"/>
                <a:ea typeface="+mn-ea"/>
                <a:cs typeface="+mn-cs"/>
              </a:defRPr>
            </a:lvl4pPr>
            <a:lvl5pPr marL="1602000" indent="-228600" algn="l" defTabSz="914400" rtl="0" eaLnBrk="1" latinLnBrk="0" hangingPunct="1">
              <a:spcBef>
                <a:spcPts val="24"/>
              </a:spcBef>
              <a:buFont typeface="Symbol" panose="05050102010706020507" pitchFamily="18" charset="2"/>
              <a:buChar char="-"/>
              <a:defRPr sz="1600" b="0" i="0" kern="1200">
                <a:solidFill>
                  <a:schemeClr val="tx1"/>
                </a:solidFill>
                <a:latin typeface="Helvetica Regular"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ü"/>
            </a:pPr>
            <a:r>
              <a:rPr lang="en-US" sz="1800" dirty="0">
                <a:latin typeface="Helvetica"/>
                <a:cs typeface="Helvetica"/>
              </a:rPr>
              <a:t>About 2 millions in EU (1/200) </a:t>
            </a:r>
          </a:p>
          <a:p>
            <a:pPr>
              <a:buFont typeface="Wingdings" charset="2"/>
              <a:buChar char="ü"/>
            </a:pPr>
            <a:r>
              <a:rPr lang="en-US" sz="1800" dirty="0">
                <a:latin typeface="Helvetica"/>
                <a:cs typeface="Helvetica"/>
              </a:rPr>
              <a:t>Chronic disease</a:t>
            </a:r>
          </a:p>
          <a:p>
            <a:pPr>
              <a:buFont typeface="Wingdings" charset="2"/>
              <a:buChar char="ü"/>
            </a:pPr>
            <a:r>
              <a:rPr lang="en-US" sz="1800" dirty="0">
                <a:latin typeface="Helvetica"/>
                <a:cs typeface="Helvetica"/>
              </a:rPr>
              <a:t>No curative treatment available</a:t>
            </a:r>
          </a:p>
        </p:txBody>
      </p:sp>
      <p:sp>
        <p:nvSpPr>
          <p:cNvPr id="12" name="Content Placeholder 6">
            <a:extLst>
              <a:ext uri="{FF2B5EF4-FFF2-40B4-BE49-F238E27FC236}">
                <a16:creationId xmlns:a16="http://schemas.microsoft.com/office/drawing/2014/main" xmlns="" id="{BB121C21-E618-C840-8533-A0536DA349D5}"/>
              </a:ext>
            </a:extLst>
          </p:cNvPr>
          <p:cNvSpPr txBox="1">
            <a:spLocks/>
          </p:cNvSpPr>
          <p:nvPr/>
        </p:nvSpPr>
        <p:spPr>
          <a:xfrm>
            <a:off x="7752184" y="5131178"/>
            <a:ext cx="4041775" cy="1322158"/>
          </a:xfrm>
          <a:prstGeom prst="rect">
            <a:avLst/>
          </a:prstGeom>
        </p:spPr>
        <p:txBody>
          <a:bodyPr>
            <a:normAutofit lnSpcReduction="10000"/>
          </a:bodyPr>
          <a:lstStyle>
            <a:lvl1pPr marL="0" indent="0" algn="l" defTabSz="914400" rtl="0" eaLnBrk="1" latinLnBrk="0" hangingPunct="1">
              <a:spcBef>
                <a:spcPct val="20000"/>
              </a:spcBef>
              <a:buFont typeface="Arial" panose="020B0604020202020204" pitchFamily="34" charset="0"/>
              <a:buNone/>
              <a:defRPr lang="de-DE" sz="2600" b="0" i="0" kern="1200" dirty="0" smtClean="0">
                <a:solidFill>
                  <a:schemeClr val="tx1"/>
                </a:solidFill>
                <a:latin typeface="Helvetica Regular" pitchFamily="2" charset="0"/>
                <a:ea typeface="+mn-ea"/>
                <a:cs typeface="+mn-cs"/>
              </a:defRPr>
            </a:lvl1pPr>
            <a:lvl2pPr marL="342000" indent="-342000" algn="l" defTabSz="914400" rtl="0" eaLnBrk="1" latinLnBrk="0" hangingPunct="1">
              <a:spcBef>
                <a:spcPts val="768"/>
              </a:spcBef>
              <a:buFont typeface="Arial" panose="020B0604020202020204" pitchFamily="34" charset="0"/>
              <a:buChar char="•"/>
              <a:defRPr sz="2400" b="0" i="0" kern="1200">
                <a:solidFill>
                  <a:schemeClr val="tx1"/>
                </a:solidFill>
                <a:latin typeface="Helvetica Regular" pitchFamily="2" charset="0"/>
                <a:ea typeface="+mn-ea"/>
                <a:cs typeface="+mn-cs"/>
              </a:defRPr>
            </a:lvl2pPr>
            <a:lvl3pPr marL="741600" indent="-284400" algn="l" defTabSz="914400" rtl="0" eaLnBrk="1" latinLnBrk="0" hangingPunct="1">
              <a:spcBef>
                <a:spcPts val="672"/>
              </a:spcBef>
              <a:buFont typeface="Symbol" panose="05050102010706020507" pitchFamily="18" charset="2"/>
              <a:buChar char="-"/>
              <a:defRPr sz="2000" b="0" i="0" kern="1200">
                <a:solidFill>
                  <a:schemeClr val="tx1"/>
                </a:solidFill>
                <a:latin typeface="Helvetica Regular" pitchFamily="2" charset="0"/>
                <a:ea typeface="+mn-ea"/>
                <a:cs typeface="+mn-cs"/>
              </a:defRPr>
            </a:lvl3pPr>
            <a:lvl4pPr marL="1144800" indent="-228600" algn="l" defTabSz="914400" rtl="0" eaLnBrk="1" latinLnBrk="0" hangingPunct="1">
              <a:spcBef>
                <a:spcPts val="576"/>
              </a:spcBef>
              <a:buFont typeface="Arial" panose="020B0604020202020204" pitchFamily="34" charset="0"/>
              <a:buChar char="•"/>
              <a:defRPr sz="1800" b="0" i="0" kern="1200">
                <a:solidFill>
                  <a:schemeClr val="tx1"/>
                </a:solidFill>
                <a:latin typeface="Helvetica Regular" pitchFamily="2" charset="0"/>
                <a:ea typeface="+mn-ea"/>
                <a:cs typeface="+mn-cs"/>
              </a:defRPr>
            </a:lvl4pPr>
            <a:lvl5pPr marL="1602000" indent="-228600" algn="l" defTabSz="914400" rtl="0" eaLnBrk="1" latinLnBrk="0" hangingPunct="1">
              <a:spcBef>
                <a:spcPts val="24"/>
              </a:spcBef>
              <a:buFont typeface="Symbol" panose="05050102010706020507" pitchFamily="18" charset="2"/>
              <a:buChar char="-"/>
              <a:defRPr sz="1600" b="0" i="0" kern="1200">
                <a:solidFill>
                  <a:schemeClr val="tx1"/>
                </a:solidFill>
                <a:latin typeface="Helvetica Regular"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ü"/>
            </a:pPr>
            <a:r>
              <a:rPr lang="en-US" sz="1800" dirty="0" smtClean="0">
                <a:latin typeface="Helvetica"/>
                <a:cs typeface="Helvetica"/>
              </a:rPr>
              <a:t>Third most cancer world-wide</a:t>
            </a:r>
          </a:p>
          <a:p>
            <a:pPr>
              <a:buFont typeface="Wingdings" charset="2"/>
              <a:buChar char="ü"/>
            </a:pPr>
            <a:r>
              <a:rPr lang="en-US" sz="1800" dirty="0" smtClean="0">
                <a:latin typeface="Helvetica"/>
                <a:cs typeface="Helvetica"/>
              </a:rPr>
              <a:t>Fourth most cause for cancer death</a:t>
            </a:r>
          </a:p>
          <a:p>
            <a:pPr>
              <a:buFont typeface="Wingdings" charset="2"/>
              <a:buChar char="ü"/>
            </a:pPr>
            <a:r>
              <a:rPr lang="en-US" sz="1800" dirty="0" smtClean="0">
                <a:latin typeface="Helvetica"/>
                <a:cs typeface="Helvetica"/>
              </a:rPr>
              <a:t>Incidence</a:t>
            </a:r>
            <a:r>
              <a:rPr lang="en-US" sz="1800" dirty="0">
                <a:latin typeface="Helvetica"/>
                <a:cs typeface="Helvetica"/>
              </a:rPr>
              <a:t>: 0.5 million/year (EU)</a:t>
            </a:r>
          </a:p>
          <a:p>
            <a:pPr>
              <a:buFont typeface="Wingdings" charset="2"/>
              <a:buChar char="ü"/>
            </a:pPr>
            <a:r>
              <a:rPr lang="en-US" sz="1800" dirty="0">
                <a:latin typeface="Helvetica"/>
                <a:cs typeface="Helvetica"/>
              </a:rPr>
              <a:t>Mortality: 200 x 10</a:t>
            </a:r>
            <a:r>
              <a:rPr lang="en-US" sz="1800" baseline="30000" dirty="0">
                <a:latin typeface="Helvetica"/>
                <a:cs typeface="Helvetica"/>
              </a:rPr>
              <a:t>3</a:t>
            </a:r>
            <a:r>
              <a:rPr lang="en-US" sz="1800" dirty="0">
                <a:latin typeface="Helvetica"/>
                <a:cs typeface="Helvetica"/>
              </a:rPr>
              <a:t> per year (EU)</a:t>
            </a:r>
          </a:p>
        </p:txBody>
      </p:sp>
      <p:cxnSp>
        <p:nvCxnSpPr>
          <p:cNvPr id="14" name="Straight Connector 12">
            <a:extLst>
              <a:ext uri="{FF2B5EF4-FFF2-40B4-BE49-F238E27FC236}">
                <a16:creationId xmlns:a16="http://schemas.microsoft.com/office/drawing/2014/main" xmlns="" id="{9E332B6E-5A86-604A-8174-AEE4A76AD00A}"/>
              </a:ext>
            </a:extLst>
          </p:cNvPr>
          <p:cNvCxnSpPr/>
          <p:nvPr/>
        </p:nvCxnSpPr>
        <p:spPr>
          <a:xfrm rot="5400000">
            <a:off x="4144919" y="4023532"/>
            <a:ext cx="4090684"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5122" name="Picture 2" descr="https://ars.els-cdn.com/content/image/1-s2.0-S1040842817304511-ga1_lr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4072" y="2204864"/>
            <a:ext cx="4321322" cy="2571317"/>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xmlns="" id="{B9CC4642-398A-DA46-9FAA-DF08EB970E1D}"/>
              </a:ext>
            </a:extLst>
          </p:cNvPr>
          <p:cNvSpPr txBox="1">
            <a:spLocks/>
          </p:cNvSpPr>
          <p:nvPr/>
        </p:nvSpPr>
        <p:spPr>
          <a:xfrm>
            <a:off x="6371379" y="1564820"/>
            <a:ext cx="2028877" cy="50405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lang="de-DE" sz="2600" b="0" i="0" kern="1200" dirty="0" smtClean="0">
                <a:solidFill>
                  <a:schemeClr val="tx1"/>
                </a:solidFill>
                <a:latin typeface="Helvetica Regular" pitchFamily="2" charset="0"/>
                <a:ea typeface="+mn-ea"/>
                <a:cs typeface="+mn-cs"/>
              </a:defRPr>
            </a:lvl1pPr>
            <a:lvl2pPr marL="342000" indent="-342000" algn="l" defTabSz="914400" rtl="0" eaLnBrk="1" latinLnBrk="0" hangingPunct="1">
              <a:spcBef>
                <a:spcPts val="768"/>
              </a:spcBef>
              <a:buFont typeface="Arial" panose="020B0604020202020204" pitchFamily="34" charset="0"/>
              <a:buChar char="•"/>
              <a:defRPr sz="2400" b="0" i="0" kern="1200">
                <a:solidFill>
                  <a:schemeClr val="tx1"/>
                </a:solidFill>
                <a:latin typeface="Helvetica Regular" pitchFamily="2" charset="0"/>
                <a:ea typeface="+mn-ea"/>
                <a:cs typeface="+mn-cs"/>
              </a:defRPr>
            </a:lvl2pPr>
            <a:lvl3pPr marL="741600" indent="-284400" algn="l" defTabSz="914400" rtl="0" eaLnBrk="1" latinLnBrk="0" hangingPunct="1">
              <a:spcBef>
                <a:spcPts val="672"/>
              </a:spcBef>
              <a:buFont typeface="Symbol" panose="05050102010706020507" pitchFamily="18" charset="2"/>
              <a:buChar char="-"/>
              <a:defRPr sz="2000" b="0" i="0" kern="1200">
                <a:solidFill>
                  <a:schemeClr val="tx1"/>
                </a:solidFill>
                <a:latin typeface="Helvetica Regular" pitchFamily="2" charset="0"/>
                <a:ea typeface="+mn-ea"/>
                <a:cs typeface="+mn-cs"/>
              </a:defRPr>
            </a:lvl3pPr>
            <a:lvl4pPr marL="1144800" indent="-228600" algn="l" defTabSz="914400" rtl="0" eaLnBrk="1" latinLnBrk="0" hangingPunct="1">
              <a:spcBef>
                <a:spcPts val="576"/>
              </a:spcBef>
              <a:buFont typeface="Arial" panose="020B0604020202020204" pitchFamily="34" charset="0"/>
              <a:buChar char="•"/>
              <a:defRPr sz="1800" b="0" i="0" kern="1200">
                <a:solidFill>
                  <a:schemeClr val="tx1"/>
                </a:solidFill>
                <a:latin typeface="Helvetica Regular" pitchFamily="2" charset="0"/>
                <a:ea typeface="+mn-ea"/>
                <a:cs typeface="+mn-cs"/>
              </a:defRPr>
            </a:lvl4pPr>
            <a:lvl5pPr marL="1602000" indent="-228600" algn="l" defTabSz="914400" rtl="0" eaLnBrk="1" latinLnBrk="0" hangingPunct="1">
              <a:spcBef>
                <a:spcPts val="24"/>
              </a:spcBef>
              <a:buFont typeface="Symbol" panose="05050102010706020507" pitchFamily="18" charset="2"/>
              <a:buChar char="-"/>
              <a:defRPr sz="1600" b="0" i="0" kern="1200">
                <a:solidFill>
                  <a:schemeClr val="tx1"/>
                </a:solidFill>
                <a:latin typeface="Helvetica Regular"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b="1" u="sng" dirty="0" err="1">
                <a:latin typeface="Helvetica" pitchFamily="2" charset="0"/>
              </a:rPr>
              <a:t>Colorectal</a:t>
            </a:r>
            <a:r>
              <a:rPr lang="de-DE" sz="1600" b="1" u="sng" dirty="0">
                <a:latin typeface="Helvetica" pitchFamily="2" charset="0"/>
              </a:rPr>
              <a:t> Cancer</a:t>
            </a:r>
          </a:p>
        </p:txBody>
      </p:sp>
    </p:spTree>
    <p:extLst>
      <p:ext uri="{BB962C8B-B14F-4D97-AF65-F5344CB8AC3E}">
        <p14:creationId xmlns:p14="http://schemas.microsoft.com/office/powerpoint/2010/main" val="304326566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hteck 66" hidden="1">
            <a:extLst>
              <a:ext uri="{FF2B5EF4-FFF2-40B4-BE49-F238E27FC236}">
                <a16:creationId xmlns="" xmlns:a16="http://schemas.microsoft.com/office/drawing/2014/main" id="{B5B84EB3-B42B-47EB-9B52-1847A47C926B}"/>
              </a:ext>
            </a:extLst>
          </p:cNvPr>
          <p:cNvSpPr/>
          <p:nvPr/>
        </p:nvSpPr>
        <p:spPr>
          <a:xfrm>
            <a:off x="443371" y="1422009"/>
            <a:ext cx="11305717" cy="500197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6" name="Titel 5">
            <a:extLst>
              <a:ext uri="{FF2B5EF4-FFF2-40B4-BE49-F238E27FC236}">
                <a16:creationId xmlns="" xmlns:a16="http://schemas.microsoft.com/office/drawing/2014/main" id="{86677D13-CE98-4343-A2A1-F6F7A2BC61A5}"/>
              </a:ext>
            </a:extLst>
          </p:cNvPr>
          <p:cNvSpPr>
            <a:spLocks noGrp="1"/>
          </p:cNvSpPr>
          <p:nvPr>
            <p:ph type="title"/>
          </p:nvPr>
        </p:nvSpPr>
        <p:spPr/>
        <p:txBody>
          <a:bodyPr/>
          <a:lstStyle/>
          <a:p>
            <a:r>
              <a:rPr lang="de-DE" dirty="0" smtClean="0"/>
              <a:t>The </a:t>
            </a:r>
            <a:r>
              <a:rPr lang="de-DE" dirty="0" err="1" smtClean="0"/>
              <a:t>topical</a:t>
            </a:r>
            <a:r>
              <a:rPr lang="de-DE" dirty="0" smtClean="0"/>
              <a:t> </a:t>
            </a:r>
            <a:r>
              <a:rPr lang="de-DE" dirty="0" err="1" smtClean="0"/>
              <a:t>case</a:t>
            </a:r>
            <a:r>
              <a:rPr lang="de-DE" dirty="0" smtClean="0"/>
              <a:t> in-vivo</a:t>
            </a:r>
            <a:endParaRPr lang="de-DE" dirty="0"/>
          </a:p>
        </p:txBody>
      </p:sp>
      <p:sp>
        <p:nvSpPr>
          <p:cNvPr id="7" name="Textplatzhalter 6">
            <a:extLst>
              <a:ext uri="{FF2B5EF4-FFF2-40B4-BE49-F238E27FC236}">
                <a16:creationId xmlns="" xmlns:a16="http://schemas.microsoft.com/office/drawing/2014/main" id="{EB6379B9-0D30-469F-A4DF-69631D0FC681}"/>
              </a:ext>
            </a:extLst>
          </p:cNvPr>
          <p:cNvSpPr>
            <a:spLocks noGrp="1"/>
          </p:cNvSpPr>
          <p:nvPr>
            <p:ph type="body" sz="quarter" idx="13"/>
          </p:nvPr>
        </p:nvSpPr>
        <p:spPr/>
        <p:txBody>
          <a:bodyPr/>
          <a:lstStyle/>
          <a:p>
            <a:r>
              <a:rPr lang="de-DE" sz="1800" dirty="0" err="1" smtClean="0"/>
              <a:t>Pandemic</a:t>
            </a:r>
            <a:r>
              <a:rPr lang="de-DE" sz="1800" dirty="0" smtClean="0"/>
              <a:t> </a:t>
            </a:r>
            <a:r>
              <a:rPr lang="de-DE" sz="1800" dirty="0" err="1" smtClean="0"/>
              <a:t>infection</a:t>
            </a:r>
            <a:r>
              <a:rPr lang="de-DE" sz="1800" dirty="0" smtClean="0"/>
              <a:t> SARS-CoV-2 </a:t>
            </a:r>
            <a:r>
              <a:rPr lang="de-DE" sz="1800" dirty="0" err="1" smtClean="0"/>
              <a:t>with</a:t>
            </a:r>
            <a:r>
              <a:rPr lang="de-DE" sz="1800" dirty="0" smtClean="0"/>
              <a:t> high </a:t>
            </a:r>
            <a:r>
              <a:rPr lang="de-DE" sz="1800" dirty="0" err="1" smtClean="0"/>
              <a:t>impact</a:t>
            </a:r>
            <a:r>
              <a:rPr lang="de-DE" sz="1800" dirty="0" smtClean="0"/>
              <a:t> on </a:t>
            </a:r>
          </a:p>
          <a:p>
            <a:r>
              <a:rPr lang="de-DE" sz="1800" dirty="0" err="1" smtClean="0"/>
              <a:t>people‘s</a:t>
            </a:r>
            <a:r>
              <a:rPr lang="de-DE" sz="1800" dirty="0" smtClean="0"/>
              <a:t> </a:t>
            </a:r>
            <a:r>
              <a:rPr lang="de-DE" sz="1800" dirty="0" err="1" smtClean="0"/>
              <a:t>daily</a:t>
            </a:r>
            <a:r>
              <a:rPr lang="de-DE" sz="1800" dirty="0" smtClean="0"/>
              <a:t> </a:t>
            </a:r>
            <a:r>
              <a:rPr lang="de-DE" sz="1800" dirty="0" err="1" smtClean="0"/>
              <a:t>life</a:t>
            </a:r>
            <a:r>
              <a:rPr lang="de-DE" sz="1800" dirty="0" smtClean="0"/>
              <a:t> </a:t>
            </a:r>
            <a:r>
              <a:rPr lang="de-DE" sz="1800" dirty="0" err="1" smtClean="0"/>
              <a:t>and</a:t>
            </a:r>
            <a:r>
              <a:rPr lang="de-DE" sz="1800" dirty="0" smtClean="0"/>
              <a:t> </a:t>
            </a:r>
            <a:r>
              <a:rPr lang="de-DE" sz="1800" dirty="0" err="1" smtClean="0"/>
              <a:t>the</a:t>
            </a:r>
            <a:r>
              <a:rPr lang="de-DE" sz="1800" dirty="0" smtClean="0"/>
              <a:t> </a:t>
            </a:r>
            <a:r>
              <a:rPr lang="de-DE" sz="1800" dirty="0" err="1" smtClean="0"/>
              <a:t>world‘s</a:t>
            </a:r>
            <a:r>
              <a:rPr lang="de-DE" sz="1800" dirty="0" smtClean="0"/>
              <a:t> </a:t>
            </a:r>
            <a:r>
              <a:rPr lang="de-DE" sz="1800" dirty="0" err="1" smtClean="0"/>
              <a:t>economy</a:t>
            </a:r>
            <a:endParaRPr lang="de-DE" sz="1800" dirty="0"/>
          </a:p>
        </p:txBody>
      </p:sp>
      <p:sp>
        <p:nvSpPr>
          <p:cNvPr id="2" name="Textfeld 1"/>
          <p:cNvSpPr txBox="1"/>
          <p:nvPr/>
        </p:nvSpPr>
        <p:spPr>
          <a:xfrm>
            <a:off x="326172" y="1700808"/>
            <a:ext cx="5776672" cy="2862322"/>
          </a:xfrm>
          <a:prstGeom prst="rect">
            <a:avLst/>
          </a:prstGeom>
          <a:noFill/>
        </p:spPr>
        <p:txBody>
          <a:bodyPr wrap="square" rtlCol="0">
            <a:spAutoFit/>
          </a:bodyPr>
          <a:lstStyle/>
          <a:p>
            <a:pPr marL="285750" indent="-285750">
              <a:buFont typeface="Wingdings" panose="05000000000000000000" pitchFamily="2" charset="2"/>
              <a:buChar char="ü"/>
            </a:pPr>
            <a:r>
              <a:rPr lang="de-DE" sz="2000" dirty="0" err="1" smtClean="0"/>
              <a:t>Infection</a:t>
            </a:r>
            <a:r>
              <a:rPr lang="de-DE" sz="2000" dirty="0" smtClean="0"/>
              <a:t> </a:t>
            </a:r>
            <a:r>
              <a:rPr lang="de-DE" sz="2000" dirty="0" err="1" smtClean="0"/>
              <a:t>mechanisms</a:t>
            </a:r>
            <a:r>
              <a:rPr lang="de-DE" sz="2000" dirty="0" smtClean="0"/>
              <a:t> </a:t>
            </a:r>
            <a:r>
              <a:rPr lang="de-DE" sz="2000" dirty="0" err="1" smtClean="0"/>
              <a:t>are</a:t>
            </a:r>
            <a:r>
              <a:rPr lang="de-DE" sz="2000" dirty="0" smtClean="0"/>
              <a:t> not </a:t>
            </a:r>
            <a:r>
              <a:rPr lang="de-DE" sz="2000" dirty="0" err="1" smtClean="0"/>
              <a:t>clear</a:t>
            </a:r>
            <a:endParaRPr lang="de-DE" sz="2000" dirty="0" smtClean="0"/>
          </a:p>
          <a:p>
            <a:pPr marL="285750" indent="-285750">
              <a:buFont typeface="Wingdings" panose="05000000000000000000" pitchFamily="2" charset="2"/>
              <a:buChar char="ü"/>
            </a:pPr>
            <a:r>
              <a:rPr lang="de-DE" sz="2000" dirty="0" err="1" smtClean="0"/>
              <a:t>Localization</a:t>
            </a:r>
            <a:r>
              <a:rPr lang="de-DE" sz="2000" dirty="0" smtClean="0"/>
              <a:t> </a:t>
            </a:r>
            <a:r>
              <a:rPr lang="de-DE" sz="2000" dirty="0" err="1" smtClean="0"/>
              <a:t>of</a:t>
            </a:r>
            <a:r>
              <a:rPr lang="de-DE" sz="2000" dirty="0" smtClean="0"/>
              <a:t> </a:t>
            </a:r>
            <a:r>
              <a:rPr lang="de-DE" sz="2000" dirty="0" err="1" smtClean="0"/>
              <a:t>infection</a:t>
            </a:r>
            <a:endParaRPr lang="de-DE" sz="2000" dirty="0" smtClean="0"/>
          </a:p>
          <a:p>
            <a:pPr marL="285750" indent="-285750">
              <a:buFont typeface="Wingdings" panose="05000000000000000000" pitchFamily="2" charset="2"/>
              <a:buChar char="ü"/>
            </a:pPr>
            <a:r>
              <a:rPr lang="de-DE" sz="2000" dirty="0" smtClean="0"/>
              <a:t>Multi-organ </a:t>
            </a:r>
            <a:r>
              <a:rPr lang="de-DE" sz="2000" dirty="0" err="1" smtClean="0"/>
              <a:t>effect</a:t>
            </a:r>
            <a:endParaRPr lang="de-DE" sz="2000" dirty="0" smtClean="0"/>
          </a:p>
          <a:p>
            <a:pPr marL="285750" indent="-285750">
              <a:buFont typeface="Wingdings" panose="05000000000000000000" pitchFamily="2" charset="2"/>
              <a:buChar char="ü"/>
            </a:pPr>
            <a:r>
              <a:rPr lang="de-DE" sz="2000" dirty="0" err="1" smtClean="0"/>
              <a:t>Sleeping</a:t>
            </a:r>
            <a:r>
              <a:rPr lang="de-DE" sz="2000" dirty="0" smtClean="0"/>
              <a:t> </a:t>
            </a:r>
            <a:r>
              <a:rPr lang="de-DE" sz="2000" dirty="0" err="1" smtClean="0"/>
              <a:t>virus</a:t>
            </a:r>
            <a:r>
              <a:rPr lang="de-DE" sz="2000" dirty="0" smtClean="0"/>
              <a:t>?</a:t>
            </a:r>
          </a:p>
          <a:p>
            <a:pPr marL="285750" indent="-285750">
              <a:buFont typeface="Wingdings" panose="05000000000000000000" pitchFamily="2" charset="2"/>
              <a:buChar char="ü"/>
            </a:pPr>
            <a:r>
              <a:rPr lang="de-DE" sz="2000" dirty="0" err="1" smtClean="0"/>
              <a:t>Immunity</a:t>
            </a:r>
            <a:r>
              <a:rPr lang="de-DE" sz="2000" dirty="0" smtClean="0"/>
              <a:t>?</a:t>
            </a:r>
          </a:p>
          <a:p>
            <a:pPr marL="285750" indent="-285750">
              <a:buFont typeface="Wingdings" panose="05000000000000000000" pitchFamily="2" charset="2"/>
              <a:buChar char="ü"/>
            </a:pPr>
            <a:r>
              <a:rPr lang="de-DE" sz="2000" dirty="0" err="1" smtClean="0"/>
              <a:t>Causes</a:t>
            </a:r>
            <a:r>
              <a:rPr lang="de-DE" sz="2000" dirty="0" smtClean="0"/>
              <a:t> </a:t>
            </a:r>
            <a:r>
              <a:rPr lang="de-DE" sz="2000" dirty="0" err="1" smtClean="0"/>
              <a:t>of</a:t>
            </a:r>
            <a:r>
              <a:rPr lang="de-DE" sz="2000" dirty="0" smtClean="0"/>
              <a:t> </a:t>
            </a:r>
            <a:r>
              <a:rPr lang="de-DE" sz="2000" dirty="0" err="1" smtClean="0"/>
              <a:t>death</a:t>
            </a:r>
            <a:endParaRPr lang="de-DE" sz="2000" dirty="0" smtClean="0"/>
          </a:p>
          <a:p>
            <a:pPr marL="285750" indent="-285750">
              <a:buFont typeface="Wingdings" panose="05000000000000000000" pitchFamily="2" charset="2"/>
              <a:buChar char="ü"/>
            </a:pPr>
            <a:endParaRPr lang="de-DE" sz="2000" dirty="0"/>
          </a:p>
          <a:p>
            <a:pPr marL="285750" indent="-285750">
              <a:buFont typeface="Wingdings" panose="05000000000000000000" pitchFamily="2" charset="2"/>
              <a:buChar char="ü"/>
            </a:pPr>
            <a:r>
              <a:rPr lang="de-DE" sz="2000" dirty="0" err="1" smtClean="0"/>
              <a:t>No</a:t>
            </a:r>
            <a:r>
              <a:rPr lang="de-DE" sz="2000" dirty="0" smtClean="0"/>
              <a:t> </a:t>
            </a:r>
            <a:r>
              <a:rPr lang="de-DE" sz="2000" dirty="0" err="1" smtClean="0"/>
              <a:t>treatment</a:t>
            </a:r>
            <a:r>
              <a:rPr lang="de-DE" sz="2000" dirty="0" smtClean="0"/>
              <a:t>, </a:t>
            </a:r>
            <a:r>
              <a:rPr lang="de-DE" sz="2000" dirty="0" err="1" smtClean="0"/>
              <a:t>vaccine</a:t>
            </a:r>
            <a:r>
              <a:rPr lang="de-DE" sz="2000" dirty="0" smtClean="0"/>
              <a:t> </a:t>
            </a:r>
            <a:r>
              <a:rPr lang="de-DE" sz="2000" dirty="0" err="1" smtClean="0"/>
              <a:t>or</a:t>
            </a:r>
            <a:r>
              <a:rPr lang="de-DE" sz="2000" dirty="0" smtClean="0"/>
              <a:t> </a:t>
            </a:r>
            <a:r>
              <a:rPr lang="de-DE" sz="2000" dirty="0" err="1" smtClean="0"/>
              <a:t>curative</a:t>
            </a:r>
            <a:r>
              <a:rPr lang="de-DE" sz="2000" dirty="0" smtClean="0"/>
              <a:t> </a:t>
            </a:r>
            <a:r>
              <a:rPr lang="de-DE" sz="2000" dirty="0" err="1" smtClean="0"/>
              <a:t>drug</a:t>
            </a:r>
            <a:r>
              <a:rPr lang="de-DE" sz="2000" dirty="0" smtClean="0"/>
              <a:t> </a:t>
            </a:r>
            <a:r>
              <a:rPr lang="de-DE" sz="2000" dirty="0" err="1" smtClean="0"/>
              <a:t>availabe</a:t>
            </a:r>
            <a:r>
              <a:rPr lang="de-DE" sz="2000" dirty="0" smtClean="0"/>
              <a:t> </a:t>
            </a:r>
            <a:r>
              <a:rPr lang="de-DE" sz="2000" dirty="0" err="1" smtClean="0"/>
              <a:t>to</a:t>
            </a:r>
            <a:r>
              <a:rPr lang="de-DE" sz="2000" dirty="0" smtClean="0"/>
              <a:t> </a:t>
            </a:r>
            <a:r>
              <a:rPr lang="de-DE" sz="2000" dirty="0" err="1" smtClean="0"/>
              <a:t>this</a:t>
            </a:r>
            <a:r>
              <a:rPr lang="de-DE" sz="2000" dirty="0" smtClean="0"/>
              <a:t> </a:t>
            </a:r>
            <a:r>
              <a:rPr lang="de-DE" sz="2000" dirty="0" err="1" smtClean="0"/>
              <a:t>date</a:t>
            </a:r>
            <a:endParaRPr lang="de-DE" sz="2000" dirty="0" smtClean="0"/>
          </a:p>
        </p:txBody>
      </p:sp>
      <p:pic>
        <p:nvPicPr>
          <p:cNvPr id="16" name="Picture 6" descr="Stellenangebot naturwissenschaftliche*r Doktorand*in (m/w/d) bei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00" y="5670209"/>
            <a:ext cx="2575319" cy="8551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UKE - 100 Jahre UHH"/>
          <p:cNvPicPr>
            <a:picLocks noChangeAspect="1" noChangeArrowheads="1"/>
          </p:cNvPicPr>
          <p:nvPr/>
        </p:nvPicPr>
        <p:blipFill rotWithShape="1">
          <a:blip r:embed="rId4">
            <a:extLst>
              <a:ext uri="{28A0092B-C50C-407E-A947-70E740481C1C}">
                <a14:useLocalDpi xmlns:a14="http://schemas.microsoft.com/office/drawing/2010/main" val="0"/>
              </a:ext>
            </a:extLst>
          </a:blip>
          <a:srcRect l="20295"/>
          <a:stretch/>
        </p:blipFill>
        <p:spPr bwMode="auto">
          <a:xfrm>
            <a:off x="4439816" y="5665875"/>
            <a:ext cx="1152128" cy="9361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Logo : KUS-Portal : Universität Hambur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711" y="4741450"/>
            <a:ext cx="924425" cy="9244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ourse on Transient Gene Expression in insect and mammalian cell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4508" y="4725402"/>
            <a:ext cx="2076796" cy="8376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Placeholder 8"/>
          <p:cNvPicPr>
            <a:picLocks noChangeAspect="1"/>
          </p:cNvPicPr>
          <p:nvPr/>
        </p:nvPicPr>
        <p:blipFill>
          <a:blip r:embed="rId7">
            <a:extLst>
              <a:ext uri="{28A0092B-C50C-407E-A947-70E740481C1C}">
                <a14:useLocalDpi xmlns:a14="http://schemas.microsoft.com/office/drawing/2010/main" val="0"/>
              </a:ext>
            </a:extLst>
          </a:blip>
          <a:srcRect l="26296" r="26296"/>
          <a:stretch>
            <a:fillRect/>
          </a:stretch>
        </p:blipFill>
        <p:spPr>
          <a:xfrm>
            <a:off x="6102843" y="0"/>
            <a:ext cx="6095999" cy="6857999"/>
          </a:xfrm>
          <a:prstGeom prst="rect">
            <a:avLst/>
          </a:prstGeom>
        </p:spPr>
      </p:pic>
    </p:spTree>
    <p:extLst>
      <p:ext uri="{BB962C8B-B14F-4D97-AF65-F5344CB8AC3E}">
        <p14:creationId xmlns:p14="http://schemas.microsoft.com/office/powerpoint/2010/main" val="1508581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xmlns="" id="{57BC7CA2-3D5D-4AE5-8D23-A398CB932D09}"/>
              </a:ext>
            </a:extLst>
          </p:cNvPr>
          <p:cNvSpPr>
            <a:spLocks noGrp="1"/>
          </p:cNvSpPr>
          <p:nvPr>
            <p:ph type="title"/>
          </p:nvPr>
        </p:nvSpPr>
        <p:spPr/>
        <p:txBody>
          <a:bodyPr/>
          <a:lstStyle/>
          <a:p>
            <a:r>
              <a:rPr lang="en-US" dirty="0" smtClean="0"/>
              <a:t>How can DESY help?</a:t>
            </a:r>
            <a:endParaRPr lang="en-US" dirty="0"/>
          </a:p>
        </p:txBody>
      </p:sp>
      <p:sp>
        <p:nvSpPr>
          <p:cNvPr id="4" name="Inhaltsplatzhalter 3">
            <a:extLst>
              <a:ext uri="{FF2B5EF4-FFF2-40B4-BE49-F238E27FC236}">
                <a16:creationId xmlns:a16="http://schemas.microsoft.com/office/drawing/2014/main" xmlns="" id="{7C8350B5-6709-4EDD-BE74-77EF9966AFAD}"/>
              </a:ext>
            </a:extLst>
          </p:cNvPr>
          <p:cNvSpPr>
            <a:spLocks noGrp="1"/>
          </p:cNvSpPr>
          <p:nvPr>
            <p:ph idx="1"/>
          </p:nvPr>
        </p:nvSpPr>
        <p:spPr>
          <a:xfrm>
            <a:off x="442914" y="1772816"/>
            <a:ext cx="5400674" cy="4427537"/>
          </a:xfrm>
        </p:spPr>
        <p:txBody>
          <a:bodyPr/>
          <a:lstStyle/>
          <a:p>
            <a:pPr marL="0" indent="0">
              <a:buNone/>
            </a:pPr>
            <a:r>
              <a:rPr lang="en-US" sz="1800" b="1" dirty="0" smtClean="0"/>
              <a:t>Crohn’s </a:t>
            </a:r>
            <a:r>
              <a:rPr lang="en-US" sz="1800" b="1" dirty="0" err="1" smtClean="0"/>
              <a:t>Desease</a:t>
            </a:r>
            <a:r>
              <a:rPr lang="en-US" sz="1800" b="1" dirty="0" smtClean="0"/>
              <a:t> and Covid-19:</a:t>
            </a:r>
          </a:p>
          <a:p>
            <a:pPr marL="0" indent="0">
              <a:buNone/>
            </a:pPr>
            <a:endParaRPr lang="en-US" sz="1800" b="1" dirty="0" smtClean="0"/>
          </a:p>
          <a:p>
            <a:pPr>
              <a:buFont typeface="Wingdings" panose="05000000000000000000" pitchFamily="2" charset="2"/>
              <a:buChar char="ü"/>
            </a:pPr>
            <a:r>
              <a:rPr lang="en-US" sz="1800" b="1" dirty="0" smtClean="0"/>
              <a:t>CD</a:t>
            </a:r>
            <a:r>
              <a:rPr lang="en-US" sz="1800" dirty="0" smtClean="0"/>
              <a:t> is caused by </a:t>
            </a:r>
            <a:r>
              <a:rPr lang="en-US" sz="1800" dirty="0" smtClean="0"/>
              <a:t>bad T-cells </a:t>
            </a:r>
            <a:r>
              <a:rPr lang="en-US" sz="1800" dirty="0" smtClean="0"/>
              <a:t>of immune system</a:t>
            </a:r>
          </a:p>
          <a:p>
            <a:pPr>
              <a:buFont typeface="Wingdings" panose="05000000000000000000" pitchFamily="2" charset="2"/>
              <a:buChar char="ü"/>
            </a:pPr>
            <a:r>
              <a:rPr lang="en-US" sz="1800" dirty="0" smtClean="0"/>
              <a:t>Most deaths of </a:t>
            </a:r>
            <a:r>
              <a:rPr lang="en-US" sz="1800" b="1" dirty="0" smtClean="0"/>
              <a:t>Covid-19 </a:t>
            </a:r>
            <a:r>
              <a:rPr lang="en-US" sz="1800" dirty="0" smtClean="0"/>
              <a:t>caused by overreaction of immune system</a:t>
            </a:r>
          </a:p>
          <a:p>
            <a:pPr marL="0" indent="0" algn="ctr">
              <a:buNone/>
            </a:pPr>
            <a:endParaRPr lang="en-US" sz="1800" dirty="0" smtClean="0"/>
          </a:p>
          <a:p>
            <a:r>
              <a:rPr lang="en-US" sz="1800" b="1" dirty="0"/>
              <a:t>T</a:t>
            </a:r>
            <a:r>
              <a:rPr lang="en-US" sz="1800" b="1" dirty="0" smtClean="0"/>
              <a:t>racking T-cells </a:t>
            </a:r>
            <a:r>
              <a:rPr lang="en-US" sz="1800" b="1" dirty="0"/>
              <a:t>(</a:t>
            </a:r>
            <a:r>
              <a:rPr lang="en-US" sz="1800" b="1" dirty="0" smtClean="0"/>
              <a:t>as driver of the immune system) in living mice =&gt; Deep understanding of CD mechanisms and infection process of Covid-19!</a:t>
            </a:r>
          </a:p>
          <a:p>
            <a:pPr marL="0" indent="0">
              <a:buNone/>
            </a:pPr>
            <a:endParaRPr lang="en-US" sz="1800" b="1" dirty="0"/>
          </a:p>
        </p:txBody>
      </p:sp>
      <p:sp>
        <p:nvSpPr>
          <p:cNvPr id="5" name="Textplatzhalter 4">
            <a:extLst>
              <a:ext uri="{FF2B5EF4-FFF2-40B4-BE49-F238E27FC236}">
                <a16:creationId xmlns:a16="http://schemas.microsoft.com/office/drawing/2014/main" xmlns="" id="{751D9EB5-126C-47D0-80A7-C6FEB8BC506D}"/>
              </a:ext>
            </a:extLst>
          </p:cNvPr>
          <p:cNvSpPr>
            <a:spLocks noGrp="1"/>
          </p:cNvSpPr>
          <p:nvPr>
            <p:ph type="body" sz="quarter" idx="13"/>
          </p:nvPr>
        </p:nvSpPr>
        <p:spPr>
          <a:xfrm>
            <a:off x="442913" y="961516"/>
            <a:ext cx="5400675" cy="379252"/>
          </a:xfrm>
        </p:spPr>
        <p:txBody>
          <a:bodyPr/>
          <a:lstStyle/>
          <a:p>
            <a:r>
              <a:rPr lang="en-US" sz="1800" dirty="0" smtClean="0"/>
              <a:t>PETRA III reveals the answer of the immune system</a:t>
            </a:r>
            <a:endParaRPr lang="en-US" sz="1800" dirty="0"/>
          </a:p>
        </p:txBody>
      </p:sp>
      <p:sp>
        <p:nvSpPr>
          <p:cNvPr id="16" name="Rechteck 15">
            <a:extLst>
              <a:ext uri="{FF2B5EF4-FFF2-40B4-BE49-F238E27FC236}">
                <a16:creationId xmlns:a16="http://schemas.microsoft.com/office/drawing/2014/main" xmlns="" id="{ADBC1956-2060-43F5-8D74-75278EBE5C1B}"/>
              </a:ext>
            </a:extLst>
          </p:cNvPr>
          <p:cNvSpPr/>
          <p:nvPr/>
        </p:nvSpPr>
        <p:spPr>
          <a:xfrm>
            <a:off x="6096000" y="6235558"/>
            <a:ext cx="932881" cy="582244"/>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r>
              <a:rPr lang="en-US" sz="1100" cap="all" dirty="0" smtClean="0">
                <a:solidFill>
                  <a:schemeClr val="bg1"/>
                </a:solidFill>
              </a:rPr>
              <a:t>DESY </a:t>
            </a:r>
            <a:r>
              <a:rPr lang="en-US" sz="1100" cap="all" dirty="0" err="1" smtClean="0">
                <a:solidFill>
                  <a:schemeClr val="bg1"/>
                </a:solidFill>
              </a:rPr>
              <a:t>NanoLAb</a:t>
            </a:r>
            <a:endParaRPr lang="en-US" sz="1100" cap="all" dirty="0">
              <a:solidFill>
                <a:schemeClr val="bg1"/>
              </a:solidFill>
            </a:endParaRPr>
          </a:p>
        </p:txBody>
      </p:sp>
      <p:sp>
        <p:nvSpPr>
          <p:cNvPr id="9" name="Fußzeilenplatzhalter 2">
            <a:extLst>
              <a:ext uri="{FF2B5EF4-FFF2-40B4-BE49-F238E27FC236}">
                <a16:creationId xmlns="" xmlns:a16="http://schemas.microsoft.com/office/drawing/2014/main" id="{C868C0D2-F4A9-4C70-84E9-E897290BB7E9}"/>
              </a:ext>
            </a:extLst>
          </p:cNvPr>
          <p:cNvSpPr>
            <a:spLocks noGrp="1"/>
          </p:cNvSpPr>
          <p:nvPr>
            <p:ph type="ftr" sz="quarter" idx="11"/>
          </p:nvPr>
        </p:nvSpPr>
        <p:spPr>
          <a:xfrm>
            <a:off x="708026" y="6547569"/>
            <a:ext cx="10032490" cy="186841"/>
          </a:xfrm>
        </p:spPr>
        <p:txBody>
          <a:bodyPr/>
          <a:lstStyle/>
          <a:p>
            <a:r>
              <a:rPr lang="en-US" dirty="0" smtClean="0"/>
              <a:t>Scientific Committee | Arik Willner | 05. June 2020</a:t>
            </a:r>
            <a:endParaRPr lang="en-US" dirty="0"/>
          </a:p>
        </p:txBody>
      </p:sp>
      <p:sp>
        <p:nvSpPr>
          <p:cNvPr id="14" name="TextBox 13"/>
          <p:cNvSpPr txBox="1"/>
          <p:nvPr/>
        </p:nvSpPr>
        <p:spPr>
          <a:xfrm>
            <a:off x="6096000" y="6054387"/>
            <a:ext cx="2448272" cy="646331"/>
          </a:xfrm>
          <a:prstGeom prst="rect">
            <a:avLst/>
          </a:prstGeom>
          <a:solidFill>
            <a:srgbClr val="EAEAEA"/>
          </a:solidFill>
        </p:spPr>
        <p:txBody>
          <a:bodyPr wrap="square" rtlCol="0">
            <a:spAutoFit/>
          </a:bodyPr>
          <a:lstStyle/>
          <a:p>
            <a:r>
              <a:rPr lang="en-US" sz="1200" dirty="0" smtClean="0"/>
              <a:t>P21: Beamline, where the pilot in-vivo imaging experiments will take place</a:t>
            </a:r>
          </a:p>
        </p:txBody>
      </p:sp>
      <p:sp>
        <p:nvSpPr>
          <p:cNvPr id="7" name="Picture Placeholder 6"/>
          <p:cNvSpPr>
            <a:spLocks noGrp="1"/>
          </p:cNvSpPr>
          <p:nvPr>
            <p:ph type="pic" sz="quarter" idx="14"/>
          </p:nvPr>
        </p:nvSpPr>
        <p:spPr/>
      </p:sp>
      <p:pic>
        <p:nvPicPr>
          <p:cNvPr id="7170" name="Picture 2" descr="Grafik einer Hand, die verschiedene Erreger abwährt."/>
          <p:cNvPicPr>
            <a:picLocks noChangeAspect="1" noChangeArrowheads="1"/>
          </p:cNvPicPr>
          <p:nvPr/>
        </p:nvPicPr>
        <p:blipFill rotWithShape="1">
          <a:blip r:embed="rId3">
            <a:extLst>
              <a:ext uri="{28A0092B-C50C-407E-A947-70E740481C1C}">
                <a14:useLocalDpi xmlns:a14="http://schemas.microsoft.com/office/drawing/2010/main" val="0"/>
              </a:ext>
            </a:extLst>
          </a:blip>
          <a:srcRect l="-1" r="26625"/>
          <a:stretch/>
        </p:blipFill>
        <p:spPr bwMode="auto">
          <a:xfrm>
            <a:off x="6096001" y="0"/>
            <a:ext cx="6095999" cy="4153927"/>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 2" descr="lung-scan.phantom.png"/>
          <p:cNvPicPr>
            <a:picLocks noChangeAspect="1"/>
          </p:cNvPicPr>
          <p:nvPr/>
        </p:nvPicPr>
        <p:blipFill rotWithShape="1">
          <a:blip r:embed="rId4" cstate="print">
            <a:extLst>
              <a:ext uri="{28A0092B-C50C-407E-A947-70E740481C1C}">
                <a14:useLocalDpi xmlns:a14="http://schemas.microsoft.com/office/drawing/2010/main" val="0"/>
              </a:ext>
            </a:extLst>
          </a:blip>
          <a:srcRect l="68648" t="5758" b="5889"/>
          <a:stretch/>
        </p:blipFill>
        <p:spPr>
          <a:xfrm rot="5400000">
            <a:off x="7616777" y="2382168"/>
            <a:ext cx="3054447" cy="6096000"/>
          </a:xfrm>
          <a:prstGeom prst="rect">
            <a:avLst/>
          </a:prstGeom>
        </p:spPr>
      </p:pic>
      <p:sp>
        <p:nvSpPr>
          <p:cNvPr id="2" name="Textfeld 1"/>
          <p:cNvSpPr txBox="1"/>
          <p:nvPr/>
        </p:nvSpPr>
        <p:spPr>
          <a:xfrm>
            <a:off x="332375" y="5469612"/>
            <a:ext cx="6051657" cy="584775"/>
          </a:xfrm>
          <a:prstGeom prst="rect">
            <a:avLst/>
          </a:prstGeom>
          <a:noFill/>
        </p:spPr>
        <p:txBody>
          <a:bodyPr wrap="none" rtlCol="0">
            <a:spAutoFit/>
          </a:bodyPr>
          <a:lstStyle/>
          <a:p>
            <a:r>
              <a:rPr lang="de-DE" sz="1600" b="1" dirty="0" smtClean="0">
                <a:solidFill>
                  <a:schemeClr val="accent2"/>
                </a:solidFill>
              </a:rPr>
              <a:t>Long-term </a:t>
            </a:r>
            <a:r>
              <a:rPr lang="de-DE" sz="1600" b="1" dirty="0" err="1" smtClean="0">
                <a:solidFill>
                  <a:schemeClr val="accent2"/>
                </a:solidFill>
              </a:rPr>
              <a:t>goal</a:t>
            </a:r>
            <a:r>
              <a:rPr lang="de-DE" sz="1600" b="1" dirty="0" smtClean="0">
                <a:solidFill>
                  <a:schemeClr val="accent2"/>
                </a:solidFill>
              </a:rPr>
              <a:t> </a:t>
            </a:r>
            <a:r>
              <a:rPr lang="de-DE" sz="1600" b="1" dirty="0" err="1" smtClean="0">
                <a:solidFill>
                  <a:schemeClr val="accent2"/>
                </a:solidFill>
              </a:rPr>
              <a:t>is</a:t>
            </a:r>
            <a:r>
              <a:rPr lang="de-DE" sz="1600" b="1" dirty="0" smtClean="0">
                <a:solidFill>
                  <a:schemeClr val="accent2"/>
                </a:solidFill>
              </a:rPr>
              <a:t> </a:t>
            </a:r>
            <a:r>
              <a:rPr lang="de-DE" sz="1600" b="1" dirty="0" err="1" smtClean="0">
                <a:solidFill>
                  <a:schemeClr val="accent2"/>
                </a:solidFill>
              </a:rPr>
              <a:t>to</a:t>
            </a:r>
            <a:r>
              <a:rPr lang="de-DE" sz="1600" b="1" dirty="0" smtClean="0">
                <a:solidFill>
                  <a:schemeClr val="accent2"/>
                </a:solidFill>
              </a:rPr>
              <a:t> </a:t>
            </a:r>
            <a:r>
              <a:rPr lang="de-DE" sz="1600" b="1" dirty="0" err="1" smtClean="0">
                <a:solidFill>
                  <a:schemeClr val="accent2"/>
                </a:solidFill>
              </a:rPr>
              <a:t>manipulate</a:t>
            </a:r>
            <a:r>
              <a:rPr lang="de-DE" sz="1600" b="1" dirty="0" smtClean="0">
                <a:solidFill>
                  <a:schemeClr val="accent2"/>
                </a:solidFill>
              </a:rPr>
              <a:t> </a:t>
            </a:r>
            <a:r>
              <a:rPr lang="de-DE" sz="1600" b="1" dirty="0" err="1" smtClean="0">
                <a:solidFill>
                  <a:schemeClr val="accent2"/>
                </a:solidFill>
              </a:rPr>
              <a:t>the</a:t>
            </a:r>
            <a:r>
              <a:rPr lang="de-DE" sz="1600" b="1" dirty="0" smtClean="0">
                <a:solidFill>
                  <a:schemeClr val="accent2"/>
                </a:solidFill>
              </a:rPr>
              <a:t> </a:t>
            </a:r>
            <a:r>
              <a:rPr lang="de-DE" sz="1600" b="1" dirty="0" err="1" smtClean="0">
                <a:solidFill>
                  <a:schemeClr val="accent2"/>
                </a:solidFill>
              </a:rPr>
              <a:t>molecular</a:t>
            </a:r>
            <a:r>
              <a:rPr lang="de-DE" sz="1600" b="1" dirty="0" smtClean="0">
                <a:solidFill>
                  <a:schemeClr val="accent2"/>
                </a:solidFill>
              </a:rPr>
              <a:t> </a:t>
            </a:r>
            <a:r>
              <a:rPr lang="de-DE" sz="1600" b="1" dirty="0" err="1" smtClean="0">
                <a:solidFill>
                  <a:schemeClr val="accent2"/>
                </a:solidFill>
              </a:rPr>
              <a:t>mechanisms</a:t>
            </a:r>
            <a:r>
              <a:rPr lang="de-DE" sz="1600" b="1" dirty="0" smtClean="0">
                <a:solidFill>
                  <a:schemeClr val="accent2"/>
                </a:solidFill>
              </a:rPr>
              <a:t> </a:t>
            </a:r>
          </a:p>
          <a:p>
            <a:r>
              <a:rPr lang="de-DE" sz="1600" b="1" dirty="0" err="1" smtClean="0">
                <a:solidFill>
                  <a:schemeClr val="accent2"/>
                </a:solidFill>
              </a:rPr>
              <a:t>to</a:t>
            </a:r>
            <a:r>
              <a:rPr lang="de-DE" sz="1600" b="1" dirty="0" smtClean="0">
                <a:solidFill>
                  <a:schemeClr val="accent2"/>
                </a:solidFill>
              </a:rPr>
              <a:t> </a:t>
            </a:r>
            <a:r>
              <a:rPr lang="de-DE" sz="1600" b="1" dirty="0" err="1" smtClean="0">
                <a:solidFill>
                  <a:schemeClr val="accent2"/>
                </a:solidFill>
              </a:rPr>
              <a:t>cure</a:t>
            </a:r>
            <a:r>
              <a:rPr lang="de-DE" sz="1600" b="1" dirty="0" smtClean="0">
                <a:solidFill>
                  <a:schemeClr val="accent2"/>
                </a:solidFill>
              </a:rPr>
              <a:t> </a:t>
            </a:r>
            <a:r>
              <a:rPr lang="de-DE" sz="1600" b="1" dirty="0" err="1" smtClean="0">
                <a:solidFill>
                  <a:schemeClr val="accent2"/>
                </a:solidFill>
              </a:rPr>
              <a:t>the</a:t>
            </a:r>
            <a:r>
              <a:rPr lang="de-DE" sz="1600" b="1" dirty="0" smtClean="0">
                <a:solidFill>
                  <a:schemeClr val="accent2"/>
                </a:solidFill>
              </a:rPr>
              <a:t> </a:t>
            </a:r>
            <a:r>
              <a:rPr lang="de-DE" sz="1600" b="1" dirty="0" err="1" smtClean="0">
                <a:solidFill>
                  <a:schemeClr val="accent2"/>
                </a:solidFill>
              </a:rPr>
              <a:t>deseases</a:t>
            </a:r>
            <a:r>
              <a:rPr lang="de-DE" sz="1600" b="1" dirty="0">
                <a:solidFill>
                  <a:schemeClr val="accent2"/>
                </a:solidFill>
              </a:rPr>
              <a:t>!</a:t>
            </a:r>
            <a:endParaRPr lang="de-DE" sz="1600" b="1" dirty="0" smtClean="0">
              <a:solidFill>
                <a:schemeClr val="accent2"/>
              </a:solidFill>
            </a:endParaRPr>
          </a:p>
        </p:txBody>
      </p:sp>
    </p:spTree>
    <p:extLst>
      <p:ext uri="{BB962C8B-B14F-4D97-AF65-F5344CB8AC3E}">
        <p14:creationId xmlns:p14="http://schemas.microsoft.com/office/powerpoint/2010/main" val="3264607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TT_PowerPoint_16x9">
  <a:themeElements>
    <a:clrScheme name="Benutzerdefiniert 146">
      <a:dk1>
        <a:sysClr val="windowText" lastClr="000000"/>
      </a:dk1>
      <a:lt1>
        <a:sysClr val="window" lastClr="FFFFFF"/>
      </a:lt1>
      <a:dk2>
        <a:srgbClr val="898D8D"/>
      </a:dk2>
      <a:lt2>
        <a:srgbClr val="B2B4B2"/>
      </a:lt2>
      <a:accent1>
        <a:srgbClr val="009FDF"/>
      </a:accent1>
      <a:accent2>
        <a:srgbClr val="F18F1F"/>
      </a:accent2>
      <a:accent3>
        <a:srgbClr val="004B7D"/>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xmlns="" name="ITT_PowerPoint_16x9.potx" id="{93022AE5-B6B6-4E38-90BB-B97B467BB8EE}" vid="{E06CF501-757A-43A0-9DFD-1C065AEFBC86}"/>
    </a:ext>
  </a:extLst>
</a:theme>
</file>

<file path=ppt/theme/theme2.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ITT_PowerPoint_16x9</Template>
  <TotalTime>0</TotalTime>
  <Words>4417</Words>
  <Application>Microsoft Office PowerPoint</Application>
  <PresentationFormat>Benutzerdefiniert</PresentationFormat>
  <Paragraphs>549</Paragraphs>
  <Slides>34</Slides>
  <Notes>28</Notes>
  <HiddenSlides>0</HiddenSlides>
  <MMClips>0</MMClips>
  <ScaleCrop>false</ScaleCrop>
  <HeadingPairs>
    <vt:vector size="4" baseType="variant">
      <vt:variant>
        <vt:lpstr>Design</vt:lpstr>
      </vt:variant>
      <vt:variant>
        <vt:i4>1</vt:i4>
      </vt:variant>
      <vt:variant>
        <vt:lpstr>Folientitel</vt:lpstr>
      </vt:variant>
      <vt:variant>
        <vt:i4>34</vt:i4>
      </vt:variant>
    </vt:vector>
  </HeadingPairs>
  <TitlesOfParts>
    <vt:vector size="35" baseType="lpstr">
      <vt:lpstr>ITT_PowerPoint_16x9</vt:lpstr>
      <vt:lpstr>Bio-medical imaging</vt:lpstr>
      <vt:lpstr>Bio-medical imaging</vt:lpstr>
      <vt:lpstr>Directorate‘s Decision</vt:lpstr>
      <vt:lpstr>Directorate‘s Decision</vt:lpstr>
      <vt:lpstr>Bio-medical imaging</vt:lpstr>
      <vt:lpstr>The initiating case for in-vivo developments</vt:lpstr>
      <vt:lpstr>The initiating case for in-vivo</vt:lpstr>
      <vt:lpstr>The topical case in-vivo</vt:lpstr>
      <vt:lpstr>How can DESY help?</vt:lpstr>
      <vt:lpstr>In-Vivo tracking of molecules</vt:lpstr>
      <vt:lpstr>The pilot project I</vt:lpstr>
      <vt:lpstr>The pilot project II</vt:lpstr>
      <vt:lpstr>Good to know</vt:lpstr>
      <vt:lpstr>Bio-medical imaging</vt:lpstr>
      <vt:lpstr>Animal Experiments today </vt:lpstr>
      <vt:lpstr>3Rs</vt:lpstr>
      <vt:lpstr>Legislative Framework </vt:lpstr>
      <vt:lpstr>Animal experiments: When is it allowed?</vt:lpstr>
      <vt:lpstr>Animal experiments: Statistics in Germany</vt:lpstr>
      <vt:lpstr>Defined Approval Process for Every Experiment</vt:lpstr>
      <vt:lpstr>Defined Approval Process for Every Experiment</vt:lpstr>
      <vt:lpstr>Defined Approval Process for Every Experiment</vt:lpstr>
      <vt:lpstr>Control during the Experiment</vt:lpstr>
      <vt:lpstr>Bio-medical imaging</vt:lpstr>
      <vt:lpstr>Snychrotron Radiation and Health Research</vt:lpstr>
      <vt:lpstr>Recent and dynamic research field: SARS-CoV-2</vt:lpstr>
      <vt:lpstr>DESY as a dynamic ecosystem for Health R&amp;D</vt:lpstr>
      <vt:lpstr>DESY as world-leading accelerator lab</vt:lpstr>
      <vt:lpstr>Practice at other synchrotron light sources</vt:lpstr>
      <vt:lpstr>Bio-medical imaging</vt:lpstr>
      <vt:lpstr>Directorate‘s Decision</vt:lpstr>
      <vt:lpstr>Outlook: DESY with a high impact due to animal experiments</vt:lpstr>
      <vt:lpstr>3Rs</vt:lpstr>
      <vt:lpstr>Questions &amp; Answers</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Integriertes Gründer- und Technologiezentrum</dc:title>
  <dc:creator>Leue, Christine</dc:creator>
  <cp:lastModifiedBy>Willner, Arik</cp:lastModifiedBy>
  <cp:revision>423</cp:revision>
  <dcterms:created xsi:type="dcterms:W3CDTF">2018-12-11T14:13:55Z</dcterms:created>
  <dcterms:modified xsi:type="dcterms:W3CDTF">2020-06-05T11:57:12Z</dcterms:modified>
</cp:coreProperties>
</file>