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</p:sldMasterIdLst>
  <p:notesMasterIdLst>
    <p:notesMasterId r:id="rId21"/>
  </p:notesMasterIdLst>
  <p:handoutMasterIdLst>
    <p:handoutMasterId r:id="rId22"/>
  </p:handoutMasterIdLst>
  <p:sldIdLst>
    <p:sldId id="299" r:id="rId3"/>
    <p:sldId id="457" r:id="rId4"/>
    <p:sldId id="465" r:id="rId5"/>
    <p:sldId id="411" r:id="rId6"/>
    <p:sldId id="373" r:id="rId7"/>
    <p:sldId id="374" r:id="rId8"/>
    <p:sldId id="471" r:id="rId9"/>
    <p:sldId id="473" r:id="rId10"/>
    <p:sldId id="474" r:id="rId11"/>
    <p:sldId id="478" r:id="rId12"/>
    <p:sldId id="480" r:id="rId13"/>
    <p:sldId id="469" r:id="rId14"/>
    <p:sldId id="472" r:id="rId15"/>
    <p:sldId id="455" r:id="rId16"/>
    <p:sldId id="452" r:id="rId17"/>
    <p:sldId id="479" r:id="rId18"/>
    <p:sldId id="385" r:id="rId19"/>
    <p:sldId id="476" r:id="rId20"/>
  </p:sldIdLst>
  <p:sldSz cx="12192000" cy="6858000"/>
  <p:notesSz cx="9931400" cy="6794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E1B"/>
    <a:srgbClr val="009FDF"/>
    <a:srgbClr val="FFFF99"/>
    <a:srgbClr val="FFFFCC"/>
    <a:srgbClr val="3DB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2" autoAdjust="0"/>
    <p:restoredTop sz="96530" autoAdjust="0"/>
  </p:normalViewPr>
  <p:slideViewPr>
    <p:cSldViewPr showGuides="1">
      <p:cViewPr>
        <p:scale>
          <a:sx n="70" d="100"/>
          <a:sy n="70" d="100"/>
        </p:scale>
        <p:origin x="-72" y="-156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-380" y="728"/>
      </p:cViewPr>
      <p:guideLst>
        <p:guide orient="horz" pos="2140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606" cy="340905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5496" y="0"/>
            <a:ext cx="4303606" cy="340905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FC75E6C4-5F43-4FF9-96D4-21B8157BE639}" type="datetimeFigureOut">
              <a:rPr lang="de-DE" smtClean="0"/>
              <a:t>24.06.2020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3597"/>
            <a:ext cx="4303606" cy="340904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5496" y="6453597"/>
            <a:ext cx="4303606" cy="340904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606" cy="340905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5496" y="0"/>
            <a:ext cx="4303606" cy="340905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801BD367-6A7A-405A-BFB1-15817186491F}" type="datetimeFigureOut">
              <a:rPr lang="de-DE" smtClean="0"/>
              <a:t>24.06.2020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9313"/>
            <a:ext cx="4076700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3140" y="3269855"/>
            <a:ext cx="7945120" cy="3070223"/>
          </a:xfrm>
          <a:prstGeom prst="rect">
            <a:avLst/>
          </a:prstGeom>
        </p:spPr>
        <p:txBody>
          <a:bodyPr vert="horz" lIns="95571" tIns="47786" rIns="95571" bIns="47786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3597"/>
            <a:ext cx="4303606" cy="340904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5496" y="6453597"/>
            <a:ext cx="4303606" cy="340904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46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927350" y="849313"/>
            <a:ext cx="4076700" cy="2292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88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97911" y="6554528"/>
            <a:ext cx="9754608" cy="18684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|XUV arrival time  measurements | Stefan Düsterer| 25.6.2020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4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694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|XUV arrival time  measurements | Stefan Düsterer| 25.6.2020 |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F09687E-84B0-4FD3-8E53-8C2706066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4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938381" y="656085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|XUV arrival time  measurements | Stefan Düsterer| 25.6.2020 |</a:t>
            </a:r>
          </a:p>
        </p:txBody>
      </p:sp>
    </p:spTree>
    <p:extLst>
      <p:ext uri="{BB962C8B-B14F-4D97-AF65-F5344CB8AC3E}">
        <p14:creationId xmlns:p14="http://schemas.microsoft.com/office/powerpoint/2010/main" val="191578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Sven Toleikis - FS-FLASH-O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1929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Sven Toleikis - FS-FLASH-O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6254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938381" y="6560852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|XUV arrival time  measurements | Stefan Düsterer| 25.6.2020 |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|XUV arrival time  measurements | Stefan Düsterer| 25.6.2020 |</a:t>
            </a:r>
            <a:endParaRPr lang="en-US" noProof="0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|XUV arrival time  measurements | Stefan Düsterer| 25.6.2020 |</a:t>
            </a:r>
            <a:endParaRPr lang="en-US" noProof="0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|XUV arrival time  measurements | Stefan Düsterer| 25.6.2020 |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|XUV arrival time  measurements | Stefan Düsterer| 25.6.2020 |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54528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dirty="0">
                <a:solidFill>
                  <a:prstClr val="black"/>
                </a:solidFill>
              </a:rPr>
              <a:t>Page </a:t>
            </a:r>
            <a:fld id="{0427E4B2-AC28-443E-BE04-5CD55098A90B}" type="slidenum">
              <a:rPr lang="en-US" sz="900" b="1" smtClean="0">
                <a:solidFill>
                  <a:prstClr val="black"/>
                </a:solidFill>
              </a:rPr>
              <a:pPr algn="r"/>
              <a:t>‹#›</a:t>
            </a:fld>
            <a:endParaRPr lang="en-US" sz="900" b="1" dirty="0">
              <a:solidFill>
                <a:prstClr val="black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3" r:id="rId3"/>
    <p:sldLayoutId id="2147483694" r:id="rId4"/>
    <p:sldLayoutId id="2147483695" r:id="rId5"/>
    <p:sldLayoutId id="2147483696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-5832649"/>
            <a:ext cx="12191997" cy="3429001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14396" y="4456819"/>
            <a:ext cx="11369548" cy="700373"/>
          </a:xfrm>
        </p:spPr>
        <p:txBody>
          <a:bodyPr/>
          <a:lstStyle/>
          <a:p>
            <a:r>
              <a:rPr lang="en-US" sz="2400" b="1" dirty="0" smtClean="0"/>
              <a:t>Stefan Düsterer</a:t>
            </a:r>
          </a:p>
          <a:p>
            <a:r>
              <a:rPr lang="en-US" dirty="0" smtClean="0"/>
              <a:t>For the arrival time team: Ch. Gerth, B. Manschwetus, J. Müller, S. Schulz, K. Tiedtke, S. Toleikis, …</a:t>
            </a:r>
          </a:p>
          <a:p>
            <a:r>
              <a:rPr lang="en-US" dirty="0" smtClean="0"/>
              <a:t>And the THz streaking team: I. Bermudez, R. Ivanov, … </a:t>
            </a:r>
            <a:r>
              <a:rPr lang="en-US" sz="2400" b="1" dirty="0" smtClean="0"/>
              <a:t> </a:t>
            </a:r>
          </a:p>
          <a:p>
            <a:endParaRPr lang="en-US" sz="800" dirty="0"/>
          </a:p>
          <a:p>
            <a:r>
              <a:rPr lang="en-US" sz="2400" dirty="0"/>
              <a:t>Mini-Workshop on Synchronization for FLASH2020+</a:t>
            </a:r>
            <a:r>
              <a:rPr lang="en-US" sz="2400" dirty="0" smtClean="0"/>
              <a:t>, 25.6.2020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32"/>
          <a:stretch/>
        </p:blipFill>
        <p:spPr>
          <a:xfrm>
            <a:off x="4053" y="-2403648"/>
            <a:ext cx="12193200" cy="640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368" y="980728"/>
            <a:ext cx="11784632" cy="1099777"/>
          </a:xfrm>
        </p:spPr>
        <p:txBody>
          <a:bodyPr/>
          <a:lstStyle/>
          <a:p>
            <a:r>
              <a:rPr lang="en-US" sz="4800" dirty="0"/>
              <a:t>XUV-Photon Arrival Diagnostics: status and plans </a:t>
            </a:r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Plasma </a:t>
            </a:r>
            <a:r>
              <a:rPr lang="de-DE" dirty="0" err="1" smtClean="0"/>
              <a:t>switch</a:t>
            </a:r>
            <a:r>
              <a:rPr lang="de-DE" dirty="0" smtClean="0"/>
              <a:t>: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at FLASH2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7408" y="6453336"/>
            <a:ext cx="9948937" cy="186841"/>
          </a:xfrm>
        </p:spPr>
        <p:txBody>
          <a:bodyPr/>
          <a:lstStyle/>
          <a:p>
            <a:r>
              <a:rPr lang="en-US" noProof="0" dirty="0" smtClean="0"/>
              <a:t>Courtesy: Sven Toleikis - FS-FLASH-O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Preliminary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April 2019 in-house </a:t>
            </a:r>
            <a:r>
              <a:rPr lang="de-DE" dirty="0" err="1" smtClean="0"/>
              <a:t>experiment</a:t>
            </a:r>
            <a:r>
              <a:rPr lang="de-DE" dirty="0" smtClean="0"/>
              <a:t> (11005874) at FL24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0" y="1432588"/>
            <a:ext cx="5369069" cy="148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996952"/>
            <a:ext cx="4633986" cy="343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369" y="1748904"/>
            <a:ext cx="6687610" cy="36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20136" y="1340768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Run #28365 – </a:t>
            </a:r>
            <a:r>
              <a:rPr lang="de-DE" sz="1600" dirty="0" err="1" smtClean="0"/>
              <a:t>drifting</a:t>
            </a:r>
            <a:r>
              <a:rPr lang="de-DE" sz="1600" dirty="0" smtClean="0"/>
              <a:t> FEL!?</a:t>
            </a:r>
            <a:endParaRPr lang="en-US" sz="1600" dirty="0" err="1" smtClean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78" y="5327212"/>
            <a:ext cx="2029391" cy="150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984432" y="5910024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Calibration</a:t>
            </a:r>
            <a:r>
              <a:rPr lang="de-DE" sz="1600" dirty="0" smtClean="0"/>
              <a:t> </a:t>
            </a:r>
            <a:r>
              <a:rPr lang="de-DE" sz="1600" dirty="0" err="1" smtClean="0"/>
              <a:t>target</a:t>
            </a:r>
            <a:endParaRPr lang="en-US" sz="1600" dirty="0" err="1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071664" y="1484784"/>
            <a:ext cx="5760640" cy="4392488"/>
            <a:chOff x="4223792" y="620688"/>
            <a:chExt cx="5760640" cy="4392488"/>
          </a:xfrm>
        </p:grpSpPr>
        <p:sp>
          <p:nvSpPr>
            <p:cNvPr id="5" name="Rectangle 4"/>
            <p:cNvSpPr/>
            <p:nvPr/>
          </p:nvSpPr>
          <p:spPr>
            <a:xfrm>
              <a:off x="4223792" y="620688"/>
              <a:ext cx="5760640" cy="4392488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pic>
          <p:nvPicPr>
            <p:cNvPr id="14" name="Grafik 1035" descr="D:\Desktop\Pic Paper\Pulse_duration_reconstruction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212" y="1052736"/>
              <a:ext cx="5508204" cy="36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5052291" y="642174"/>
              <a:ext cx="43560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b="1" dirty="0" smtClean="0"/>
                <a:t>P. </a:t>
              </a:r>
              <a:r>
                <a:rPr lang="fr-FR" sz="1600" b="1" dirty="0" err="1" smtClean="0"/>
                <a:t>Finetti</a:t>
              </a:r>
              <a:r>
                <a:rPr lang="fr-FR" sz="1600" b="1" dirty="0" smtClean="0"/>
                <a:t> et </a:t>
              </a:r>
              <a:r>
                <a:rPr lang="fr-FR" sz="1600" b="1" dirty="0"/>
                <a:t>al. </a:t>
              </a:r>
              <a:r>
                <a:rPr lang="fr-FR" sz="1600" b="1" dirty="0" smtClean="0"/>
                <a:t>PRX 7, 021043 (2017)</a:t>
              </a:r>
              <a:endParaRPr lang="fr-FR" sz="1600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67808" y="3021920"/>
              <a:ext cx="2736304" cy="166199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tabLst>
                  <a:tab pos="1520825" algn="l"/>
                </a:tabLst>
              </a:pPr>
              <a:r>
                <a:rPr lang="de-DE" sz="1600" b="1" dirty="0">
                  <a:solidFill>
                    <a:srgbClr val="002060"/>
                  </a:solidFill>
                </a:rPr>
                <a:t>FEL </a:t>
              </a:r>
              <a:r>
                <a:rPr lang="de-DE" sz="1600" b="1" dirty="0" err="1">
                  <a:solidFill>
                    <a:srgbClr val="002060"/>
                  </a:solidFill>
                </a:rPr>
                <a:t>wavelength</a:t>
              </a:r>
              <a:r>
                <a:rPr lang="de-DE" sz="1600" b="1" dirty="0">
                  <a:solidFill>
                    <a:srgbClr val="002060"/>
                  </a:solidFill>
                </a:rPr>
                <a:t>: </a:t>
              </a:r>
              <a:r>
                <a:rPr lang="de-DE" sz="1600" b="1" dirty="0" smtClean="0">
                  <a:solidFill>
                    <a:srgbClr val="002060"/>
                  </a:solidFill>
                </a:rPr>
                <a:t>26.2 </a:t>
              </a:r>
              <a:r>
                <a:rPr lang="de-DE" sz="1600" b="1" dirty="0" err="1" smtClean="0">
                  <a:solidFill>
                    <a:srgbClr val="002060"/>
                  </a:solidFill>
                </a:rPr>
                <a:t>nm</a:t>
              </a:r>
              <a:r>
                <a:rPr lang="de-DE" sz="1600" b="1" dirty="0" smtClean="0">
                  <a:solidFill>
                    <a:srgbClr val="002060"/>
                  </a:solidFill>
                </a:rPr>
                <a:t/>
              </a:r>
              <a:br>
                <a:rPr lang="de-DE" sz="1600" b="1" dirty="0" smtClean="0">
                  <a:solidFill>
                    <a:srgbClr val="002060"/>
                  </a:solidFill>
                </a:rPr>
              </a:br>
              <a:r>
                <a:rPr lang="de-DE" sz="1600" b="1" dirty="0" smtClean="0">
                  <a:solidFill>
                    <a:srgbClr val="002060"/>
                  </a:solidFill>
                </a:rPr>
                <a:t>NOPA: 630 </a:t>
              </a:r>
              <a:r>
                <a:rPr lang="de-DE" sz="1600" b="1" dirty="0" err="1" smtClean="0">
                  <a:solidFill>
                    <a:srgbClr val="002060"/>
                  </a:solidFill>
                </a:rPr>
                <a:t>nm</a:t>
              </a:r>
              <a:r>
                <a:rPr lang="de-DE" sz="1600" b="1" dirty="0" smtClean="0">
                  <a:solidFill>
                    <a:srgbClr val="002060"/>
                  </a:solidFill>
                </a:rPr>
                <a:t>, 32.7 </a:t>
              </a:r>
              <a:r>
                <a:rPr lang="de-DE" sz="1600" b="1" dirty="0" err="1" smtClean="0">
                  <a:solidFill>
                    <a:srgbClr val="002060"/>
                  </a:solidFill>
                </a:rPr>
                <a:t>fs</a:t>
              </a:r>
              <a:endPara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>
                <a:tabLst>
                  <a:tab pos="1520825" algn="l"/>
                </a:tabLst>
              </a:pPr>
              <a:r>
                <a:rPr lang="de-DE" sz="1600" b="1" dirty="0">
                  <a:solidFill>
                    <a:srgbClr val="002060"/>
                  </a:solidFill>
                </a:rPr>
                <a:t>Pulse </a:t>
              </a:r>
              <a:r>
                <a:rPr lang="de-DE" sz="1600" b="1" dirty="0" err="1">
                  <a:solidFill>
                    <a:srgbClr val="002060"/>
                  </a:solidFill>
                </a:rPr>
                <a:t>duration</a:t>
              </a:r>
              <a:r>
                <a:rPr lang="de-DE" sz="1600" b="1" dirty="0">
                  <a:solidFill>
                    <a:srgbClr val="002060"/>
                  </a:solidFill>
                </a:rPr>
                <a:t>: </a:t>
              </a:r>
              <a:r>
                <a:rPr lang="de-DE" sz="1600" b="1" dirty="0" smtClean="0">
                  <a:solidFill>
                    <a:srgbClr val="002060"/>
                  </a:solidFill>
                </a:rPr>
                <a:t>74.9 </a:t>
              </a:r>
              <a:r>
                <a:rPr lang="de-DE" sz="1600" b="1" dirty="0" err="1" smtClean="0">
                  <a:solidFill>
                    <a:srgbClr val="002060"/>
                  </a:solidFill>
                </a:rPr>
                <a:t>fs</a:t>
              </a:r>
              <a:endParaRPr lang="de-DE" sz="1600" b="1" dirty="0" smtClean="0">
                <a:solidFill>
                  <a:srgbClr val="002060"/>
                </a:solidFill>
              </a:endParaRPr>
            </a:p>
            <a:p>
              <a:pPr>
                <a:tabLst>
                  <a:tab pos="1520825" algn="l"/>
                </a:tabLst>
              </a:pPr>
              <a:r>
                <a:rPr lang="de-DE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Jitter</a:t>
              </a:r>
              <a:r>
                <a:rPr lang="de-DE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2.2 </a:t>
              </a:r>
              <a:r>
                <a:rPr lang="de-DE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fs</a:t>
              </a:r>
              <a:r>
                <a:rPr lang="de-DE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</a:t>
              </a:r>
              <a:r>
                <a:rPr lang="de-DE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rms</a:t>
              </a:r>
              <a:r>
                <a:rPr lang="de-DE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>
                <a:tabLst>
                  <a:tab pos="1520825" algn="l"/>
                </a:tabLst>
              </a:pPr>
              <a:endParaRPr lang="de-DE" sz="1200" b="1" dirty="0">
                <a:solidFill>
                  <a:srgbClr val="002060"/>
                </a:solidFill>
              </a:endParaRPr>
            </a:p>
            <a:p>
              <a:pPr>
                <a:tabLst>
                  <a:tab pos="1520825" algn="l"/>
                </a:tabLst>
              </a:pPr>
              <a:endParaRPr lang="de-DE" sz="1200" b="1" dirty="0" smtClean="0">
                <a:solidFill>
                  <a:srgbClr val="002060"/>
                </a:solidFill>
              </a:endParaRPr>
            </a:p>
            <a:p>
              <a:pPr>
                <a:tabLst>
                  <a:tab pos="1520825" algn="l"/>
                </a:tabLst>
              </a:pPr>
              <a:endParaRPr lang="de-DE" sz="12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56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plasma switch approach @ LCLS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Interferometric approach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07988" y="1340768"/>
            <a:ext cx="7488211" cy="5077139"/>
          </a:xfrm>
        </p:spPr>
        <p:txBody>
          <a:bodyPr/>
          <a:lstStyle/>
          <a:p>
            <a:r>
              <a:rPr lang="en-US" dirty="0" smtClean="0"/>
              <a:t>Needed </a:t>
            </a:r>
            <a:r>
              <a:rPr lang="en-US" dirty="0"/>
              <a:t>much lower X-ray intensity </a:t>
            </a:r>
            <a:r>
              <a:rPr lang="en-US" dirty="0" smtClean="0"/>
              <a:t>!!</a:t>
            </a:r>
          </a:p>
          <a:p>
            <a:r>
              <a:rPr lang="en-US" dirty="0" smtClean="0"/>
              <a:t>5-10 times improvement in sensitivity</a:t>
            </a:r>
            <a:br>
              <a:rPr lang="en-US" dirty="0" smtClean="0"/>
            </a:br>
            <a:r>
              <a:rPr lang="en-US" dirty="0" smtClean="0"/>
              <a:t>(20 </a:t>
            </a:r>
            <a:r>
              <a:rPr lang="en-US" dirty="0"/>
              <a:t>and 230 </a:t>
            </a:r>
            <a:r>
              <a:rPr lang="el-GR" dirty="0"/>
              <a:t>μ</a:t>
            </a:r>
            <a:r>
              <a:rPr lang="en-US" dirty="0" smtClean="0"/>
              <a:t>J/cm</a:t>
            </a:r>
            <a:r>
              <a:rPr lang="en-US" baseline="30000" dirty="0" smtClean="0"/>
              <a:t>2 </a:t>
            </a:r>
            <a:r>
              <a:rPr lang="en-US" dirty="0" smtClean="0"/>
              <a:t> (at 500 eV) </a:t>
            </a:r>
            <a:r>
              <a:rPr lang="en-US" dirty="0" smtClean="0"/>
              <a:t>works)</a:t>
            </a:r>
            <a:endParaRPr lang="en-US" baseline="300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052736"/>
            <a:ext cx="5952530" cy="139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92071" y="2564904"/>
            <a:ext cx="2148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CLEO 2019 /  SF3I.7</a:t>
            </a:r>
            <a:r>
              <a:rPr lang="en-US" sz="1600" dirty="0"/>
              <a:t>.</a:t>
            </a:r>
            <a:endParaRPr lang="en-US" sz="1600" dirty="0" smtClean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132856"/>
            <a:ext cx="6120680" cy="44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3501008"/>
            <a:ext cx="2448272" cy="235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1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Sidebands as quality monitor -&gt; can only be used to get an idea how good the synch is (no sorting possible)</a:t>
            </a:r>
          </a:p>
          <a:p>
            <a:r>
              <a:rPr lang="en-US" dirty="0" smtClean="0"/>
              <a:t>Balanced detection </a:t>
            </a:r>
            <a:r>
              <a:rPr lang="en-US" dirty="0" smtClean="0"/>
              <a:t>of </a:t>
            </a:r>
            <a:r>
              <a:rPr lang="en-US" dirty="0" smtClean="0"/>
              <a:t>sidebands (proposal for FL26) -&gt; very challenging realization</a:t>
            </a:r>
          </a:p>
          <a:p>
            <a:r>
              <a:rPr lang="en-US" dirty="0" smtClean="0"/>
              <a:t>“Optical afterburner @ THz </a:t>
            </a:r>
            <a:r>
              <a:rPr lang="en-US" dirty="0" err="1" smtClean="0"/>
              <a:t>undulator</a:t>
            </a:r>
            <a:r>
              <a:rPr lang="en-US" dirty="0" smtClean="0"/>
              <a:t>” – using optical part that coincides with XUV SASE  -&gt; so far only preliminary results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As far as we know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methods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1384" y="836712"/>
            <a:ext cx="11301876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THz streaking </a:t>
            </a:r>
          </a:p>
          <a:p>
            <a:r>
              <a:rPr lang="en-US" sz="1600" dirty="0" smtClean="0"/>
              <a:t>   + time resolution of few fs (&lt; 5fs)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+ works for essentially all XUV wavelength (~ 30 eV to x-rays) </a:t>
            </a:r>
          </a:p>
          <a:p>
            <a:r>
              <a:rPr lang="en-US" sz="1600" b="1" dirty="0" smtClean="0"/>
              <a:t>   + needs only ~ 1 µJ XUV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+ detection (TOF) works for 100 kHz (possibly even MHz)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+ delivers pulse duration (actually main task of the setup)</a:t>
            </a:r>
            <a:endParaRPr lang="en-US" sz="1600" dirty="0"/>
          </a:p>
          <a:p>
            <a:r>
              <a:rPr lang="en-US" sz="1600" dirty="0" smtClean="0"/>
              <a:t>   </a:t>
            </a:r>
          </a:p>
          <a:p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- Needs ~ 1 </a:t>
            </a:r>
            <a:r>
              <a:rPr lang="en-US" sz="1600" b="1" dirty="0" err="1" smtClean="0">
                <a:solidFill>
                  <a:srgbClr val="FF0000"/>
                </a:solidFill>
              </a:rPr>
              <a:t>mJ</a:t>
            </a:r>
            <a:r>
              <a:rPr lang="en-US" sz="1600" b="1" dirty="0" smtClean="0">
                <a:solidFill>
                  <a:srgbClr val="FF0000"/>
                </a:solidFill>
              </a:rPr>
              <a:t> optical pulse energy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-&gt; not feasible with Pump-probe laser (Using part of the OPCPA pump ???)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- </a:t>
            </a:r>
            <a:r>
              <a:rPr lang="en-US" sz="1600" b="1" dirty="0" smtClean="0">
                <a:solidFill>
                  <a:srgbClr val="FF0000"/>
                </a:solidFill>
              </a:rPr>
              <a:t>needs XUV focus </a:t>
            </a:r>
            <a:r>
              <a:rPr lang="en-US" sz="1600" dirty="0" smtClean="0"/>
              <a:t>(part of the XUV beam has to be scraped of – tested at FL21)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- not easy to scale THz production to 100 kHz (or even 1 MHz …)</a:t>
            </a:r>
          </a:p>
          <a:p>
            <a:endParaRPr lang="en-US" sz="1600" dirty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 switch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   + time </a:t>
            </a:r>
            <a:r>
              <a:rPr lang="en-US" sz="1600" dirty="0">
                <a:solidFill>
                  <a:prstClr val="black"/>
                </a:solidFill>
              </a:rPr>
              <a:t>resolution of few fs (&lt;&lt; 5fs</a:t>
            </a:r>
            <a:r>
              <a:rPr lang="en-US" sz="1600" dirty="0" smtClean="0">
                <a:solidFill>
                  <a:prstClr val="black"/>
                </a:solidFill>
              </a:rPr>
              <a:t>)  (and delivers some idea about the pulse duration)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/>
              <a:t> </a:t>
            </a:r>
            <a:r>
              <a:rPr lang="en-US" sz="1600" b="1" dirty="0" smtClean="0"/>
              <a:t>  + detection works at 1 MHz </a:t>
            </a:r>
            <a:r>
              <a:rPr lang="en-US" sz="1600" dirty="0" smtClean="0"/>
              <a:t>(shown at EXFEL:  Sato et al </a:t>
            </a:r>
            <a:r>
              <a:rPr lang="en-US" sz="1600" dirty="0" err="1"/>
              <a:t>Optica</a:t>
            </a:r>
            <a:r>
              <a:rPr lang="en-US" sz="1600" dirty="0"/>
              <a:t> 7 (6), 716 (</a:t>
            </a:r>
            <a:r>
              <a:rPr lang="en-US" sz="1600" dirty="0" smtClean="0"/>
              <a:t>2020))</a:t>
            </a:r>
            <a:endParaRPr lang="en-US" sz="1600" b="1" dirty="0" smtClean="0"/>
          </a:p>
          <a:p>
            <a:r>
              <a:rPr lang="en-US" sz="1600" b="1" dirty="0"/>
              <a:t> </a:t>
            </a:r>
            <a:r>
              <a:rPr lang="en-US" sz="1600" b="1" dirty="0" smtClean="0"/>
              <a:t>  + needs only few </a:t>
            </a:r>
            <a:r>
              <a:rPr lang="en-US" sz="1600" b="1" dirty="0" err="1" smtClean="0"/>
              <a:t>nJ</a:t>
            </a:r>
            <a:r>
              <a:rPr lang="en-US" sz="1600" b="1" dirty="0" smtClean="0"/>
              <a:t> of optical laser -&gt; can be used parasitically </a:t>
            </a:r>
            <a:endParaRPr lang="en-US" sz="1600" b="1" dirty="0" smtClean="0"/>
          </a:p>
          <a:p>
            <a:r>
              <a:rPr lang="en-US" sz="1600" b="1" dirty="0"/>
              <a:t> </a:t>
            </a:r>
            <a:r>
              <a:rPr lang="en-US" sz="1600" b="1" dirty="0" smtClean="0"/>
              <a:t>  </a:t>
            </a:r>
            <a:r>
              <a:rPr lang="en-US" sz="1600" b="1" dirty="0" smtClean="0"/>
              <a:t>+ </a:t>
            </a:r>
            <a:r>
              <a:rPr lang="en-US" sz="1600" b="1" dirty="0" smtClean="0"/>
              <a:t>rather simple setup (compared to THz streaking)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+ well established method at LCLS</a:t>
            </a:r>
          </a:p>
          <a:p>
            <a:r>
              <a:rPr lang="en-US" sz="1600" dirty="0" smtClean="0"/>
              <a:t> 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- </a:t>
            </a:r>
            <a:r>
              <a:rPr lang="en-US" sz="1600" b="1" dirty="0" smtClean="0">
                <a:solidFill>
                  <a:srgbClr val="FF0000"/>
                </a:solidFill>
              </a:rPr>
              <a:t>target material absorbs XUV – no transparent target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- current techniques: </a:t>
            </a:r>
            <a:r>
              <a:rPr lang="en-US" sz="1600" b="1" dirty="0" smtClean="0">
                <a:solidFill>
                  <a:srgbClr val="FF0000"/>
                </a:solidFill>
              </a:rPr>
              <a:t>needs lots of XUV (&gt; 50 µJ) AND </a:t>
            </a:r>
            <a:r>
              <a:rPr lang="en-US" sz="1600" b="1" dirty="0" smtClean="0">
                <a:solidFill>
                  <a:srgbClr val="FF0000"/>
                </a:solidFill>
              </a:rPr>
              <a:t>focus</a:t>
            </a:r>
            <a:r>
              <a:rPr lang="en-US" sz="1600" dirty="0" smtClean="0"/>
              <a:t>  </a:t>
            </a:r>
            <a:r>
              <a:rPr lang="en-US" sz="1600" dirty="0" smtClean="0"/>
              <a:t>-&gt; refocusing of XUV beam after transparent experiment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- </a:t>
            </a:r>
            <a:r>
              <a:rPr lang="en-US" sz="1600" dirty="0"/>
              <a:t>current techniques: has </a:t>
            </a:r>
            <a:r>
              <a:rPr lang="en-US" sz="1600" dirty="0" smtClean="0"/>
              <a:t>to work close to damage threshold in the XUV (x-ray is much more relaxed)</a:t>
            </a:r>
          </a:p>
          <a:p>
            <a:r>
              <a:rPr lang="en-US" sz="1600" dirty="0"/>
              <a:t>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methods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- no experience </a:t>
            </a:r>
          </a:p>
        </p:txBody>
      </p:sp>
    </p:spTree>
    <p:extLst>
      <p:ext uri="{BB962C8B-B14F-4D97-AF65-F5344CB8AC3E}">
        <p14:creationId xmlns:p14="http://schemas.microsoft.com/office/powerpoint/2010/main" val="13191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6996042" cy="488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4152" y="548680"/>
            <a:ext cx="4392488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Relative fluctuations of the </a:t>
            </a:r>
            <a:r>
              <a:rPr lang="en-US" sz="1600" b="1" dirty="0" err="1" smtClean="0"/>
              <a:t>CoM</a:t>
            </a:r>
            <a:r>
              <a:rPr lang="en-US" sz="1600" b="1" dirty="0" smtClean="0"/>
              <a:t> of the arrival time</a:t>
            </a:r>
          </a:p>
          <a:p>
            <a:endParaRPr lang="de-DE" sz="1600" dirty="0" smtClean="0"/>
          </a:p>
          <a:p>
            <a:r>
              <a:rPr lang="el-GR" sz="1600" dirty="0" smtClean="0"/>
              <a:t>σ</a:t>
            </a:r>
            <a:r>
              <a:rPr lang="de-DE" sz="1600" baseline="-25000" dirty="0" err="1" smtClean="0"/>
              <a:t>ar</a:t>
            </a:r>
            <a:r>
              <a:rPr lang="de-DE" sz="1600" baseline="-25000" dirty="0" smtClean="0"/>
              <a:t> </a:t>
            </a:r>
            <a:r>
              <a:rPr lang="en-US" sz="1600" dirty="0" smtClean="0"/>
              <a:t>= </a:t>
            </a:r>
            <a:r>
              <a:rPr lang="en-US" sz="1600" dirty="0" err="1" smtClean="0"/>
              <a:t>std</a:t>
            </a:r>
            <a:r>
              <a:rPr lang="en-US" sz="1600" dirty="0" smtClean="0"/>
              <a:t>( T</a:t>
            </a:r>
            <a:r>
              <a:rPr lang="en-US" sz="1600" baseline="-25000" dirty="0" smtClean="0"/>
              <a:t>XUV</a:t>
            </a:r>
            <a:r>
              <a:rPr lang="en-US" sz="1600" dirty="0" smtClean="0"/>
              <a:t>-T</a:t>
            </a:r>
            <a:r>
              <a:rPr lang="en-US" sz="1600" baseline="-25000" dirty="0" smtClean="0"/>
              <a:t>BAM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Typically still factor 5 from limit … </a:t>
            </a:r>
          </a:p>
          <a:p>
            <a:endParaRPr lang="en-US" sz="1600" dirty="0"/>
          </a:p>
          <a:p>
            <a:r>
              <a:rPr lang="en-US" sz="1600" dirty="0" smtClean="0"/>
              <a:t>but for optimized  cases already remarkably close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344" y="5733256"/>
            <a:ext cx="5464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Bermudez et al, in preparation /  Simulations by M. Yurkov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9816" y="3356992"/>
            <a:ext cx="295232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 smtClean="0"/>
              <a:t>Oct</a:t>
            </a:r>
            <a:r>
              <a:rPr lang="de-DE" sz="1600" dirty="0" smtClean="0"/>
              <a:t> 2019:</a:t>
            </a:r>
          </a:p>
          <a:p>
            <a:r>
              <a:rPr lang="el-GR" sz="1600" dirty="0" smtClean="0"/>
              <a:t>Τ</a:t>
            </a:r>
            <a:r>
              <a:rPr lang="de-DE" sz="1600" baseline="-25000" dirty="0" err="1" smtClean="0"/>
              <a:t>ph</a:t>
            </a:r>
            <a:r>
              <a:rPr lang="de-DE" sz="1600" baseline="-25000" dirty="0" smtClean="0"/>
              <a:t> </a:t>
            </a:r>
            <a:r>
              <a:rPr lang="en-US" sz="1600" dirty="0" smtClean="0"/>
              <a:t>=50 fs </a:t>
            </a:r>
            <a:r>
              <a:rPr lang="en-US" sz="1600" dirty="0" err="1" smtClean="0"/>
              <a:t>rms</a:t>
            </a:r>
            <a:r>
              <a:rPr lang="en-US" sz="1600" dirty="0" smtClean="0"/>
              <a:t> </a:t>
            </a:r>
            <a:r>
              <a:rPr lang="en-US" sz="1400" dirty="0" smtClean="0"/>
              <a:t>(120 fs (FWHM))</a:t>
            </a:r>
          </a:p>
          <a:p>
            <a:r>
              <a:rPr lang="el-GR" sz="1600" dirty="0" smtClean="0"/>
              <a:t>σ</a:t>
            </a:r>
            <a:r>
              <a:rPr lang="de-DE" sz="1600" baseline="-25000" dirty="0" err="1" smtClean="0"/>
              <a:t>ph</a:t>
            </a:r>
            <a:r>
              <a:rPr lang="de-DE" sz="1600" baseline="-25000" dirty="0" smtClean="0"/>
              <a:t> </a:t>
            </a:r>
            <a:r>
              <a:rPr lang="en-US" sz="1600" dirty="0" smtClean="0"/>
              <a:t>=17 </a:t>
            </a:r>
            <a:r>
              <a:rPr lang="en-US" sz="1600" dirty="0"/>
              <a:t>fs </a:t>
            </a:r>
            <a:r>
              <a:rPr lang="en-US" sz="1600" dirty="0" err="1" smtClean="0"/>
              <a:t>rms</a:t>
            </a:r>
            <a:endParaRPr lang="en-US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7408" y="6492875"/>
            <a:ext cx="8568952" cy="365125"/>
          </a:xfrm>
        </p:spPr>
        <p:txBody>
          <a:bodyPr/>
          <a:lstStyle/>
          <a:p>
            <a:r>
              <a:rPr lang="en-US" sz="1200" dirty="0" smtClean="0"/>
              <a:t>|XUV arrival time  measurements | Stefan Düsterer| 25.6.2020 |</a:t>
            </a:r>
            <a:endParaRPr lang="en-US" sz="12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Arrival time: Theoretical limits</a:t>
            </a:r>
            <a:endParaRPr lang="en-US" dirty="0"/>
          </a:p>
        </p:txBody>
      </p:sp>
      <p:sp>
        <p:nvSpPr>
          <p:cNvPr id="11" name="Textfeld 2"/>
          <p:cNvSpPr txBox="1"/>
          <p:nvPr/>
        </p:nvSpPr>
        <p:spPr>
          <a:xfrm>
            <a:off x="335360" y="764704"/>
            <a:ext cx="4019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9E1B"/>
                </a:solidFill>
              </a:rPr>
              <a:t>SASE induced arrival time fluctuations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501008"/>
            <a:ext cx="3600400" cy="31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56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next steps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35360" y="764704"/>
            <a:ext cx="2922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9E1B"/>
                </a:solidFill>
              </a:rPr>
              <a:t>Finding critical components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376" y="1196752"/>
            <a:ext cx="112332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Cross-correlation between  </a:t>
            </a:r>
            <a:r>
              <a:rPr lang="en-US" sz="1600" b="1" dirty="0" smtClean="0"/>
              <a:t>PP laser (FL2)  and  optical master oscillator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-&gt; </a:t>
            </a:r>
            <a:r>
              <a:rPr lang="en-US" sz="1600" dirty="0" err="1" smtClean="0"/>
              <a:t>Noras</a:t>
            </a:r>
            <a:r>
              <a:rPr lang="en-US" sz="1600" dirty="0" smtClean="0"/>
              <a:t> talk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Identify Pump-probe laser induced jitter / drifts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Cross-correlation between  </a:t>
            </a:r>
            <a:r>
              <a:rPr lang="en-US" sz="1600" b="1" dirty="0" smtClean="0"/>
              <a:t>XUV </a:t>
            </a:r>
            <a:r>
              <a:rPr lang="en-US" sz="1600" b="1" dirty="0"/>
              <a:t>(FL2)  and  optical master oscillator </a:t>
            </a:r>
            <a:r>
              <a:rPr lang="en-US" sz="1600" b="1" dirty="0" smtClean="0"/>
              <a:t>(1550 nm – Plasma switch)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Compare to BAM: test precision of BAM  to master timing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Test to what precision BAM could be used to sort the timing for user experiments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Test new concepts to get away from XUV damage threshold 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Cross-correlation between  </a:t>
            </a:r>
            <a:r>
              <a:rPr lang="en-US" sz="1600" b="1" dirty="0"/>
              <a:t>XUV (FL2)  and  </a:t>
            </a:r>
            <a:r>
              <a:rPr lang="en-US" sz="1600" b="1" dirty="0" smtClean="0"/>
              <a:t>THz streaking laser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THz streaking is permanent setup – frequent tests for different FEL settings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Use for dedicated timing shifts – test different synch settings / fast feedbacks …  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Test </a:t>
            </a:r>
            <a:r>
              <a:rPr lang="en-US" sz="1600" dirty="0" smtClean="0"/>
              <a:t>precision </a:t>
            </a:r>
            <a:r>
              <a:rPr lang="en-US" sz="1600" dirty="0"/>
              <a:t>BAM </a:t>
            </a:r>
            <a:r>
              <a:rPr lang="en-US" sz="1600" dirty="0" smtClean="0"/>
              <a:t>–XUV timing (e.g. FLASH 2 BAM …)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Cross-correlation </a:t>
            </a:r>
            <a:r>
              <a:rPr lang="en-US" sz="1600" dirty="0"/>
              <a:t>between  </a:t>
            </a:r>
            <a:r>
              <a:rPr lang="en-US" sz="1600" b="1" dirty="0"/>
              <a:t>XUV (FL2)  and PP laser (FL2) </a:t>
            </a:r>
            <a:r>
              <a:rPr lang="en-US" sz="1600" b="1" dirty="0" smtClean="0"/>
              <a:t>(~ 800 </a:t>
            </a:r>
            <a:r>
              <a:rPr lang="en-US" sz="1600" b="1" dirty="0"/>
              <a:t>nm – Plasma </a:t>
            </a:r>
            <a:r>
              <a:rPr lang="en-US" sz="1600" b="1" dirty="0" smtClean="0"/>
              <a:t>switch)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Test time resolution </a:t>
            </a:r>
            <a:r>
              <a:rPr lang="en-US" sz="1600" dirty="0"/>
              <a:t>for user experiments </a:t>
            </a:r>
            <a:endParaRPr lang="en-US" sz="16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Investigate options for XUV online arrival time monitor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11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ideas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35360" y="764704"/>
            <a:ext cx="3655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9E1B"/>
                </a:solidFill>
              </a:rPr>
              <a:t>Ideas / Questions for the next years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376" y="1196752"/>
            <a:ext cx="1123324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Sorting user data </a:t>
            </a:r>
            <a:r>
              <a:rPr lang="en-US" sz="1600" b="1" dirty="0" smtClean="0"/>
              <a:t>with BAM </a:t>
            </a:r>
            <a:r>
              <a:rPr lang="en-US" sz="1600" dirty="0" smtClean="0"/>
              <a:t>(FLASH2)</a:t>
            </a:r>
            <a:endParaRPr lang="en-US" sz="16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How good can we get 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Probably most “standard” experiments can live with this resolution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SASE </a:t>
            </a:r>
            <a:r>
              <a:rPr lang="en-US" sz="1600" dirty="0" err="1" smtClean="0"/>
              <a:t>CoM</a:t>
            </a:r>
            <a:r>
              <a:rPr lang="en-US" sz="1600" dirty="0" smtClean="0"/>
              <a:t> fluctuations are fundamental </a:t>
            </a:r>
            <a:r>
              <a:rPr lang="en-US" sz="1600" dirty="0" smtClean="0"/>
              <a:t>limit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Investigate jitter at seeded FLASH1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 smtClean="0"/>
              <a:t>	</a:t>
            </a:r>
            <a:r>
              <a:rPr lang="en-US" dirty="0" smtClean="0"/>
              <a:t>Possible scenario for advanced high temporal resolution experiments: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Encourage using experiment internal reference signals (e.g. sidebands, depletion, 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Direct </a:t>
            </a:r>
            <a:r>
              <a:rPr lang="en-US" sz="1600" b="1" dirty="0" smtClean="0"/>
              <a:t>XUV – PP laser or optical master </a:t>
            </a:r>
            <a:r>
              <a:rPr lang="en-US" sz="1600" dirty="0" smtClean="0"/>
              <a:t>arrival time monitor at the experimental </a:t>
            </a:r>
            <a:r>
              <a:rPr lang="en-US" sz="1600" dirty="0" err="1" smtClean="0"/>
              <a:t>endstation</a:t>
            </a:r>
            <a:endParaRPr lang="en-US" sz="16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setup for </a:t>
            </a:r>
            <a:r>
              <a:rPr lang="en-US" sz="1600" b="1" dirty="0" smtClean="0"/>
              <a:t>transparent experiments</a:t>
            </a:r>
            <a:r>
              <a:rPr lang="en-US" sz="1600" dirty="0" smtClean="0"/>
              <a:t> exists (XUV-PUMA) but has severe limits to the experiment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Dedicated arrival time setup</a:t>
            </a:r>
            <a:r>
              <a:rPr lang="en-US" sz="1600" dirty="0" smtClean="0"/>
              <a:t>  - if interferometric setup works</a:t>
            </a:r>
            <a:endParaRPr lang="en-US" sz="1600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4583832" y="476672"/>
            <a:ext cx="60960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Stabilize timing 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/>
              <a:t>-&gt; required by large fraction of experiments </a:t>
            </a:r>
            <a:r>
              <a:rPr lang="en-US" dirty="0"/>
              <a:t>!!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03512" y="4365104"/>
            <a:ext cx="7774537" cy="2096943"/>
            <a:chOff x="1703512" y="4149080"/>
            <a:chExt cx="7774537" cy="2096943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560" y="4616227"/>
              <a:ext cx="5131274" cy="1621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672064" y="5661248"/>
              <a:ext cx="1008112" cy="58477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XUV</a:t>
              </a:r>
            </a:p>
            <a:p>
              <a:r>
                <a:rPr lang="en-US" sz="1600" dirty="0" smtClean="0"/>
                <a:t>Focusing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256240" y="5805264"/>
              <a:ext cx="12218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</a:t>
              </a:r>
              <a:r>
                <a:rPr lang="en-US" sz="1600" dirty="0" smtClean="0"/>
                <a:t>xperiment</a:t>
              </a:r>
            </a:p>
          </p:txBody>
        </p:sp>
        <p:cxnSp>
          <p:nvCxnSpPr>
            <p:cNvPr id="8" name="Straight Connector 7"/>
            <p:cNvCxnSpPr>
              <a:endCxn id="6" idx="1"/>
            </p:cNvCxnSpPr>
            <p:nvPr/>
          </p:nvCxnSpPr>
          <p:spPr>
            <a:xfrm>
              <a:off x="7752184" y="5877272"/>
              <a:ext cx="504056" cy="97269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752184" y="6021288"/>
              <a:ext cx="504056" cy="46747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752184" y="4149080"/>
              <a:ext cx="1024127" cy="338554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PP Laser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5879976" y="5013176"/>
              <a:ext cx="2520280" cy="720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8184232" y="4581128"/>
              <a:ext cx="504056" cy="115212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18984399">
              <a:off x="5015880" y="4603477"/>
              <a:ext cx="925253" cy="584775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Plasma </a:t>
              </a:r>
            </a:p>
            <a:p>
              <a:r>
                <a:rPr lang="en-US" sz="1600" dirty="0" smtClean="0"/>
                <a:t>switch</a:t>
              </a:r>
            </a:p>
          </p:txBody>
        </p:sp>
        <p:pic>
          <p:nvPicPr>
            <p:cNvPr id="23" name="Picture 2" descr="https://ttfinfo.desy.de/Flash_THzStreakingelog/data/2019/39/2019-09-26T15:50:5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86" t="32424" r="36503" b="17839"/>
            <a:stretch/>
          </p:blipFill>
          <p:spPr bwMode="auto">
            <a:xfrm>
              <a:off x="1703512" y="4149080"/>
              <a:ext cx="1334693" cy="1548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700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0351">
            <a:off x="8429245" y="4215780"/>
            <a:ext cx="288819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793">
            <a:off x="7465730" y="703315"/>
            <a:ext cx="348991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360" y="1268760"/>
            <a:ext cx="80906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sub 5 fs  arrival time methods are available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measurements are promising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Improving techniques and identifying critical subsystems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Permanent implementation in end-stations is challenging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Define different scenarios and needed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Questions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How good can we get with stabilization and “indirect” measurements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standard / best  resolutions are demanded 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SASE 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seeding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95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51584" y="2492896"/>
            <a:ext cx="680186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Questions</a:t>
            </a:r>
            <a:r>
              <a:rPr lang="en-US" sz="11500" dirty="0" smtClean="0">
                <a:latin typeface="+mj-lt"/>
              </a:rPr>
              <a:t> </a:t>
            </a:r>
            <a:r>
              <a:rPr lang="en-US" sz="72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34221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Different methods</a:t>
            </a:r>
          </a:p>
          <a:p>
            <a:pPr lvl="2"/>
            <a:r>
              <a:rPr lang="en-US" dirty="0" smtClean="0"/>
              <a:t>THz streaking</a:t>
            </a:r>
          </a:p>
          <a:p>
            <a:pPr lvl="2"/>
            <a:r>
              <a:rPr lang="en-US" dirty="0" smtClean="0"/>
              <a:t>“Plasma switch” </a:t>
            </a:r>
          </a:p>
          <a:p>
            <a:pPr lvl="2"/>
            <a:r>
              <a:rPr lang="en-US" dirty="0" smtClean="0"/>
              <a:t>others</a:t>
            </a:r>
          </a:p>
          <a:p>
            <a:pPr lvl="1"/>
            <a:r>
              <a:rPr lang="en-US" dirty="0" smtClean="0"/>
              <a:t>Limits</a:t>
            </a:r>
            <a:endParaRPr lang="en-US" dirty="0" smtClean="0"/>
          </a:p>
          <a:p>
            <a:pPr lvl="1"/>
            <a:r>
              <a:rPr lang="en-US" dirty="0" smtClean="0"/>
              <a:t>Plans for next steps</a:t>
            </a:r>
          </a:p>
          <a:p>
            <a:pPr lvl="1"/>
            <a:r>
              <a:rPr lang="en-US" dirty="0" smtClean="0"/>
              <a:t>Future Ideas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XUV arrival time measurements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8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THz streaking setup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At FL21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3392" y="2060848"/>
            <a:ext cx="276069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Optically synched Oscillator </a:t>
            </a:r>
          </a:p>
          <a:p>
            <a:r>
              <a:rPr lang="en-US" sz="1600" dirty="0" smtClean="0"/>
              <a:t>(1030 nm Origami)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9776" y="2060848"/>
            <a:ext cx="288572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10 Hz Regenerative </a:t>
            </a:r>
            <a:r>
              <a:rPr lang="en-US" sz="1600" dirty="0" smtClean="0"/>
              <a:t>amplifier </a:t>
            </a:r>
            <a:endParaRPr lang="en-US" sz="1600" dirty="0" smtClean="0"/>
          </a:p>
          <a:p>
            <a:r>
              <a:rPr lang="en-US" sz="1600" dirty="0" smtClean="0"/>
              <a:t>4 </a:t>
            </a:r>
            <a:r>
              <a:rPr lang="en-US" sz="1600" dirty="0" err="1" smtClean="0"/>
              <a:t>mJ</a:t>
            </a:r>
            <a:r>
              <a:rPr lang="en-US" sz="1600" dirty="0" smtClean="0"/>
              <a:t>, ~ 1ps</a:t>
            </a:r>
            <a:endParaRPr lang="en-US" sz="1600" dirty="0" smtClean="0"/>
          </a:p>
          <a:p>
            <a:r>
              <a:rPr lang="en-US" sz="1600" dirty="0" smtClean="0"/>
              <a:t>( </a:t>
            </a:r>
            <a:r>
              <a:rPr lang="en-US" sz="1600" dirty="0" smtClean="0"/>
              <a:t>&gt;&gt;100 </a:t>
            </a:r>
            <a:r>
              <a:rPr lang="en-US" sz="1600" dirty="0" smtClean="0"/>
              <a:t>m amplification path)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20136" y="2132856"/>
            <a:ext cx="1574470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THz production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79776" y="3068960"/>
            <a:ext cx="5616624" cy="50405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03712" y="2420888"/>
            <a:ext cx="504056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44072" y="2348880"/>
            <a:ext cx="504056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76320" y="2348880"/>
            <a:ext cx="864096" cy="57606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00056" y="3356992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XUV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35763" y="2276872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THz</a:t>
            </a:r>
          </a:p>
        </p:txBody>
      </p:sp>
      <p:grpSp>
        <p:nvGrpSpPr>
          <p:cNvPr id="19" name="组合 48"/>
          <p:cNvGrpSpPr/>
          <p:nvPr/>
        </p:nvGrpSpPr>
        <p:grpSpPr>
          <a:xfrm>
            <a:off x="7459772" y="3501008"/>
            <a:ext cx="4108836" cy="2321313"/>
            <a:chOff x="22692566" y="10114677"/>
            <a:chExt cx="6580321" cy="4786346"/>
          </a:xfrm>
        </p:grpSpPr>
        <p:grpSp>
          <p:nvGrpSpPr>
            <p:cNvPr id="20" name="组合 147"/>
            <p:cNvGrpSpPr/>
            <p:nvPr/>
          </p:nvGrpSpPr>
          <p:grpSpPr>
            <a:xfrm>
              <a:off x="22692566" y="10114677"/>
              <a:ext cx="6580321" cy="4786346"/>
              <a:chOff x="1529790" y="357166"/>
              <a:chExt cx="8010824" cy="5572164"/>
            </a:xfrm>
          </p:grpSpPr>
          <p:pic>
            <p:nvPicPr>
              <p:cNvPr id="22" name="Picture 2" descr="C:\Users\liujia\Desktop\THz streaking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628" r="12713"/>
              <a:stretch>
                <a:fillRect/>
              </a:stretch>
            </p:blipFill>
            <p:spPr bwMode="auto">
              <a:xfrm>
                <a:off x="1677342" y="357166"/>
                <a:ext cx="7301833" cy="5572164"/>
              </a:xfrm>
              <a:prstGeom prst="rect">
                <a:avLst/>
              </a:prstGeom>
              <a:noFill/>
            </p:spPr>
          </p:pic>
          <p:sp>
            <p:nvSpPr>
              <p:cNvPr id="23" name="TextBox 4"/>
              <p:cNvSpPr txBox="1"/>
              <p:nvPr/>
            </p:nvSpPr>
            <p:spPr>
              <a:xfrm>
                <a:off x="7286642" y="1643051"/>
                <a:ext cx="2253972" cy="1108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200" b="1" dirty="0"/>
                  <a:t>Electron TOF</a:t>
                </a:r>
              </a:p>
              <a:p>
                <a:pPr>
                  <a:buNone/>
                </a:pPr>
                <a:r>
                  <a:rPr lang="en-US" altLang="zh-CN" sz="1200" b="1" dirty="0"/>
                  <a:t>spectrometer</a:t>
                </a:r>
                <a:endParaRPr lang="zh-CN" altLang="en-US" sz="1200" b="1" dirty="0"/>
              </a:p>
            </p:txBody>
          </p:sp>
          <p:sp>
            <p:nvSpPr>
              <p:cNvPr id="24" name="TextBox 5"/>
              <p:cNvSpPr txBox="1"/>
              <p:nvPr/>
            </p:nvSpPr>
            <p:spPr>
              <a:xfrm rot="1800127">
                <a:off x="4438100" y="5009576"/>
                <a:ext cx="1360134" cy="664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200" b="1" dirty="0"/>
                  <a:t>Gas jet</a:t>
                </a:r>
                <a:endParaRPr lang="zh-CN" altLang="en-US" sz="1200" b="1" dirty="0"/>
              </a:p>
            </p:txBody>
          </p:sp>
          <p:sp>
            <p:nvSpPr>
              <p:cNvPr id="25" name="TextBox 6"/>
              <p:cNvSpPr txBox="1"/>
              <p:nvPr/>
            </p:nvSpPr>
            <p:spPr>
              <a:xfrm rot="19808796">
                <a:off x="4862393" y="960072"/>
                <a:ext cx="2363358" cy="664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200" b="1" dirty="0"/>
                  <a:t>photoelectron</a:t>
                </a:r>
                <a:endParaRPr lang="zh-CN" altLang="en-US" sz="1200" b="1" dirty="0"/>
              </a:p>
            </p:txBody>
          </p:sp>
          <p:sp>
            <p:nvSpPr>
              <p:cNvPr id="26" name="TextBox 7"/>
              <p:cNvSpPr txBox="1"/>
              <p:nvPr/>
            </p:nvSpPr>
            <p:spPr>
              <a:xfrm rot="19967030">
                <a:off x="3594803" y="2321700"/>
                <a:ext cx="1391387" cy="664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200" b="1" dirty="0"/>
                  <a:t>sample</a:t>
                </a:r>
                <a:endParaRPr lang="zh-CN" altLang="en-US" sz="1200" b="1" dirty="0"/>
              </a:p>
            </p:txBody>
          </p:sp>
          <p:sp>
            <p:nvSpPr>
              <p:cNvPr id="27" name="TextBox 8"/>
              <p:cNvSpPr txBox="1"/>
              <p:nvPr/>
            </p:nvSpPr>
            <p:spPr>
              <a:xfrm>
                <a:off x="5935289" y="2422197"/>
                <a:ext cx="1775801" cy="664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200" b="1" dirty="0" smtClean="0"/>
                  <a:t>Soft X-ray</a:t>
                </a:r>
                <a:endParaRPr lang="zh-CN" altLang="en-US" sz="1200" b="1" dirty="0"/>
              </a:p>
            </p:txBody>
          </p:sp>
          <p:sp>
            <p:nvSpPr>
              <p:cNvPr id="28" name="TextBox 9"/>
              <p:cNvSpPr txBox="1"/>
              <p:nvPr/>
            </p:nvSpPr>
            <p:spPr>
              <a:xfrm rot="20062669">
                <a:off x="1529790" y="1868097"/>
                <a:ext cx="2374609" cy="1108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altLang="zh-CN" sz="1200" b="1" dirty="0"/>
                  <a:t>Single-cycle </a:t>
                </a:r>
              </a:p>
              <a:p>
                <a:pPr algn="ctr">
                  <a:buNone/>
                </a:pPr>
                <a:r>
                  <a:rPr lang="en-US" altLang="zh-CN" sz="1200" b="1" dirty="0"/>
                  <a:t>THz pulse</a:t>
                </a:r>
                <a:endParaRPr lang="zh-CN" altLang="en-US" sz="1200" b="1" dirty="0"/>
              </a:p>
            </p:txBody>
          </p:sp>
        </p:grpSp>
        <p:cxnSp>
          <p:nvCxnSpPr>
            <p:cNvPr id="21" name="直接箭头连接符 50"/>
            <p:cNvCxnSpPr/>
            <p:nvPr/>
          </p:nvCxnSpPr>
          <p:spPr>
            <a:xfrm rot="16200000" flipH="1">
              <a:off x="26298525" y="11169656"/>
              <a:ext cx="457146" cy="6170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4"/>
          <p:cNvSpPr txBox="1"/>
          <p:nvPr/>
        </p:nvSpPr>
        <p:spPr>
          <a:xfrm>
            <a:off x="983432" y="4365104"/>
            <a:ext cx="5544616" cy="830997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R. Ivanov, </a:t>
            </a:r>
            <a:r>
              <a:rPr lang="en-US" sz="1600" dirty="0" smtClean="0"/>
              <a:t>et al. J</a:t>
            </a:r>
            <a:r>
              <a:rPr lang="en-US" sz="1600" dirty="0"/>
              <a:t>. Synchrotron Rad. 25, 26-31 (</a:t>
            </a:r>
            <a:r>
              <a:rPr lang="en-US" sz="1600" dirty="0" smtClean="0"/>
              <a:t>2018)</a:t>
            </a:r>
          </a:p>
          <a:p>
            <a:r>
              <a:rPr lang="en-US" sz="1600" dirty="0"/>
              <a:t>R. Ivanov, et al. J. </a:t>
            </a:r>
            <a:r>
              <a:rPr lang="en-US" sz="1600" dirty="0" smtClean="0"/>
              <a:t>Phys. B,  accepted  </a:t>
            </a:r>
            <a:r>
              <a:rPr lang="en-US" sz="1600" dirty="0"/>
              <a:t>(</a:t>
            </a:r>
            <a:r>
              <a:rPr lang="en-US" sz="1600" dirty="0" smtClean="0"/>
              <a:t>2020)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3271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THz Streaking principle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91544" y="1196752"/>
            <a:ext cx="5647700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742950" lvl="1" indent="-285750">
              <a:buClr>
                <a:srgbClr val="8B6EC9"/>
              </a:buClr>
              <a:buFont typeface="Arial" panose="020B0604020202020204" pitchFamily="34" charset="0"/>
              <a:buChar char="•"/>
            </a:pPr>
            <a:r>
              <a:rPr lang="en-US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Single pulse </a:t>
            </a: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resolved measurement</a:t>
            </a:r>
          </a:p>
          <a:p>
            <a:pPr marL="742950" lvl="1" indent="-285750">
              <a:buClr>
                <a:srgbClr val="8B6EC9"/>
              </a:buClr>
              <a:buFont typeface="Arial" panose="020B0604020202020204" pitchFamily="34" charset="0"/>
              <a:buChar char="•"/>
            </a:pPr>
            <a:r>
              <a:rPr lang="en-US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Scalable to high repetition rates (</a:t>
            </a: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~</a:t>
            </a:r>
            <a:r>
              <a:rPr lang="en-US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100 kHz)</a:t>
            </a:r>
          </a:p>
          <a:p>
            <a:pPr marL="742950" lvl="1" indent="-285750">
              <a:buClr>
                <a:srgbClr val="8B6EC9"/>
              </a:buClr>
              <a:buFont typeface="Arial" panose="020B0604020202020204" pitchFamily="34" charset="0"/>
              <a:buChar char="•"/>
            </a:pPr>
            <a:r>
              <a:rPr lang="en-US" b="1" kern="0" dirty="0" smtClean="0">
                <a:sym typeface="Wingdings" panose="05000000000000000000" pitchFamily="2" charset="2"/>
              </a:rPr>
              <a:t>(almost) non-invasive</a:t>
            </a:r>
            <a:endParaRPr lang="en-US" b="1" kern="0" dirty="0">
              <a:sym typeface="Wingdings" panose="05000000000000000000" pitchFamily="2" charset="2"/>
            </a:endParaRPr>
          </a:p>
          <a:p>
            <a:pPr marL="742950" lvl="1" indent="-285750">
              <a:buClr>
                <a:srgbClr val="8B6EC9"/>
              </a:buClr>
              <a:buFont typeface="Arial" panose="020B0604020202020204" pitchFamily="34" charset="0"/>
              <a:buChar char="•"/>
            </a:pPr>
            <a:r>
              <a:rPr lang="en-US" b="1" kern="0" dirty="0">
                <a:sym typeface="Wingdings" panose="05000000000000000000" pitchFamily="2" charset="2"/>
              </a:rPr>
              <a:t>online </a:t>
            </a:r>
            <a:r>
              <a:rPr lang="en-US" b="1" kern="0" dirty="0" smtClean="0">
                <a:sym typeface="Wingdings" panose="05000000000000000000" pitchFamily="2" charset="2"/>
              </a:rPr>
              <a:t>monitoring</a:t>
            </a:r>
            <a:endParaRPr lang="en-US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2060119" y="2766859"/>
            <a:ext cx="6556161" cy="3485000"/>
            <a:chOff x="1547664" y="990128"/>
            <a:chExt cx="6340893" cy="4815212"/>
          </a:xfrm>
        </p:grpSpPr>
        <p:sp>
          <p:nvSpPr>
            <p:cNvPr id="38" name="TextBox 37"/>
            <p:cNvSpPr txBox="1"/>
            <p:nvPr/>
          </p:nvSpPr>
          <p:spPr>
            <a:xfrm rot="16200000">
              <a:off x="6710610" y="2403315"/>
              <a:ext cx="1849854" cy="50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Photoelectron </a:t>
              </a:r>
            </a:p>
            <a:p>
              <a:r>
                <a:rPr lang="en-US" sz="1400" dirty="0" smtClean="0"/>
                <a:t>spectrum</a:t>
              </a:r>
              <a:endParaRPr lang="en-US" sz="1400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547664" y="990128"/>
              <a:ext cx="6302160" cy="4815212"/>
              <a:chOff x="1547664" y="990128"/>
              <a:chExt cx="6302160" cy="4815212"/>
            </a:xfrm>
          </p:grpSpPr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5" t="5957" r="5054" b="8735"/>
              <a:stretch/>
            </p:blipFill>
            <p:spPr bwMode="auto">
              <a:xfrm>
                <a:off x="1547664" y="1300162"/>
                <a:ext cx="5181179" cy="3857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907704" y="1556792"/>
                <a:ext cx="1342931" cy="425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00"/>
                    </a:solidFill>
                  </a:rPr>
                  <a:t>Streaking trace</a:t>
                </a:r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126542" y="5265600"/>
                <a:ext cx="505731" cy="425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time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411759" y="5293561"/>
                <a:ext cx="998748" cy="425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XUV pulse</a:t>
                </a:r>
                <a:endParaRPr lang="en-US" sz="14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flipV="1">
                <a:off x="7345262" y="1052736"/>
                <a:ext cx="0" cy="442549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Freeform 44"/>
              <p:cNvSpPr/>
              <p:nvPr/>
            </p:nvSpPr>
            <p:spPr>
              <a:xfrm rot="16200000">
                <a:off x="5156082" y="2572922"/>
                <a:ext cx="3424982" cy="1023478"/>
              </a:xfrm>
              <a:custGeom>
                <a:avLst/>
                <a:gdLst>
                  <a:gd name="connsiteX0" fmla="*/ 0 w 1228725"/>
                  <a:gd name="connsiteY0" fmla="*/ 928739 h 1023403"/>
                  <a:gd name="connsiteX1" fmla="*/ 385763 w 1228725"/>
                  <a:gd name="connsiteY1" fmla="*/ 928739 h 1023403"/>
                  <a:gd name="connsiteX2" fmla="*/ 542925 w 1228725"/>
                  <a:gd name="connsiteY2" fmla="*/ 485827 h 1023403"/>
                  <a:gd name="connsiteX3" fmla="*/ 585788 w 1228725"/>
                  <a:gd name="connsiteY3" fmla="*/ 943027 h 1023403"/>
                  <a:gd name="connsiteX4" fmla="*/ 614363 w 1228725"/>
                  <a:gd name="connsiteY4" fmla="*/ 914452 h 1023403"/>
                  <a:gd name="connsiteX5" fmla="*/ 700088 w 1228725"/>
                  <a:gd name="connsiteY5" fmla="*/ 871589 h 1023403"/>
                  <a:gd name="connsiteX6" fmla="*/ 900113 w 1228725"/>
                  <a:gd name="connsiteY6" fmla="*/ 52 h 1023403"/>
                  <a:gd name="connsiteX7" fmla="*/ 1042988 w 1228725"/>
                  <a:gd name="connsiteY7" fmla="*/ 914452 h 1023403"/>
                  <a:gd name="connsiteX8" fmla="*/ 1228725 w 1228725"/>
                  <a:gd name="connsiteY8" fmla="*/ 971602 h 1023403"/>
                  <a:gd name="connsiteX0" fmla="*/ 0 w 1228725"/>
                  <a:gd name="connsiteY0" fmla="*/ 999990 h 1023403"/>
                  <a:gd name="connsiteX1" fmla="*/ 385763 w 1228725"/>
                  <a:gd name="connsiteY1" fmla="*/ 928739 h 1023403"/>
                  <a:gd name="connsiteX2" fmla="*/ 542925 w 1228725"/>
                  <a:gd name="connsiteY2" fmla="*/ 485827 h 1023403"/>
                  <a:gd name="connsiteX3" fmla="*/ 585788 w 1228725"/>
                  <a:gd name="connsiteY3" fmla="*/ 943027 h 1023403"/>
                  <a:gd name="connsiteX4" fmla="*/ 614363 w 1228725"/>
                  <a:gd name="connsiteY4" fmla="*/ 914452 h 1023403"/>
                  <a:gd name="connsiteX5" fmla="*/ 700088 w 1228725"/>
                  <a:gd name="connsiteY5" fmla="*/ 871589 h 1023403"/>
                  <a:gd name="connsiteX6" fmla="*/ 900113 w 1228725"/>
                  <a:gd name="connsiteY6" fmla="*/ 52 h 1023403"/>
                  <a:gd name="connsiteX7" fmla="*/ 1042988 w 1228725"/>
                  <a:gd name="connsiteY7" fmla="*/ 914452 h 1023403"/>
                  <a:gd name="connsiteX8" fmla="*/ 1228725 w 1228725"/>
                  <a:gd name="connsiteY8" fmla="*/ 971602 h 1023403"/>
                  <a:gd name="connsiteX0" fmla="*/ 0 w 1347478"/>
                  <a:gd name="connsiteY0" fmla="*/ 999990 h 1037788"/>
                  <a:gd name="connsiteX1" fmla="*/ 385763 w 1347478"/>
                  <a:gd name="connsiteY1" fmla="*/ 928739 h 1037788"/>
                  <a:gd name="connsiteX2" fmla="*/ 542925 w 1347478"/>
                  <a:gd name="connsiteY2" fmla="*/ 485827 h 1037788"/>
                  <a:gd name="connsiteX3" fmla="*/ 585788 w 1347478"/>
                  <a:gd name="connsiteY3" fmla="*/ 943027 h 1037788"/>
                  <a:gd name="connsiteX4" fmla="*/ 614363 w 1347478"/>
                  <a:gd name="connsiteY4" fmla="*/ 914452 h 1037788"/>
                  <a:gd name="connsiteX5" fmla="*/ 700088 w 1347478"/>
                  <a:gd name="connsiteY5" fmla="*/ 871589 h 1037788"/>
                  <a:gd name="connsiteX6" fmla="*/ 900113 w 1347478"/>
                  <a:gd name="connsiteY6" fmla="*/ 52 h 1037788"/>
                  <a:gd name="connsiteX7" fmla="*/ 1042988 w 1347478"/>
                  <a:gd name="connsiteY7" fmla="*/ 914452 h 1037788"/>
                  <a:gd name="connsiteX8" fmla="*/ 1347478 w 1347478"/>
                  <a:gd name="connsiteY8" fmla="*/ 995353 h 1037788"/>
                  <a:gd name="connsiteX0" fmla="*/ 0 w 1347478"/>
                  <a:gd name="connsiteY0" fmla="*/ 999990 h 1023478"/>
                  <a:gd name="connsiteX1" fmla="*/ 385763 w 1347478"/>
                  <a:gd name="connsiteY1" fmla="*/ 928739 h 1023478"/>
                  <a:gd name="connsiteX2" fmla="*/ 542925 w 1347478"/>
                  <a:gd name="connsiteY2" fmla="*/ 485827 h 1023478"/>
                  <a:gd name="connsiteX3" fmla="*/ 585788 w 1347478"/>
                  <a:gd name="connsiteY3" fmla="*/ 943027 h 1023478"/>
                  <a:gd name="connsiteX4" fmla="*/ 614363 w 1347478"/>
                  <a:gd name="connsiteY4" fmla="*/ 914452 h 1023478"/>
                  <a:gd name="connsiteX5" fmla="*/ 700088 w 1347478"/>
                  <a:gd name="connsiteY5" fmla="*/ 871589 h 1023478"/>
                  <a:gd name="connsiteX6" fmla="*/ 900113 w 1347478"/>
                  <a:gd name="connsiteY6" fmla="*/ 52 h 1023478"/>
                  <a:gd name="connsiteX7" fmla="*/ 1042988 w 1347478"/>
                  <a:gd name="connsiteY7" fmla="*/ 914452 h 1023478"/>
                  <a:gd name="connsiteX8" fmla="*/ 1347478 w 1347478"/>
                  <a:gd name="connsiteY8" fmla="*/ 995353 h 102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7478" h="1023478">
                    <a:moveTo>
                      <a:pt x="0" y="999990"/>
                    </a:moveTo>
                    <a:cubicBezTo>
                      <a:pt x="147638" y="1036899"/>
                      <a:pt x="295276" y="1014433"/>
                      <a:pt x="385763" y="928739"/>
                    </a:cubicBezTo>
                    <a:cubicBezTo>
                      <a:pt x="476250" y="843045"/>
                      <a:pt x="509588" y="483446"/>
                      <a:pt x="542925" y="485827"/>
                    </a:cubicBezTo>
                    <a:cubicBezTo>
                      <a:pt x="576262" y="488208"/>
                      <a:pt x="573882" y="871590"/>
                      <a:pt x="585788" y="943027"/>
                    </a:cubicBezTo>
                    <a:cubicBezTo>
                      <a:pt x="597694" y="1014464"/>
                      <a:pt x="595313" y="926358"/>
                      <a:pt x="614363" y="914452"/>
                    </a:cubicBezTo>
                    <a:cubicBezTo>
                      <a:pt x="633413" y="902546"/>
                      <a:pt x="652463" y="1023989"/>
                      <a:pt x="700088" y="871589"/>
                    </a:cubicBezTo>
                    <a:cubicBezTo>
                      <a:pt x="747713" y="719189"/>
                      <a:pt x="842963" y="-7092"/>
                      <a:pt x="900113" y="52"/>
                    </a:cubicBezTo>
                    <a:cubicBezTo>
                      <a:pt x="957263" y="7196"/>
                      <a:pt x="968427" y="748569"/>
                      <a:pt x="1042988" y="914452"/>
                    </a:cubicBezTo>
                    <a:cubicBezTo>
                      <a:pt x="1117549" y="1080336"/>
                      <a:pt x="1186991" y="1012114"/>
                      <a:pt x="1347478" y="995353"/>
                    </a:cubicBezTo>
                  </a:path>
                </a:pathLst>
              </a:cu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V="1">
                <a:off x="3943766" y="2852936"/>
                <a:ext cx="0" cy="2440626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4207668" y="2276872"/>
                <a:ext cx="0" cy="301669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779912" y="3336094"/>
                <a:ext cx="0" cy="2221788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3635896" y="3581264"/>
                <a:ext cx="0" cy="1976618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4203352" y="2276872"/>
                <a:ext cx="2597498" cy="4124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3923928" y="2852936"/>
                <a:ext cx="2944645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3779912" y="3329238"/>
                <a:ext cx="3248968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3635896" y="3573016"/>
                <a:ext cx="3423443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1763688" y="5805264"/>
                <a:ext cx="5037162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reeform 54"/>
              <p:cNvSpPr/>
              <p:nvPr/>
            </p:nvSpPr>
            <p:spPr>
              <a:xfrm>
                <a:off x="3203849" y="4781862"/>
                <a:ext cx="1347478" cy="1023478"/>
              </a:xfrm>
              <a:custGeom>
                <a:avLst/>
                <a:gdLst>
                  <a:gd name="connsiteX0" fmla="*/ 0 w 1228725"/>
                  <a:gd name="connsiteY0" fmla="*/ 928739 h 1023403"/>
                  <a:gd name="connsiteX1" fmla="*/ 385763 w 1228725"/>
                  <a:gd name="connsiteY1" fmla="*/ 928739 h 1023403"/>
                  <a:gd name="connsiteX2" fmla="*/ 542925 w 1228725"/>
                  <a:gd name="connsiteY2" fmla="*/ 485827 h 1023403"/>
                  <a:gd name="connsiteX3" fmla="*/ 585788 w 1228725"/>
                  <a:gd name="connsiteY3" fmla="*/ 943027 h 1023403"/>
                  <a:gd name="connsiteX4" fmla="*/ 614363 w 1228725"/>
                  <a:gd name="connsiteY4" fmla="*/ 914452 h 1023403"/>
                  <a:gd name="connsiteX5" fmla="*/ 700088 w 1228725"/>
                  <a:gd name="connsiteY5" fmla="*/ 871589 h 1023403"/>
                  <a:gd name="connsiteX6" fmla="*/ 900113 w 1228725"/>
                  <a:gd name="connsiteY6" fmla="*/ 52 h 1023403"/>
                  <a:gd name="connsiteX7" fmla="*/ 1042988 w 1228725"/>
                  <a:gd name="connsiteY7" fmla="*/ 914452 h 1023403"/>
                  <a:gd name="connsiteX8" fmla="*/ 1228725 w 1228725"/>
                  <a:gd name="connsiteY8" fmla="*/ 971602 h 1023403"/>
                  <a:gd name="connsiteX0" fmla="*/ 0 w 1228725"/>
                  <a:gd name="connsiteY0" fmla="*/ 999990 h 1023403"/>
                  <a:gd name="connsiteX1" fmla="*/ 385763 w 1228725"/>
                  <a:gd name="connsiteY1" fmla="*/ 928739 h 1023403"/>
                  <a:gd name="connsiteX2" fmla="*/ 542925 w 1228725"/>
                  <a:gd name="connsiteY2" fmla="*/ 485827 h 1023403"/>
                  <a:gd name="connsiteX3" fmla="*/ 585788 w 1228725"/>
                  <a:gd name="connsiteY3" fmla="*/ 943027 h 1023403"/>
                  <a:gd name="connsiteX4" fmla="*/ 614363 w 1228725"/>
                  <a:gd name="connsiteY4" fmla="*/ 914452 h 1023403"/>
                  <a:gd name="connsiteX5" fmla="*/ 700088 w 1228725"/>
                  <a:gd name="connsiteY5" fmla="*/ 871589 h 1023403"/>
                  <a:gd name="connsiteX6" fmla="*/ 900113 w 1228725"/>
                  <a:gd name="connsiteY6" fmla="*/ 52 h 1023403"/>
                  <a:gd name="connsiteX7" fmla="*/ 1042988 w 1228725"/>
                  <a:gd name="connsiteY7" fmla="*/ 914452 h 1023403"/>
                  <a:gd name="connsiteX8" fmla="*/ 1228725 w 1228725"/>
                  <a:gd name="connsiteY8" fmla="*/ 971602 h 1023403"/>
                  <a:gd name="connsiteX0" fmla="*/ 0 w 1347478"/>
                  <a:gd name="connsiteY0" fmla="*/ 999990 h 1037788"/>
                  <a:gd name="connsiteX1" fmla="*/ 385763 w 1347478"/>
                  <a:gd name="connsiteY1" fmla="*/ 928739 h 1037788"/>
                  <a:gd name="connsiteX2" fmla="*/ 542925 w 1347478"/>
                  <a:gd name="connsiteY2" fmla="*/ 485827 h 1037788"/>
                  <a:gd name="connsiteX3" fmla="*/ 585788 w 1347478"/>
                  <a:gd name="connsiteY3" fmla="*/ 943027 h 1037788"/>
                  <a:gd name="connsiteX4" fmla="*/ 614363 w 1347478"/>
                  <a:gd name="connsiteY4" fmla="*/ 914452 h 1037788"/>
                  <a:gd name="connsiteX5" fmla="*/ 700088 w 1347478"/>
                  <a:gd name="connsiteY5" fmla="*/ 871589 h 1037788"/>
                  <a:gd name="connsiteX6" fmla="*/ 900113 w 1347478"/>
                  <a:gd name="connsiteY6" fmla="*/ 52 h 1037788"/>
                  <a:gd name="connsiteX7" fmla="*/ 1042988 w 1347478"/>
                  <a:gd name="connsiteY7" fmla="*/ 914452 h 1037788"/>
                  <a:gd name="connsiteX8" fmla="*/ 1347478 w 1347478"/>
                  <a:gd name="connsiteY8" fmla="*/ 995353 h 1037788"/>
                  <a:gd name="connsiteX0" fmla="*/ 0 w 1347478"/>
                  <a:gd name="connsiteY0" fmla="*/ 999990 h 1023478"/>
                  <a:gd name="connsiteX1" fmla="*/ 385763 w 1347478"/>
                  <a:gd name="connsiteY1" fmla="*/ 928739 h 1023478"/>
                  <a:gd name="connsiteX2" fmla="*/ 542925 w 1347478"/>
                  <a:gd name="connsiteY2" fmla="*/ 485827 h 1023478"/>
                  <a:gd name="connsiteX3" fmla="*/ 585788 w 1347478"/>
                  <a:gd name="connsiteY3" fmla="*/ 943027 h 1023478"/>
                  <a:gd name="connsiteX4" fmla="*/ 614363 w 1347478"/>
                  <a:gd name="connsiteY4" fmla="*/ 914452 h 1023478"/>
                  <a:gd name="connsiteX5" fmla="*/ 700088 w 1347478"/>
                  <a:gd name="connsiteY5" fmla="*/ 871589 h 1023478"/>
                  <a:gd name="connsiteX6" fmla="*/ 900113 w 1347478"/>
                  <a:gd name="connsiteY6" fmla="*/ 52 h 1023478"/>
                  <a:gd name="connsiteX7" fmla="*/ 1042988 w 1347478"/>
                  <a:gd name="connsiteY7" fmla="*/ 914452 h 1023478"/>
                  <a:gd name="connsiteX8" fmla="*/ 1347478 w 1347478"/>
                  <a:gd name="connsiteY8" fmla="*/ 995353 h 102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7478" h="1023478">
                    <a:moveTo>
                      <a:pt x="0" y="999990"/>
                    </a:moveTo>
                    <a:cubicBezTo>
                      <a:pt x="147638" y="1036899"/>
                      <a:pt x="295276" y="1014433"/>
                      <a:pt x="385763" y="928739"/>
                    </a:cubicBezTo>
                    <a:cubicBezTo>
                      <a:pt x="476250" y="843045"/>
                      <a:pt x="509588" y="483446"/>
                      <a:pt x="542925" y="485827"/>
                    </a:cubicBezTo>
                    <a:cubicBezTo>
                      <a:pt x="576262" y="488208"/>
                      <a:pt x="573882" y="871590"/>
                      <a:pt x="585788" y="943027"/>
                    </a:cubicBezTo>
                    <a:cubicBezTo>
                      <a:pt x="597694" y="1014464"/>
                      <a:pt x="595313" y="926358"/>
                      <a:pt x="614363" y="914452"/>
                    </a:cubicBezTo>
                    <a:cubicBezTo>
                      <a:pt x="633413" y="902546"/>
                      <a:pt x="652463" y="1023989"/>
                      <a:pt x="700088" y="871589"/>
                    </a:cubicBezTo>
                    <a:cubicBezTo>
                      <a:pt x="747713" y="719189"/>
                      <a:pt x="842963" y="-7092"/>
                      <a:pt x="900113" y="52"/>
                    </a:cubicBezTo>
                    <a:cubicBezTo>
                      <a:pt x="957263" y="7196"/>
                      <a:pt x="968427" y="748569"/>
                      <a:pt x="1042988" y="914452"/>
                    </a:cubicBezTo>
                    <a:cubicBezTo>
                      <a:pt x="1117549" y="1080336"/>
                      <a:pt x="1186991" y="1012114"/>
                      <a:pt x="1347478" y="995353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406108" y="990128"/>
                <a:ext cx="443716" cy="425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E</a:t>
                </a:r>
                <a:r>
                  <a:rPr lang="en-US" sz="1400" baseline="-25000" dirty="0" err="1" smtClean="0"/>
                  <a:t>kin</a:t>
                </a:r>
                <a:endParaRPr lang="en-US" sz="1400" baseline="-25000" dirty="0"/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1015199" y="6316652"/>
            <a:ext cx="6851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Nat. Photonics </a:t>
            </a:r>
            <a:r>
              <a:rPr lang="en-US" sz="1400" b="1" dirty="0"/>
              <a:t>3</a:t>
            </a:r>
            <a:r>
              <a:rPr lang="en-US" sz="1400" dirty="0"/>
              <a:t>, 523 (2009), </a:t>
            </a:r>
            <a:r>
              <a:rPr lang="en-US" sz="1400" dirty="0" smtClean="0"/>
              <a:t> Nat</a:t>
            </a:r>
            <a:r>
              <a:rPr lang="en-US" sz="1400" dirty="0"/>
              <a:t>. Photonics </a:t>
            </a:r>
            <a:r>
              <a:rPr lang="en-US" sz="1400" b="1" dirty="0"/>
              <a:t>6</a:t>
            </a:r>
            <a:r>
              <a:rPr lang="en-US" sz="1400" dirty="0"/>
              <a:t>, 852 (2012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200" dirty="0" smtClean="0"/>
              <a:t>|XUV arrival time  measurements | Stefan Düsterer| 25.6.2020 |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11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THz</a:t>
            </a:r>
            <a:r>
              <a:rPr lang="de-DE" dirty="0" smtClean="0"/>
              <a:t> </a:t>
            </a:r>
            <a:r>
              <a:rPr lang="de-DE" dirty="0" err="1" smtClean="0"/>
              <a:t>Streaking</a:t>
            </a:r>
            <a:r>
              <a:rPr lang="de-DE" dirty="0" smtClean="0"/>
              <a:t> - observables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6426" y="1164234"/>
            <a:ext cx="4398367" cy="3491565"/>
            <a:chOff x="39581" y="1619827"/>
            <a:chExt cx="3678421" cy="3491565"/>
          </a:xfrm>
        </p:grpSpPr>
        <p:sp>
          <p:nvSpPr>
            <p:cNvPr id="7" name="TextBox 6"/>
            <p:cNvSpPr txBox="1"/>
            <p:nvPr/>
          </p:nvSpPr>
          <p:spPr>
            <a:xfrm>
              <a:off x="370800" y="1619827"/>
              <a:ext cx="17411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 smtClean="0"/>
                <a:t>Streaking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raw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data</a:t>
              </a:r>
              <a:endParaRPr lang="de-DE" sz="2000" dirty="0" smtClean="0"/>
            </a:p>
            <a:p>
              <a:r>
                <a:rPr lang="de-DE" sz="1600" dirty="0" smtClean="0"/>
                <a:t>(</a:t>
              </a:r>
              <a:r>
                <a:rPr lang="de-DE" sz="1600" dirty="0" err="1" smtClean="0"/>
                <a:t>delay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scan</a:t>
              </a:r>
              <a:r>
                <a:rPr lang="de-DE" sz="1600" dirty="0" smtClean="0"/>
                <a:t>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9091" y="4772838"/>
              <a:ext cx="933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Laser </a:t>
              </a:r>
              <a:r>
                <a:rPr lang="de-DE" sz="1600" dirty="0" err="1" smtClean="0"/>
                <a:t>delay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386401" y="3324221"/>
              <a:ext cx="11058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TOF </a:t>
              </a:r>
              <a:r>
                <a:rPr lang="de-DE" sz="1600" dirty="0" err="1" smtClean="0"/>
                <a:t>trace</a:t>
              </a:r>
              <a:endParaRPr lang="en-US" sz="16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33079" y="4460657"/>
              <a:ext cx="3384923" cy="2462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 smtClean="0">
                  <a:latin typeface="Arial" pitchFamily="-110" charset="0"/>
                </a:rPr>
                <a:t>   -1.5ps           0 </a:t>
              </a:r>
              <a:r>
                <a:rPr lang="de-DE" sz="1600" dirty="0" err="1" smtClean="0">
                  <a:latin typeface="Arial" pitchFamily="-110" charset="0"/>
                </a:rPr>
                <a:t>ps</a:t>
              </a:r>
              <a:r>
                <a:rPr lang="de-DE" sz="1600" dirty="0" smtClean="0">
                  <a:latin typeface="Arial" pitchFamily="-110" charset="0"/>
                </a:rPr>
                <a:t>             1.5ps   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/>
            <a:srcRect l="9832" t="10223" r="5712" b="30142"/>
            <a:stretch/>
          </p:blipFill>
          <p:spPr>
            <a:xfrm>
              <a:off x="335817" y="2266158"/>
              <a:ext cx="3358147" cy="2207294"/>
            </a:xfrm>
            <a:prstGeom prst="rect">
              <a:avLst/>
            </a:prstGeom>
          </p:spPr>
        </p:pic>
      </p:grpSp>
      <p:pic>
        <p:nvPicPr>
          <p:cNvPr id="16386" name="Picture 2" descr="D:\mess-daten\Streaking daten\2017 maerz\Streaked ss Nov16 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6" y="4332551"/>
            <a:ext cx="4489687" cy="252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34345" y="3903313"/>
            <a:ext cx="9434830" cy="2870440"/>
            <a:chOff x="1200474" y="3884435"/>
            <a:chExt cx="7812897" cy="2870440"/>
          </a:xfrm>
        </p:grpSpPr>
        <p:grpSp>
          <p:nvGrpSpPr>
            <p:cNvPr id="5" name="Group 4"/>
            <p:cNvGrpSpPr/>
            <p:nvPr/>
          </p:nvGrpSpPr>
          <p:grpSpPr>
            <a:xfrm>
              <a:off x="1200474" y="3884435"/>
              <a:ext cx="7812897" cy="2870440"/>
              <a:chOff x="1200474" y="3884435"/>
              <a:chExt cx="7812897" cy="287044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4034942" y="3884435"/>
                <a:ext cx="4978429" cy="2870440"/>
                <a:chOff x="4034942" y="3987560"/>
                <a:chExt cx="4978429" cy="2870440"/>
              </a:xfrm>
            </p:grpSpPr>
            <p:sp>
              <p:nvSpPr>
                <p:cNvPr id="24" name="Rectangle 23"/>
                <p:cNvSpPr/>
                <p:nvPr/>
              </p:nvSpPr>
              <p:spPr bwMode="auto">
                <a:xfrm>
                  <a:off x="4034942" y="3987560"/>
                  <a:ext cx="4978429" cy="2870440"/>
                </a:xfrm>
                <a:prstGeom prst="rect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</a:gradFill>
                <a:ln>
                  <a:headEnd type="none" w="med" len="med"/>
                  <a:tailEnd type="none" w="med" len="med"/>
                </a:ln>
                <a:extLst/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042240" y="4044602"/>
                  <a:ext cx="73481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8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Arrival </a:t>
                  </a:r>
                </a:p>
                <a:p>
                  <a:r>
                    <a:rPr lang="de-DE" sz="18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time</a:t>
                  </a:r>
                </a:p>
              </p:txBody>
            </p:sp>
          </p:grpSp>
          <p:cxnSp>
            <p:nvCxnSpPr>
              <p:cNvPr id="20" name="Straight Arrow Connector 19"/>
              <p:cNvCxnSpPr/>
              <p:nvPr/>
            </p:nvCxnSpPr>
            <p:spPr bwMode="auto">
              <a:xfrm flipV="1">
                <a:off x="1200474" y="4645130"/>
                <a:ext cx="2494474" cy="8001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6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170" y="4022375"/>
              <a:ext cx="3600400" cy="2632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431080" y="68801"/>
            <a:ext cx="9353552" cy="5546867"/>
            <a:chOff x="1364884" y="68801"/>
            <a:chExt cx="7449104" cy="5546867"/>
          </a:xfrm>
        </p:grpSpPr>
        <p:grpSp>
          <p:nvGrpSpPr>
            <p:cNvPr id="3" name="Group 2"/>
            <p:cNvGrpSpPr/>
            <p:nvPr/>
          </p:nvGrpSpPr>
          <p:grpSpPr>
            <a:xfrm>
              <a:off x="1364884" y="68801"/>
              <a:ext cx="7449104" cy="5546867"/>
              <a:chOff x="1364884" y="68801"/>
              <a:chExt cx="7449104" cy="5546867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750752" y="68801"/>
                <a:ext cx="4063236" cy="3713908"/>
                <a:chOff x="4640752" y="226926"/>
                <a:chExt cx="4063236" cy="3713908"/>
              </a:xfrm>
            </p:grpSpPr>
            <p:sp>
              <p:nvSpPr>
                <p:cNvPr id="19" name="Rectangle 18"/>
                <p:cNvSpPr/>
                <p:nvPr/>
              </p:nvSpPr>
              <p:spPr bwMode="auto">
                <a:xfrm>
                  <a:off x="4640752" y="226926"/>
                  <a:ext cx="4063236" cy="3713908"/>
                </a:xfrm>
                <a:prstGeom prst="rect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16200000" scaled="0"/>
                </a:gradFill>
                <a:ln>
                  <a:headEnd type="none" w="med" len="med"/>
                  <a:tailEnd type="none" w="med" len="med"/>
                </a:ln>
                <a:extLst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5006333" y="226926"/>
                  <a:ext cx="27642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8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Single </a:t>
                  </a:r>
                  <a:r>
                    <a:rPr lang="de-DE" sz="1800" b="1" dirty="0" err="1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shot</a:t>
                  </a:r>
                  <a:r>
                    <a:rPr lang="de-DE" sz="18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XUV pulse </a:t>
                  </a:r>
                  <a:r>
                    <a:rPr lang="de-DE" sz="1800" b="1" dirty="0" err="1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duration</a:t>
                  </a:r>
                  <a:r>
                    <a:rPr lang="de-DE" sz="18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</a:p>
              </p:txBody>
            </p:sp>
          </p:grpSp>
          <p:cxnSp>
            <p:nvCxnSpPr>
              <p:cNvPr id="6" name="Straight Arrow Connector 5"/>
              <p:cNvCxnSpPr/>
              <p:nvPr/>
            </p:nvCxnSpPr>
            <p:spPr bwMode="auto">
              <a:xfrm flipV="1">
                <a:off x="1364884" y="1412776"/>
                <a:ext cx="3456498" cy="420289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420" y="678006"/>
              <a:ext cx="3771900" cy="287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Ellipse 26"/>
          <p:cNvSpPr/>
          <p:nvPr/>
        </p:nvSpPr>
        <p:spPr>
          <a:xfrm>
            <a:off x="2063552" y="2708920"/>
            <a:ext cx="43204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476672"/>
            <a:ext cx="5832648" cy="397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9467" y="131320"/>
            <a:ext cx="11360151" cy="544512"/>
          </a:xfrm>
        </p:spPr>
        <p:txBody>
          <a:bodyPr/>
          <a:lstStyle/>
          <a:p>
            <a:r>
              <a:rPr lang="en-US" sz="2800" dirty="0" smtClean="0"/>
              <a:t>THz streaking:  Arrival time measurements</a:t>
            </a:r>
            <a:endParaRPr lang="en-US" sz="2800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335360" y="4077072"/>
            <a:ext cx="10320668" cy="3168352"/>
            <a:chOff x="751368" y="4150686"/>
            <a:chExt cx="10320668" cy="2707315"/>
          </a:xfrm>
        </p:grpSpPr>
        <p:sp>
          <p:nvSpPr>
            <p:cNvPr id="3" name="TextBox 2"/>
            <p:cNvSpPr txBox="1"/>
            <p:nvPr/>
          </p:nvSpPr>
          <p:spPr>
            <a:xfrm>
              <a:off x="751368" y="4150686"/>
              <a:ext cx="8270213" cy="6463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b="1" dirty="0" err="1" smtClean="0"/>
                <a:t>Measuring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electron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bunch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arrival</a:t>
              </a:r>
              <a:r>
                <a:rPr lang="de-DE" b="1" dirty="0" smtClean="0"/>
                <a:t> time 200 m </a:t>
              </a:r>
              <a:r>
                <a:rPr lang="de-DE" b="1" dirty="0" err="1" smtClean="0"/>
                <a:t>away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from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the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experiment</a:t>
              </a:r>
              <a:endParaRPr lang="de-DE" b="1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b="1" dirty="0" err="1" smtClean="0"/>
                <a:t>Comparing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to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streaking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laser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vs</a:t>
              </a:r>
              <a:r>
                <a:rPr lang="de-DE" b="1" dirty="0" smtClean="0"/>
                <a:t> XUV pulse</a:t>
              </a:r>
              <a:endParaRPr lang="en-US" b="1" dirty="0"/>
            </a:p>
          </p:txBody>
        </p:sp>
        <p:pic>
          <p:nvPicPr>
            <p:cNvPr id="7" name="Picture 4" descr="https://flash.desy.de/sites2009/site_vuvfel/content/e60862/FLASH_1_2_layout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3" b="3692"/>
            <a:stretch/>
          </p:blipFill>
          <p:spPr bwMode="auto">
            <a:xfrm>
              <a:off x="1025036" y="5013176"/>
              <a:ext cx="10047000" cy="184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val 3"/>
          <p:cNvSpPr/>
          <p:nvPr/>
        </p:nvSpPr>
        <p:spPr bwMode="auto">
          <a:xfrm>
            <a:off x="3071664" y="5589240"/>
            <a:ext cx="335015" cy="2183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88288" y="6309320"/>
            <a:ext cx="1329536" cy="218364"/>
            <a:chOff x="7308370" y="5556915"/>
            <a:chExt cx="997152" cy="218364"/>
          </a:xfrm>
        </p:grpSpPr>
        <p:sp>
          <p:nvSpPr>
            <p:cNvPr id="9" name="Oval 8"/>
            <p:cNvSpPr/>
            <p:nvPr/>
          </p:nvSpPr>
          <p:spPr bwMode="auto">
            <a:xfrm>
              <a:off x="8054261" y="5556915"/>
              <a:ext cx="251261" cy="21836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7308370" y="5666097"/>
              <a:ext cx="459283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997911" y="6554528"/>
            <a:ext cx="9754608" cy="402864"/>
          </a:xfrm>
        </p:spPr>
        <p:txBody>
          <a:bodyPr/>
          <a:lstStyle/>
          <a:p>
            <a:r>
              <a:rPr lang="en-US" sz="1200" smtClean="0"/>
              <a:t>|XUV arrival time  measurements | Stefan Düsterer| 25.6.2020 |</a:t>
            </a:r>
            <a:endParaRPr lang="en-US" sz="1200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18513"/>
              </p:ext>
            </p:extLst>
          </p:nvPr>
        </p:nvGraphicFramePr>
        <p:xfrm>
          <a:off x="623392" y="548680"/>
          <a:ext cx="4824536" cy="3691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5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92" y="548680"/>
                        <a:ext cx="4824536" cy="3691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03712" y="3140968"/>
            <a:ext cx="4810932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2400" dirty="0" err="1" smtClean="0"/>
              <a:t>Correlation</a:t>
            </a:r>
            <a:r>
              <a:rPr lang="de-DE" sz="2400" dirty="0" smtClean="0"/>
              <a:t> </a:t>
            </a:r>
            <a:r>
              <a:rPr lang="de-DE" sz="2400" dirty="0" err="1" smtClean="0"/>
              <a:t>width</a:t>
            </a:r>
            <a:r>
              <a:rPr lang="de-DE" sz="2400" dirty="0" smtClean="0"/>
              <a:t> &lt; 30 </a:t>
            </a:r>
            <a:r>
              <a:rPr lang="de-DE" sz="2400" dirty="0" err="1" smtClean="0"/>
              <a:t>fs</a:t>
            </a:r>
            <a:r>
              <a:rPr lang="de-DE" sz="2400" dirty="0" smtClean="0"/>
              <a:t> FWHM 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67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THz-streaking: Uncertainties / Limits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695400" y="836712"/>
            <a:ext cx="5843901" cy="455508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term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	Fitting error:                        	~ 1-2 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	Wavelength fluctuations:   	        ~2-4 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Long term (minutes)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smtClean="0"/>
              <a:t>Drifts in the laser amplifier 		~ 100 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general: calibration of the streaking 	~ 10% 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287688" y="1988840"/>
            <a:ext cx="3663817" cy="41549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dirty="0"/>
              <a:t>-&gt; Measure reference spectrum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847528" y="3356992"/>
            <a:ext cx="5305292" cy="7078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dirty="0"/>
              <a:t>-&gt; cross </a:t>
            </a:r>
            <a:r>
              <a:rPr lang="en-US" sz="1900" dirty="0" smtClean="0"/>
              <a:t>correlator </a:t>
            </a:r>
          </a:p>
          <a:p>
            <a:r>
              <a:rPr lang="en-US" sz="1900" dirty="0"/>
              <a:t> </a:t>
            </a:r>
            <a:r>
              <a:rPr lang="en-US" sz="1900" dirty="0" smtClean="0"/>
              <a:t>    will be quite challenging for &gt; 1 </a:t>
            </a:r>
            <a:r>
              <a:rPr lang="en-US" sz="1900" dirty="0" err="1" smtClean="0"/>
              <a:t>ps</a:t>
            </a:r>
            <a:r>
              <a:rPr lang="en-US" sz="1900" dirty="0" smtClean="0"/>
              <a:t> pulses </a:t>
            </a:r>
            <a:r>
              <a:rPr lang="en-US" sz="1900" dirty="0" smtClean="0">
                <a:sym typeface="Wingdings" panose="05000000000000000000" pitchFamily="2" charset="2"/>
              </a:rPr>
              <a:t></a:t>
            </a:r>
            <a:endParaRPr lang="en-US" sz="1900" dirty="0"/>
          </a:p>
        </p:txBody>
      </p:sp>
      <p:sp>
        <p:nvSpPr>
          <p:cNvPr id="10" name="Textfeld 9"/>
          <p:cNvSpPr txBox="1"/>
          <p:nvPr/>
        </p:nvSpPr>
        <p:spPr>
          <a:xfrm>
            <a:off x="3071664" y="5445224"/>
            <a:ext cx="4245708" cy="41549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dirty="0"/>
              <a:t>-&gt; get more experience with setup …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200" dirty="0" smtClean="0"/>
              <a:t>|XUV arrival time  measurements | Stefan Düsterer| 25.6.2020 |</a:t>
            </a:r>
            <a:endParaRPr lang="en-US" sz="1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357744"/>
              </p:ext>
            </p:extLst>
          </p:nvPr>
        </p:nvGraphicFramePr>
        <p:xfrm>
          <a:off x="7536160" y="404664"/>
          <a:ext cx="4513262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9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6160" y="404664"/>
                        <a:ext cx="4513262" cy="345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530534"/>
              </p:ext>
            </p:extLst>
          </p:nvPr>
        </p:nvGraphicFramePr>
        <p:xfrm>
          <a:off x="7608168" y="3717032"/>
          <a:ext cx="4583832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0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168" y="3717032"/>
                        <a:ext cx="4583832" cy="3240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28248" y="260648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Slow drifts: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6200" y="3789040"/>
            <a:ext cx="232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Frequency components</a:t>
            </a:r>
          </a:p>
        </p:txBody>
      </p:sp>
    </p:spTree>
    <p:extLst>
      <p:ext uri="{BB962C8B-B14F-4D97-AF65-F5344CB8AC3E}">
        <p14:creationId xmlns:p14="http://schemas.microsoft.com/office/powerpoint/2010/main" val="22121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119336" y="4293096"/>
            <a:ext cx="9145016" cy="2357581"/>
          </a:xfrm>
        </p:spPr>
        <p:txBody>
          <a:bodyPr/>
          <a:lstStyle/>
          <a:p>
            <a:r>
              <a:rPr lang="en-US" sz="1600" dirty="0" err="1" smtClean="0"/>
              <a:t>Shadowgraphy</a:t>
            </a:r>
            <a:r>
              <a:rPr lang="en-US" sz="1600" dirty="0" smtClean="0"/>
              <a:t> </a:t>
            </a:r>
            <a:r>
              <a:rPr lang="en-US" sz="1600" dirty="0"/>
              <a:t>technique where we optically image </a:t>
            </a:r>
            <a:r>
              <a:rPr lang="en-US" sz="1600" dirty="0" smtClean="0"/>
              <a:t>(e.g. 800 </a:t>
            </a:r>
            <a:r>
              <a:rPr lang="en-US" sz="1600" dirty="0"/>
              <a:t>nm) </a:t>
            </a:r>
            <a:r>
              <a:rPr lang="en-US" sz="1600" dirty="0" smtClean="0"/>
              <a:t>a</a:t>
            </a:r>
            <a:br>
              <a:rPr lang="en-US" sz="1600" dirty="0" smtClean="0"/>
            </a:br>
            <a:r>
              <a:rPr lang="en-US" sz="1600" dirty="0" smtClean="0"/>
              <a:t> </a:t>
            </a:r>
            <a:r>
              <a:rPr lang="en-US" sz="1600" dirty="0"/>
              <a:t>high </a:t>
            </a:r>
            <a:r>
              <a:rPr lang="en-US" sz="1600" dirty="0" smtClean="0"/>
              <a:t>free electron density created </a:t>
            </a:r>
            <a:r>
              <a:rPr lang="en-US" sz="1600" dirty="0"/>
              <a:t>by an intense </a:t>
            </a:r>
            <a:r>
              <a:rPr lang="en-US" sz="1600" dirty="0" smtClean="0"/>
              <a:t>XUV/X-ray FEL pulse</a:t>
            </a:r>
            <a:endParaRPr lang="en-US" sz="1600" dirty="0"/>
          </a:p>
          <a:p>
            <a:r>
              <a:rPr lang="en-US" sz="1600" dirty="0"/>
              <a:t>Used </a:t>
            </a:r>
            <a:r>
              <a:rPr lang="en-US" sz="1600" dirty="0" smtClean="0"/>
              <a:t>at </a:t>
            </a:r>
            <a:r>
              <a:rPr lang="en-US" sz="1600" dirty="0"/>
              <a:t>FLASH [</a:t>
            </a:r>
            <a:r>
              <a:rPr lang="en-US" sz="1600" dirty="0" smtClean="0"/>
              <a:t>1-4] </a:t>
            </a:r>
            <a:r>
              <a:rPr lang="en-US" sz="1600" dirty="0"/>
              <a:t>and extended at LCLS to 8 </a:t>
            </a:r>
            <a:r>
              <a:rPr lang="en-US" sz="1600" dirty="0" err="1" smtClean="0"/>
              <a:t>keV</a:t>
            </a:r>
            <a:r>
              <a:rPr lang="en-US" sz="1600" smtClean="0"/>
              <a:t> [5]</a:t>
            </a:r>
            <a:endParaRPr lang="en-US" sz="1600" dirty="0" smtClean="0"/>
          </a:p>
          <a:p>
            <a:r>
              <a:rPr lang="en-US" sz="1600" dirty="0" smtClean="0"/>
              <a:t>Development of an FEL pulse arrival tool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fr-FR" sz="1400" dirty="0" smtClean="0"/>
              <a:t>[</a:t>
            </a:r>
            <a:r>
              <a:rPr lang="fr-FR" sz="1400" dirty="0"/>
              <a:t>1]	C. </a:t>
            </a:r>
            <a:r>
              <a:rPr lang="fr-FR" sz="1400" dirty="0" err="1"/>
              <a:t>Gahl</a:t>
            </a:r>
            <a:r>
              <a:rPr lang="fr-FR" sz="1400" dirty="0"/>
              <a:t>, et al., Nature Photonics 2, 165 (</a:t>
            </a:r>
            <a:r>
              <a:rPr lang="fr-FR" sz="1400" dirty="0" smtClean="0"/>
              <a:t>2008) </a:t>
            </a:r>
          </a:p>
          <a:p>
            <a:pPr marL="0" indent="0">
              <a:buNone/>
            </a:pPr>
            <a:r>
              <a:rPr lang="fr-FR" sz="1400" dirty="0" smtClean="0"/>
              <a:t>[</a:t>
            </a:r>
            <a:r>
              <a:rPr lang="fr-FR" sz="1400" dirty="0"/>
              <a:t>2]	T. Maltezopoulos, et al. New J. Phys. 10, 033026 (2008).</a:t>
            </a:r>
          </a:p>
          <a:p>
            <a:pPr marL="0" indent="0">
              <a:buNone/>
            </a:pPr>
            <a:r>
              <a:rPr lang="en-US" sz="1400" dirty="0" smtClean="0"/>
              <a:t>More </a:t>
            </a:r>
            <a:r>
              <a:rPr lang="en-US" sz="1400" dirty="0"/>
              <a:t>papers at </a:t>
            </a:r>
            <a:r>
              <a:rPr lang="en-US" sz="1400" dirty="0" smtClean="0"/>
              <a:t>: https</a:t>
            </a:r>
            <a:r>
              <a:rPr lang="en-US" sz="1400" dirty="0"/>
              <a:t>://</a:t>
            </a:r>
            <a:r>
              <a:rPr lang="en-US" sz="1400" dirty="0" smtClean="0"/>
              <a:t>confluence.desy.de/display/FLASHUSER/FLASH+beamlines+and+instruments+references</a:t>
            </a:r>
            <a:endParaRPr lang="en-US" sz="1400" dirty="0"/>
          </a:p>
          <a:p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752184" y="836712"/>
            <a:ext cx="9948937" cy="186841"/>
          </a:xfrm>
        </p:spPr>
        <p:txBody>
          <a:bodyPr/>
          <a:lstStyle/>
          <a:p>
            <a:r>
              <a:rPr lang="en-US" dirty="0" smtClean="0"/>
              <a:t>Courtesy: Sven Toleikis - FS-FLASH-O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7988" y="349610"/>
            <a:ext cx="11376024" cy="867723"/>
          </a:xfrm>
        </p:spPr>
        <p:txBody>
          <a:bodyPr/>
          <a:lstStyle/>
          <a:p>
            <a:r>
              <a:rPr lang="en-US" dirty="0"/>
              <a:t>Plasma switch </a:t>
            </a:r>
            <a:r>
              <a:rPr lang="en-US" dirty="0" smtClean="0"/>
              <a:t>scheme </a:t>
            </a:r>
            <a:endParaRPr lang="de-DE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1344" y="1369216"/>
            <a:ext cx="9649072" cy="2844800"/>
            <a:chOff x="117538" y="1092994"/>
            <a:chExt cx="11699345" cy="2844800"/>
          </a:xfrm>
        </p:grpSpPr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1788117" y="1735932"/>
              <a:ext cx="4669367" cy="1508125"/>
              <a:chOff x="718" y="2251"/>
              <a:chExt cx="3048" cy="1270"/>
            </a:xfrm>
          </p:grpSpPr>
          <p:sp>
            <p:nvSpPr>
              <p:cNvPr id="33" name="AutoShape 4"/>
              <p:cNvSpPr>
                <a:spLocks noChangeArrowheads="1"/>
              </p:cNvSpPr>
              <p:nvPr/>
            </p:nvSpPr>
            <p:spPr bwMode="auto">
              <a:xfrm rot="-5400000">
                <a:off x="2461" y="2216"/>
                <a:ext cx="1270" cy="1340"/>
              </a:xfrm>
              <a:prstGeom prst="flowChartExtract">
                <a:avLst/>
              </a:prstGeom>
              <a:solidFill>
                <a:srgbClr val="FF6600">
                  <a:alpha val="6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  <p:sp>
            <p:nvSpPr>
              <p:cNvPr id="34" name="AutoShape 3"/>
              <p:cNvSpPr>
                <a:spLocks noChangeArrowheads="1"/>
              </p:cNvSpPr>
              <p:nvPr/>
            </p:nvSpPr>
            <p:spPr bwMode="auto">
              <a:xfrm rot="5400000">
                <a:off x="1149" y="1820"/>
                <a:ext cx="1270" cy="2132"/>
              </a:xfrm>
              <a:prstGeom prst="flowChartExtract">
                <a:avLst/>
              </a:prstGeom>
              <a:solidFill>
                <a:srgbClr val="FF6600">
                  <a:alpha val="6588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</p:grpSp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 rot="16200000">
              <a:off x="5863494" y="797454"/>
              <a:ext cx="1008062" cy="3405716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1124371" y="1276350"/>
              <a:ext cx="226696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600" dirty="0" smtClean="0">
                  <a:latin typeface="+mn-lt"/>
                  <a:cs typeface="Times New Roman" pitchFamily="18" charset="0"/>
                </a:rPr>
                <a:t>Laser </a:t>
              </a:r>
              <a:r>
                <a:rPr lang="en-GB" sz="1600" dirty="0">
                  <a:latin typeface="+mn-lt"/>
                  <a:cs typeface="Times New Roman" pitchFamily="18" charset="0"/>
                </a:rPr>
                <a:t>@ </a:t>
              </a:r>
              <a:r>
                <a:rPr lang="en-GB" sz="1600" dirty="0" smtClean="0">
                  <a:latin typeface="+mn-lt"/>
                  <a:cs typeface="Times New Roman" pitchFamily="18" charset="0"/>
                </a:rPr>
                <a:t>800 nm, 40 </a:t>
              </a:r>
              <a:r>
                <a:rPr lang="en-GB" sz="1600" dirty="0" err="1" smtClean="0">
                  <a:latin typeface="+mn-lt"/>
                  <a:cs typeface="Times New Roman" pitchFamily="18" charset="0"/>
                </a:rPr>
                <a:t>fs</a:t>
              </a:r>
              <a:endParaRPr lang="en-GB" sz="1600" dirty="0">
                <a:latin typeface="+mn-lt"/>
                <a:cs typeface="Times New Roman" pitchFamily="18" charset="0"/>
              </a:endParaRPr>
            </a:p>
            <a:p>
              <a:pPr eaLnBrk="1" hangingPunct="1"/>
              <a:r>
                <a:rPr lang="en-GB" sz="1600" dirty="0">
                  <a:latin typeface="+mn-lt"/>
                  <a:cs typeface="Times New Roman" pitchFamily="18" charset="0"/>
                </a:rPr>
                <a:t>(probe</a:t>
              </a:r>
              <a:r>
                <a:rPr lang="en-GB" sz="1600" dirty="0" smtClean="0">
                  <a:latin typeface="+mn-lt"/>
                  <a:cs typeface="Times New Roman" pitchFamily="18" charset="0"/>
                </a:rPr>
                <a:t>)</a:t>
              </a:r>
              <a:endParaRPr lang="en-GB" sz="16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586349" y="1453356"/>
              <a:ext cx="863600" cy="2087562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68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444533" y="2412206"/>
              <a:ext cx="192616" cy="144462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cxnSp>
          <p:nvCxnSpPr>
            <p:cNvPr id="19" name="Connecteur droit avec flèche 42"/>
            <p:cNvCxnSpPr>
              <a:cxnSpLocks noChangeShapeType="1"/>
            </p:cNvCxnSpPr>
            <p:nvPr/>
          </p:nvCxnSpPr>
          <p:spPr bwMode="auto">
            <a:xfrm rot="5400000" flipH="1" flipV="1">
              <a:off x="3662161" y="2819929"/>
              <a:ext cx="931862" cy="58631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AutoShape 4"/>
            <p:cNvSpPr>
              <a:spLocks noChangeArrowheads="1"/>
            </p:cNvSpPr>
            <p:nvPr/>
          </p:nvSpPr>
          <p:spPr bwMode="auto">
            <a:xfrm rot="16200000" flipV="1">
              <a:off x="6949079" y="1242220"/>
              <a:ext cx="1508125" cy="2495549"/>
            </a:xfrm>
            <a:prstGeom prst="flowChartExtract">
              <a:avLst/>
            </a:prstGeom>
            <a:solidFill>
              <a:srgbClr val="FF6600">
                <a:alpha val="6588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21" name="AutoShape 8"/>
            <p:cNvSpPr>
              <a:spLocks noChangeArrowheads="1"/>
            </p:cNvSpPr>
            <p:nvPr/>
          </p:nvSpPr>
          <p:spPr bwMode="auto">
            <a:xfrm rot="16200000" flipV="1">
              <a:off x="7453375" y="1252273"/>
              <a:ext cx="520700" cy="2516716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8169867" y="1129507"/>
              <a:ext cx="3647016" cy="280828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23" name="Oval 8"/>
            <p:cNvSpPr>
              <a:spLocks noChangeArrowheads="1"/>
            </p:cNvSpPr>
            <p:nvPr/>
          </p:nvSpPr>
          <p:spPr bwMode="auto">
            <a:xfrm>
              <a:off x="8648233" y="1516856"/>
              <a:ext cx="2647951" cy="1987550"/>
            </a:xfrm>
            <a:prstGeom prst="ellipse">
              <a:avLst/>
            </a:prstGeom>
            <a:gradFill flip="none" rotWithShape="1">
              <a:gsLst>
                <a:gs pos="27000">
                  <a:srgbClr val="FF66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sz="1800">
                <a:latin typeface="Calibri" pitchFamily="34" charset="0"/>
              </a:endParaRP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8265116" y="1092994"/>
              <a:ext cx="5741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800">
                  <a:latin typeface="Calibri" pitchFamily="34" charset="0"/>
                </a:rPr>
                <a:t>CCD</a:t>
              </a: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7784633" y="1129507"/>
              <a:ext cx="0" cy="280828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Oval 10"/>
            <p:cNvSpPr>
              <a:spLocks noChangeArrowheads="1"/>
            </p:cNvSpPr>
            <p:nvPr/>
          </p:nvSpPr>
          <p:spPr bwMode="auto">
            <a:xfrm>
              <a:off x="9283233" y="2015330"/>
              <a:ext cx="1358900" cy="9540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  <a:effectLst>
              <a:softEdge rad="139700"/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sz="1800">
                <a:latin typeface="Calibri" pitchFamily="34" charset="0"/>
              </a:endParaRPr>
            </a:p>
          </p:txBody>
        </p:sp>
        <p:sp>
          <p:nvSpPr>
            <p:cNvPr id="27" name="ZoneTexte 44"/>
            <p:cNvSpPr txBox="1">
              <a:spLocks noChangeArrowheads="1"/>
            </p:cNvSpPr>
            <p:nvPr/>
          </p:nvSpPr>
          <p:spPr bwMode="auto">
            <a:xfrm>
              <a:off x="8972083" y="2977416"/>
              <a:ext cx="1974851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GB" sz="1800" dirty="0">
                  <a:latin typeface="Calibri" pitchFamily="34" charset="0"/>
                </a:rPr>
                <a:t>Plasma shadow </a:t>
              </a:r>
            </a:p>
            <a:p>
              <a:pPr algn="ctr" eaLnBrk="1" hangingPunct="1"/>
              <a:endParaRPr lang="en-US" sz="1800" dirty="0">
                <a:latin typeface="Calibri" pitchFamily="34" charset="0"/>
              </a:endParaRPr>
            </a:p>
          </p:txBody>
        </p:sp>
        <p:cxnSp>
          <p:nvCxnSpPr>
            <p:cNvPr id="28" name="Connecteur droit avec flèche 57"/>
            <p:cNvCxnSpPr>
              <a:cxnSpLocks noChangeShapeType="1"/>
            </p:cNvCxnSpPr>
            <p:nvPr/>
          </p:nvCxnSpPr>
          <p:spPr bwMode="auto">
            <a:xfrm rot="5400000">
              <a:off x="5076624" y="2535767"/>
              <a:ext cx="2801937" cy="211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AutoShape 6"/>
            <p:cNvSpPr>
              <a:spLocks noChangeArrowheads="1"/>
            </p:cNvSpPr>
            <p:nvPr/>
          </p:nvSpPr>
          <p:spPr bwMode="auto">
            <a:xfrm rot="5400000">
              <a:off x="2620761" y="956734"/>
              <a:ext cx="798513" cy="3052233"/>
            </a:xfrm>
            <a:prstGeom prst="flowChartExtract">
              <a:avLst/>
            </a:prstGeom>
            <a:solidFill>
              <a:srgbClr val="008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/>
          </p:nvSpPr>
          <p:spPr bwMode="auto">
            <a:xfrm>
              <a:off x="4622421" y="1439068"/>
              <a:ext cx="863600" cy="2087562"/>
            </a:xfrm>
            <a:prstGeom prst="rect">
              <a:avLst/>
            </a:prstGeom>
            <a:solidFill>
              <a:schemeClr val="accent5">
                <a:alpha val="68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pic>
          <p:nvPicPr>
            <p:cNvPr id="31" name="Image 22" descr="OL_FEL_m37ps_Div.jpg"/>
            <p:cNvPicPr>
              <a:picLocks noChangeAspect="1"/>
            </p:cNvPicPr>
            <p:nvPr/>
          </p:nvPicPr>
          <p:blipFill>
            <a:blip r:embed="rId3"/>
            <a:srcRect l="34502" t="51801" r="23492" b="3152"/>
            <a:stretch>
              <a:fillRect/>
            </a:stretch>
          </p:blipFill>
          <p:spPr bwMode="auto">
            <a:xfrm>
              <a:off x="9084266" y="1983781"/>
              <a:ext cx="1750484" cy="104616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117538" y="2218244"/>
              <a:ext cx="19423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600" dirty="0" smtClean="0">
                  <a:latin typeface="+mn-lt"/>
                  <a:cs typeface="Times New Roman" pitchFamily="18" charset="0"/>
                </a:rPr>
                <a:t>FEL </a:t>
              </a:r>
              <a:r>
                <a:rPr lang="en-GB" sz="1600" dirty="0">
                  <a:latin typeface="+mn-lt"/>
                  <a:cs typeface="Times New Roman" pitchFamily="18" charset="0"/>
                </a:rPr>
                <a:t>@ </a:t>
              </a:r>
              <a:r>
                <a:rPr lang="en-GB" sz="1600" dirty="0" smtClean="0">
                  <a:latin typeface="+mn-lt"/>
                  <a:cs typeface="Times New Roman" pitchFamily="18" charset="0"/>
                </a:rPr>
                <a:t>8 </a:t>
              </a:r>
              <a:r>
                <a:rPr lang="en-GB" sz="1600" dirty="0" err="1" smtClean="0">
                  <a:latin typeface="+mn-lt"/>
                  <a:cs typeface="Times New Roman" pitchFamily="18" charset="0"/>
                </a:rPr>
                <a:t>keV</a:t>
              </a:r>
              <a:r>
                <a:rPr lang="en-GB" sz="1600" dirty="0" smtClean="0">
                  <a:latin typeface="+mn-lt"/>
                  <a:cs typeface="Times New Roman" pitchFamily="18" charset="0"/>
                </a:rPr>
                <a:t>, 40 </a:t>
              </a:r>
              <a:r>
                <a:rPr lang="en-GB" sz="1600" dirty="0" err="1" smtClean="0">
                  <a:latin typeface="+mn-lt"/>
                  <a:cs typeface="Times New Roman" pitchFamily="18" charset="0"/>
                </a:rPr>
                <a:t>fs</a:t>
              </a:r>
              <a:endParaRPr lang="en-GB" sz="1600" dirty="0">
                <a:latin typeface="+mn-lt"/>
                <a:cs typeface="Times New Roman" pitchFamily="18" charset="0"/>
              </a:endParaRPr>
            </a:p>
            <a:p>
              <a:pPr eaLnBrk="1" hangingPunct="1"/>
              <a:r>
                <a:rPr lang="en-GB" sz="1600" dirty="0">
                  <a:latin typeface="+mn-lt"/>
                  <a:cs typeface="Times New Roman" pitchFamily="18" charset="0"/>
                </a:rPr>
                <a:t>(</a:t>
              </a:r>
              <a:r>
                <a:rPr lang="en-GB" sz="1600" dirty="0" smtClean="0">
                  <a:latin typeface="+mn-lt"/>
                  <a:cs typeface="Times New Roman" pitchFamily="18" charset="0"/>
                </a:rPr>
                <a:t>pump)</a:t>
              </a:r>
              <a:endParaRPr lang="en-GB" sz="1600" dirty="0"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586967" y="1275126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Glass </a:t>
            </a:r>
            <a:r>
              <a:rPr lang="de-DE" sz="1600" dirty="0" err="1" smtClean="0"/>
              <a:t>target</a:t>
            </a:r>
            <a:endParaRPr lang="de-DE" sz="1600" dirty="0" smtClean="0"/>
          </a:p>
        </p:txBody>
      </p:sp>
      <p:pic>
        <p:nvPicPr>
          <p:cNvPr id="36" name="Picture 3" descr="D:\RESULTS AND DATA\Plasma_Tool\Paper_Robert_Plasmatool\MANUSCRIPT\fig_prelim\Fig_1_setup_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70" y="1359947"/>
            <a:ext cx="4942488" cy="41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3872" y="332656"/>
            <a:ext cx="221727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“spatial encoding”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“spectral encoding”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93151" y="5517232"/>
            <a:ext cx="40831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[3] M. </a:t>
            </a:r>
            <a:r>
              <a:rPr lang="en-US" sz="1400" dirty="0" err="1"/>
              <a:t>Harmand</a:t>
            </a:r>
            <a:r>
              <a:rPr lang="en-US" sz="1400" dirty="0"/>
              <a:t> et al., JINST 7, P08007 (2012)</a:t>
            </a:r>
            <a:br>
              <a:rPr lang="en-US" sz="1400" dirty="0"/>
            </a:br>
            <a:r>
              <a:rPr lang="en-US" sz="1400" dirty="0" smtClean="0"/>
              <a:t>[</a:t>
            </a:r>
            <a:r>
              <a:rPr lang="en-US" sz="1400" dirty="0"/>
              <a:t>4</a:t>
            </a:r>
            <a:r>
              <a:rPr lang="en-US" sz="1400" dirty="0" smtClean="0"/>
              <a:t>] </a:t>
            </a:r>
            <a:r>
              <a:rPr lang="en-US" sz="1400" dirty="0"/>
              <a:t>R. Riedel et al., Nature Comm. 4, 1731 (2013)</a:t>
            </a:r>
          </a:p>
          <a:p>
            <a:r>
              <a:rPr lang="en-US" sz="1400" dirty="0" smtClean="0"/>
              <a:t>[5] </a:t>
            </a:r>
            <a:r>
              <a:rPr lang="en-US" sz="1400" dirty="0"/>
              <a:t>M. </a:t>
            </a:r>
            <a:r>
              <a:rPr lang="en-US" sz="1400" dirty="0" err="1"/>
              <a:t>Harmand</a:t>
            </a:r>
            <a:r>
              <a:rPr lang="en-US" sz="1400" dirty="0"/>
              <a:t> et al., Nature Phot. 7, 215 (2013)</a:t>
            </a:r>
            <a:endParaRPr lang="en-US" sz="1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7328" y="5517232"/>
            <a:ext cx="9289032" cy="100811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XUV-PUMA Setup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00056" y="6525344"/>
            <a:ext cx="9948937" cy="186841"/>
          </a:xfrm>
        </p:spPr>
        <p:txBody>
          <a:bodyPr/>
          <a:lstStyle/>
          <a:p>
            <a:r>
              <a:rPr lang="en-US" noProof="0" dirty="0" smtClean="0"/>
              <a:t>Courtesy: Sven Toleikis - FS-FLASH-O</a:t>
            </a:r>
            <a:endParaRPr lang="en-US" noProof="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9" y="1064438"/>
            <a:ext cx="1136531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7"/>
          <p:cNvSpPr txBox="1"/>
          <p:nvPr/>
        </p:nvSpPr>
        <p:spPr>
          <a:xfrm>
            <a:off x="4223792" y="4941168"/>
            <a:ext cx="7920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FEL</a:t>
            </a:r>
            <a:endParaRPr lang="de-DE" sz="2000" b="1" dirty="0"/>
          </a:p>
        </p:txBody>
      </p:sp>
      <p:sp>
        <p:nvSpPr>
          <p:cNvPr id="14" name="Textfeld 21"/>
          <p:cNvSpPr txBox="1"/>
          <p:nvPr/>
        </p:nvSpPr>
        <p:spPr>
          <a:xfrm>
            <a:off x="9109237" y="5085184"/>
            <a:ext cx="103030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Probe Laser</a:t>
            </a:r>
            <a:endParaRPr lang="de-DE" sz="2000" b="1" dirty="0"/>
          </a:p>
        </p:txBody>
      </p:sp>
      <p:sp>
        <p:nvSpPr>
          <p:cNvPr id="15" name="Textfeld 22"/>
          <p:cNvSpPr txBox="1"/>
          <p:nvPr/>
        </p:nvSpPr>
        <p:spPr>
          <a:xfrm>
            <a:off x="7896200" y="2564904"/>
            <a:ext cx="15841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Reflection</a:t>
            </a:r>
            <a:endParaRPr lang="de-DE" sz="2000" b="1" dirty="0"/>
          </a:p>
        </p:txBody>
      </p:sp>
      <p:sp>
        <p:nvSpPr>
          <p:cNvPr id="16" name="Textfeld 23"/>
          <p:cNvSpPr txBox="1"/>
          <p:nvPr/>
        </p:nvSpPr>
        <p:spPr>
          <a:xfrm>
            <a:off x="983432" y="1196752"/>
            <a:ext cx="20946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Transmission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06201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_PowerPoint_16x9_en_LOGO_neu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DESY_PowerPoint_16x9_en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DESY_PowerPoint_16x9_en.potx" id="{14073260-8C2D-4AB2-A81C-2042420C348F}" vid="{AD62EC48-8461-453D-92FA-1EE04F5407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DESY_PowerPoint_16x9_en_LOGO_neu</Template>
  <TotalTime>0</TotalTime>
  <Words>1210</Words>
  <Application>Microsoft Office PowerPoint</Application>
  <PresentationFormat>Custom</PresentationFormat>
  <Paragraphs>230</Paragraphs>
  <Slides>18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DESY_PowerPoint_16x9_en_LOGO_neu</vt:lpstr>
      <vt:lpstr>DESY_PowerPoint_16x9_en</vt:lpstr>
      <vt:lpstr>Graph</vt:lpstr>
      <vt:lpstr>XUV-Photon Arrival Diagnostics: status and plans </vt:lpstr>
      <vt:lpstr>Outline</vt:lpstr>
      <vt:lpstr>THz streaking setup</vt:lpstr>
      <vt:lpstr>THz Streaking principle </vt:lpstr>
      <vt:lpstr>THz Streaking - observables</vt:lpstr>
      <vt:lpstr>THz streaking:  Arrival time measurements</vt:lpstr>
      <vt:lpstr>THz-streaking: Uncertainties / Limits</vt:lpstr>
      <vt:lpstr>Plasma switch scheme </vt:lpstr>
      <vt:lpstr>XUV-PUMA Setup</vt:lpstr>
      <vt:lpstr>Plasma switch: first results at FLASH2</vt:lpstr>
      <vt:lpstr>New plasma switch approach @ LCLS</vt:lpstr>
      <vt:lpstr>Other methods</vt:lpstr>
      <vt:lpstr>Comparison of methods</vt:lpstr>
      <vt:lpstr>PowerPoint Presentation</vt:lpstr>
      <vt:lpstr>Plans for next steps</vt:lpstr>
      <vt:lpstr>Future ideas</vt:lpstr>
      <vt:lpstr>Summary</vt:lpstr>
      <vt:lpstr>Thanks 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FLASH Status Report</dc:title>
  <dc:creator>Treusch, Rolf</dc:creator>
  <cp:lastModifiedBy>Duesterer, Stefan</cp:lastModifiedBy>
  <cp:revision>529</cp:revision>
  <cp:lastPrinted>2019-02-07T07:41:28Z</cp:lastPrinted>
  <dcterms:created xsi:type="dcterms:W3CDTF">2018-03-27T14:40:59Z</dcterms:created>
  <dcterms:modified xsi:type="dcterms:W3CDTF">2020-06-25T14:13:56Z</dcterms:modified>
</cp:coreProperties>
</file>