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45" r:id="rId2"/>
    <p:sldId id="546" r:id="rId3"/>
  </p:sldIdLst>
  <p:sldSz cx="9906000" cy="6858000" type="A4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00">
          <p15:clr>
            <a:srgbClr val="A4A3A4"/>
          </p15:clr>
        </p15:guide>
        <p15:guide id="2" pos="2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B63"/>
    <a:srgbClr val="156247"/>
    <a:srgbClr val="FFEB62"/>
    <a:srgbClr val="333333"/>
    <a:srgbClr val="6666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3"/>
    <p:restoredTop sz="91568" autoAdjust="0"/>
  </p:normalViewPr>
  <p:slideViewPr>
    <p:cSldViewPr snapToGrid="0" snapToObjects="1">
      <p:cViewPr varScale="1">
        <p:scale>
          <a:sx n="107" d="100"/>
          <a:sy n="107" d="100"/>
        </p:scale>
        <p:origin x="752" y="160"/>
      </p:cViewPr>
      <p:guideLst>
        <p:guide orient="horz" pos="600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E3CCFF-73A1-894C-A6E7-8D9F5B42B745}" type="datetimeFigureOut">
              <a:rPr lang="de-DE"/>
              <a:pPr>
                <a:defRPr/>
              </a:pPr>
              <a:t>03.06.20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A17D67D-C33D-2E45-8256-B3E35F1FEF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5652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90D5D0A-E521-6042-BAFA-0A92ECBA7B52}" type="datetimeFigureOut">
              <a:rPr lang="de-DE"/>
              <a:pPr>
                <a:defRPr/>
              </a:pPr>
              <a:t>03.06.20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FBC838-79E8-1940-87C3-323F570A78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50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02386-BEE7-5D4D-B4E7-4BB579C47884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8068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6" descr="fair-mesh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395" y="1205992"/>
            <a:ext cx="9670389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ung 11"/>
          <p:cNvGrpSpPr>
            <a:grpSpLocks/>
          </p:cNvGrpSpPr>
          <p:nvPr userDrawn="1"/>
        </p:nvGrpSpPr>
        <p:grpSpPr bwMode="auto">
          <a:xfrm>
            <a:off x="5803607" y="150815"/>
            <a:ext cx="3739503" cy="722227"/>
            <a:chOff x="5356883" y="150090"/>
            <a:chExt cx="3452299" cy="722841"/>
          </a:xfrm>
        </p:grpSpPr>
        <p:sp>
          <p:nvSpPr>
            <p:cNvPr id="6" name="Rechteck 8"/>
            <p:cNvSpPr/>
            <p:nvPr userDrawn="1"/>
          </p:nvSpPr>
          <p:spPr>
            <a:xfrm>
              <a:off x="7030953" y="150090"/>
              <a:ext cx="1778229" cy="5608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" name="Textfeld 7"/>
            <p:cNvSpPr txBox="1">
              <a:spLocks noChangeArrowheads="1"/>
            </p:cNvSpPr>
            <p:nvPr userDrawn="1"/>
          </p:nvSpPr>
          <p:spPr bwMode="auto">
            <a:xfrm>
              <a:off x="5356883" y="626501"/>
              <a:ext cx="3369413" cy="246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de-DE" sz="1000">
                  <a:solidFill>
                    <a:srgbClr val="333333"/>
                  </a:solidFill>
                  <a:cs typeface="Arial" charset="0"/>
                </a:rPr>
                <a:t>GSI </a:t>
              </a:r>
              <a:r>
                <a:rPr lang="de-DE" sz="1000" err="1">
                  <a:solidFill>
                    <a:srgbClr val="333333"/>
                  </a:solidFill>
                  <a:cs typeface="Arial" charset="0"/>
                </a:rPr>
                <a:t>Helmholtzzentrum</a:t>
              </a:r>
              <a:r>
                <a:rPr lang="de-DE" sz="1000">
                  <a:solidFill>
                    <a:srgbClr val="333333"/>
                  </a:solidFill>
                  <a:cs typeface="Arial" charset="0"/>
                </a:rPr>
                <a:t> für Schwerionenforschung GmbH</a:t>
              </a:r>
            </a:p>
          </p:txBody>
        </p:sp>
        <p:pic>
          <p:nvPicPr>
            <p:cNvPr id="8" name="Bild 9" descr="GSI_Logo_rgb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965" y="178975"/>
              <a:ext cx="1349516" cy="449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12"/>
          <p:cNvSpPr/>
          <p:nvPr userDrawn="1"/>
        </p:nvSpPr>
        <p:spPr>
          <a:xfrm>
            <a:off x="438557" y="6650038"/>
            <a:ext cx="9352227" cy="207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55860" y="3244369"/>
            <a:ext cx="7158142" cy="779867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en-US" noProof="0" dirty="0" err="1"/>
              <a:t>Mastertitelformat</a:t>
            </a:r>
            <a:r>
              <a:rPr lang="de-DE" dirty="0"/>
              <a:t>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4024230"/>
            <a:ext cx="69342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10" name="Textfeld 7"/>
          <p:cNvSpPr txBox="1">
            <a:spLocks noChangeArrowheads="1"/>
          </p:cNvSpPr>
          <p:nvPr userDrawn="1"/>
        </p:nvSpPr>
        <p:spPr bwMode="auto">
          <a:xfrm>
            <a:off x="6256278" y="6581018"/>
            <a:ext cx="36497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de-DE" sz="1000">
                <a:solidFill>
                  <a:srgbClr val="333333"/>
                </a:solidFill>
                <a:cs typeface="Arial" charset="0"/>
              </a:rPr>
              <a:t>GSI Helmholtz </a:t>
            </a:r>
            <a:r>
              <a:rPr lang="de-DE" sz="1000" err="1">
                <a:solidFill>
                  <a:srgbClr val="333333"/>
                </a:solidFill>
                <a:cs typeface="Arial" charset="0"/>
              </a:rPr>
              <a:t>Centre</a:t>
            </a:r>
            <a:r>
              <a:rPr lang="de-DE" sz="1000">
                <a:solidFill>
                  <a:srgbClr val="333333"/>
                </a:solidFill>
                <a:cs typeface="Arial" charset="0"/>
              </a:rPr>
              <a:t> </a:t>
            </a:r>
            <a:r>
              <a:rPr lang="de-DE" sz="1000" err="1">
                <a:solidFill>
                  <a:srgbClr val="333333"/>
                </a:solidFill>
                <a:cs typeface="Arial" charset="0"/>
              </a:rPr>
              <a:t>for</a:t>
            </a:r>
            <a:r>
              <a:rPr lang="de-DE" sz="1000">
                <a:solidFill>
                  <a:srgbClr val="333333"/>
                </a:solidFill>
                <a:cs typeface="Arial" charset="0"/>
              </a:rPr>
              <a:t> Heavy Ion Research</a:t>
            </a:r>
          </a:p>
          <a:p>
            <a:pPr algn="r">
              <a:defRPr/>
            </a:pPr>
            <a:endParaRPr lang="de-DE" sz="1000">
              <a:solidFill>
                <a:srgbClr val="333333"/>
              </a:solidFill>
              <a:cs typeface="Arial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xmlns="" id="{2A4A18A6-C9FC-7D49-BAFD-5AB704D3F4A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315203" y="213782"/>
            <a:ext cx="443817" cy="41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1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781" y="4653"/>
            <a:ext cx="6762537" cy="787557"/>
          </a:xfrm>
        </p:spPr>
        <p:txBody>
          <a:bodyPr/>
          <a:lstStyle/>
          <a:p>
            <a:r>
              <a:rPr lang="en-US" noProof="0" dirty="0" err="1"/>
              <a:t>Mastertitelformat</a:t>
            </a:r>
            <a:r>
              <a:rPr lang="de-DE" dirty="0"/>
              <a:t>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4B4F2434-A9EB-0B42-910C-E9AFC163AC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15203" y="213782"/>
            <a:ext cx="443817" cy="41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20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Mastertitelformat</a:t>
            </a:r>
            <a:r>
              <a:rPr lang="de-DE" dirty="0"/>
              <a:t>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xmlns="" id="{E1076581-E8DE-1645-A3E6-61C4049C5A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15203" y="213782"/>
            <a:ext cx="443817" cy="41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6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Mastertitelformat</a:t>
            </a:r>
            <a:r>
              <a:rPr lang="de-DE" dirty="0"/>
              <a:t> bearbeiten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noProof="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xmlns="" id="{476548FC-A16B-3944-9250-CC74B24A80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15203" y="213782"/>
            <a:ext cx="443817" cy="41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79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8741" y="6552644"/>
            <a:ext cx="806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7692161" y="6552644"/>
            <a:ext cx="919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fld id="{D05B0119-A23D-4255-8CC7-E283C974B41F}" type="datetime1">
              <a:rPr lang="en-US" noProof="0" smtClean="0"/>
              <a:t>6/3/20</a:t>
            </a:fld>
            <a:endParaRPr lang="en-GB" noProof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779" y="32933"/>
            <a:ext cx="6359612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57778" y="6551087"/>
            <a:ext cx="7232804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/>
              <a:t>Sabrina Appel/ </a:t>
            </a:r>
            <a:r>
              <a:rPr lang="en-US" err="1"/>
              <a:t>pLinac</a:t>
            </a:r>
            <a:r>
              <a:rPr lang="en-US"/>
              <a:t> beam dynamics and SIS injection</a:t>
            </a:r>
            <a:endParaRPr lang="en-GB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xmlns="" id="{D0678EE3-7066-DF43-A746-B421C85BD5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15203" y="213782"/>
            <a:ext cx="443817" cy="41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8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-3440" y="6618061"/>
            <a:ext cx="9906000" cy="2555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471" y="1450975"/>
            <a:ext cx="8896483" cy="49037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28" name="Bild 6" descr="GSI_Logo_rgb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5892" y="260350"/>
            <a:ext cx="1461823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941388"/>
            <a:ext cx="9906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74" name="Textfeld 10"/>
          <p:cNvSpPr txBox="1">
            <a:spLocks noChangeArrowheads="1"/>
          </p:cNvSpPr>
          <p:nvPr/>
        </p:nvSpPr>
        <p:spPr bwMode="auto">
          <a:xfrm>
            <a:off x="471223" y="6619892"/>
            <a:ext cx="4096544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000">
                <a:solidFill>
                  <a:srgbClr val="333333"/>
                </a:solidFill>
                <a:cs typeface="Arial" charset="0"/>
              </a:rPr>
              <a:t>GSI </a:t>
            </a:r>
            <a:r>
              <a:rPr lang="de-DE" sz="1000" err="1">
                <a:solidFill>
                  <a:srgbClr val="333333"/>
                </a:solidFill>
                <a:cs typeface="Arial" charset="0"/>
              </a:rPr>
              <a:t>Helmholtzzentrum</a:t>
            </a:r>
            <a:r>
              <a:rPr lang="de-DE" sz="1000">
                <a:solidFill>
                  <a:srgbClr val="333333"/>
                </a:solidFill>
                <a:cs typeface="Arial" charset="0"/>
              </a:rPr>
              <a:t> für Schwerionenforschung GmbH</a:t>
            </a:r>
          </a:p>
        </p:txBody>
      </p:sp>
      <p:sp>
        <p:nvSpPr>
          <p:cNvPr id="1031" name="Titelplatzhalter 1"/>
          <p:cNvSpPr>
            <a:spLocks noGrp="1"/>
          </p:cNvSpPr>
          <p:nvPr>
            <p:ph type="title"/>
          </p:nvPr>
        </p:nvSpPr>
        <p:spPr bwMode="auto">
          <a:xfrm>
            <a:off x="457471" y="6350"/>
            <a:ext cx="6762221" cy="787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Mastertitelformat</a:t>
            </a:r>
            <a:r>
              <a:rPr lang="de-DE" dirty="0"/>
              <a:t>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0" y="812800"/>
            <a:ext cx="276887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0" y="6610350"/>
            <a:ext cx="276887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178" name="TextBox 15"/>
          <p:cNvSpPr txBox="1">
            <a:spLocks noChangeArrowheads="1"/>
          </p:cNvSpPr>
          <p:nvPr userDrawn="1"/>
        </p:nvSpPr>
        <p:spPr bwMode="auto">
          <a:xfrm>
            <a:off x="4567773" y="6610367"/>
            <a:ext cx="25173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000" dirty="0"/>
              <a:t>Sabrina Appel | Accelerator</a:t>
            </a:r>
            <a:r>
              <a:rPr lang="en-US" sz="1000" baseline="0" dirty="0"/>
              <a:t> Physics</a:t>
            </a:r>
            <a:endParaRPr lang="en-US" sz="1000" dirty="0"/>
          </a:p>
        </p:txBody>
      </p:sp>
      <p:sp>
        <p:nvSpPr>
          <p:cNvPr id="7179" name="TextBox 16"/>
          <p:cNvSpPr txBox="1">
            <a:spLocks noChangeArrowheads="1"/>
          </p:cNvSpPr>
          <p:nvPr userDrawn="1"/>
        </p:nvSpPr>
        <p:spPr bwMode="auto">
          <a:xfrm>
            <a:off x="7905884" y="6610367"/>
            <a:ext cx="158736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BE663D55-9D19-694B-A151-0881CC0A4D73}" type="datetime4">
              <a:rPr lang="de-DE" sz="1000" smtClean="0"/>
              <a:t>3. Juni 2020</a:t>
            </a:fld>
            <a:endParaRPr lang="en-US" sz="1000"/>
          </a:p>
        </p:txBody>
      </p:sp>
      <p:sp>
        <p:nvSpPr>
          <p:cNvPr id="7180" name="TextBox 17"/>
          <p:cNvSpPr txBox="1">
            <a:spLocks noChangeArrowheads="1"/>
          </p:cNvSpPr>
          <p:nvPr userDrawn="1"/>
        </p:nvSpPr>
        <p:spPr bwMode="auto">
          <a:xfrm>
            <a:off x="9493250" y="6619892"/>
            <a:ext cx="12382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EBC9F636-5EA6-A944-86B3-EC0FB3FEA444}" type="slidenum">
              <a:rPr lang="en-US" sz="1000" smtClean="0"/>
              <a:pPr>
                <a:defRPr/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1" r:id="rId2"/>
    <p:sldLayoutId id="2147483752" r:id="rId3"/>
    <p:sldLayoutId id="2147483753" r:id="rId4"/>
    <p:sldLayoutId id="2147483755" r:id="rId5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charset="0"/>
        <a:buChar char="§"/>
        <a:defRPr sz="2400" kern="1200">
          <a:solidFill>
            <a:srgbClr val="333333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charset="0"/>
        <a:buChar char="§"/>
        <a:defRPr sz="2000" kern="1200">
          <a:solidFill>
            <a:srgbClr val="333333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charset="0"/>
        <a:buChar char="§"/>
        <a:defRPr kern="1200">
          <a:solidFill>
            <a:srgbClr val="333333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charset="0"/>
        <a:buChar char="§"/>
        <a:defRPr sz="1600" kern="1200">
          <a:solidFill>
            <a:srgbClr val="333333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charset="0"/>
        <a:buChar char="§"/>
        <a:defRPr sz="1400" kern="1200">
          <a:solidFill>
            <a:srgbClr val="333333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542" y="1826053"/>
            <a:ext cx="4156087" cy="333971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GSI</a:t>
            </a:r>
            <a:r>
              <a:rPr lang="en-US" sz="2200" dirty="0" smtClean="0"/>
              <a:t>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Proposal: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AI Assisted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oss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revention</a:t>
            </a:r>
            <a:endParaRPr lang="en-US" sz="2200" dirty="0"/>
          </a:p>
        </p:txBody>
      </p:sp>
      <p:sp>
        <p:nvSpPr>
          <p:cNvPr id="3" name="Rechteck 2"/>
          <p:cNvSpPr/>
          <p:nvPr/>
        </p:nvSpPr>
        <p:spPr>
          <a:xfrm>
            <a:off x="641066" y="2096134"/>
            <a:ext cx="4857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 Computationally demanding simulations!</a:t>
            </a:r>
            <a:endParaRPr lang="en-US" dirty="0"/>
          </a:p>
        </p:txBody>
      </p:sp>
      <p:sp>
        <p:nvSpPr>
          <p:cNvPr id="7" name="Rechteck 6"/>
          <p:cNvSpPr/>
          <p:nvPr/>
        </p:nvSpPr>
        <p:spPr>
          <a:xfrm>
            <a:off x="225429" y="2561608"/>
            <a:ext cx="51778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US" dirty="0"/>
              <a:t>N</a:t>
            </a:r>
            <a:r>
              <a:rPr lang="en-US" dirty="0" smtClean="0"/>
              <a:t>ow implemented fast and approximate GPU-enabled simulation models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175280" y="5177311"/>
            <a:ext cx="3586349" cy="6463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en-US" dirty="0" smtClean="0"/>
              <a:t>Computation</a:t>
            </a:r>
            <a:r>
              <a:rPr lang="de-DE" dirty="0" smtClean="0"/>
              <a:t> </a:t>
            </a:r>
            <a:r>
              <a:rPr lang="de-DE" dirty="0" smtClean="0"/>
              <a:t>time: </a:t>
            </a:r>
          </a:p>
          <a:p>
            <a:r>
              <a:rPr lang="en-US" dirty="0" smtClean="0"/>
              <a:t>40 x 40 x 9 x 3 min = 30 day </a:t>
            </a:r>
          </a:p>
        </p:txBody>
      </p:sp>
      <p:sp>
        <p:nvSpPr>
          <p:cNvPr id="9" name="Rechteck 8"/>
          <p:cNvSpPr/>
          <p:nvPr/>
        </p:nvSpPr>
        <p:spPr>
          <a:xfrm>
            <a:off x="225428" y="1151930"/>
            <a:ext cx="96805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Critical to minimize beam loss in superconducting FAIR SIS100 machine:</a:t>
            </a:r>
          </a:p>
          <a:p>
            <a:pPr marL="342900" indent="-342900">
              <a:buFont typeface="Wingdings" charset="2"/>
              <a:buChar char="§"/>
            </a:pP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smtClean="0"/>
              <a:t>Beam </a:t>
            </a:r>
            <a:r>
              <a:rPr lang="en-US" dirty="0"/>
              <a:t>dynamics dominated by space </a:t>
            </a:r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>
            <a:off x="220379" y="3280715"/>
            <a:ext cx="52778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US" dirty="0" smtClean="0"/>
              <a:t>Next steps: </a:t>
            </a:r>
          </a:p>
          <a:p>
            <a:pPr marL="342900" indent="-342900">
              <a:buFont typeface="Wingdings" charset="2"/>
              <a:buChar char="§"/>
            </a:pPr>
            <a:endParaRPr lang="en-US" dirty="0" smtClean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E</a:t>
            </a:r>
            <a:r>
              <a:rPr lang="en-US" dirty="0" smtClean="0"/>
              <a:t>stablish surrogate model with ML</a:t>
            </a:r>
          </a:p>
          <a:p>
            <a:pPr marL="342900" indent="-342900">
              <a:buFont typeface="Wingdings" charset="2"/>
              <a:buChar char="§"/>
            </a:pPr>
            <a:endParaRPr lang="en-US" dirty="0" smtClean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B</a:t>
            </a:r>
            <a:r>
              <a:rPr lang="en-US" dirty="0" smtClean="0"/>
              <a:t>uild </a:t>
            </a:r>
            <a:r>
              <a:rPr lang="en-US" dirty="0"/>
              <a:t>prediction tool on top of surrogate model (e.g. for specification </a:t>
            </a:r>
            <a:r>
              <a:rPr lang="en-US" dirty="0" smtClean="0"/>
              <a:t>optimization</a:t>
            </a:r>
            <a:r>
              <a:rPr lang="en-US" dirty="0"/>
              <a:t>, control room operation</a:t>
            </a:r>
            <a:r>
              <a:rPr lang="en-US" dirty="0" smtClean="0"/>
              <a:t>)</a:t>
            </a:r>
          </a:p>
          <a:p>
            <a:pPr marL="342900" indent="-342900">
              <a:buFont typeface="Wingdings" charset="2"/>
              <a:buChar char="§"/>
            </a:pPr>
            <a:endParaRPr lang="en-US" dirty="0" smtClean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Test by applying this newly developed tool to running SIS18 for machine adjustment and online optimization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4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GSI Proposal:</a:t>
            </a:r>
            <a:b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AI Assisted Failure Forecasting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3" descr="C:\Users\geithner\Desktop\article-2019january-use-a-kit-to-rapidly-fig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064" y="1150766"/>
            <a:ext cx="3830932" cy="278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eck 4"/>
          <p:cNvSpPr/>
          <p:nvPr/>
        </p:nvSpPr>
        <p:spPr>
          <a:xfrm>
            <a:off x="560512" y="1192601"/>
            <a:ext cx="475252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charset="2"/>
              <a:buChar char="§"/>
            </a:pPr>
            <a:r>
              <a:rPr lang="en-US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Project goal / vision: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charset="2"/>
              <a:buChar char="§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Forecasting </a:t>
            </a:r>
            <a:r>
              <a:rPr lang="en-US" smtClean="0">
                <a:ea typeface="Calibri" panose="020F0502020204030204" pitchFamily="34" charset="0"/>
                <a:cs typeface="Times New Roman" panose="02020603050405020304" pitchFamily="18" charset="0"/>
              </a:rPr>
              <a:t>undesired </a:t>
            </a:r>
            <a:r>
              <a:rPr lang="en-US" smtClean="0">
                <a:ea typeface="Calibri" panose="020F0502020204030204" pitchFamily="34" charset="0"/>
                <a:cs typeface="Times New Roman" panose="02020603050405020304" pitchFamily="18" charset="0"/>
              </a:rPr>
              <a:t>machine state</a:t>
            </a:r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Apply ML to reduce complexity and supporting human decision making.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charset="2"/>
              <a:buChar char="§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Leverage current industry trends („</a:t>
            </a:r>
            <a:r>
              <a:rPr lang="en-US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IoT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“, „industry 4.0“, „predictive maintenance“).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86118" y="5176220"/>
            <a:ext cx="8820472" cy="1149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charset="2"/>
              <a:buChar char="§"/>
            </a:pPr>
            <a:r>
              <a:rPr lang="en-US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Current state: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charset="2"/>
              <a:buChar char="§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Prototype for data acquisition and provisioning established at CRYRING@ESR.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charset="2"/>
              <a:buChar char="§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ML-assisted automated machine optimization has been applied successfully.</a:t>
            </a:r>
            <a:endParaRPr lang="en-US" dirty="0"/>
          </a:p>
        </p:txBody>
      </p:sp>
      <p:sp>
        <p:nvSpPr>
          <p:cNvPr id="13" name="Rechteck 12"/>
          <p:cNvSpPr/>
          <p:nvPr/>
        </p:nvSpPr>
        <p:spPr>
          <a:xfrm>
            <a:off x="598124" y="3683675"/>
            <a:ext cx="882047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charset="2"/>
              <a:buChar char="§"/>
            </a:pPr>
            <a:r>
              <a:rPr lang="en-US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Next Steps: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charset="2"/>
              <a:buChar char="§"/>
            </a:pPr>
            <a:r>
              <a:rPr lang="en-US" dirty="0" smtClean="0"/>
              <a:t>Define data </a:t>
            </a:r>
            <a:r>
              <a:rPr lang="en-US" dirty="0"/>
              <a:t>model and </a:t>
            </a:r>
            <a:r>
              <a:rPr lang="en-US" dirty="0" smtClean="0"/>
              <a:t>identify </a:t>
            </a:r>
            <a:r>
              <a:rPr lang="en-US" dirty="0"/>
              <a:t>ML algorithms 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charset="2"/>
              <a:buChar char="§"/>
            </a:pPr>
            <a:r>
              <a:rPr lang="en-US" dirty="0" smtClean="0"/>
              <a:t>Implement, test and enable model for productive use</a:t>
            </a:r>
            <a:endParaRPr lang="en-US" dirty="0"/>
          </a:p>
        </p:txBody>
      </p:sp>
      <p:sp>
        <p:nvSpPr>
          <p:cNvPr id="7" name="Fußzeilenplatzhalter 5"/>
          <p:cNvSpPr txBox="1">
            <a:spLocks/>
          </p:cNvSpPr>
          <p:nvPr/>
        </p:nvSpPr>
        <p:spPr>
          <a:xfrm>
            <a:off x="4203398" y="6619987"/>
            <a:ext cx="3527437" cy="261764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de-DE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>
                <a:solidFill>
                  <a:schemeClr val="tx1"/>
                </a:solidFill>
              </a:rPr>
              <a:t>O Geithner, W Geithner ACC Operations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8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si-folienmaster-2014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</Words>
  <Application>Microsoft Macintosh PowerPoint</Application>
  <PresentationFormat>A4-Papier (210x297 mm)</PresentationFormat>
  <Paragraphs>28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Calibri</vt:lpstr>
      <vt:lpstr>ＭＳ Ｐゴシック</vt:lpstr>
      <vt:lpstr>Times New Roman</vt:lpstr>
      <vt:lpstr>Wingdings</vt:lpstr>
      <vt:lpstr>Arial</vt:lpstr>
      <vt:lpstr>gsi-folienmaster-2014</vt:lpstr>
      <vt:lpstr>GSI Proposal: AI Assisted Loss Prevention</vt:lpstr>
      <vt:lpstr>GSI Proposal: AI Assisted Failure Forecasting</vt:lpstr>
    </vt:vector>
  </TitlesOfParts>
  <Company>GSI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Pomplun</dc:creator>
  <cp:lastModifiedBy>Microsoft Office-Anwender</cp:lastModifiedBy>
  <cp:revision>3712</cp:revision>
  <cp:lastPrinted>2020-04-22T16:06:05Z</cp:lastPrinted>
  <dcterms:created xsi:type="dcterms:W3CDTF">2012-12-14T15:20:39Z</dcterms:created>
  <dcterms:modified xsi:type="dcterms:W3CDTF">2020-06-03T13:43:58Z</dcterms:modified>
</cp:coreProperties>
</file>