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media/image1.wmf" ContentType="image/x-wmf"/>
  <Override PartName="/ppt/media/image2.wmf" ContentType="image/x-wmf"/>
  <Override PartName="/ppt/media/image3.wmf" ContentType="image/x-wmf"/>
  <Override PartName="/ppt/media/image4.png" ContentType="image/png"/>
  <Override PartName="/ppt/media/image6.jpeg" ContentType="image/jpeg"/>
  <Override PartName="/ppt/media/image5.png" ContentType="image/png"/>
  <Override PartName="/ppt/media/image7.jpeg" ContentType="image/jpeg"/>
  <Override PartName="/ppt/media/image8.jpeg" ContentType="image/jpeg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_rels/slide1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wmf"/><Relationship Id="rId3" Type="http://schemas.openxmlformats.org/officeDocument/2006/relationships/image" Target="../media/image2.wmf"/><Relationship Id="rId4" Type="http://schemas.openxmlformats.org/officeDocument/2006/relationships/image" Target="../media/image3.wmf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10848600" y="6580800"/>
            <a:ext cx="934920" cy="18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r">
              <a:lnSpc>
                <a:spcPct val="100000"/>
              </a:lnSpc>
            </a:pPr>
            <a:r>
              <a:rPr b="1" lang="en-US" sz="1000" spc="-1" strike="noStrike">
                <a:solidFill>
                  <a:srgbClr val="000000"/>
                </a:solidFill>
                <a:latin typeface="Arial"/>
                <a:ea typeface="DejaVu Sans"/>
              </a:rPr>
              <a:t>Page </a:t>
            </a:r>
            <a:fld id="{0BCF263C-E7EE-4D55-97E3-DF6BCF8D8D10}" type="slidenum">
              <a:rPr b="1" lang="en-US" sz="10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pic>
        <p:nvPicPr>
          <p:cNvPr id="1" name="Grafik 9" descr=""/>
          <p:cNvPicPr/>
          <p:nvPr/>
        </p:nvPicPr>
        <p:blipFill>
          <a:blip r:embed="rId2"/>
          <a:stretch/>
        </p:blipFill>
        <p:spPr>
          <a:xfrm>
            <a:off x="403200" y="6613920"/>
            <a:ext cx="324720" cy="100080"/>
          </a:xfrm>
          <a:prstGeom prst="rect">
            <a:avLst/>
          </a:prstGeom>
          <a:ln>
            <a:noFill/>
          </a:ln>
        </p:spPr>
      </p:pic>
      <p:pic>
        <p:nvPicPr>
          <p:cNvPr id="2" name="Grafik 8" descr=""/>
          <p:cNvPicPr/>
          <p:nvPr/>
        </p:nvPicPr>
        <p:blipFill>
          <a:blip r:embed="rId3"/>
          <a:stretch/>
        </p:blipFill>
        <p:spPr>
          <a:xfrm>
            <a:off x="10833120" y="5670000"/>
            <a:ext cx="793080" cy="793440"/>
          </a:xfrm>
          <a:prstGeom prst="rect">
            <a:avLst/>
          </a:prstGeom>
          <a:ln>
            <a:noFill/>
          </a:ln>
        </p:spPr>
      </p:pic>
      <p:pic>
        <p:nvPicPr>
          <p:cNvPr id="3" name="Grafik 6" descr=""/>
          <p:cNvPicPr/>
          <p:nvPr/>
        </p:nvPicPr>
        <p:blipFill>
          <a:blip r:embed="rId4"/>
          <a:stretch/>
        </p:blipFill>
        <p:spPr>
          <a:xfrm>
            <a:off x="407520" y="6261840"/>
            <a:ext cx="2167920" cy="15984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189000" y="152280"/>
            <a:ext cx="11375280" cy="185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9fdf"/>
                </a:solidFill>
                <a:latin typeface="Arial"/>
              </a:rPr>
              <a:t>Classification in single particle imaging (SPI)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41" name="CustomShape 2"/>
          <p:cNvSpPr/>
          <p:nvPr/>
        </p:nvSpPr>
        <p:spPr>
          <a:xfrm>
            <a:off x="304920" y="682920"/>
            <a:ext cx="11375280" cy="30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Aft>
                <a:spcPts val="1199"/>
              </a:spcAft>
            </a:pPr>
            <a:r>
              <a:rPr b="1" lang="en-US" sz="1800" spc="-1" strike="noStrike">
                <a:solidFill>
                  <a:srgbClr val="f18f1f"/>
                </a:solidFill>
                <a:latin typeface="Arial"/>
              </a:rPr>
              <a:t>DESY Photon Science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2" name="CustomShape 3"/>
          <p:cNvSpPr/>
          <p:nvPr/>
        </p:nvSpPr>
        <p:spPr>
          <a:xfrm>
            <a:off x="170640" y="1097280"/>
            <a:ext cx="4019400" cy="228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SPI is a method for native structure determination. Single particles are injected into the XFEL beam and diffraction patterns are collected on the detector.</a:t>
            </a:r>
            <a:endParaRPr b="0" lang="en-US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US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Classification of single hit diffraction patterns to be used for further analysis is an important step in data processing pipeline.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43" name="CustomShape 4"/>
          <p:cNvSpPr/>
          <p:nvPr/>
        </p:nvSpPr>
        <p:spPr>
          <a:xfrm>
            <a:off x="8153280" y="3093840"/>
            <a:ext cx="183960" cy="337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CustomShape 5"/>
          <p:cNvSpPr/>
          <p:nvPr/>
        </p:nvSpPr>
        <p:spPr>
          <a:xfrm>
            <a:off x="4480920" y="3341880"/>
            <a:ext cx="7314840" cy="25239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en-US" sz="1600" spc="-1" strike="noStrike">
                <a:solidFill>
                  <a:srgbClr val="2a02be"/>
                </a:solidFill>
                <a:latin typeface="Arial"/>
                <a:ea typeface="DejaVu Sans"/>
              </a:rPr>
              <a:t>Goal: </a:t>
            </a:r>
            <a:endParaRPr b="0" lang="en-US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Find an optimal deep learning (DL) approach to correctly classify single hit diffraction patterns in SPI experiments</a:t>
            </a:r>
            <a:endParaRPr b="0" lang="en-US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US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1600" spc="-1" strike="noStrike">
                <a:solidFill>
                  <a:srgbClr val="2a02be"/>
                </a:solidFill>
                <a:latin typeface="Arial"/>
                <a:ea typeface="DejaVu Sans"/>
              </a:rPr>
              <a:t>Achievments so far:</a:t>
            </a:r>
            <a:endParaRPr b="0" lang="en-US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Convolutional neural network (CNN) based solution trained with limited amount of data for a specific object (PR772)</a:t>
            </a:r>
            <a:endParaRPr b="0" lang="en-US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US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1600" spc="-1" strike="noStrike">
                <a:solidFill>
                  <a:srgbClr val="2a02be"/>
                </a:solidFill>
                <a:latin typeface="Arial"/>
                <a:ea typeface="DejaVu Sans"/>
              </a:rPr>
              <a:t>Further steps:</a:t>
            </a:r>
            <a:endParaRPr b="0" lang="en-US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Find a solution to generalize the case for many different objects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45" name="Picture 3" descr="D:\_Science\_disputation\SPI\SPI_setup.png"/>
          <p:cNvPicPr/>
          <p:nvPr/>
        </p:nvPicPr>
        <p:blipFill>
          <a:blip r:embed="rId1"/>
          <a:srcRect l="0" t="0" r="19489" b="0"/>
          <a:stretch/>
        </p:blipFill>
        <p:spPr>
          <a:xfrm>
            <a:off x="4648320" y="1384560"/>
            <a:ext cx="2185920" cy="1367280"/>
          </a:xfrm>
          <a:prstGeom prst="rect">
            <a:avLst/>
          </a:prstGeom>
          <a:ln>
            <a:noFill/>
          </a:ln>
        </p:spPr>
      </p:pic>
      <p:sp>
        <p:nvSpPr>
          <p:cNvPr id="46" name="CustomShape 6"/>
          <p:cNvSpPr/>
          <p:nvPr/>
        </p:nvSpPr>
        <p:spPr>
          <a:xfrm>
            <a:off x="4495680" y="2819520"/>
            <a:ext cx="240660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DejaVu Sans"/>
              </a:rPr>
              <a:t>S. Bobkov et al., </a:t>
            </a:r>
            <a:r>
              <a:rPr b="0" i="1" lang="en-US" sz="1000" spc="-1" strike="noStrike">
                <a:solidFill>
                  <a:srgbClr val="000000"/>
                </a:solidFill>
                <a:latin typeface="Arial"/>
                <a:ea typeface="DejaVu Sans"/>
              </a:rPr>
              <a:t>Journal of Synchrotron Radiation, 22 </a:t>
            </a: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DejaVu Sans"/>
              </a:rPr>
              <a:t>(2015)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47" name="CustomShape 7"/>
          <p:cNvSpPr/>
          <p:nvPr/>
        </p:nvSpPr>
        <p:spPr>
          <a:xfrm>
            <a:off x="4495680" y="990720"/>
            <a:ext cx="2362320" cy="33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2a02be"/>
                </a:solidFill>
                <a:latin typeface="Arial"/>
                <a:ea typeface="DejaVu Sans"/>
              </a:rPr>
              <a:t>SPI experiment scheme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48" name="Picture 2" descr=""/>
          <p:cNvPicPr/>
          <p:nvPr/>
        </p:nvPicPr>
        <p:blipFill>
          <a:blip r:embed="rId2"/>
          <a:srcRect l="0" t="0" r="-238" b="0"/>
          <a:stretch/>
        </p:blipFill>
        <p:spPr>
          <a:xfrm>
            <a:off x="7229160" y="1384560"/>
            <a:ext cx="4581000" cy="1367280"/>
          </a:xfrm>
          <a:prstGeom prst="rect">
            <a:avLst/>
          </a:prstGeom>
          <a:ln>
            <a:noFill/>
          </a:ln>
        </p:spPr>
      </p:pic>
      <p:sp>
        <p:nvSpPr>
          <p:cNvPr id="49" name="CustomShape 8"/>
          <p:cNvSpPr/>
          <p:nvPr/>
        </p:nvSpPr>
        <p:spPr>
          <a:xfrm>
            <a:off x="7286400" y="2819520"/>
            <a:ext cx="2237760" cy="2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DejaVu Sans"/>
              </a:rPr>
              <a:t>M. Rose et al., </a:t>
            </a:r>
            <a:r>
              <a:rPr b="0" i="1" lang="en-US" sz="1000" spc="-1" strike="noStrike">
                <a:solidFill>
                  <a:srgbClr val="000000"/>
                </a:solidFill>
                <a:latin typeface="Arial"/>
                <a:ea typeface="DejaVu Sans"/>
              </a:rPr>
              <a:t>IUCrJ 5, 727 </a:t>
            </a: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DejaVu Sans"/>
              </a:rPr>
              <a:t>(2018)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50" name="CustomShape 9"/>
          <p:cNvSpPr/>
          <p:nvPr/>
        </p:nvSpPr>
        <p:spPr>
          <a:xfrm>
            <a:off x="7251120" y="990720"/>
            <a:ext cx="2756160" cy="33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2a02be"/>
                </a:solidFill>
                <a:latin typeface="Arial"/>
                <a:ea typeface="DejaVu Sans"/>
              </a:rPr>
              <a:t>SPI data processing pipeline</a:t>
            </a:r>
            <a:endParaRPr b="0" lang="en-US" sz="1600" spc="-1" strike="noStrike">
              <a:latin typeface="Arial"/>
            </a:endParaRPr>
          </a:p>
        </p:txBody>
      </p:sp>
      <p:grpSp>
        <p:nvGrpSpPr>
          <p:cNvPr id="51" name="Group 10"/>
          <p:cNvGrpSpPr/>
          <p:nvPr/>
        </p:nvGrpSpPr>
        <p:grpSpPr>
          <a:xfrm>
            <a:off x="212400" y="3592080"/>
            <a:ext cx="3673080" cy="2507400"/>
            <a:chOff x="212400" y="3592080"/>
            <a:chExt cx="3673080" cy="2507400"/>
          </a:xfrm>
        </p:grpSpPr>
        <p:pic>
          <p:nvPicPr>
            <p:cNvPr id="52" name="Picture 6" descr=""/>
            <p:cNvPicPr/>
            <p:nvPr/>
          </p:nvPicPr>
          <p:blipFill>
            <a:blip r:embed="rId3"/>
            <a:stretch/>
          </p:blipFill>
          <p:spPr>
            <a:xfrm>
              <a:off x="304920" y="3943800"/>
              <a:ext cx="369720" cy="719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8" descr=""/>
            <p:cNvPicPr/>
            <p:nvPr/>
          </p:nvPicPr>
          <p:blipFill>
            <a:blip r:embed="rId4"/>
            <a:stretch/>
          </p:blipFill>
          <p:spPr>
            <a:xfrm>
              <a:off x="304920" y="4655880"/>
              <a:ext cx="369720" cy="719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10" descr=""/>
            <p:cNvPicPr/>
            <p:nvPr/>
          </p:nvPicPr>
          <p:blipFill>
            <a:blip r:embed="rId5"/>
            <a:stretch/>
          </p:blipFill>
          <p:spPr>
            <a:xfrm>
              <a:off x="304920" y="5380200"/>
              <a:ext cx="369720" cy="719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55" name="CustomShape 11"/>
            <p:cNvSpPr/>
            <p:nvPr/>
          </p:nvSpPr>
          <p:spPr>
            <a:xfrm>
              <a:off x="1143000" y="4714920"/>
              <a:ext cx="990000" cy="576720"/>
            </a:xfrm>
            <a:prstGeom prst="rect">
              <a:avLst/>
            </a:prstGeom>
            <a:noFill/>
            <a:ln w="22320">
              <a:solidFill>
                <a:schemeClr val="tx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   </a:t>
              </a:r>
              <a:r>
                <a:rPr b="0" lang="en-US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DL</a:t>
              </a:r>
              <a:endParaRPr b="0" lang="en-US" sz="16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US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classifier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56" name="CustomShape 12"/>
            <p:cNvSpPr/>
            <p:nvPr/>
          </p:nvSpPr>
          <p:spPr>
            <a:xfrm>
              <a:off x="827640" y="4309200"/>
              <a:ext cx="162360" cy="227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solidFill>
                <a:schemeClr val="tx1"/>
              </a:solidFill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7" name="CustomShape 13"/>
            <p:cNvSpPr/>
            <p:nvPr/>
          </p:nvSpPr>
          <p:spPr>
            <a:xfrm flipV="1">
              <a:off x="827640" y="5527440"/>
              <a:ext cx="162360" cy="199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solidFill>
                <a:schemeClr val="tx1"/>
              </a:solidFill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8" name="CustomShape 14"/>
            <p:cNvSpPr/>
            <p:nvPr/>
          </p:nvSpPr>
          <p:spPr>
            <a:xfrm>
              <a:off x="827640" y="4995000"/>
              <a:ext cx="1623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solidFill>
                <a:schemeClr val="tx1"/>
              </a:solidFill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9" name="CustomShape 15"/>
            <p:cNvSpPr/>
            <p:nvPr/>
          </p:nvSpPr>
          <p:spPr>
            <a:xfrm flipV="1">
              <a:off x="2286000" y="4841640"/>
              <a:ext cx="277920" cy="1731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solidFill>
                <a:schemeClr val="tx1"/>
              </a:solidFill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0" name="CustomShape 16"/>
            <p:cNvSpPr/>
            <p:nvPr/>
          </p:nvSpPr>
          <p:spPr>
            <a:xfrm>
              <a:off x="2286000" y="5070960"/>
              <a:ext cx="277920" cy="1515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solidFill>
                <a:schemeClr val="tx1"/>
              </a:solidFill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1" name="CustomShape 17"/>
            <p:cNvSpPr/>
            <p:nvPr/>
          </p:nvSpPr>
          <p:spPr>
            <a:xfrm>
              <a:off x="2666880" y="4580280"/>
              <a:ext cx="105228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Single hit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62" name="CustomShape 18"/>
            <p:cNvSpPr/>
            <p:nvPr/>
          </p:nvSpPr>
          <p:spPr>
            <a:xfrm>
              <a:off x="2666880" y="5172120"/>
              <a:ext cx="1218600" cy="5767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Something</a:t>
              </a:r>
              <a:endParaRPr b="0" lang="en-US" sz="16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US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else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63" name="CustomShape 19"/>
            <p:cNvSpPr/>
            <p:nvPr/>
          </p:nvSpPr>
          <p:spPr>
            <a:xfrm>
              <a:off x="212400" y="3592080"/>
              <a:ext cx="138024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600" spc="-1" strike="noStrike">
                  <a:solidFill>
                    <a:srgbClr val="2a02be"/>
                  </a:solidFill>
                  <a:latin typeface="Arial"/>
                  <a:ea typeface="DejaVu Sans"/>
                </a:rPr>
                <a:t>Classification</a:t>
              </a:r>
              <a:endParaRPr b="0" lang="en-US" sz="1600" spc="-1" strike="noStrike">
                <a:latin typeface="Arial"/>
              </a:endParaRPr>
            </a:p>
          </p:txBody>
        </p:sp>
      </p:grpSp>
      <p:sp>
        <p:nvSpPr>
          <p:cNvPr id="64" name="CustomShape 20"/>
          <p:cNvSpPr/>
          <p:nvPr/>
        </p:nvSpPr>
        <p:spPr>
          <a:xfrm>
            <a:off x="7315200" y="1421280"/>
            <a:ext cx="1036800" cy="1116000"/>
          </a:xfrm>
          <a:prstGeom prst="rect">
            <a:avLst/>
          </a:prstGeom>
          <a:noFill/>
          <a:ln w="1584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DESY_PowerPoint_16x9_en</Template>
  <TotalTime>9</TotalTime>
  <Application>LibreOffice/6.3.4.2$Windows_X86_64 LibreOffice_project/60da17e045e08f1793c57c00ba83cdfce946d0aa</Application>
  <Words>207</Words>
  <Paragraphs>21</Paragraphs>
  <Company>DESY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2020-03-16T06:22:19Z</dcterms:created>
  <dc:creator>Alexandr Ignatenko</dc:creator>
  <dc:description/>
  <dc:language>en-US</dc:language>
  <cp:lastModifiedBy/>
  <dcterms:modified xsi:type="dcterms:W3CDTF">2020-06-03T11:01:18Z</dcterms:modified>
  <cp:revision>35</cp:revision>
  <dc:subject/>
  <dc:title>Artefacts in Bragg Coherent X-ray diffraction imaging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DESY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Widescreen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</vt:i4>
  </property>
</Properties>
</file>