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79EC7-A901-954A-A124-EC88907951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96C7F0-421D-BB4B-A227-F3E5AB2FC8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FB9819-A61D-1F4B-A7D5-270F4F8F0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F9CA3-3B6B-154F-87AC-4E43B54760B5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419937-9DB0-7842-9370-48833C576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FC53B6-1B5E-194C-8806-32A6A3728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4482B-8BD1-0145-B585-47AC8CABD7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0092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8E2A0-7F17-D14F-A17B-2C9F7A8E9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9A3029-EAEB-D942-9C80-8FDABCF16D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DB92E8-B859-A84F-B318-A6D8C3E18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F9CA3-3B6B-154F-87AC-4E43B54760B5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9E0640-40BE-F240-ADF0-C306F47E0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E21164-A9FF-7747-9F79-C1B3131E4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4482B-8BD1-0145-B585-47AC8CABD7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9588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2D3FAD-E8D4-E743-8DD1-F25AC32C37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6F8D99-1723-9C4C-869C-1EE20ED203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173989-F30F-784D-B1DF-273B88DF6C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F9CA3-3B6B-154F-87AC-4E43B54760B5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43B9FD-97B9-7641-916D-BAF458137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53A3E8-AA5B-AF46-9945-E886D1A88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4482B-8BD1-0145-B585-47AC8CABD7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113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AF344-1D93-3B43-B018-24F7B0A24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CD516A-A293-0B47-815B-B796606CEE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133BF3-A73C-404D-94A4-0117A8F6F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F9CA3-3B6B-154F-87AC-4E43B54760B5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D1E35A-D4DA-4545-A145-EAA781AFF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877205-7304-C641-9787-BEA31C329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4482B-8BD1-0145-B585-47AC8CABD7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9745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573E5-5BC8-F647-B864-BF5F48AEE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74CCC1-A822-394C-ACC1-92BA3389CF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E9E54F-B070-2E44-88F2-7D1FB0161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F9CA3-3B6B-154F-87AC-4E43B54760B5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5DED7E-ECC1-224A-B9EE-37F5DC73E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FA8DEA-900F-6C4D-80BA-9826029C7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4482B-8BD1-0145-B585-47AC8CABD7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5739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3844D-42A6-0542-BFF7-23FEAC2C0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B395E4-2A9D-914D-B47E-456D870854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D8F6DE-4E40-B443-8B4B-90D3A3E5BD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5407CE-9BA2-BA46-AE6C-2794A641E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F9CA3-3B6B-154F-87AC-4E43B54760B5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877AA4-F6A4-D64A-909F-3ADBDBA60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760E10-311A-2C4B-ABB4-9657A2F76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4482B-8BD1-0145-B585-47AC8CABD7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1895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66EEA-148D-524E-8CFC-61FB169E4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806639-A4AE-2C40-B1E2-5A3639C928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4EACDE-D8DF-EE4D-A058-C7CCB94B89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F0CEB2-9A00-2F4B-8507-240C53A69C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F322012-E292-DC49-8C09-CD7368C3BB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14A3A43-D78E-3246-AF3D-84A7CF65B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F9CA3-3B6B-154F-87AC-4E43B54760B5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C3317B-B71A-6D4C-967E-4BEC14C7F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8AF7C69-AB3C-DF40-83B9-5ABC9B887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4482B-8BD1-0145-B585-47AC8CABD7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1999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FF1C5-D906-6C4C-A82D-5EE80BCCD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B689AD-5867-6A4D-9E66-D91EE800D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F9CA3-3B6B-154F-87AC-4E43B54760B5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1BBAB6-0F3D-FF4D-AC75-00E83C2C1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16B177-2029-4D4D-BD9F-750AA17AE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4482B-8BD1-0145-B585-47AC8CABD7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0882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4BF4DE-762B-C34E-B9FD-04A743C20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F9CA3-3B6B-154F-87AC-4E43B54760B5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6C928D-A42A-B84B-B3C6-467864E6E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1FB50F-E496-7749-BF71-8C00F1FAE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4482B-8BD1-0145-B585-47AC8CABD7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5947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9458A-70C8-6D4A-A69F-5430E3E81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A7AEDC-D702-4C47-94EA-EEA5F2593A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B7E34D-B4AA-544E-9A99-012756B482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4AA8CE-F3E7-1043-80BC-23C7CB59F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F9CA3-3B6B-154F-87AC-4E43B54760B5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7DD5EC-43C1-854E-AF0F-4FAA70DFF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5636B3-68EA-4742-964D-768925F56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4482B-8BD1-0145-B585-47AC8CABD7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5339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75823-F709-F143-9400-1EE989AFD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811D2BF-C154-4A4F-B848-0111FA0C6A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C78FCC-A1FD-A147-A3A7-74C15F82E1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2797EE-C67E-0243-B216-0ECC1D17E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F9CA3-3B6B-154F-87AC-4E43B54760B5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A47AB9-CC1F-D44C-B62F-5A8E80B15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9E884B-D72F-8848-96BA-06350B107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4482B-8BD1-0145-B585-47AC8CABD7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6231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0F6BEF2-C21E-D649-AAAA-47EE3DEAC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08CC8D-8130-C649-83AF-DA2E121738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1F2824-5205-8B48-83D4-4CBCD3E52A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BF9CA3-3B6B-154F-87AC-4E43B54760B5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CED358-9616-624A-968A-B4236C4728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12F25D-3657-9F44-8564-3879670001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54482B-8BD1-0145-B585-47AC8CABD7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5201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tiff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6CF77C5-72C1-4542-B3CB-1326C51B1353}"/>
              </a:ext>
            </a:extLst>
          </p:cNvPr>
          <p:cNvSpPr txBox="1"/>
          <p:nvPr/>
        </p:nvSpPr>
        <p:spPr>
          <a:xfrm>
            <a:off x="294240" y="185354"/>
            <a:ext cx="1054737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002060"/>
                </a:solidFill>
              </a:rPr>
              <a:t>AMALEA: DESY M</a:t>
            </a:r>
          </a:p>
          <a:p>
            <a:r>
              <a:rPr lang="en-GB" b="1" dirty="0"/>
              <a:t>ML-based accelerator (storage ring) controls and modelling building on the successful OCELOT software stack</a:t>
            </a:r>
          </a:p>
          <a:p>
            <a:r>
              <a:rPr lang="en-GB" b="1" dirty="0"/>
              <a:t>Achievements since 11.12.2019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0B09EA-016F-1243-8800-508A6732E3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240" y="1774836"/>
            <a:ext cx="3806384" cy="247384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3D2FC05-1F75-674E-B1CF-881031A60D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3740" y="2004563"/>
            <a:ext cx="3703510" cy="153907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E4BE22C-3F19-5B4F-82B9-127F98C714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7682" y="1824651"/>
            <a:ext cx="3787819" cy="168843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E98D361-4424-1B4E-9BEF-8120176759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51903" y="2148443"/>
            <a:ext cx="2013417" cy="126601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31EA849-C9A8-D549-A3B6-4CBDF5EF75D7}"/>
              </a:ext>
            </a:extLst>
          </p:cNvPr>
          <p:cNvSpPr txBox="1"/>
          <p:nvPr/>
        </p:nvSpPr>
        <p:spPr>
          <a:xfrm>
            <a:off x="381596" y="1380947"/>
            <a:ext cx="52783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Novel NN architecture for accelerator </a:t>
            </a:r>
            <a:r>
              <a:rPr lang="en-GB" sz="1400" dirty="0" err="1"/>
              <a:t>modeling</a:t>
            </a:r>
            <a:r>
              <a:rPr lang="en-GB" sz="1400" dirty="0"/>
              <a:t> and control (TM-PNN)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C7CC748-2E7F-AE42-8FD4-7E50C33CFCB1}"/>
              </a:ext>
            </a:extLst>
          </p:cNvPr>
          <p:cNvSpPr txBox="1"/>
          <p:nvPr/>
        </p:nvSpPr>
        <p:spPr>
          <a:xfrm>
            <a:off x="6096000" y="1299117"/>
            <a:ext cx="361555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Experimental demonstration of NN-based beam steering at PETRA III) and simulations for PETRA IV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47DA8A4-6702-1E43-A549-CA67FB4465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4812" y="5546526"/>
            <a:ext cx="5464009" cy="103151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1EBF084-3DF0-B343-BE3D-A0184E0C2294}"/>
              </a:ext>
            </a:extLst>
          </p:cNvPr>
          <p:cNvSpPr txBox="1"/>
          <p:nvPr/>
        </p:nvSpPr>
        <p:spPr>
          <a:xfrm>
            <a:off x="381596" y="4810477"/>
            <a:ext cx="338053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NN model tuning and optics reconstruction with single-shot data</a:t>
            </a:r>
          </a:p>
          <a:p>
            <a:r>
              <a:rPr lang="en-GB" sz="1400" dirty="0"/>
              <a:t>Experimental demonstration at PETRA III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8AA8FD7-3DB8-9C43-9EBF-20791BE2080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77054" y="4580792"/>
            <a:ext cx="1607015" cy="109069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F94AF16-BF16-3047-91C7-99930FB9E1BF}"/>
              </a:ext>
            </a:extLst>
          </p:cNvPr>
          <p:cNvSpPr/>
          <p:nvPr/>
        </p:nvSpPr>
        <p:spPr>
          <a:xfrm>
            <a:off x="189186" y="1336786"/>
            <a:ext cx="5734554" cy="3119600"/>
          </a:xfrm>
          <a:prstGeom prst="rect">
            <a:avLst/>
          </a:prstGeom>
          <a:noFill/>
          <a:ln w="22225" cap="rnd"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11770CA-AAB3-8A48-A801-B7F676EB4124}"/>
              </a:ext>
            </a:extLst>
          </p:cNvPr>
          <p:cNvSpPr/>
          <p:nvPr/>
        </p:nvSpPr>
        <p:spPr>
          <a:xfrm>
            <a:off x="6050350" y="1336502"/>
            <a:ext cx="6057341" cy="2255552"/>
          </a:xfrm>
          <a:prstGeom prst="rect">
            <a:avLst/>
          </a:prstGeom>
          <a:noFill/>
          <a:ln w="22225" cap="rnd"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F49620E-3253-3C49-9821-BA5640627430}"/>
              </a:ext>
            </a:extLst>
          </p:cNvPr>
          <p:cNvSpPr/>
          <p:nvPr/>
        </p:nvSpPr>
        <p:spPr>
          <a:xfrm>
            <a:off x="189186" y="4604580"/>
            <a:ext cx="5734554" cy="1926484"/>
          </a:xfrm>
          <a:prstGeom prst="rect">
            <a:avLst/>
          </a:prstGeom>
          <a:noFill/>
          <a:ln w="22225" cap="rnd"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DC5D263-FF60-834D-A35D-B35B1D879F5C}"/>
              </a:ext>
            </a:extLst>
          </p:cNvPr>
          <p:cNvSpPr/>
          <p:nvPr/>
        </p:nvSpPr>
        <p:spPr>
          <a:xfrm>
            <a:off x="6050350" y="3794732"/>
            <a:ext cx="6057341" cy="2470144"/>
          </a:xfrm>
          <a:prstGeom prst="rect">
            <a:avLst/>
          </a:prstGeom>
          <a:noFill/>
          <a:ln w="22225" cap="rnd"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1F8F6C0-CEA4-634A-8DAF-5EE6986D1C8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16905" y="4795346"/>
            <a:ext cx="3485909" cy="126693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5335D9C-7419-F545-830A-A3ED4ED1730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58917" y="4594737"/>
            <a:ext cx="2357988" cy="148895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7E1468D3-10CC-2C42-9623-69513FD9E210}"/>
              </a:ext>
            </a:extLst>
          </p:cNvPr>
          <p:cNvSpPr txBox="1"/>
          <p:nvPr/>
        </p:nvSpPr>
        <p:spPr>
          <a:xfrm>
            <a:off x="6198972" y="3873449"/>
            <a:ext cx="36155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Exact NN-based simulation models and GPU-enabled tracking code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DC93DD2-54D5-9A44-9273-2A4DEAD0CAB9}"/>
              </a:ext>
            </a:extLst>
          </p:cNvPr>
          <p:cNvSpPr txBox="1"/>
          <p:nvPr/>
        </p:nvSpPr>
        <p:spPr>
          <a:xfrm>
            <a:off x="9881459" y="934691"/>
            <a:ext cx="20064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 dirty="0"/>
              <a:t>Paper submitted to PRAB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17ADE6FE-7F29-B544-80BA-91FE957BD66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038335" y="3936357"/>
            <a:ext cx="717365" cy="717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8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6CF77C5-72C1-4542-B3CB-1326C51B1353}"/>
              </a:ext>
            </a:extLst>
          </p:cNvPr>
          <p:cNvSpPr txBox="1"/>
          <p:nvPr/>
        </p:nvSpPr>
        <p:spPr>
          <a:xfrm>
            <a:off x="294239" y="185354"/>
            <a:ext cx="11259329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002060"/>
                </a:solidFill>
              </a:rPr>
              <a:t>AMALEA++: DESY M view</a:t>
            </a:r>
          </a:p>
          <a:p>
            <a:endParaRPr lang="en-GB" b="1" dirty="0"/>
          </a:p>
          <a:p>
            <a:r>
              <a:rPr lang="en-GB" b="1" dirty="0"/>
              <a:t>Development of NN-based accelerator control algorithms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Next steps: from NN-based beam steering to ML-assisted machine start-up and optics adjustment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Optics error reconstruction and correction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Extending TM-PNN approach to linear accelerator control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dirty="0"/>
          </a:p>
          <a:p>
            <a:r>
              <a:rPr lang="en-GB" b="1" dirty="0"/>
              <a:t>Development of fast NN-based simulations code</a:t>
            </a:r>
          </a:p>
          <a:p>
            <a:endParaRPr lang="en-GB" b="1" dirty="0"/>
          </a:p>
          <a:p>
            <a:r>
              <a:rPr lang="en-GB" b="1" dirty="0"/>
              <a:t>Root cause analysis: using NN-based simulation model for model-based root-cause analysis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In large-scale complex machines as accelerators, faults easily propagate through the system </a:t>
            </a:r>
            <a:r>
              <a:rPr lang="en-GB" dirty="0">
                <a:sym typeface="Wingdings" panose="05000000000000000000" pitchFamily="2" charset="2"/>
              </a:rPr>
              <a:t>(resulting in alarm floods)  difficult to find the source of the problem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Root cause analysis (also fault isolation): Where is the fault?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Based on the NN-based physical simulation model, hybrid methods can be exploited (combining model-based </a:t>
            </a:r>
            <a:r>
              <a:rPr lang="en-US" dirty="0"/>
              <a:t>and data-driven </a:t>
            </a:r>
            <a:r>
              <a:rPr lang="en-GB" dirty="0"/>
              <a:t>technique)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E9D47C6-EDFD-AC4D-8D01-CED778B2704A}"/>
              </a:ext>
            </a:extLst>
          </p:cNvPr>
          <p:cNvSpPr txBox="1"/>
          <p:nvPr/>
        </p:nvSpPr>
        <p:spPr>
          <a:xfrm>
            <a:off x="294239" y="5386778"/>
            <a:ext cx="2277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Resource needs: 2 FTE</a:t>
            </a:r>
          </a:p>
        </p:txBody>
      </p:sp>
    </p:spTree>
    <p:extLst>
      <p:ext uri="{BB962C8B-B14F-4D97-AF65-F5344CB8AC3E}">
        <p14:creationId xmlns:p14="http://schemas.microsoft.com/office/powerpoint/2010/main" val="28723486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196</Words>
  <Application>Microsoft Macintosh PowerPoint</Application>
  <PresentationFormat>Widescreen</PresentationFormat>
  <Paragraphs>25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Ilya Agapov</dc:creator>
  <cp:lastModifiedBy>Ilya Agapov</cp:lastModifiedBy>
  <cp:revision>51</cp:revision>
  <dcterms:created xsi:type="dcterms:W3CDTF">2020-06-02T21:12:16Z</dcterms:created>
  <dcterms:modified xsi:type="dcterms:W3CDTF">2020-06-03T12:53:33Z</dcterms:modified>
</cp:coreProperties>
</file>