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7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ter, Hannes" initials="DH" lastIdx="1" clrIdx="0">
    <p:extLst>
      <p:ext uri="{19B8F6BF-5375-455C-9EA6-DF929625EA0E}">
        <p15:presenceInfo xmlns:p15="http://schemas.microsoft.com/office/powerpoint/2012/main" userId="Dinter, Han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906" y="114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Helmholtz Advance – A Year for Your Career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Helmholtz Advance –</a:t>
            </a:r>
            <a:br>
              <a:rPr lang="en-US" dirty="0"/>
            </a:br>
            <a:r>
              <a:rPr lang="en-US" dirty="0"/>
              <a:t>A Year for Your Career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Helmholtz Mentoring Program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Hannes </a:t>
            </a:r>
            <a:r>
              <a:rPr lang="en-US" dirty="0" err="1"/>
              <a:t>Dinter</a:t>
            </a:r>
            <a:endParaRPr lang="en-US" dirty="0"/>
          </a:p>
          <a:p>
            <a:r>
              <a:rPr lang="en-US" dirty="0"/>
              <a:t>MPY1 Group Meeting, 2020-07-21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94B2EF-8482-467D-98A5-4EEA9BCE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48" y="2408397"/>
            <a:ext cx="3600000" cy="29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7A074-A3B5-4C7A-A1D7-69C4E395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(example)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06F04-B7B1-4B59-BDDC-BC4BDCAED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D86455-3E3E-4E41-B953-0C946FFB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951CAD-6B4E-4091-A3EB-317A44A5F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1A2D0C-32CB-45D4-A3B5-73436C31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33660"/>
            <a:ext cx="6667501" cy="59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1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CA85E-F397-4FCE-88F6-422E6086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questions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B5E98A-95B6-4699-8F44-A47D76D3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788" y="2525725"/>
            <a:ext cx="2700424" cy="18065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Contact person at DESY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de-DE" dirty="0"/>
              <a:t>Elisabeth Fritschi</a:t>
            </a:r>
          </a:p>
          <a:p>
            <a:pPr marL="0" indent="0">
              <a:buNone/>
            </a:pPr>
            <a:r>
              <a:rPr lang="de-DE" dirty="0"/>
              <a:t>+49 40 8998 4293</a:t>
            </a:r>
          </a:p>
          <a:p>
            <a:pPr marL="0" indent="0">
              <a:buNone/>
            </a:pPr>
            <a:r>
              <a:rPr lang="de-DE" dirty="0"/>
              <a:t>elisabeth.fritschi@desy.de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CBFD5D-A4FC-4AAD-A7A6-44C9F5B5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20E4974-ECB4-41F5-BAFF-4AC0E978A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7042F3-6F8E-4A6D-BCDA-027FD27C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Advance: </a:t>
            </a:r>
            <a:br>
              <a:rPr lang="en-US" dirty="0"/>
            </a:br>
            <a:r>
              <a:rPr lang="en-US" dirty="0"/>
              <a:t>Support for </a:t>
            </a:r>
            <a:r>
              <a:rPr lang="en-US"/>
              <a:t>career development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23BF8E-62CE-4A3D-B5AA-61A6B376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Helmholtz Association strongly </a:t>
            </a:r>
            <a:r>
              <a:rPr lang="en-US" b="1" dirty="0"/>
              <a:t>encourages and supports personal and professional development</a:t>
            </a:r>
            <a:r>
              <a:rPr lang="en-US" dirty="0"/>
              <a:t> of its staff</a:t>
            </a:r>
          </a:p>
          <a:p>
            <a:r>
              <a:rPr lang="en-US" b="1" dirty="0"/>
              <a:t>Helmholtz Advance</a:t>
            </a:r>
          </a:p>
          <a:p>
            <a:pPr lvl="1"/>
            <a:r>
              <a:rPr lang="en-US" dirty="0"/>
              <a:t>Designed to support talented, motivated staff who</a:t>
            </a:r>
          </a:p>
          <a:p>
            <a:pPr lvl="2"/>
            <a:r>
              <a:rPr lang="en-US" dirty="0"/>
              <a:t>Find themselves in a </a:t>
            </a:r>
            <a:r>
              <a:rPr lang="en-US" b="1" dirty="0"/>
              <a:t>phase of orientation at an early stage of their careers</a:t>
            </a:r>
            <a:r>
              <a:rPr lang="en-US" dirty="0"/>
              <a:t> and</a:t>
            </a:r>
          </a:p>
          <a:p>
            <a:pPr lvl="2"/>
            <a:r>
              <a:rPr lang="en-US" dirty="0"/>
              <a:t>Strive to engage in further </a:t>
            </a:r>
            <a:r>
              <a:rPr lang="en-US" b="1" dirty="0"/>
              <a:t>professional development</a:t>
            </a:r>
          </a:p>
          <a:p>
            <a:pPr lvl="1"/>
            <a:r>
              <a:rPr lang="en-US" dirty="0"/>
              <a:t>Begins each fall, runs over a period of just under </a:t>
            </a:r>
            <a:r>
              <a:rPr lang="en-US" b="1" dirty="0"/>
              <a:t>one year</a:t>
            </a:r>
          </a:p>
          <a:p>
            <a:pPr lvl="1"/>
            <a:r>
              <a:rPr lang="en-US" dirty="0"/>
              <a:t>Combination of </a:t>
            </a:r>
            <a:r>
              <a:rPr lang="en-US" b="1" dirty="0"/>
              <a:t>qualification opportunities, mentoring and optional coaching</a:t>
            </a:r>
          </a:p>
          <a:p>
            <a:pPr lvl="1"/>
            <a:r>
              <a:rPr lang="en-US" b="1" dirty="0"/>
              <a:t>Workshops</a:t>
            </a:r>
            <a:r>
              <a:rPr lang="en-US" dirty="0"/>
              <a:t> to explore career options (e.g. expert, management, project careers)</a:t>
            </a:r>
          </a:p>
          <a:p>
            <a:pPr lvl="1"/>
            <a:r>
              <a:rPr lang="en-US" dirty="0"/>
              <a:t>Plan further </a:t>
            </a:r>
            <a:r>
              <a:rPr lang="en-US" b="1" dirty="0"/>
              <a:t>professional development</a:t>
            </a:r>
            <a:r>
              <a:rPr lang="en-US" dirty="0"/>
              <a:t> and reflect on next steps</a:t>
            </a:r>
          </a:p>
          <a:p>
            <a:pPr lvl="1"/>
            <a:r>
              <a:rPr lang="en-US" dirty="0"/>
              <a:t>Supported by </a:t>
            </a:r>
            <a:r>
              <a:rPr lang="en-US" b="1" dirty="0"/>
              <a:t>mentors</a:t>
            </a:r>
            <a:r>
              <a:rPr lang="en-US" dirty="0"/>
              <a:t> and, optionally, </a:t>
            </a:r>
            <a:r>
              <a:rPr lang="en-US" b="1" dirty="0"/>
              <a:t>professional coaches</a:t>
            </a:r>
          </a:p>
          <a:p>
            <a:pPr lvl="1"/>
            <a:r>
              <a:rPr lang="en-US" dirty="0"/>
              <a:t>Career planning </a:t>
            </a:r>
            <a:r>
              <a:rPr lang="en-US" b="1" dirty="0"/>
              <a:t>within and outside</a:t>
            </a:r>
            <a:r>
              <a:rPr lang="en-US" dirty="0"/>
              <a:t> of Helmholtz Centers and the academic system</a:t>
            </a:r>
          </a:p>
          <a:p>
            <a:pPr lvl="1"/>
            <a:r>
              <a:rPr lang="en-US" b="1" dirty="0"/>
              <a:t>Variety</a:t>
            </a:r>
            <a:r>
              <a:rPr lang="en-US" dirty="0"/>
              <a:t> of participant perspectives: from all areas of the Helmholtz Association with different disciplinary, professional and personal backgrounds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03653C7-917D-4003-A672-5C9DD7F1C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6734085-5EFB-4E08-A510-7546E5C1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125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76762-8E46-4E64-B847-F4571098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group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707CD-2479-4B53-8D3D-5E11BF80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Scientists</a:t>
            </a:r>
            <a:r>
              <a:rPr lang="en-US" dirty="0"/>
              <a:t> who completed their doctorates between one and six years ago</a:t>
            </a:r>
          </a:p>
          <a:p>
            <a:r>
              <a:rPr lang="en-US" b="1" dirty="0"/>
              <a:t>Administrative, technical and management staff</a:t>
            </a:r>
            <a:r>
              <a:rPr lang="en-US" dirty="0"/>
              <a:t> who have</a:t>
            </a:r>
          </a:p>
          <a:p>
            <a:pPr lvl="1"/>
            <a:r>
              <a:rPr lang="en-US" dirty="0"/>
              <a:t>Completed at least a B.A. degree</a:t>
            </a:r>
          </a:p>
          <a:p>
            <a:pPr lvl="1"/>
            <a:r>
              <a:rPr lang="en-US" dirty="0"/>
              <a:t>Acquired between two and eight years of relevant professional experience at an institution of the Helmholtz Association after the award of their highest academic degree</a:t>
            </a:r>
          </a:p>
          <a:p>
            <a:r>
              <a:rPr lang="en-US" dirty="0"/>
              <a:t>All participants</a:t>
            </a:r>
          </a:p>
          <a:p>
            <a:pPr lvl="1"/>
            <a:r>
              <a:rPr lang="en-US" dirty="0"/>
              <a:t>Must currently be in an </a:t>
            </a:r>
            <a:r>
              <a:rPr lang="en-US" b="1" dirty="0"/>
              <a:t>orientation phase</a:t>
            </a:r>
            <a:r>
              <a:rPr lang="en-US" dirty="0"/>
              <a:t> about their future careers and have a strong interest in further professional development</a:t>
            </a:r>
          </a:p>
          <a:p>
            <a:pPr lvl="1"/>
            <a:r>
              <a:rPr lang="en-US" dirty="0"/>
              <a:t>Must be </a:t>
            </a:r>
            <a:r>
              <a:rPr lang="en-US" b="1" dirty="0"/>
              <a:t>employed</a:t>
            </a:r>
            <a:r>
              <a:rPr lang="en-US" dirty="0"/>
              <a:t> at a Helmholtz Center or at the Helmholtz Association Head Office for the duration of the program</a:t>
            </a:r>
          </a:p>
          <a:p>
            <a:pPr lvl="1"/>
            <a:r>
              <a:rPr lang="en-US" dirty="0"/>
              <a:t>Commit to </a:t>
            </a:r>
            <a:r>
              <a:rPr lang="en-US" b="1" dirty="0"/>
              <a:t>continuously participating</a:t>
            </a:r>
            <a:r>
              <a:rPr lang="en-US" dirty="0"/>
              <a:t> in the program and its various elements</a:t>
            </a:r>
          </a:p>
          <a:p>
            <a:r>
              <a:rPr lang="en-US" dirty="0"/>
              <a:t>Program offered in both </a:t>
            </a:r>
            <a:r>
              <a:rPr lang="en-US" b="1" dirty="0"/>
              <a:t>German and English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831443-DFF9-4C09-8B1E-C32BA8F2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348642-66E4-43BA-8766-244CD229C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ED074-1D69-4B18-AF34-1CB4110A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6109B8-B8B0-4A26-9341-404449640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 on </a:t>
            </a:r>
            <a:r>
              <a:rPr lang="en-US" b="1" dirty="0"/>
              <a:t>professional development</a:t>
            </a:r>
            <a:r>
              <a:rPr lang="en-US" dirty="0"/>
              <a:t> so far, unique strengths and talents as well as aspirations, options and goals</a:t>
            </a:r>
          </a:p>
          <a:p>
            <a:r>
              <a:rPr lang="en-US" dirty="0"/>
              <a:t>Provides information on </a:t>
            </a:r>
            <a:r>
              <a:rPr lang="en-US" b="1" dirty="0"/>
              <a:t>career options</a:t>
            </a:r>
            <a:r>
              <a:rPr lang="en-US" dirty="0"/>
              <a:t> within the field of science and beyond, helping to plan next steps</a:t>
            </a:r>
          </a:p>
          <a:p>
            <a:r>
              <a:rPr lang="en-US" dirty="0"/>
              <a:t>Develop </a:t>
            </a:r>
            <a:r>
              <a:rPr lang="en-US" b="1" dirty="0"/>
              <a:t>personal skills</a:t>
            </a:r>
            <a:r>
              <a:rPr lang="en-US" dirty="0"/>
              <a:t> and learn methods of self-management, communication, conflict management, self-marketing and network building</a:t>
            </a:r>
          </a:p>
          <a:p>
            <a:r>
              <a:rPr lang="en-US" b="1" dirty="0"/>
              <a:t>Three 2½-day workshops</a:t>
            </a:r>
            <a:r>
              <a:rPr lang="en-US" dirty="0"/>
              <a:t> in the greater Berlin area</a:t>
            </a:r>
          </a:p>
          <a:p>
            <a:r>
              <a:rPr lang="en-US" dirty="0"/>
              <a:t>Three fixed </a:t>
            </a:r>
            <a:r>
              <a:rPr lang="en-US" b="1" dirty="0"/>
              <a:t>groups of about 15 people</a:t>
            </a:r>
            <a:r>
              <a:rPr lang="en-US" dirty="0"/>
              <a:t>, each</a:t>
            </a:r>
          </a:p>
          <a:p>
            <a:r>
              <a:rPr lang="en-US" b="1" dirty="0"/>
              <a:t>Networking</a:t>
            </a:r>
            <a:r>
              <a:rPr lang="en-US" dirty="0"/>
              <a:t> within the group and with mentors</a:t>
            </a:r>
          </a:p>
          <a:p>
            <a:r>
              <a:rPr lang="en-US" dirty="0"/>
              <a:t>Between workshops: pursue workshop topics autonomously and as part of mentoring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80C3A3-7ACC-476C-822A-9A3E3FF0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C25C5F-DCBC-4846-93E7-F9F946595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Workshop program</a:t>
            </a:r>
          </a:p>
        </p:txBody>
      </p:sp>
    </p:spTree>
    <p:extLst>
      <p:ext uri="{BB962C8B-B14F-4D97-AF65-F5344CB8AC3E}">
        <p14:creationId xmlns:p14="http://schemas.microsoft.com/office/powerpoint/2010/main" val="311109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04D4D-A1B8-47FD-AE3F-19F9E987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A8465D-D0A4-46AF-8BB7-D517987E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124744"/>
            <a:ext cx="8353425" cy="5010249"/>
          </a:xfrm>
        </p:spPr>
        <p:txBody>
          <a:bodyPr/>
          <a:lstStyle/>
          <a:p>
            <a:r>
              <a:rPr lang="en-US" dirty="0"/>
              <a:t>Workshop I: Taking stock</a:t>
            </a:r>
          </a:p>
          <a:p>
            <a:pPr lvl="1"/>
            <a:r>
              <a:rPr lang="en-US" dirty="0"/>
              <a:t>Introduction to </a:t>
            </a:r>
            <a:r>
              <a:rPr lang="en-US" b="1" dirty="0"/>
              <a:t>mentoring</a:t>
            </a:r>
          </a:p>
          <a:p>
            <a:pPr lvl="1"/>
            <a:r>
              <a:rPr lang="en-US" b="1" dirty="0"/>
              <a:t>Self-assessment</a:t>
            </a:r>
            <a:r>
              <a:rPr lang="en-US" dirty="0"/>
              <a:t>: Personal analysis of potential and motives (career anchors)</a:t>
            </a:r>
          </a:p>
          <a:p>
            <a:pPr lvl="1"/>
            <a:r>
              <a:rPr lang="en-US" dirty="0"/>
              <a:t>Develop </a:t>
            </a:r>
            <a:r>
              <a:rPr lang="en-US" b="1" dirty="0"/>
              <a:t>career plans</a:t>
            </a:r>
            <a:r>
              <a:rPr lang="en-US" dirty="0"/>
              <a:t> and identify possible professional fields, goals for mentoring</a:t>
            </a:r>
          </a:p>
          <a:p>
            <a:r>
              <a:rPr lang="en-US" dirty="0"/>
              <a:t>Workshop II: Self-management</a:t>
            </a:r>
          </a:p>
          <a:p>
            <a:pPr lvl="1"/>
            <a:r>
              <a:rPr lang="en-US" dirty="0"/>
              <a:t>Interim assessment of </a:t>
            </a:r>
            <a:r>
              <a:rPr lang="en-US" b="1" dirty="0"/>
              <a:t>mentoring</a:t>
            </a:r>
            <a:r>
              <a:rPr lang="en-US" dirty="0"/>
              <a:t> process, prepare further mentoring activities</a:t>
            </a:r>
          </a:p>
          <a:p>
            <a:pPr lvl="1"/>
            <a:r>
              <a:rPr lang="en-US" dirty="0"/>
              <a:t>Explore various </a:t>
            </a:r>
            <a:r>
              <a:rPr lang="en-US" b="1" dirty="0"/>
              <a:t>professional fields</a:t>
            </a:r>
            <a:r>
              <a:rPr lang="en-US" dirty="0"/>
              <a:t> and </a:t>
            </a:r>
            <a:r>
              <a:rPr lang="en-US" b="1" dirty="0"/>
              <a:t>career paths</a:t>
            </a:r>
          </a:p>
          <a:p>
            <a:pPr lvl="1"/>
            <a:r>
              <a:rPr lang="en-US" b="1" dirty="0"/>
              <a:t>Success factors</a:t>
            </a:r>
            <a:r>
              <a:rPr lang="en-US" dirty="0"/>
              <a:t> and </a:t>
            </a:r>
            <a:r>
              <a:rPr lang="en-US" b="1" dirty="0"/>
              <a:t>career obstacles</a:t>
            </a:r>
            <a:r>
              <a:rPr lang="en-US" dirty="0"/>
              <a:t>, equal opportunities and diversity</a:t>
            </a:r>
          </a:p>
          <a:p>
            <a:pPr lvl="1"/>
            <a:r>
              <a:rPr lang="en-US" dirty="0"/>
              <a:t>Tools and methods of </a:t>
            </a:r>
            <a:r>
              <a:rPr lang="en-US" b="1" dirty="0"/>
              <a:t>self-management</a:t>
            </a:r>
            <a:r>
              <a:rPr lang="en-US" dirty="0"/>
              <a:t> (e.g. prioritizing, giving/receiving feedback)</a:t>
            </a:r>
          </a:p>
          <a:p>
            <a:r>
              <a:rPr lang="en-US" dirty="0"/>
              <a:t>Workshop III: Communication</a:t>
            </a:r>
          </a:p>
          <a:p>
            <a:pPr lvl="1"/>
            <a:r>
              <a:rPr lang="en-US" dirty="0"/>
              <a:t>Summarize </a:t>
            </a:r>
            <a:r>
              <a:rPr lang="en-US" b="1" dirty="0"/>
              <a:t>mentoring</a:t>
            </a:r>
            <a:r>
              <a:rPr lang="en-US" dirty="0"/>
              <a:t> experience, prepare bilateral conclusion in mentoring tandem</a:t>
            </a:r>
          </a:p>
          <a:p>
            <a:pPr lvl="1"/>
            <a:r>
              <a:rPr lang="en-US" dirty="0"/>
              <a:t>Professional </a:t>
            </a:r>
            <a:r>
              <a:rPr lang="en-US" b="1" dirty="0"/>
              <a:t>communication methods</a:t>
            </a:r>
            <a:r>
              <a:rPr lang="en-US" dirty="0"/>
              <a:t>, especially in conflict &amp; negotiation situations</a:t>
            </a:r>
          </a:p>
          <a:p>
            <a:pPr lvl="1"/>
            <a:r>
              <a:rPr lang="en-US" b="1" dirty="0"/>
              <a:t>Power processes</a:t>
            </a:r>
            <a:r>
              <a:rPr lang="en-US" dirty="0"/>
              <a:t> and </a:t>
            </a:r>
            <a:r>
              <a:rPr lang="en-US" b="1" dirty="0"/>
              <a:t>unconscious patterns of thought</a:t>
            </a:r>
          </a:p>
          <a:p>
            <a:pPr lvl="1"/>
            <a:r>
              <a:rPr lang="en-US" b="1" dirty="0"/>
              <a:t>Confidence and assertiveness</a:t>
            </a:r>
            <a:r>
              <a:rPr lang="en-US" dirty="0"/>
              <a:t> in difficult situations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14B574-4FFA-4B83-909E-E01B13FD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Helmholtz Advance – A Year for Your Career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0AC122-441D-4461-B988-9803B91B6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A12A-E53E-4B6A-A7D4-1633C6EB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&amp; Coaching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1CAA9A-FE22-4A51-9401-C53FA2BE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Mentoring tandem</a:t>
            </a:r>
            <a:r>
              <a:rPr lang="en-US" dirty="0"/>
              <a:t> pairing junior staff with more experienced staff who are comparably well-established in their careers</a:t>
            </a:r>
          </a:p>
          <a:p>
            <a:r>
              <a:rPr lang="en-US" dirty="0"/>
              <a:t>Mentors support their mentees in </a:t>
            </a:r>
            <a:r>
              <a:rPr lang="en-US" b="1" dirty="0"/>
              <a:t>personal and professional development</a:t>
            </a:r>
          </a:p>
          <a:p>
            <a:r>
              <a:rPr lang="en-US" dirty="0"/>
              <a:t>Experts from </a:t>
            </a:r>
            <a:r>
              <a:rPr lang="en-US" b="1" dirty="0"/>
              <a:t>Helmholtz Centers, science organizations and the private sector</a:t>
            </a:r>
          </a:p>
          <a:p>
            <a:r>
              <a:rPr lang="en-US" dirty="0"/>
              <a:t>Meetings to be arranged individually between mentee and mentor</a:t>
            </a:r>
          </a:p>
          <a:p>
            <a:r>
              <a:rPr lang="en-US" dirty="0"/>
              <a:t>Workshop program includes support for the mentoring relationship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A1BB03-1E80-4BC0-8DC9-FE38864F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16F202-25F8-41D2-8970-93A6050E0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49F517-06F8-4E5F-889C-ADD918C38E2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 addition: one-on-one </a:t>
            </a:r>
            <a:r>
              <a:rPr lang="en-US" b="1" dirty="0"/>
              <a:t>coaching</a:t>
            </a:r>
            <a:r>
              <a:rPr lang="en-US" dirty="0"/>
              <a:t> sessions complementing the workshops and mentoring</a:t>
            </a:r>
          </a:p>
          <a:p>
            <a:r>
              <a:rPr lang="en-US" dirty="0"/>
              <a:t>Up to </a:t>
            </a:r>
            <a:r>
              <a:rPr lang="en-US" b="1" dirty="0"/>
              <a:t>six hours</a:t>
            </a:r>
          </a:p>
          <a:p>
            <a:r>
              <a:rPr lang="en-US" dirty="0"/>
              <a:t>Allow to address topics considered important for the </a:t>
            </a:r>
            <a:r>
              <a:rPr lang="en-US" b="1" dirty="0"/>
              <a:t>professional development</a:t>
            </a:r>
            <a:r>
              <a:rPr lang="en-US" dirty="0"/>
              <a:t> (e.g. career decision support, individual skills, dealing with conflict situations)</a:t>
            </a:r>
          </a:p>
        </p:txBody>
      </p:sp>
    </p:spTree>
    <p:extLst>
      <p:ext uri="{BB962C8B-B14F-4D97-AF65-F5344CB8AC3E}">
        <p14:creationId xmlns:p14="http://schemas.microsoft.com/office/powerpoint/2010/main" val="28212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5663FAC-4FE9-4275-929E-442EF473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EB28D6B-CA67-41E4-8AC9-C9B709D2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promotes </a:t>
            </a:r>
            <a:r>
              <a:rPr lang="en-US" b="1" dirty="0"/>
              <a:t>networking</a:t>
            </a:r>
            <a:r>
              <a:rPr lang="en-US" dirty="0"/>
              <a:t> of participants in academia in general and within the Helmholtz Association in particular</a:t>
            </a:r>
          </a:p>
          <a:p>
            <a:r>
              <a:rPr lang="en-US" dirty="0"/>
              <a:t>Participants from </a:t>
            </a:r>
            <a:r>
              <a:rPr lang="en-US" b="1" dirty="0"/>
              <a:t>different Helmholtz Centers and work areas</a:t>
            </a:r>
          </a:p>
          <a:p>
            <a:r>
              <a:rPr lang="en-US" dirty="0"/>
              <a:t>Meet </a:t>
            </a:r>
            <a:r>
              <a:rPr lang="en-US" b="1" dirty="0"/>
              <a:t>other mentors</a:t>
            </a:r>
            <a:r>
              <a:rPr lang="en-US" dirty="0"/>
              <a:t> at the workshops</a:t>
            </a:r>
          </a:p>
          <a:p>
            <a:r>
              <a:rPr lang="en-US" b="1" dirty="0"/>
              <a:t>Alumni network</a:t>
            </a:r>
            <a:r>
              <a:rPr lang="en-US" dirty="0"/>
              <a:t>: Annual meetings reuniting alumni and introducing them to current mentees and mentors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23B592-7C1A-4994-BE9F-28F092C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69AFF91-3053-4068-BBA8-AB59B1AD0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594A0-9679-49C2-9240-3DF9F9E3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financing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39793A-DFD6-447F-8B25-D1BD22E5E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financed from Helmholtz Association’s Initiative and Networking Fund</a:t>
            </a:r>
          </a:p>
          <a:p>
            <a:r>
              <a:rPr lang="en-US" dirty="0"/>
              <a:t>Funding covers the costs of participating in the workshop, including accommodation and meals</a:t>
            </a:r>
          </a:p>
          <a:p>
            <a:r>
              <a:rPr lang="en-US" dirty="0"/>
              <a:t>Participant contribution of 300€ per person</a:t>
            </a:r>
          </a:p>
          <a:p>
            <a:r>
              <a:rPr lang="en-US" dirty="0"/>
              <a:t>Up to six hours of coaching financed by the Helmholtz Association</a:t>
            </a:r>
          </a:p>
          <a:p>
            <a:r>
              <a:rPr lang="en-US" dirty="0"/>
              <a:t>Costs of traveling (workshops, meetings with mentor and/or coach) to be borne by the participants or their employers</a:t>
            </a:r>
          </a:p>
          <a:p>
            <a:r>
              <a:rPr lang="en-US" dirty="0"/>
              <a:t>As a rule, the participant’s Helmholtz Centers cover the travel costs and the participant contribution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E808E1-950C-488E-9CD3-D5F5FEE2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E493C7-0560-409E-BCF3-E362C8BC2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7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A37B0-0D88-4775-B8F3-53949BB6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7C0238-5EAD-4CC3-85F3-F32301F9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Two-stage</a:t>
            </a:r>
            <a:r>
              <a:rPr lang="en-US" dirty="0"/>
              <a:t> application process</a:t>
            </a:r>
          </a:p>
          <a:p>
            <a:pPr lvl="1"/>
            <a:r>
              <a:rPr lang="en-US" dirty="0"/>
              <a:t>Pre-selection at the Helmholtz Center</a:t>
            </a:r>
          </a:p>
          <a:p>
            <a:pPr lvl="1"/>
            <a:r>
              <a:rPr lang="en-US" dirty="0"/>
              <a:t>A limited number of applicants per Helmholtz Center are permitted to apply at the Helmholtz Association level</a:t>
            </a:r>
          </a:p>
          <a:p>
            <a:r>
              <a:rPr lang="en-US" dirty="0"/>
              <a:t>If interested in applying: Contact the person who will organize the pre-selection at your center</a:t>
            </a:r>
          </a:p>
          <a:p>
            <a:r>
              <a:rPr lang="en-US" dirty="0"/>
              <a:t>S/He can inform you about the procedure and which documents need to be submitted</a:t>
            </a:r>
          </a:p>
          <a:p>
            <a:r>
              <a:rPr lang="en-US" dirty="0"/>
              <a:t>Generally needed (guidelines provided by pre-selection contact person):</a:t>
            </a:r>
          </a:p>
          <a:p>
            <a:pPr lvl="1"/>
            <a:r>
              <a:rPr lang="en-US" dirty="0"/>
              <a:t>Letter of motivation</a:t>
            </a:r>
          </a:p>
          <a:p>
            <a:pPr lvl="1"/>
            <a:r>
              <a:rPr lang="en-US" dirty="0"/>
              <a:t>Resume</a:t>
            </a:r>
          </a:p>
          <a:p>
            <a:pPr lvl="1"/>
            <a:r>
              <a:rPr lang="en-US" dirty="0"/>
              <a:t>Letter of support from your manager/PI</a:t>
            </a:r>
          </a:p>
          <a:p>
            <a:pPr lvl="1"/>
            <a:r>
              <a:rPr lang="en-US" dirty="0"/>
              <a:t>In addition for second stage of application process: online profile form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0FDBA2-A8A7-4B43-80C0-C8519B3B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Helmholtz Advance – A Year for Your Career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01766-D34D-4360-93A0-CA10C77C0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3032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DESY_PowerPoint_4x3_en_ger</Template>
  <TotalTime>0</TotalTime>
  <Words>899</Words>
  <Application>Microsoft Office PowerPoint</Application>
  <PresentationFormat>Bildschirmpräsentation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Arial</vt:lpstr>
      <vt:lpstr>DESY</vt:lpstr>
      <vt:lpstr>Helmholtz Advance – A Year for Your Career</vt:lpstr>
      <vt:lpstr>Helmholtz Advance:  Support for career development</vt:lpstr>
      <vt:lpstr>Target group</vt:lpstr>
      <vt:lpstr>Program content</vt:lpstr>
      <vt:lpstr>Workshops</vt:lpstr>
      <vt:lpstr>Mentoring &amp; Coaching</vt:lpstr>
      <vt:lpstr>Network</vt:lpstr>
      <vt:lpstr>Program financing</vt:lpstr>
      <vt:lpstr>How to apply</vt:lpstr>
      <vt:lpstr>Timeline (example)</vt:lpstr>
      <vt:lpstr>Further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Helmholtz Advance</dc:title>
  <dc:creator>Dinter, Hannes</dc:creator>
  <cp:lastModifiedBy>Dinter, Hannes</cp:lastModifiedBy>
  <cp:revision>65</cp:revision>
  <dcterms:created xsi:type="dcterms:W3CDTF">2020-07-19T18:30:51Z</dcterms:created>
  <dcterms:modified xsi:type="dcterms:W3CDTF">2020-07-20T14:07:34Z</dcterms:modified>
</cp:coreProperties>
</file>