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1" r:id="rId2"/>
    <p:sldId id="295" r:id="rId3"/>
    <p:sldId id="310" r:id="rId4"/>
    <p:sldId id="307" r:id="rId5"/>
    <p:sldId id="308" r:id="rId6"/>
    <p:sldId id="315" r:id="rId7"/>
    <p:sldId id="316" r:id="rId8"/>
    <p:sldId id="309" r:id="rId9"/>
    <p:sldId id="317" r:id="rId10"/>
    <p:sldId id="313" r:id="rId11"/>
    <p:sldId id="318" r:id="rId12"/>
    <p:sldId id="319" r:id="rId13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AB4C2"/>
    <a:srgbClr val="00A5EB"/>
    <a:srgbClr val="FFFF99"/>
    <a:srgbClr val="D3E903"/>
    <a:srgbClr val="FFFF00"/>
    <a:srgbClr val="FFFFFF"/>
    <a:srgbClr val="9C9E9F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382" y="3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2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8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5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6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6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6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3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02.07.2020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for the LUXE CDR 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7811" y="900113"/>
            <a:ext cx="8431469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r>
              <a:rPr lang="en-US" sz="2000" dirty="0">
                <a:solidFill>
                  <a:srgbClr val="000000"/>
                </a:solidFill>
              </a:rPr>
              <a:t>Option </a:t>
            </a:r>
            <a:r>
              <a:rPr lang="en-US" sz="2000" dirty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:  </a:t>
            </a:r>
            <a:r>
              <a:rPr lang="en-US" sz="2000" dirty="0" smtClean="0">
                <a:solidFill>
                  <a:srgbClr val="000000"/>
                </a:solidFill>
              </a:rPr>
              <a:t>LUXE phase 1 demonstrator</a:t>
            </a: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51" y="1800226"/>
            <a:ext cx="8274813" cy="118018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448887" y="1873135"/>
            <a:ext cx="2094808" cy="908858"/>
          </a:xfrm>
          <a:prstGeom prst="rect">
            <a:avLst/>
          </a:prstGeom>
          <a:solidFill>
            <a:srgbClr val="2AB4C2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6899" y="3272098"/>
            <a:ext cx="6726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6‘‘ </a:t>
            </a:r>
            <a:r>
              <a:rPr lang="de-DE" dirty="0" err="1" smtClean="0"/>
              <a:t>sensors</a:t>
            </a:r>
            <a:r>
              <a:rPr lang="de-DE" dirty="0" smtClean="0"/>
              <a:t>, 15 x 6 cm</a:t>
            </a:r>
            <a:r>
              <a:rPr lang="de-DE" sz="1800" baseline="30000" dirty="0" smtClean="0"/>
              <a:t>2</a:t>
            </a:r>
            <a:r>
              <a:rPr lang="de-DE" dirty="0" smtClean="0"/>
              <a:t>  , 5 x 5 mm</a:t>
            </a:r>
            <a:r>
              <a:rPr lang="de-DE" sz="1800" baseline="30000" dirty="0" smtClean="0"/>
              <a:t>2</a:t>
            </a:r>
            <a:r>
              <a:rPr lang="de-DE" dirty="0" smtClean="0"/>
              <a:t> pad </a:t>
            </a:r>
            <a:r>
              <a:rPr lang="de-DE" dirty="0" err="1" smtClean="0"/>
              <a:t>size</a:t>
            </a:r>
            <a:r>
              <a:rPr lang="de-DE" dirty="0" smtClean="0"/>
              <a:t>, 25 </a:t>
            </a:r>
            <a:r>
              <a:rPr lang="de-DE" dirty="0" err="1" smtClean="0"/>
              <a:t>pieces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planes </a:t>
            </a:r>
            <a:r>
              <a:rPr lang="de-DE" dirty="0" err="1" smtClean="0"/>
              <a:t>using</a:t>
            </a:r>
            <a:r>
              <a:rPr lang="de-DE" dirty="0" smtClean="0"/>
              <a:t> FCAL </a:t>
            </a:r>
            <a:r>
              <a:rPr lang="de-DE" dirty="0" err="1" smtClean="0"/>
              <a:t>technology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Flame </a:t>
            </a:r>
            <a:r>
              <a:rPr lang="de-DE" dirty="0" err="1" smtClean="0"/>
              <a:t>readout</a:t>
            </a:r>
            <a:r>
              <a:rPr lang="de-DE" dirty="0" smtClean="0"/>
              <a:t>, 7200 </a:t>
            </a:r>
            <a:r>
              <a:rPr lang="de-DE" dirty="0" err="1" smtClean="0"/>
              <a:t>channels</a:t>
            </a:r>
            <a:r>
              <a:rPr lang="de-DE" dirty="0" smtClean="0"/>
              <a:t>, plus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concentrator</a:t>
            </a:r>
            <a:r>
              <a:rPr lang="de-DE" dirty="0" smtClean="0"/>
              <a:t> 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Tungsten </a:t>
            </a:r>
            <a:r>
              <a:rPr lang="de-DE" dirty="0" err="1" smtClean="0"/>
              <a:t>plates</a:t>
            </a:r>
            <a:r>
              <a:rPr lang="de-DE" dirty="0" smtClean="0"/>
              <a:t> (25) </a:t>
            </a:r>
            <a:r>
              <a:rPr lang="de-DE" dirty="0" err="1" smtClean="0"/>
              <a:t>from</a:t>
            </a:r>
            <a:r>
              <a:rPr lang="de-DE" dirty="0" smtClean="0"/>
              <a:t> JINR </a:t>
            </a:r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granularity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 </a:t>
            </a:r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LUXE CDR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80657" y="961426"/>
            <a:ext cx="8155060" cy="38472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67000"/>
            </a:pPr>
            <a:r>
              <a:rPr lang="de-DE" sz="2400" dirty="0" smtClean="0"/>
              <a:t>Who </a:t>
            </a:r>
            <a:r>
              <a:rPr lang="de-DE" sz="2400" dirty="0" err="1" smtClean="0"/>
              <a:t>may</a:t>
            </a:r>
            <a:r>
              <a:rPr lang="de-DE" sz="2400" dirty="0" smtClean="0"/>
              <a:t> do </a:t>
            </a:r>
            <a:r>
              <a:rPr lang="de-DE" sz="2400" dirty="0" err="1" smtClean="0"/>
              <a:t>what</a:t>
            </a:r>
            <a:r>
              <a:rPr lang="de-DE" sz="2400" dirty="0" smtClean="0"/>
              <a:t> (</a:t>
            </a:r>
            <a:r>
              <a:rPr lang="de-DE" sz="2400" dirty="0" err="1" smtClean="0"/>
              <a:t>phase</a:t>
            </a:r>
            <a:r>
              <a:rPr lang="de-DE" sz="2400" dirty="0" smtClean="0"/>
              <a:t> 1)</a:t>
            </a:r>
            <a:r>
              <a:rPr lang="de-DE" sz="2400" dirty="0" smtClean="0"/>
              <a:t>:</a:t>
            </a:r>
            <a:endParaRPr lang="de-DE" sz="2400" dirty="0"/>
          </a:p>
          <a:p>
            <a:pPr>
              <a:buClr>
                <a:srgbClr val="002060"/>
              </a:buClr>
              <a:buSzPct val="167000"/>
            </a:pP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I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editorial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. </a:t>
            </a:r>
            <a:r>
              <a:rPr lang="de-DE" dirty="0" err="1" smtClean="0"/>
              <a:t>Then</a:t>
            </a:r>
            <a:r>
              <a:rPr lang="de-DE" dirty="0" smtClean="0"/>
              <a:t>, </a:t>
            </a:r>
            <a:r>
              <a:rPr lang="de-DE" dirty="0" err="1" smtClean="0"/>
              <a:t>sharpen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rawings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,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like </a:t>
            </a:r>
            <a:r>
              <a:rPr lang="de-DE" dirty="0" err="1" smtClean="0"/>
              <a:t>this</a:t>
            </a:r>
            <a:r>
              <a:rPr lang="de-DE" dirty="0" smtClean="0"/>
              <a:t>, </a:t>
            </a:r>
            <a:r>
              <a:rPr lang="de-DE" dirty="0" err="1" smtClean="0"/>
              <a:t>keeing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JINR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.</a:t>
            </a: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sz="1800" baseline="30000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Hopes: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Yan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drawings</a:t>
            </a:r>
            <a:r>
              <a:rPr lang="de-DE" dirty="0" smtClean="0"/>
              <a:t> same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, </a:t>
            </a:r>
            <a:r>
              <a:rPr lang="de-DE" dirty="0" err="1" smtClean="0"/>
              <a:t>review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,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Marek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Gleb,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Maryna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a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,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,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, beam </a:t>
            </a:r>
            <a:r>
              <a:rPr lang="de-DE" dirty="0" err="1" smtClean="0"/>
              <a:t>parameters</a:t>
            </a:r>
            <a:r>
              <a:rPr lang="de-DE" dirty="0" smtClean="0"/>
              <a:t>, </a:t>
            </a:r>
            <a:r>
              <a:rPr lang="de-DE" dirty="0" err="1" smtClean="0"/>
              <a:t>background</a:t>
            </a: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Who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what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1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LUXE CDR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80657" y="961426"/>
            <a:ext cx="8155060" cy="458587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67000"/>
            </a:pPr>
            <a:r>
              <a:rPr lang="de-DE" sz="2400" dirty="0" smtClean="0"/>
              <a:t>Who </a:t>
            </a:r>
            <a:r>
              <a:rPr lang="de-DE" sz="2400" dirty="0" err="1" smtClean="0"/>
              <a:t>may</a:t>
            </a:r>
            <a:r>
              <a:rPr lang="de-DE" sz="2400" dirty="0" smtClean="0"/>
              <a:t> do </a:t>
            </a:r>
            <a:r>
              <a:rPr lang="de-DE" sz="2400" dirty="0" err="1" smtClean="0"/>
              <a:t>what</a:t>
            </a:r>
            <a:r>
              <a:rPr lang="de-DE" sz="2400" dirty="0" smtClean="0"/>
              <a:t> (</a:t>
            </a:r>
            <a:r>
              <a:rPr lang="de-DE" sz="2400" dirty="0" err="1" smtClean="0"/>
              <a:t>phase</a:t>
            </a:r>
            <a:r>
              <a:rPr lang="de-DE" sz="2400" dirty="0" smtClean="0"/>
              <a:t> 0)</a:t>
            </a:r>
            <a:r>
              <a:rPr lang="de-DE" sz="2400" dirty="0" smtClean="0"/>
              <a:t>:</a:t>
            </a:r>
            <a:endParaRPr lang="de-DE" sz="2400" dirty="0"/>
          </a:p>
          <a:p>
            <a:pPr>
              <a:buClr>
                <a:srgbClr val="002060"/>
              </a:buClr>
              <a:buSzPct val="167000"/>
            </a:pP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prioritize</a:t>
            </a: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sz="1800" baseline="30000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Hopes: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Yan </a:t>
            </a:r>
            <a:r>
              <a:rPr lang="de-DE" dirty="0" err="1" smtClean="0"/>
              <a:t>may</a:t>
            </a:r>
            <a:r>
              <a:rPr lang="de-DE" dirty="0" smtClean="0"/>
              <a:t> find out </a:t>
            </a:r>
            <a:r>
              <a:rPr lang="de-DE" dirty="0" err="1" smtClean="0"/>
              <a:t>with</a:t>
            </a:r>
            <a:r>
              <a:rPr lang="de-DE" dirty="0" smtClean="0"/>
              <a:t> Roman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Calice</a:t>
            </a:r>
            <a:r>
              <a:rPr lang="de-DE" dirty="0" smtClean="0"/>
              <a:t> prototype in LUXE.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Yan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Marek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LumiCal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will do </a:t>
            </a:r>
            <a:r>
              <a:rPr lang="de-DE" dirty="0" err="1" smtClean="0"/>
              <a:t>what</a:t>
            </a: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demonstrator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clarification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TAU </a:t>
            </a:r>
            <a:r>
              <a:rPr lang="de-DE" dirty="0" err="1" smtClean="0"/>
              <a:t>and</a:t>
            </a:r>
            <a:r>
              <a:rPr lang="de-DE" dirty="0" smtClean="0"/>
              <a:t> UST 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: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Tx/>
              <a:buChar char="-"/>
            </a:pP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 </a:t>
            </a:r>
            <a:r>
              <a:rPr lang="de-DE" dirty="0" err="1" smtClean="0"/>
              <a:t>Calice</a:t>
            </a:r>
            <a:r>
              <a:rPr lang="de-DE" dirty="0" smtClean="0"/>
              <a:t> prototype-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matters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Tx/>
              <a:buChar char="-"/>
            </a:pP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potential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quantified</a:t>
            </a:r>
            <a:r>
              <a:rPr lang="de-DE" dirty="0" smtClean="0"/>
              <a:t> </a:t>
            </a:r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Gleb </a:t>
            </a:r>
            <a:r>
              <a:rPr lang="de-DE" dirty="0" err="1" smtClean="0"/>
              <a:t>and</a:t>
            </a:r>
            <a:r>
              <a:rPr lang="de-DE" dirty="0" smtClean="0"/>
              <a:t>, </a:t>
            </a:r>
            <a:r>
              <a:rPr lang="de-DE" dirty="0" err="1" smtClean="0"/>
              <a:t>potentially</a:t>
            </a:r>
            <a:r>
              <a:rPr lang="de-DE" dirty="0" smtClean="0"/>
              <a:t> Maryna? </a:t>
            </a:r>
            <a:r>
              <a:rPr lang="de-DE" dirty="0" err="1" smtClean="0"/>
              <a:t>Somebody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</a:t>
            </a:r>
            <a:r>
              <a:rPr lang="en-US" sz="2800" dirty="0" smtClean="0"/>
              <a:t>1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4436" y="900113"/>
            <a:ext cx="8431469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LUXE needs an electromagnetic calorimeter to count the number of </a:t>
            </a:r>
            <a:r>
              <a:rPr lang="en-US" sz="2000" dirty="0" smtClean="0"/>
              <a:t>electrons and to measure the energy spectrum</a:t>
            </a: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Highly granular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Highly compact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Fiducial volume 50 x 10 x 10 cm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Good energy resolution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Moderate timing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Moderate radiation hardness</a:t>
            </a:r>
          </a:p>
        </p:txBody>
      </p:sp>
    </p:spTree>
    <p:extLst>
      <p:ext uri="{BB962C8B-B14F-4D97-AF65-F5344CB8AC3E}">
        <p14:creationId xmlns:p14="http://schemas.microsoft.com/office/powerpoint/2010/main" val="42186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/>
              <a:t>Calorimter</a:t>
            </a:r>
            <a:r>
              <a:rPr lang="en-US" sz="2800" dirty="0" smtClean="0"/>
              <a:t> of the LUXE experiment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2" y="1442140"/>
            <a:ext cx="7548849" cy="40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</a:t>
            </a:r>
            <a:r>
              <a:rPr lang="en-US" sz="2800" dirty="0" smtClean="0"/>
              <a:t>1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6378" y="900113"/>
            <a:ext cx="8927869" cy="563231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Ideal case: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Compact detector planes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/>
              <a:t>a</a:t>
            </a:r>
            <a:r>
              <a:rPr lang="en-US" sz="2000" dirty="0" smtClean="0"/>
              <a:t> la FCAL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Pad size 5 x 5 mm</a:t>
            </a:r>
            <a:r>
              <a:rPr lang="en-US" sz="2000" baseline="30000" dirty="0" smtClean="0"/>
              <a:t>2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Tungsten absorber thickness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1 X</a:t>
            </a:r>
            <a:r>
              <a:rPr lang="en-US" sz="2000" baseline="-25000" dirty="0" smtClean="0"/>
              <a:t>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58" y="1032908"/>
            <a:ext cx="3350267" cy="26080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393" y="1233942"/>
            <a:ext cx="3899001" cy="23516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168" y="3905078"/>
            <a:ext cx="4652777" cy="2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5" y="1181279"/>
            <a:ext cx="5478565" cy="14067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8" y="1181279"/>
            <a:ext cx="2927789" cy="16228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7679" y="3124635"/>
            <a:ext cx="2909455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err="1" smtClean="0"/>
              <a:t>Weigth</a:t>
            </a:r>
            <a:r>
              <a:rPr lang="de-DE" dirty="0" smtClean="0"/>
              <a:t>: 50 kg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Sensor </a:t>
            </a:r>
            <a:r>
              <a:rPr lang="de-DE" dirty="0" err="1" smtClean="0"/>
              <a:t>area</a:t>
            </a:r>
            <a:r>
              <a:rPr lang="de-DE" dirty="0" smtClean="0"/>
              <a:t>: 12000 cm</a:t>
            </a:r>
            <a:r>
              <a:rPr lang="de-DE" sz="1800" baseline="30000" dirty="0" smtClean="0"/>
              <a:t>2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:  50000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Investment: 500 k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Engineering </a:t>
            </a:r>
            <a:r>
              <a:rPr lang="de-DE" dirty="0" err="1" smtClean="0"/>
              <a:t>personpower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4632960" y="3535680"/>
            <a:ext cx="2044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Lets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Phase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80657" y="961426"/>
            <a:ext cx="8155060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67000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so </a:t>
            </a:r>
            <a:r>
              <a:rPr lang="de-DE" sz="2400" dirty="0" err="1" smtClean="0"/>
              <a:t>far</a:t>
            </a:r>
            <a:r>
              <a:rPr lang="de-DE" sz="2400" dirty="0" smtClean="0"/>
              <a:t>:</a:t>
            </a:r>
            <a:endParaRPr lang="de-DE" sz="2400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MC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,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,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deposition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abcissa</a:t>
            </a:r>
            <a:r>
              <a:rPr lang="de-DE" dirty="0" smtClean="0"/>
              <a:t>,</a:t>
            </a:r>
          </a:p>
          <a:p>
            <a:pPr>
              <a:buClr>
                <a:srgbClr val="002060"/>
              </a:buClr>
              <a:buSzPct val="167000"/>
            </a:pPr>
            <a:r>
              <a:rPr lang="de-DE" dirty="0"/>
              <a:t> </a:t>
            </a:r>
            <a:r>
              <a:rPr lang="de-DE" dirty="0" smtClean="0"/>
              <a:t>    ideal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.</a:t>
            </a:r>
            <a:endParaRPr lang="de-DE" sz="1800" baseline="30000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MC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, </a:t>
            </a:r>
            <a:r>
              <a:rPr lang="de-DE" dirty="0" err="1" smtClean="0"/>
              <a:t>backgroud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geometric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.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, </a:t>
            </a:r>
            <a:r>
              <a:rPr lang="de-DE" dirty="0" err="1" smtClean="0"/>
              <a:t>daq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,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power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Potential </a:t>
            </a:r>
            <a:r>
              <a:rPr lang="de-DE" dirty="0" err="1" smtClean="0"/>
              <a:t>collaborators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</a:t>
            </a:r>
            <a:r>
              <a:rPr lang="en-US" sz="2800" dirty="0" smtClean="0"/>
              <a:t>0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80657" y="961426"/>
            <a:ext cx="8155060" cy="54476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67000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so </a:t>
            </a:r>
            <a:r>
              <a:rPr lang="de-DE" sz="2400" dirty="0" err="1" smtClean="0"/>
              <a:t>far</a:t>
            </a:r>
            <a:r>
              <a:rPr lang="de-DE" sz="2400" dirty="0" smtClean="0"/>
              <a:t>:</a:t>
            </a:r>
            <a:endParaRPr lang="de-DE" sz="2400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err="1" smtClean="0"/>
              <a:t>Three</a:t>
            </a:r>
            <a:r>
              <a:rPr lang="de-DE" dirty="0" smtClean="0"/>
              <a:t> potential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ECAL</a:t>
            </a: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endParaRPr lang="de-DE" dirty="0" smtClean="0"/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de-DE" dirty="0" err="1" smtClean="0"/>
              <a:t>Calice</a:t>
            </a:r>
            <a:r>
              <a:rPr lang="de-DE" dirty="0" smtClean="0"/>
              <a:t> prototype</a:t>
            </a:r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endParaRPr lang="de-DE" dirty="0"/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de-DE" dirty="0" err="1" smtClean="0"/>
              <a:t>LumiCal</a:t>
            </a:r>
            <a:endParaRPr lang="de-DE" dirty="0" smtClean="0"/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endParaRPr lang="de-DE" dirty="0"/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de-DE" dirty="0" smtClean="0"/>
              <a:t>A </a:t>
            </a:r>
            <a:r>
              <a:rPr lang="de-DE" dirty="0" err="1" smtClean="0"/>
              <a:t>dedicard</a:t>
            </a:r>
            <a:r>
              <a:rPr lang="de-DE" dirty="0" smtClean="0"/>
              <a:t> </a:t>
            </a:r>
            <a:r>
              <a:rPr lang="de-DE" dirty="0" err="1" smtClean="0"/>
              <a:t>demonstrator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 </a:t>
            </a:r>
            <a:r>
              <a:rPr lang="de-DE" dirty="0" err="1" smtClean="0"/>
              <a:t>calorimeter</a:t>
            </a: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sz="1800" baseline="30000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1: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, i.e.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performace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,</a:t>
            </a:r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Technical: </a:t>
            </a:r>
            <a:r>
              <a:rPr lang="de-DE" dirty="0" err="1" smtClean="0"/>
              <a:t>who</a:t>
            </a:r>
            <a:r>
              <a:rPr lang="de-DE" dirty="0" smtClean="0"/>
              <a:t> will </a:t>
            </a:r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who</a:t>
            </a:r>
            <a:r>
              <a:rPr lang="de-DE" dirty="0" smtClean="0"/>
              <a:t> will </a:t>
            </a:r>
            <a:r>
              <a:rPr lang="de-DE" dirty="0" err="1" smtClean="0"/>
              <a:t>pay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LUXE </a:t>
            </a:r>
            <a:r>
              <a:rPr lang="de-DE" dirty="0" err="1" smtClean="0"/>
              <a:t>readout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2: Compactness </a:t>
            </a:r>
            <a:r>
              <a:rPr lang="de-DE" dirty="0" err="1" smtClean="0"/>
              <a:t>fine</a:t>
            </a:r>
            <a:r>
              <a:rPr lang="de-DE" dirty="0" smtClean="0"/>
              <a:t>, </a:t>
            </a:r>
            <a:r>
              <a:rPr lang="de-DE" dirty="0" err="1" smtClean="0"/>
              <a:t>segmentation</a:t>
            </a:r>
            <a:r>
              <a:rPr lang="de-DE" dirty="0" smtClean="0"/>
              <a:t> different, also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, FLAME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, potential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3: </a:t>
            </a:r>
            <a:r>
              <a:rPr lang="de-DE" dirty="0" err="1" smtClean="0"/>
              <a:t>prefered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, but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r>
              <a:rPr lang="de-DE" dirty="0" smtClean="0"/>
              <a:t> in 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(JINR?), </a:t>
            </a:r>
            <a:r>
              <a:rPr lang="de-DE" dirty="0" err="1" smtClean="0"/>
              <a:t>sensors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FE </a:t>
            </a:r>
            <a:r>
              <a:rPr lang="de-DE" dirty="0" err="1" smtClean="0"/>
              <a:t>electronics</a:t>
            </a:r>
            <a:r>
              <a:rPr lang="de-DE" dirty="0" smtClean="0"/>
              <a:t>, DAQ, </a:t>
            </a:r>
            <a:r>
              <a:rPr lang="de-DE" dirty="0" err="1" smtClean="0"/>
              <a:t>physics</a:t>
            </a:r>
            <a:r>
              <a:rPr lang="de-DE" dirty="0" smtClean="0"/>
              <a:t> potential.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63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6087" y="961073"/>
            <a:ext cx="8431469" cy="53245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Option 1:  </a:t>
            </a:r>
            <a:r>
              <a:rPr lang="en-US" sz="2000" dirty="0" err="1" smtClean="0">
                <a:solidFill>
                  <a:srgbClr val="000000"/>
                </a:solidFill>
              </a:rPr>
              <a:t>Calice</a:t>
            </a:r>
            <a:r>
              <a:rPr lang="en-US" sz="2000" dirty="0" smtClean="0">
                <a:solidFill>
                  <a:srgbClr val="000000"/>
                </a:solidFill>
              </a:rPr>
              <a:t> prototype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22" y="2745660"/>
            <a:ext cx="5974960" cy="118018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1474125" y="1678094"/>
            <a:ext cx="1379912" cy="1990590"/>
          </a:xfrm>
          <a:prstGeom prst="rect">
            <a:avLst/>
          </a:prstGeom>
          <a:solidFill>
            <a:srgbClr val="00A5EB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167446" y="1862051"/>
            <a:ext cx="2831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Fiducial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18 x 18 cm</a:t>
            </a:r>
            <a:r>
              <a:rPr lang="de-DE" sz="1800" baseline="30000" dirty="0" smtClean="0"/>
              <a:t>2</a:t>
            </a:r>
            <a:endParaRPr lang="en-GB" sz="1800" baseline="30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3265" r="19740" b="7926"/>
          <a:stretch/>
        </p:blipFill>
        <p:spPr>
          <a:xfrm>
            <a:off x="1474124" y="4183002"/>
            <a:ext cx="3153294" cy="18839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10050" y="4197784"/>
            <a:ext cx="4089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r>
              <a:rPr lang="de-DE" dirty="0" smtClean="0"/>
              <a:t>Pad </a:t>
            </a:r>
            <a:r>
              <a:rPr lang="de-DE" dirty="0" err="1" smtClean="0"/>
              <a:t>size</a:t>
            </a:r>
            <a:r>
              <a:rPr lang="de-DE" dirty="0" smtClean="0"/>
              <a:t>  5 x 5 mm</a:t>
            </a:r>
            <a:r>
              <a:rPr lang="de-DE" sz="1800" baseline="30000" dirty="0" smtClean="0"/>
              <a:t>2</a:t>
            </a:r>
          </a:p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r>
              <a:rPr lang="de-DE" dirty="0" smtClean="0"/>
              <a:t>20 </a:t>
            </a:r>
            <a:r>
              <a:rPr lang="de-DE" dirty="0" err="1" smtClean="0"/>
              <a:t>detector</a:t>
            </a:r>
            <a:r>
              <a:rPr lang="de-DE" dirty="0" smtClean="0"/>
              <a:t> planes </a:t>
            </a:r>
            <a:r>
              <a:rPr lang="de-DE" dirty="0" err="1" smtClean="0"/>
              <a:t>correspond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12 X</a:t>
            </a:r>
            <a:r>
              <a:rPr lang="de-DE" sz="1800" baseline="-25000" dirty="0" smtClean="0"/>
              <a:t>0</a:t>
            </a:r>
          </a:p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r>
              <a:rPr lang="de-DE" dirty="0" smtClean="0"/>
              <a:t>FE </a:t>
            </a:r>
            <a:r>
              <a:rPr lang="de-DE" dirty="0" err="1" smtClean="0"/>
              <a:t>chip</a:t>
            </a:r>
            <a:r>
              <a:rPr lang="de-DE" dirty="0" smtClean="0"/>
              <a:t> on </a:t>
            </a:r>
            <a:r>
              <a:rPr lang="de-DE" dirty="0" err="1" smtClean="0"/>
              <a:t>sensor</a:t>
            </a:r>
            <a:r>
              <a:rPr lang="de-DE" dirty="0" smtClean="0"/>
              <a:t> (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)</a:t>
            </a:r>
          </a:p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9000"/>
              <a:buFont typeface="Arial" panose="020B0604020202020204" pitchFamily="34" charset="0"/>
              <a:buChar char="•"/>
            </a:pP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Calice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1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5251" y="944447"/>
            <a:ext cx="8431469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r>
              <a:rPr lang="en-US" sz="2000" dirty="0">
                <a:solidFill>
                  <a:srgbClr val="000000"/>
                </a:solidFill>
              </a:rPr>
              <a:t>Option </a:t>
            </a:r>
            <a:r>
              <a:rPr lang="en-US" sz="2000" dirty="0" smtClean="0">
                <a:solidFill>
                  <a:srgbClr val="000000"/>
                </a:solidFill>
              </a:rPr>
              <a:t>2:  </a:t>
            </a:r>
            <a:r>
              <a:rPr lang="en-US" sz="2000" dirty="0" err="1" smtClean="0">
                <a:solidFill>
                  <a:srgbClr val="000000"/>
                </a:solidFill>
              </a:rPr>
              <a:t>LumiCal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92888" y="3540212"/>
            <a:ext cx="5022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planes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absorber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r>
              <a:rPr lang="de-DE" dirty="0" smtClean="0"/>
              <a:t>Pitch in x:  1.8 mm, in y: 1 cm</a:t>
            </a:r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r>
              <a:rPr lang="de-DE" dirty="0" smtClean="0"/>
              <a:t>20 X</a:t>
            </a:r>
            <a:r>
              <a:rPr lang="de-DE" sz="1800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depth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r>
              <a:rPr lang="de-DE" dirty="0" smtClean="0"/>
              <a:t>FLAME </a:t>
            </a:r>
            <a:r>
              <a:rPr lang="de-DE" dirty="0" err="1" smtClean="0"/>
              <a:t>readout</a:t>
            </a:r>
            <a:r>
              <a:rPr lang="de-DE" dirty="0" smtClean="0"/>
              <a:t>, 5000 </a:t>
            </a:r>
            <a:r>
              <a:rPr lang="de-DE" dirty="0" err="1" smtClean="0"/>
              <a:t>channels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3000"/>
              <a:buFont typeface="Arial" panose="020B0604020202020204" pitchFamily="34" charset="0"/>
              <a:buChar char="•"/>
            </a:pPr>
            <a:r>
              <a:rPr lang="de-DE" dirty="0" smtClean="0"/>
              <a:t>FCAL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concentrator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51" y="1800226"/>
            <a:ext cx="8274813" cy="11801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8" y="1744272"/>
            <a:ext cx="1700494" cy="15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681</Words>
  <Application>Microsoft Office PowerPoint</Application>
  <PresentationFormat>Bildschirmpräsentation (4:3)</PresentationFormat>
  <Paragraphs>219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PPT-Vorlage_en</vt:lpstr>
      <vt:lpstr>ECAL for the LUXE CDR  </vt:lpstr>
      <vt:lpstr>Phase 1 calorimeter </vt:lpstr>
      <vt:lpstr>Calorimter of the LUXE experiment</vt:lpstr>
      <vt:lpstr>Phase 1 calorimeter </vt:lpstr>
      <vt:lpstr>Phase 1 calorimeter </vt:lpstr>
      <vt:lpstr>Phase 1 calorimeter </vt:lpstr>
      <vt:lpstr>Phase 0 calorimeter </vt:lpstr>
      <vt:lpstr>Phase 0 calorimeter </vt:lpstr>
      <vt:lpstr>Phase 0 calorimeter </vt:lpstr>
      <vt:lpstr>Phase 0 calorimeter </vt:lpstr>
      <vt:lpstr>ECAL LUXE CDR </vt:lpstr>
      <vt:lpstr>ECAL LUXE CDR 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278</cp:revision>
  <dcterms:created xsi:type="dcterms:W3CDTF">2012-02-28T14:56:30Z</dcterms:created>
  <dcterms:modified xsi:type="dcterms:W3CDTF">2020-07-23T13:46:35Z</dcterms:modified>
</cp:coreProperties>
</file>