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24"/>
  </p:notesMasterIdLst>
  <p:sldIdLst>
    <p:sldId id="256" r:id="rId2"/>
    <p:sldId id="281" r:id="rId3"/>
    <p:sldId id="284" r:id="rId4"/>
    <p:sldId id="407" r:id="rId5"/>
    <p:sldId id="279" r:id="rId6"/>
    <p:sldId id="285" r:id="rId7"/>
    <p:sldId id="414" r:id="rId8"/>
    <p:sldId id="409" r:id="rId9"/>
    <p:sldId id="410" r:id="rId10"/>
    <p:sldId id="412" r:id="rId11"/>
    <p:sldId id="277" r:id="rId12"/>
    <p:sldId id="278" r:id="rId13"/>
    <p:sldId id="276" r:id="rId14"/>
    <p:sldId id="404" r:id="rId15"/>
    <p:sldId id="405" r:id="rId16"/>
    <p:sldId id="265" r:id="rId17"/>
    <p:sldId id="406" r:id="rId18"/>
    <p:sldId id="408" r:id="rId19"/>
    <p:sldId id="283" r:id="rId20"/>
    <p:sldId id="282" r:id="rId21"/>
    <p:sldId id="413" r:id="rId22"/>
    <p:sldId id="411" r:id="rId23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BD1"/>
    <a:srgbClr val="E25247"/>
    <a:srgbClr val="CC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8"/>
    <p:restoredTop sz="94747"/>
  </p:normalViewPr>
  <p:slideViewPr>
    <p:cSldViewPr>
      <p:cViewPr varScale="1">
        <p:scale>
          <a:sx n="118" d="100"/>
          <a:sy n="118" d="100"/>
        </p:scale>
        <p:origin x="232" y="1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bilow\Desktop\Vortr&#228;ge\Fotos%20f&#252;r%20LHCP\Grafi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08662900188323E-2"/>
          <c:y val="0.17171296296296296"/>
          <c:w val="0.93059133709981168"/>
          <c:h val="0.696070740812269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DC30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E0-1C4B-A843-925586C0D8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DC30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AE0-1C4B-A843-925586C0D8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DC30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E0-1C4B-A843-925586C0D87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DC30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E0-1C4B-A843-925586C0D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Tabelle1!$A$4:$A$7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Tabelle1!$B$4:$B$7</c:f>
              <c:numCache>
                <c:formatCode>General</c:formatCode>
                <c:ptCount val="4"/>
                <c:pt idx="0">
                  <c:v>3500</c:v>
                </c:pt>
                <c:pt idx="1">
                  <c:v>250</c:v>
                </c:pt>
                <c:pt idx="2">
                  <c:v>60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E0-1C4B-A843-925586C0D8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48515264"/>
        <c:axId val="448516832"/>
      </c:barChart>
      <c:catAx>
        <c:axId val="448515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8516832"/>
        <c:crosses val="autoZero"/>
        <c:auto val="1"/>
        <c:lblAlgn val="ctr"/>
        <c:lblOffset val="100"/>
        <c:noMultiLvlLbl val="0"/>
      </c:catAx>
      <c:valAx>
        <c:axId val="448516832"/>
        <c:scaling>
          <c:logBase val="10"/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 cap="none" dirty="0">
                    <a:solidFill>
                      <a:schemeClr val="tx1"/>
                    </a:solidFill>
                    <a:latin typeface="+mj-lt"/>
                  </a:rPr>
                  <a:t>Anzahl Jugendliche/Jahr</a:t>
                </a:r>
              </a:p>
            </c:rich>
          </c:tx>
          <c:layout>
            <c:manualLayout>
              <c:xMode val="edge"/>
              <c:yMode val="edge"/>
              <c:x val="9.8831283925999783E-3"/>
              <c:y val="0.260734748181369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crossAx val="44851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134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F4-CE43-AD93-A5EE4B62F1A7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F4-CE43-AD93-A5EE4B62F1A7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F4-CE43-AD93-A5EE4B62F1A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F4-CE43-AD93-A5EE4B62F1A7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F4-CE43-AD93-A5EE4B62F1A7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F4-CE43-AD93-A5EE4B62F1A7}"/>
              </c:ext>
            </c:extLst>
          </c:dPt>
          <c:dLbls>
            <c:delete val="1"/>
          </c:dLbls>
          <c:cat>
            <c:strRef>
              <c:f>Tabelle2!$A$2:$A$7</c:f>
              <c:strCache>
                <c:ptCount val="6"/>
                <c:pt idx="0">
                  <c:v>Physics</c:v>
                </c:pt>
                <c:pt idx="1">
                  <c:v>Physics teacher</c:v>
                </c:pt>
                <c:pt idx="2">
                  <c:v>PhD</c:v>
                </c:pt>
                <c:pt idx="3">
                  <c:v>STEM</c:v>
                </c:pt>
                <c:pt idx="4">
                  <c:v>Medicine</c:v>
                </c:pt>
                <c:pt idx="5">
                  <c:v>High school</c:v>
                </c:pt>
              </c:strCache>
            </c:strRef>
          </c:cat>
          <c:val>
            <c:numRef>
              <c:f>Tabelle2!$B$2:$B$7</c:f>
              <c:numCache>
                <c:formatCode>General</c:formatCode>
                <c:ptCount val="6"/>
                <c:pt idx="0">
                  <c:v>21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F4-CE43-AD93-A5EE4B62F1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27A7-23B5-5C45-B3EC-47F108C43954}" type="datetimeFigureOut">
              <a:rPr lang="de-DE" smtClean="0"/>
              <a:t>17.11.20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791DC-FC6D-A145-9160-57ECEAC6E9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38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791DC-FC6D-A145-9160-57ECEAC6E94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97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791DC-FC6D-A145-9160-57ECEAC6E94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18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791DC-FC6D-A145-9160-57ECEAC6E94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94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791DC-FC6D-A145-9160-57ECEAC6E94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10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791DC-FC6D-A145-9160-57ECEAC6E94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94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791DC-FC6D-A145-9160-57ECEAC6E94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54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>
              <a:defRPr/>
            </a:pPr>
            <a:fld id="{2D1A78E2-8285-6F4B-815E-1D266760187A}" type="datetime1">
              <a:rPr lang="de-DE" smtClean="0"/>
              <a:t>17.11.20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55C-CDFA-6241-BE49-43D0CC095890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6952-4882-9844-82F8-52445A98C375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E41-C608-0E47-817D-FE658EC9840D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B4D2-0FDF-1F4D-9810-241480576E65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1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8F01-6E71-FC4D-A983-FDD97AD9FDAC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790A-345B-4849-BCCB-BDF171AC543D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36F5F-400A-3D49-9D8A-45ADD0BDD380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2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6765D-5346-0C41-856C-C875953AC6AB}" type="datetime1">
              <a:rPr lang="de-DE" smtClean="0"/>
              <a:t>17.11.20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8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1371600" y="1803405"/>
            <a:ext cx="9448799" cy="1825096"/>
          </a:xfrm>
        </p:spPr>
        <p:txBody>
          <a:bodyPr anchor="b">
            <a:normAutofit/>
          </a:bodyPr>
          <a:lstStyle>
            <a:lvl1pPr algn="l">
              <a:defRPr sz="600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632201"/>
            <a:ext cx="9448799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1A2CD0-5987-0746-89DC-52CED690F118}" type="datetime1">
              <a:rPr lang="de-DE" smtClean="0"/>
              <a:t>17.11.20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  <a:endParaRPr/>
          </a:p>
          <a:p>
            <a:pPr lvl="2">
              <a:defRPr/>
            </a:pPr>
            <a:r>
              <a:rPr lang="en-GB"/>
              <a:t>Dritte Ebene</a:t>
            </a:r>
            <a:endParaRPr/>
          </a:p>
          <a:p>
            <a:pPr lvl="3">
              <a:defRPr/>
            </a:pPr>
            <a:r>
              <a:rPr lang="en-GB"/>
              <a:t>Vierte Ebene</a:t>
            </a:r>
            <a:endParaRPr/>
          </a:p>
          <a:p>
            <a:pPr lvl="4">
              <a:defRPr/>
            </a:pPr>
            <a:r>
              <a:rPr lang="en-GB"/>
              <a:t>Fünfte Ebene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355845"/>
            <a:ext cx="7772400" cy="365125"/>
          </a:xfrm>
        </p:spPr>
        <p:txBody>
          <a:bodyPr lIns="90000"/>
          <a:lstStyle/>
          <a:p>
            <a:pPr>
              <a:defRPr/>
            </a:pPr>
            <a:r>
              <a:rPr lang="en-US" dirty="0" err="1"/>
              <a:t>Jahresversammlung</a:t>
            </a:r>
            <a:r>
              <a:rPr lang="en-US" dirty="0"/>
              <a:t> 2020 der </a:t>
            </a:r>
            <a:r>
              <a:rPr lang="en-US" dirty="0" err="1"/>
              <a:t>Teilchenphysiker</a:t>
            </a:r>
            <a:r>
              <a:rPr lang="en-US" dirty="0"/>
              <a:t>*</a:t>
            </a:r>
            <a:r>
              <a:rPr lang="en-US" dirty="0" err="1"/>
              <a:t>innen</a:t>
            </a:r>
            <a:r>
              <a:rPr lang="en-US" dirty="0"/>
              <a:t> in Deutschland – </a:t>
            </a:r>
            <a:r>
              <a:rPr lang="en-US" dirty="0" err="1"/>
              <a:t>Vorstellung</a:t>
            </a:r>
            <a:r>
              <a:rPr lang="en-US" dirty="0"/>
              <a:t> des LHC </a:t>
            </a:r>
            <a:r>
              <a:rPr lang="en-US" dirty="0" err="1"/>
              <a:t>ErUM</a:t>
            </a:r>
            <a:r>
              <a:rPr lang="en-US" dirty="0"/>
              <a:t>-FSP </a:t>
            </a:r>
            <a:r>
              <a:rPr lang="en-US" dirty="0" err="1"/>
              <a:t>Büros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4FF2832-3E0A-0948-A687-E8ADC93C0348}" type="slidenum">
              <a:rPr lang="en-US"/>
              <a:t>‹Nr.›</a:t>
            </a:fld>
            <a:endParaRPr lang="en-US"/>
          </a:p>
        </p:txBody>
      </p:sp>
      <p:sp>
        <p:nvSpPr>
          <p:cNvPr id="7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Mastertitelformat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864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72816"/>
            <a:ext cx="10131425" cy="4536504"/>
          </a:xfrm>
        </p:spPr>
        <p:txBody>
          <a:bodyPr anchor="t"/>
          <a:lstStyle>
            <a:lvl1pPr algn="l">
              <a:buNone/>
              <a:defRPr sz="2300"/>
            </a:lvl1pPr>
            <a:lvl2pPr>
              <a:defRPr sz="230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89660" y="6435551"/>
            <a:ext cx="1600200" cy="377825"/>
          </a:xfrm>
        </p:spPr>
        <p:txBody>
          <a:bodyPr/>
          <a:lstStyle/>
          <a:p>
            <a:fld id="{EDEC13F6-96AD-0D44-B1F1-58ABAFA022DB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35551"/>
            <a:ext cx="7827659" cy="377825"/>
          </a:xfrm>
        </p:spPr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6435551"/>
            <a:ext cx="551167" cy="377825"/>
          </a:xfrm>
        </p:spPr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88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85800" y="753533"/>
            <a:ext cx="10820398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822D235-867C-5A4A-9518-2BDA41933FB5}" type="datetime1">
              <a:rPr lang="de-DE" smtClean="0"/>
              <a:t>17.11.20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85800" y="2194559"/>
            <a:ext cx="5334000" cy="402412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2194559"/>
            <a:ext cx="5334000" cy="4024125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895600" y="762000"/>
            <a:ext cx="8610600" cy="12954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85800" y="3132666"/>
            <a:ext cx="5311775" cy="308601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3132666"/>
            <a:ext cx="5334000" cy="308601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995582" y="746759"/>
            <a:ext cx="6510618" cy="5471925"/>
          </a:xfrm>
        </p:spPr>
        <p:txBody>
          <a:bodyPr anchor="ctr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anoramabild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el und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24467" y="3649132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5190870-5A6B-6142-A30B-EE13C459B200}" type="datetime1">
              <a:rPr lang="de-DE" smtClean="0"/>
              <a:t>17.11.20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Zitat mit Beschrif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2" descr="C0-HD-BTM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3"/>
          </p:nvPr>
        </p:nvSpPr>
        <p:spPr bwMode="auto"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7279321-27A8-5849-BAA7-12FA024DC226}" type="datetime1">
              <a:rPr lang="de-DE" smtClean="0"/>
              <a:t>17.11.20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  <p:sp>
        <p:nvSpPr>
          <p:cNvPr id="11" name="TextBox 8"/>
          <p:cNvSpPr>
            <a:spLocks/>
          </p:cNvSpPr>
          <p:nvPr/>
        </p:nvSpPr>
        <p:spPr bwMode="auto">
          <a:xfrm>
            <a:off x="476250" y="93345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2" name="TextBox 9"/>
          <p:cNvSpPr>
            <a:spLocks/>
          </p:cNvSpPr>
          <p:nvPr/>
        </p:nvSpPr>
        <p:spPr bwMode="auto">
          <a:xfrm>
            <a:off x="10984230" y="270129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5B81-3D39-DC49-AF4C-203C6BEDB55D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8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Namenskar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1780225-79E8-DF42-ABFE-8DDA3BD30263}" type="datetime1">
              <a:rPr lang="de-DE" smtClean="0"/>
              <a:t>17.11.20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895600" y="761999"/>
            <a:ext cx="8610599" cy="1303867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202080"/>
            <a:ext cx="3456432" cy="617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5"/>
          </p:nvPr>
        </p:nvSpPr>
        <p:spPr bwMode="auto"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 bwMode="auto"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8051799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 bwMode="auto"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Bildsp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895600" y="762000"/>
            <a:ext cx="8610599" cy="129540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5"/>
          </p:nvPr>
        </p:nvSpPr>
        <p:spPr bwMode="auto">
          <a:xfrm>
            <a:off x="688618" y="2362199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8"/>
          </p:nvPr>
        </p:nvSpPr>
        <p:spPr bwMode="auto"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21"/>
          </p:nvPr>
        </p:nvSpPr>
        <p:spPr bwMode="auto">
          <a:xfrm>
            <a:off x="4374263" y="2362199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 bwMode="auto"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22"/>
          </p:nvPr>
        </p:nvSpPr>
        <p:spPr bwMode="auto">
          <a:xfrm>
            <a:off x="8049855" y="2362199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0"/>
          </p:nvPr>
        </p:nvSpPr>
        <p:spPr bwMode="auto"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85800" y="2194559"/>
            <a:ext cx="10820400" cy="4024125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1_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448799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024466" y="745067"/>
            <a:ext cx="8204201" cy="3903133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E59A3C-65AA-1F43-A6AE-EB9887AECE01}" type="datetime1">
              <a:rPr lang="de-DE" smtClean="0"/>
              <a:t>17.11.20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BB72-CBE2-4D4D-B201-9C996CF6218A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6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35CB-8BAA-5F43-9EA2-66291D7FB069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4BAA-28C6-D447-B079-ABC9C70FE056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4E52-984F-FC4D-AA18-AB40EA6E8AAA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4896-43A3-544E-B5F1-4B3903209F4A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FF8-7E60-7C44-8E49-8C6F516A0D00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4DDA57-2164-974C-8658-DD5AE771D30B}" type="datetime1">
              <a:rPr lang="de-DE" smtClean="0"/>
              <a:t>17.11.20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D22F896-40B5-4ADD-8801-0D06FADFA0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9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60" r:id="rId29"/>
    <p:sldLayoutId id="2147483661" r:id="rId30"/>
    <p:sldLayoutId id="2147483662" r:id="rId31"/>
    <p:sldLayoutId id="2147483663" r:id="rId32"/>
    <p:sldLayoutId id="2147483664" r:id="rId33"/>
    <p:sldLayoutId id="2147483665" r:id="rId3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hyperlink" Target="https://www.bmbf.de/de/erforschung-von-universum-und-materie---das-rahmenprogramm-erum-4388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image" Target="../media/image9.jpeg"/><Relationship Id="rId10" Type="http://schemas.openxmlformats.org/officeDocument/2006/relationships/image" Target="../media/image12.tiff"/><Relationship Id="rId4" Type="http://schemas.openxmlformats.org/officeDocument/2006/relationships/image" Target="../media/image8.jpeg"/><Relationship Id="rId9" Type="http://schemas.openxmlformats.org/officeDocument/2006/relationships/hyperlink" Target="https://www.bmbf.de/de/wissenschaftskommunikation-216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lhc-kommunikation@desy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2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371600" y="1340768"/>
            <a:ext cx="9448799" cy="1825096"/>
          </a:xfrm>
        </p:spPr>
        <p:txBody>
          <a:bodyPr/>
          <a:lstStyle/>
          <a:p>
            <a:pPr algn="ctr">
              <a:defRPr/>
            </a:pPr>
            <a:r>
              <a:rPr lang="de-DE" sz="4000" b="1" dirty="0">
                <a:latin typeface="Calibri"/>
                <a:cs typeface="Calibri"/>
              </a:rPr>
              <a:t>Vorstellung des neuen</a:t>
            </a:r>
            <a:br>
              <a:rPr lang="de-DE" sz="4000" b="1" dirty="0">
                <a:latin typeface="Calibri"/>
                <a:cs typeface="Calibri"/>
              </a:rPr>
            </a:br>
            <a:r>
              <a:rPr lang="de-DE" sz="4000" b="1" dirty="0">
                <a:latin typeface="Calibri"/>
                <a:cs typeface="Calibri"/>
              </a:rPr>
              <a:t>LHC Erum-FSP Büros</a:t>
            </a:r>
            <a:endParaRPr b="1" dirty="0"/>
          </a:p>
        </p:txBody>
      </p:sp>
      <p:sp>
        <p:nvSpPr>
          <p:cNvPr id="5" name="Untertitel 2"/>
          <p:cNvSpPr>
            <a:spLocks/>
          </p:cNvSpPr>
          <p:nvPr/>
        </p:nvSpPr>
        <p:spPr bwMode="auto">
          <a:xfrm>
            <a:off x="156753" y="3940443"/>
            <a:ext cx="11878492" cy="114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de-DE" sz="2800" dirty="0">
                <a:latin typeface="Calibri"/>
                <a:cs typeface="Calibri"/>
              </a:rPr>
              <a:t>Jahresversammlung 2020 der Teilchenphysiker*innen in Deutschland</a:t>
            </a:r>
          </a:p>
          <a:p>
            <a:pPr algn="ctr">
              <a:lnSpc>
                <a:spcPct val="95000"/>
              </a:lnSpc>
              <a:defRPr/>
            </a:pPr>
            <a:endParaRPr lang="de-DE" sz="800" dirty="0"/>
          </a:p>
          <a:p>
            <a:pPr algn="ctr">
              <a:lnSpc>
                <a:spcPct val="95000"/>
              </a:lnSpc>
              <a:defRPr/>
            </a:pPr>
            <a:endParaRPr sz="800" dirty="0"/>
          </a:p>
          <a:p>
            <a:pPr algn="ctr">
              <a:lnSpc>
                <a:spcPct val="70000"/>
              </a:lnSpc>
              <a:defRPr/>
            </a:pPr>
            <a:r>
              <a:rPr lang="de-DE" sz="2200" dirty="0">
                <a:latin typeface="Calibri"/>
                <a:cs typeface="Calibri"/>
              </a:rPr>
              <a:t>Dr. Sarah Aretz | </a:t>
            </a:r>
            <a:r>
              <a:rPr lang="de-DE" sz="2200" dirty="0">
                <a:solidFill>
                  <a:srgbClr val="477BD1"/>
                </a:solidFill>
                <a:latin typeface="Calibri"/>
                <a:cs typeface="Calibri"/>
              </a:rPr>
              <a:t>Sarah.Aretz@DESY.de </a:t>
            </a:r>
            <a:r>
              <a:rPr lang="de-DE" sz="2200" dirty="0">
                <a:latin typeface="Calibri"/>
                <a:cs typeface="Calibri"/>
              </a:rPr>
              <a:t>| </a:t>
            </a:r>
            <a:r>
              <a:rPr lang="de-DE" sz="2200" dirty="0">
                <a:solidFill>
                  <a:srgbClr val="477BD1"/>
                </a:solidFill>
                <a:latin typeface="Calibri"/>
                <a:cs typeface="Calibri"/>
              </a:rPr>
              <a:t>Sarah.Aretz@CERN.ch </a:t>
            </a:r>
            <a:r>
              <a:rPr lang="de-DE" sz="2200" dirty="0">
                <a:latin typeface="Calibri"/>
                <a:cs typeface="Calibri"/>
              </a:rPr>
              <a:t>| 040/8998-5332 | 0175/5036497</a:t>
            </a:r>
            <a:endParaRPr sz="1400" dirty="0"/>
          </a:p>
          <a:p>
            <a:pPr algn="ctr">
              <a:lnSpc>
                <a:spcPct val="70000"/>
              </a:lnSpc>
              <a:defRPr/>
            </a:pPr>
            <a:r>
              <a:rPr lang="de-DE" sz="2200" dirty="0">
                <a:latin typeface="Calibri"/>
                <a:cs typeface="Calibri"/>
              </a:rPr>
              <a:t>Marie-Lena Dieckmann | </a:t>
            </a:r>
            <a:r>
              <a:rPr lang="de-DE" sz="2200" dirty="0">
                <a:solidFill>
                  <a:srgbClr val="477BD1"/>
                </a:solidFill>
                <a:latin typeface="Calibri"/>
                <a:cs typeface="Calibri"/>
              </a:rPr>
              <a:t>Marie-Lena.Dieckmann@DESY.de </a:t>
            </a:r>
            <a:r>
              <a:rPr lang="de-DE" sz="2200" dirty="0">
                <a:latin typeface="Calibri"/>
                <a:cs typeface="Calibri"/>
              </a:rPr>
              <a:t>| 040/8998-5331</a:t>
            </a: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1BDDED-16D1-2B4D-AB8B-709F3865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Jahresversammlung</a:t>
            </a:r>
            <a:r>
              <a:rPr lang="en-US" dirty="0"/>
              <a:t> 2020 der </a:t>
            </a:r>
            <a:r>
              <a:rPr lang="en-US" dirty="0" err="1"/>
              <a:t>Teilchenphysiker</a:t>
            </a:r>
            <a:r>
              <a:rPr lang="en-US" dirty="0"/>
              <a:t>*</a:t>
            </a:r>
            <a:r>
              <a:rPr lang="en-US" dirty="0" err="1"/>
              <a:t>innen</a:t>
            </a:r>
            <a:r>
              <a:rPr lang="en-US" dirty="0"/>
              <a:t> in Deutschland – </a:t>
            </a:r>
            <a:r>
              <a:rPr lang="en-US" dirty="0" err="1"/>
              <a:t>Vorstellung</a:t>
            </a:r>
            <a:r>
              <a:rPr lang="en-US" dirty="0"/>
              <a:t> des LHC </a:t>
            </a:r>
            <a:r>
              <a:rPr lang="en-US" dirty="0" err="1"/>
              <a:t>ErUM</a:t>
            </a:r>
            <a:r>
              <a:rPr lang="en-US" dirty="0"/>
              <a:t>-FSP </a:t>
            </a:r>
            <a:r>
              <a:rPr lang="en-US" dirty="0" err="1"/>
              <a:t>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D9FB05-E106-EE41-827C-E558E70B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8C22F1-B64F-7A47-B432-CCC1B2A50AAC}"/>
              </a:ext>
            </a:extLst>
          </p:cNvPr>
          <p:cNvGrpSpPr/>
          <p:nvPr/>
        </p:nvGrpSpPr>
        <p:grpSpPr>
          <a:xfrm>
            <a:off x="1472850" y="-36000"/>
            <a:ext cx="9224716" cy="2390909"/>
            <a:chOff x="1472850" y="-36000"/>
            <a:chExt cx="9224716" cy="239090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C202CA4C-4183-E44B-944D-6E91C5D25110}"/>
                </a:ext>
              </a:extLst>
            </p:cNvPr>
            <p:cNvGrpSpPr/>
            <p:nvPr/>
          </p:nvGrpSpPr>
          <p:grpSpPr>
            <a:xfrm>
              <a:off x="1472850" y="-36000"/>
              <a:ext cx="9224716" cy="2390909"/>
              <a:chOff x="1472850" y="-36000"/>
              <a:chExt cx="9224716" cy="2390909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63CCF4A8-3B3F-E146-BFE0-E50B5433B083}"/>
                  </a:ext>
                </a:extLst>
              </p:cNvPr>
              <p:cNvGrpSpPr/>
              <p:nvPr/>
            </p:nvGrpSpPr>
            <p:grpSpPr>
              <a:xfrm>
                <a:off x="1524000" y="-36000"/>
                <a:ext cx="9173566" cy="2340000"/>
                <a:chOff x="1524000" y="-36000"/>
                <a:chExt cx="9173566" cy="2340000"/>
              </a:xfrm>
            </p:grpSpPr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A7B56114-C27C-7D43-AE2F-D14DD8228B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23734" y="0"/>
                  <a:ext cx="3373832" cy="2304000"/>
                </a:xfrm>
                <a:prstGeom prst="rect">
                  <a:avLst/>
                </a:prstGeom>
              </p:spPr>
            </p:pic>
            <p:pic>
              <p:nvPicPr>
                <p:cNvPr id="13" name="Grafik 12">
                  <a:extLst>
                    <a:ext uri="{FF2B5EF4-FFF2-40B4-BE49-F238E27FC236}">
                      <a16:creationId xmlns:a16="http://schemas.microsoft.com/office/drawing/2014/main" id="{3B98AA8E-20A1-9043-9877-6C0EB3388B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0" y="0"/>
                  <a:ext cx="3462502" cy="2304000"/>
                </a:xfrm>
                <a:prstGeom prst="rect">
                  <a:avLst/>
                </a:prstGeom>
              </p:spPr>
            </p:pic>
            <p:pic>
              <p:nvPicPr>
                <p:cNvPr id="14" name="Picture 2" descr="DSC_0055">
                  <a:extLst>
                    <a:ext uri="{FF2B5EF4-FFF2-40B4-BE49-F238E27FC236}">
                      <a16:creationId xmlns:a16="http://schemas.microsoft.com/office/drawing/2014/main" id="{B6050668-FDA9-9443-8FF4-B61FB2624D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562"/>
                <a:stretch/>
              </p:blipFill>
              <p:spPr bwMode="auto">
                <a:xfrm>
                  <a:off x="4616516" y="-36000"/>
                  <a:ext cx="3120672" cy="23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CE363EC-EEF1-884A-9148-D54B2DCEC2BD}"/>
                  </a:ext>
                </a:extLst>
              </p:cNvPr>
              <p:cNvSpPr txBox="1"/>
              <p:nvPr/>
            </p:nvSpPr>
            <p:spPr>
              <a:xfrm>
                <a:off x="4594193" y="2090228"/>
                <a:ext cx="1944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rgbClr val="CCCC00"/>
                  </a:buClr>
                  <a:buSzPct val="90000"/>
                </a:pPr>
                <a:r>
                  <a:rPr lang="de-DE" sz="1000" dirty="0">
                    <a:solidFill>
                      <a:schemeClr val="bg1"/>
                    </a:solidFill>
                    <a:latin typeface="+mj-lt"/>
                  </a:rPr>
                  <a:t>© Netzwerk Teilchenwelt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A19AA10C-1940-2E45-8442-EC83ECBE6157}"/>
                  </a:ext>
                </a:extLst>
              </p:cNvPr>
              <p:cNvSpPr txBox="1"/>
              <p:nvPr/>
            </p:nvSpPr>
            <p:spPr>
              <a:xfrm>
                <a:off x="1472850" y="2124077"/>
                <a:ext cx="1944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rgbClr val="CCCC00"/>
                  </a:buClr>
                  <a:buSzPct val="90000"/>
                </a:pPr>
                <a:r>
                  <a:rPr lang="de-DE" sz="1000" dirty="0">
                    <a:latin typeface="+mj-lt"/>
                  </a:rPr>
                  <a:t>© Juliana Socher</a:t>
                </a:r>
              </a:p>
            </p:txBody>
          </p:sp>
        </p:grp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AD82FC7-C65D-BA4B-A7DA-E1FBEC0EE03D}"/>
                </a:ext>
              </a:extLst>
            </p:cNvPr>
            <p:cNvSpPr txBox="1"/>
            <p:nvPr/>
          </p:nvSpPr>
          <p:spPr>
            <a:xfrm>
              <a:off x="7682926" y="2108060"/>
              <a:ext cx="194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</a:pPr>
              <a:r>
                <a:rPr lang="de-DE" sz="1000" dirty="0">
                  <a:solidFill>
                    <a:srgbClr val="FFFFFF"/>
                  </a:solidFill>
                  <a:latin typeface="+mj-lt"/>
                </a:rPr>
                <a:t>© Frank Engel-Strebel</a:t>
              </a:r>
            </a:p>
          </p:txBody>
        </p:sp>
      </p:grp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61DB8F0C-1DA7-234B-BC05-C11EF555560B}"/>
              </a:ext>
            </a:extLst>
          </p:cNvPr>
          <p:cNvSpPr txBox="1">
            <a:spLocks/>
          </p:cNvSpPr>
          <p:nvPr/>
        </p:nvSpPr>
        <p:spPr>
          <a:xfrm>
            <a:off x="1472850" y="2439959"/>
            <a:ext cx="9145016" cy="3725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  <a:tabLst>
                <a:tab pos="271463" algn="l"/>
              </a:tabLst>
              <a:defRPr lang="de-DE" sz="2400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lang="de-DE" sz="20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017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00"/>
              </a:buClr>
              <a:buSzPct val="135000"/>
              <a:buFont typeface="Arial" panose="020B0604020202020204" pitchFamily="34" charset="0"/>
              <a:buChar char="•"/>
              <a:defRPr lang="de-DE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>
                <a:solidFill>
                  <a:schemeClr val="tx1"/>
                </a:solidFill>
                <a:latin typeface="+mj-lt"/>
              </a:rPr>
              <a:t>150 </a:t>
            </a:r>
            <a:r>
              <a:rPr lang="de-DE" sz="2200" b="1" dirty="0" err="1">
                <a:solidFill>
                  <a:schemeClr val="tx1"/>
                </a:solidFill>
                <a:latin typeface="+mj-lt"/>
              </a:rPr>
              <a:t>PhD</a:t>
            </a:r>
            <a:r>
              <a:rPr lang="de-DE" sz="2200" b="1" dirty="0">
                <a:solidFill>
                  <a:schemeClr val="tx1"/>
                </a:solidFill>
                <a:latin typeface="+mj-lt"/>
              </a:rPr>
              <a:t> und Master Studierende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sind aktiv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Durchführung von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Masterclasses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, Betreuung von Schülerforschungsarbeiten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wichtige Funktion auch als Rollenvorbilder für Jugendliche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Honorare und Fahrtkosten aus Projektmitteln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spezielle Fortbildungsangebote: Kommunikations- Vortragstrainings,  Vermittler-Workshop (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WissKomm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, Didaktik, Präsentationstechnik)</a:t>
            </a:r>
          </a:p>
          <a:p>
            <a:r>
              <a:rPr lang="de-DE" sz="2200" dirty="0" err="1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Win</a:t>
            </a:r>
            <a:r>
              <a:rPr lang="de-DE" sz="2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-</a:t>
            </a:r>
            <a:r>
              <a:rPr lang="de-DE" sz="2200" dirty="0" err="1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win</a:t>
            </a:r>
            <a:r>
              <a:rPr lang="de-DE" sz="2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-Situation:</a:t>
            </a:r>
          </a:p>
          <a:p>
            <a:pPr lvl="1">
              <a:buClr>
                <a:srgbClr val="477BD1"/>
              </a:buClr>
              <a:buFont typeface="Wingdings" panose="05000000000000000000" pitchFamily="2" charset="2"/>
              <a:buChar char="à"/>
            </a:pPr>
            <a:r>
              <a:rPr lang="de-DE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Soft Skills erwerben, für persönliche und berufliche Entwicklung</a:t>
            </a:r>
          </a:p>
          <a:p>
            <a:pPr lvl="1">
              <a:buClr>
                <a:srgbClr val="477BD1"/>
              </a:buClr>
              <a:buFont typeface="Wingdings" panose="05000000000000000000" pitchFamily="2" charset="2"/>
              <a:buChar char="à"/>
            </a:pPr>
            <a:r>
              <a:rPr lang="de-DE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Interesse an der eigenen Forschung erleben</a:t>
            </a:r>
          </a:p>
          <a:p>
            <a:pPr lvl="1">
              <a:buClr>
                <a:srgbClr val="477BD1"/>
              </a:buClr>
              <a:buFont typeface="Wingdings" panose="05000000000000000000" pitchFamily="2" charset="2"/>
              <a:buChar char="à"/>
            </a:pPr>
            <a:r>
              <a:rPr lang="de-DE" sz="18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Betreuung einüben, mit Jugendlichen und Fellows</a:t>
            </a:r>
            <a:endParaRPr lang="de-DE" sz="22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0893E75-5B2E-AF4E-AB61-07E7CB0459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83" y="4994302"/>
            <a:ext cx="1314333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E48F4-DDE4-6A47-8570-364DCF3E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Öffentlichkeitsarbeit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A03F4E-D774-9E49-821A-5494DC2F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2816"/>
            <a:ext cx="10666783" cy="4536504"/>
          </a:xfrm>
        </p:spPr>
        <p:txBody>
          <a:bodyPr>
            <a:normAutofit/>
          </a:bodyPr>
          <a:lstStyle/>
          <a:p>
            <a:r>
              <a:rPr lang="de-DE" dirty="0"/>
              <a:t>Förderung der Sichtbarkeit der LHC </a:t>
            </a:r>
            <a:r>
              <a:rPr lang="de-DE" dirty="0" err="1"/>
              <a:t>ErUM</a:t>
            </a:r>
            <a:r>
              <a:rPr lang="de-DE" dirty="0"/>
              <a:t>-FSPs in Gesellschaft, Politik und Wissenschaft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Entwicklung eines Corporate Designs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neuer Webauftritt für die 4 LHC </a:t>
            </a:r>
            <a:r>
              <a:rPr lang="de-DE" dirty="0" err="1"/>
              <a:t>ErUM</a:t>
            </a:r>
            <a:r>
              <a:rPr lang="de-DE" dirty="0"/>
              <a:t>-FSPs</a:t>
            </a:r>
          </a:p>
          <a:p>
            <a:pPr lvl="1" indent="-336600">
              <a:buFont typeface="Wingdings"/>
              <a:buChar char="Ø"/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geplante Übersicht der einzelnen FSPs</a:t>
            </a:r>
            <a:endParaRPr lang="de-DE" dirty="0"/>
          </a:p>
          <a:p>
            <a:pPr lvl="1" indent="-336600">
              <a:buFont typeface="Wingdings"/>
              <a:buChar char="Ø"/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die meisten Aspekte in Kollaboration</a:t>
            </a:r>
            <a:b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(News, Wissens-/Technologietransfer,    </a:t>
            </a:r>
            <a:b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Nachwuchsförderung, Jobbörse…)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212F70-FD9F-E241-B971-1CA4FD26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E60B94-5CED-1C4C-BB43-73705F72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11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F735BB-A00D-EE4C-A1D8-C5F7042D9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t="9863" r="6286" b="9806"/>
          <a:stretch/>
        </p:blipFill>
        <p:spPr>
          <a:xfrm>
            <a:off x="7685068" y="2708919"/>
            <a:ext cx="3852811" cy="1800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E48F4-DDE4-6A47-8570-364DCF3E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Öffentlichkeitsarbeit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A03F4E-D774-9E49-821A-5494DC2F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2816"/>
            <a:ext cx="10666783" cy="4536504"/>
          </a:xfrm>
        </p:spPr>
        <p:txBody>
          <a:bodyPr>
            <a:normAutofit/>
          </a:bodyPr>
          <a:lstStyle/>
          <a:p>
            <a:r>
              <a:rPr lang="de-DE" dirty="0"/>
              <a:t>Förderung der Sichtbarkeit der LHC </a:t>
            </a:r>
            <a:r>
              <a:rPr lang="de-DE" dirty="0" err="1"/>
              <a:t>ErUM</a:t>
            </a:r>
            <a:r>
              <a:rPr lang="de-DE" dirty="0"/>
              <a:t>-FSPs in Gesellschaft, Politik und Wissenschaft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Entwicklung eines Corporate Designs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neuer Webauftritt für die 4 LHC </a:t>
            </a:r>
            <a:r>
              <a:rPr lang="de-DE" dirty="0" err="1"/>
              <a:t>ErUM</a:t>
            </a:r>
            <a:r>
              <a:rPr lang="de-DE" dirty="0"/>
              <a:t>-FSPs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regelmäßige Neuigkeiten angepasst an die</a:t>
            </a:r>
            <a:br>
              <a:rPr lang="de-DE" dirty="0"/>
            </a:br>
            <a:r>
              <a:rPr lang="de-DE" dirty="0"/>
              <a:t>entsprechenden Zielgruppen</a:t>
            </a:r>
          </a:p>
          <a:p>
            <a:pPr lvl="1" indent="-336600">
              <a:buFont typeface="Wingdings"/>
              <a:buChar char="Ø"/>
              <a:defRPr/>
            </a:pP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Aufbau eines Netzwerks aller beteiligten Institute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212F70-FD9F-E241-B971-1CA4FD26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E60B94-5CED-1C4C-BB43-73705F72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12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202088-78E1-D84B-B3C5-4014DA1A9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t="9863" r="6286" b="9806"/>
          <a:stretch/>
        </p:blipFill>
        <p:spPr>
          <a:xfrm>
            <a:off x="7685068" y="2708919"/>
            <a:ext cx="3852811" cy="1800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2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E48F4-DDE4-6A47-8570-364DCF3E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Öffentlichkeitsarbeit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A03F4E-D774-9E49-821A-5494DC2F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2816"/>
            <a:ext cx="10666783" cy="4536504"/>
          </a:xfrm>
        </p:spPr>
        <p:txBody>
          <a:bodyPr>
            <a:normAutofit/>
          </a:bodyPr>
          <a:lstStyle/>
          <a:p>
            <a:r>
              <a:rPr lang="de-DE" dirty="0"/>
              <a:t>Förderung der Sichtbarkeit der LHC </a:t>
            </a:r>
            <a:r>
              <a:rPr lang="de-DE" dirty="0" err="1"/>
              <a:t>ErUM</a:t>
            </a:r>
            <a:r>
              <a:rPr lang="de-DE" dirty="0"/>
              <a:t>-FSPs in Gesellschaft, Politik und Wissenschaft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Entwicklung eines Corporate Designs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neuer Webauftritt für die 4 LHC </a:t>
            </a:r>
            <a:r>
              <a:rPr lang="de-DE" dirty="0" err="1"/>
              <a:t>ErUM</a:t>
            </a:r>
            <a:r>
              <a:rPr lang="de-DE" dirty="0"/>
              <a:t>-FSPs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regelmäßige Neuigkeiten angepasst an die</a:t>
            </a:r>
            <a:br>
              <a:rPr lang="de-DE" dirty="0"/>
            </a:br>
            <a:r>
              <a:rPr lang="de-DE" dirty="0"/>
              <a:t>entsprechenden Zielgruppen</a:t>
            </a:r>
          </a:p>
          <a:p>
            <a:pPr marL="0" indent="0">
              <a:defRPr/>
            </a:pPr>
            <a:r>
              <a:rPr lang="de-DE" sz="2000" dirty="0"/>
              <a:t>→ </a:t>
            </a:r>
            <a:r>
              <a:rPr lang="de-DE" dirty="0"/>
              <a:t>enge Zusammenarbeit mit Weltmaschine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Imagebroschüre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öffentliche Vorträge, Podiumsdiskussionen etc.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Podcasts, Dokus…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212F70-FD9F-E241-B971-1CA4FD26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Jahresversammlung</a:t>
            </a:r>
            <a:r>
              <a:rPr lang="en-US" dirty="0"/>
              <a:t> 2020 der </a:t>
            </a:r>
            <a:r>
              <a:rPr lang="en-US" dirty="0" err="1"/>
              <a:t>Teilchenphysiker</a:t>
            </a:r>
            <a:r>
              <a:rPr lang="en-US" dirty="0"/>
              <a:t>*</a:t>
            </a:r>
            <a:r>
              <a:rPr lang="en-US" dirty="0" err="1"/>
              <a:t>innen</a:t>
            </a:r>
            <a:r>
              <a:rPr lang="en-US" dirty="0"/>
              <a:t> in Deutschland – </a:t>
            </a:r>
            <a:r>
              <a:rPr lang="en-US" dirty="0" err="1"/>
              <a:t>Vorstellung</a:t>
            </a:r>
            <a:r>
              <a:rPr lang="en-US" dirty="0"/>
              <a:t> des LHC </a:t>
            </a:r>
            <a:r>
              <a:rPr lang="en-US" dirty="0" err="1"/>
              <a:t>ErUM</a:t>
            </a:r>
            <a:r>
              <a:rPr lang="en-US" dirty="0"/>
              <a:t>-FSP </a:t>
            </a:r>
            <a:r>
              <a:rPr lang="en-US" dirty="0" err="1"/>
              <a:t>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E60B94-5CED-1C4C-BB43-73705F72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13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1CC3FDC-2A2F-7446-B891-3C62B012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t="9863" r="6286" b="9806"/>
          <a:stretch/>
        </p:blipFill>
        <p:spPr>
          <a:xfrm>
            <a:off x="7685068" y="2708919"/>
            <a:ext cx="3852811" cy="1800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8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B7650-B9F0-CF4A-99B8-685A1555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25247"/>
                </a:solidFill>
              </a:rPr>
              <a:t>Wissens-/Technologietransfer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6BC4B-18D6-6649-815D-89808A76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2816"/>
            <a:ext cx="10522767" cy="648072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de-DE" sz="2400" dirty="0"/>
              <a:t>Ziele: Stärkere Vernetzung zwischen LHC-Wissenschaftler*innen und der Wirtschaft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1A63-6143-A846-AB59-DFB98B94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40506C-4F4D-E448-9EC9-65D36A29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14</a:t>
            </a:fld>
            <a:endParaRPr lang="en-US"/>
          </a:p>
        </p:txBody>
      </p:sp>
      <p:pic>
        <p:nvPicPr>
          <p:cNvPr id="6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F3644CF-A41A-574E-867A-179AD95D6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80614" y="2780928"/>
            <a:ext cx="2530191" cy="142413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AD001BC-44EF-F04A-AD5E-7F8CA7A49415}"/>
              </a:ext>
            </a:extLst>
          </p:cNvPr>
          <p:cNvSpPr txBox="1">
            <a:spLocks/>
          </p:cNvSpPr>
          <p:nvPr/>
        </p:nvSpPr>
        <p:spPr>
          <a:xfrm>
            <a:off x="677335" y="2636912"/>
            <a:ext cx="7836124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3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3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Verbesserung des direkten Technologietransfers durch vertiefte Zusammenarbeit mit industriellen Partnern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Ausbau des indirekten Wissenstransfers durch gezielte Vermittlung exzellenten wissenschaftlichen Nachwuchses an die Wirtschaft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B7650-B9F0-CF4A-99B8-685A1555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E25247"/>
                </a:solidFill>
              </a:rPr>
              <a:t>Wissens-/Technologietransfer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F6BC4B-18D6-6649-815D-89808A76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2816"/>
            <a:ext cx="7426423" cy="4536504"/>
          </a:xfrm>
        </p:spPr>
        <p:txBody>
          <a:bodyPr/>
          <a:lstStyle/>
          <a:p>
            <a:pPr marL="0" indent="0">
              <a:defRPr/>
            </a:pPr>
            <a:r>
              <a:rPr lang="de-DE" sz="2400" dirty="0"/>
              <a:t>Maßnahmen:</a:t>
            </a:r>
          </a:p>
          <a:p>
            <a:pPr marL="0" indent="0">
              <a:defRPr/>
            </a:pP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Regelmäßige Teilnahme an Industriemessen</a:t>
            </a:r>
            <a:br>
              <a:rPr lang="de-DE" sz="2400" dirty="0"/>
            </a:br>
            <a:r>
              <a:rPr lang="de-DE" sz="2400" dirty="0"/>
              <a:t>(Ausstellung von Hardware-Komponenten, Bewerbung der Qualität des wissenschaftlichen Nachwuchses)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Aufbau einer zentralen Sammelstelle für Anfragen und Job-Angebote aus der Industrie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Mini Industrie-/Jobmesse z.B. im Anschluss an größere FSP-Meetings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A61A63-6143-A846-AB59-DFB98B94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40506C-4F4D-E448-9EC9-65D36A29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15</a:t>
            </a:fld>
            <a:endParaRPr lang="en-US"/>
          </a:p>
        </p:txBody>
      </p:sp>
      <p:pic>
        <p:nvPicPr>
          <p:cNvPr id="6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5C3858E-9E27-7643-A11A-CD064F2B6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80614" y="2780928"/>
            <a:ext cx="2530191" cy="14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>
                <a:solidFill>
                  <a:srgbClr val="E25247"/>
                </a:solidFill>
              </a:rPr>
              <a:t>Nachwuchsförderung</a:t>
            </a:r>
            <a:endParaRPr b="1" dirty="0">
              <a:solidFill>
                <a:srgbClr val="E25247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685802" y="1772816"/>
            <a:ext cx="7827658" cy="453650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sz="2400" dirty="0"/>
              <a:t>Ziele:</a:t>
            </a:r>
          </a:p>
          <a:p>
            <a:pPr marL="0" indent="0">
              <a:buNone/>
              <a:defRPr/>
            </a:pPr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Sicherung des Nachwuchses in Teilchenphysik und allgemein in MINT-Fächern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Förderung von Diversität und Gleichstellung der Geschlechter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Weiterqualifizierung der Doktorand*innen und</a:t>
            </a:r>
            <a:br>
              <a:rPr lang="de-DE" sz="2400" dirty="0"/>
            </a:br>
            <a:r>
              <a:rPr lang="de-DE" sz="2400" dirty="0"/>
              <a:t>Nachwuchswissenschaftler*innen</a:t>
            </a:r>
            <a:endParaRPr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16</a:t>
            </a:fld>
            <a:endParaRPr lang="en-US"/>
          </a:p>
        </p:txBody>
      </p:sp>
      <p:pic>
        <p:nvPicPr>
          <p:cNvPr id="9" name="Grafik 6" descr="Ein Bild, das Person, Flasche, Tisch, haltend enthält.&#10;&#10;Automatisch generierte Beschreibung">
            <a:extLst>
              <a:ext uri="{FF2B5EF4-FFF2-40B4-BE49-F238E27FC236}">
                <a16:creationId xmlns:a16="http://schemas.microsoft.com/office/drawing/2014/main" id="{FC42DAB9-4565-DC4F-9BD9-86A18569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9057"/>
          <a:stretch/>
        </p:blipFill>
        <p:spPr bwMode="auto">
          <a:xfrm>
            <a:off x="8783749" y="2636912"/>
            <a:ext cx="2496827" cy="20972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>
                <a:solidFill>
                  <a:srgbClr val="E25247"/>
                </a:solidFill>
              </a:rPr>
              <a:t>Nachwuchsförderung</a:t>
            </a:r>
            <a:endParaRPr b="1" dirty="0">
              <a:solidFill>
                <a:srgbClr val="E25247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685800" y="1417302"/>
            <a:ext cx="8434534" cy="4536504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de-DE" sz="2200" dirty="0"/>
              <a:t>Maßnahmen: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dirty="0"/>
              <a:t>Anwerbung von KONTAKT-Vermittler*innen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dirty="0"/>
              <a:t>Unterstützung bei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de-DE" sz="2200" dirty="0"/>
              <a:t>der Betreuung von Schülerforschungsarbeiten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de-DE" sz="2200" dirty="0"/>
              <a:t>Praktika für KONTAKT-Fellows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  <a:defRPr/>
            </a:pPr>
            <a:r>
              <a:rPr lang="de-DE" sz="2200" dirty="0"/>
              <a:t>Bewerbung von Bachelor- und Fellow-Schulen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de-DE" sz="2200" dirty="0"/>
              <a:t>Vermittler-Workshops für Doktorand*innen (und Postdocs)</a:t>
            </a:r>
          </a:p>
          <a:p>
            <a:pPr marL="0" indent="0">
              <a:defRPr/>
            </a:pPr>
            <a:r>
              <a:rPr lang="de-DE" sz="2200" dirty="0"/>
              <a:t>→ enge Zusammenarbeit mit Netzwerk Teilchenwelt (NTW)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200" dirty="0"/>
              <a:t>Coachings für Postdocs und Doktorand*innen in Schlüsselkom-petenzen (z.B. Medien-Training, Personalführung, Management, Work-Life Balance, Start-up und Existenzgründer-Training)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17</a:t>
            </a:fld>
            <a:endParaRPr lang="en-US"/>
          </a:p>
        </p:txBody>
      </p:sp>
      <p:pic>
        <p:nvPicPr>
          <p:cNvPr id="9" name="Grafik 6" descr="Ein Bild, das Person, Flasche, Tisch, haltend enthält.&#10;&#10;Automatisch generierte Beschreibung">
            <a:extLst>
              <a:ext uri="{FF2B5EF4-FFF2-40B4-BE49-F238E27FC236}">
                <a16:creationId xmlns:a16="http://schemas.microsoft.com/office/drawing/2014/main" id="{3A0EB91E-0F61-2C4A-82CA-1F7674A9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057"/>
          <a:stretch/>
        </p:blipFill>
        <p:spPr bwMode="auto">
          <a:xfrm>
            <a:off x="8783749" y="2636912"/>
            <a:ext cx="2496827" cy="20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01795-BA4B-9945-AA82-E3288782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Einbettung in vorhandene Strukturen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8F5E1-CB7D-8542-9A13-2EFDA95A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D9386D-D002-224A-A984-7A479062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18</a:t>
            </a:fld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AD7AA81-563F-4B47-8D7F-ECB14FAD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017" y="1412775"/>
            <a:ext cx="6481966" cy="48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3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70318-A40C-AE45-9B40-C9526B22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Personal des LHC </a:t>
            </a:r>
            <a:r>
              <a:rPr lang="de-DE" b="1" dirty="0" err="1">
                <a:solidFill>
                  <a:schemeClr val="accent6"/>
                </a:solidFill>
              </a:rPr>
              <a:t>ErUM</a:t>
            </a:r>
            <a:r>
              <a:rPr lang="de-DE" b="1" dirty="0">
                <a:solidFill>
                  <a:schemeClr val="accent6"/>
                </a:solidFill>
              </a:rPr>
              <a:t>-FSP Büros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616EA1-8210-7242-BD76-AC3E355E0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0848"/>
            <a:ext cx="8074495" cy="4248472"/>
          </a:xfrm>
        </p:spPr>
        <p:txBody>
          <a:bodyPr/>
          <a:lstStyle/>
          <a:p>
            <a:pPr marL="0" indent="0">
              <a:defRPr/>
            </a:pPr>
            <a:r>
              <a:rPr lang="de-DE" sz="2400" dirty="0"/>
              <a:t>Zwei Personen mit unterschiedlichen Hintergründen:</a:t>
            </a:r>
          </a:p>
          <a:p>
            <a:pPr marL="0" indent="0">
              <a:defRPr/>
            </a:pPr>
            <a:endParaRPr lang="de-DE" sz="12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Büroleitung mit wissenschaftlichem Hintergrund und einem guten Netzwerk in der Community</a:t>
            </a:r>
            <a:br>
              <a:rPr lang="de-DE" sz="2400" dirty="0"/>
            </a:br>
            <a:r>
              <a:rPr lang="de-DE" sz="2400" dirty="0"/>
              <a:t>(Sarah Aretz)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Medienexpertin mit langjähriger Erfahrung in Medienarbeit und Wissenschaftskommunikation</a:t>
            </a:r>
            <a:br>
              <a:rPr lang="de-DE" sz="2400" dirty="0"/>
            </a:br>
            <a:r>
              <a:rPr lang="de-DE" sz="2400" dirty="0"/>
              <a:t>(Marie-Lena Dieckmann)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251C16-7BE9-9745-99E1-3C5B6DDE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9BA3DE-E277-144E-B2D6-469DC0C5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19</a:t>
            </a:fld>
            <a:endParaRPr lang="en-US"/>
          </a:p>
        </p:txBody>
      </p:sp>
      <p:pic>
        <p:nvPicPr>
          <p:cNvPr id="6" name="Grafik 6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4AE31058-051D-7342-9D7C-26CEA4925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6320" y="2924944"/>
            <a:ext cx="2673895" cy="17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6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AC8CD-5FAE-7449-AE48-0F96CFAF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Synergien nutzen für mehr Sichtbarkeit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07610D-9292-B44A-9D23-4CB871132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de-DE" sz="2300" dirty="0"/>
              <a:t>BMBF Rahmenprogramm </a:t>
            </a:r>
            <a:r>
              <a:rPr lang="de-DE" sz="2300" dirty="0" err="1"/>
              <a:t>ErUM</a:t>
            </a:r>
            <a:r>
              <a:rPr lang="de-DE" sz="2300" dirty="0"/>
              <a:t>: Förderung von FSPs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de-DE" dirty="0"/>
              <a:t>m</a:t>
            </a:r>
            <a:r>
              <a:rPr lang="de-DE" sz="2300" dirty="0"/>
              <a:t>omentan 9 FSPs, darunter 4 LHC </a:t>
            </a:r>
            <a:r>
              <a:rPr lang="de-DE" sz="2300" dirty="0" err="1"/>
              <a:t>ErUM</a:t>
            </a:r>
            <a:r>
              <a:rPr lang="de-DE" sz="2300" dirty="0"/>
              <a:t>-FSPs</a:t>
            </a:r>
            <a:br>
              <a:rPr lang="de-DE" sz="2300" dirty="0"/>
            </a:br>
            <a:r>
              <a:rPr lang="de-DE" sz="2300" dirty="0"/>
              <a:t>(ATLAS, ALICE, CMS &amp; </a:t>
            </a:r>
            <a:r>
              <a:rPr lang="de-DE" sz="2300" dirty="0" err="1"/>
              <a:t>LHCb</a:t>
            </a:r>
            <a:r>
              <a:rPr lang="de-DE" sz="2300" dirty="0"/>
              <a:t>)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de-DE" dirty="0"/>
              <a:t>t</a:t>
            </a:r>
            <a:r>
              <a:rPr lang="de-DE" sz="2300" dirty="0"/>
              <a:t>hematische Nähe der LHC FSPs erlaubt</a:t>
            </a:r>
            <a:br>
              <a:rPr lang="de-DE" sz="2300" dirty="0"/>
            </a:br>
            <a:r>
              <a:rPr lang="de-DE" sz="2300" dirty="0"/>
              <a:t>gemeinsame Maßnahmen</a:t>
            </a:r>
          </a:p>
          <a:p>
            <a:pPr marL="342900" indent="-34290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de-DE" sz="2300" dirty="0"/>
              <a:t>Zusammenschluss erhöht Sichtbarkeit</a:t>
            </a:r>
          </a:p>
          <a:p>
            <a:pPr marL="0" indent="0">
              <a:spcBef>
                <a:spcPts val="1600"/>
              </a:spcBef>
              <a:defRPr/>
            </a:pPr>
            <a:r>
              <a:rPr lang="de-DE" sz="2300" dirty="0"/>
              <a:t>→ neues LHC ErUM-FSP Büro am DESY in Hamburg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2BC634-AA3A-8F42-85AC-CC8EAAAC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F2BA16-A885-264A-8763-523DF119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Ein Bild, das groß, sitzend, haltend, Maschine enthält.&#10;&#10;Automatisch generierte Beschreibung">
            <a:extLst>
              <a:ext uri="{FF2B5EF4-FFF2-40B4-BE49-F238E27FC236}">
                <a16:creationId xmlns:a16="http://schemas.microsoft.com/office/drawing/2014/main" id="{86881ABB-893B-D144-8898-502307918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00256" y="1777688"/>
            <a:ext cx="2796182" cy="39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04BAA-6EDE-4344-9723-AE935DA0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640"/>
            <a:ext cx="12192000" cy="1456267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chemeClr val="accent6"/>
                </a:solidFill>
              </a:rPr>
              <a:t>Vielen Dank für ihre Aufmerksamkeit!</a:t>
            </a:r>
            <a:endParaRPr lang="de-DE" sz="4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95A49F-9424-FF47-8138-F32B49FE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9E7230-B07E-7F4F-8C49-A5195CFC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5039B4A1-16DE-C64A-AADF-9019D9A0E61F}"/>
              </a:ext>
            </a:extLst>
          </p:cNvPr>
          <p:cNvGrpSpPr/>
          <p:nvPr/>
        </p:nvGrpSpPr>
        <p:grpSpPr bwMode="auto">
          <a:xfrm>
            <a:off x="3541183" y="1916832"/>
            <a:ext cx="5294299" cy="4007778"/>
            <a:chOff x="3541183" y="2321418"/>
            <a:chExt cx="5294299" cy="4007778"/>
          </a:xfrm>
        </p:grpSpPr>
        <p:pic>
          <p:nvPicPr>
            <p:cNvPr id="7" name="Picture 2" descr="cern.jpg">
              <a:extLst>
                <a:ext uri="{FF2B5EF4-FFF2-40B4-BE49-F238E27FC236}">
                  <a16:creationId xmlns:a16="http://schemas.microsoft.com/office/drawing/2014/main" id="{09361AFB-C750-FA44-B82F-6D8ED7DF9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772016" y="2552251"/>
              <a:ext cx="4647969" cy="356150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D048D1-7AEB-0444-88CD-0C06B603C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161" y="5867531"/>
              <a:ext cx="3002801" cy="461665"/>
            </a:xfrm>
            <a:prstGeom prst="rect">
              <a:avLst/>
            </a:prstGeom>
            <a:solidFill>
              <a:srgbClr val="00205B"/>
            </a:solidFill>
            <a:ln w="57150" cmpd="thickThin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400"/>
                <a:t>Öffentlichkeitsarbeit</a:t>
              </a:r>
              <a:endParaRPr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E2421F-B193-9447-9140-CD4945B030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04506" y="3917505"/>
              <a:ext cx="2830954" cy="830997"/>
            </a:xfrm>
            <a:prstGeom prst="rect">
              <a:avLst/>
            </a:prstGeom>
            <a:solidFill>
              <a:srgbClr val="00205B"/>
            </a:solidFill>
            <a:ln w="57150" cmpd="thickThin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400"/>
                <a:t>Wissens-/ Technologietransfer</a:t>
              </a:r>
              <a:endParaRPr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6DB998-67CC-074C-90B1-6AE0DADA94AF}"/>
                </a:ext>
              </a:extLst>
            </p:cNvPr>
            <p:cNvSpPr>
              <a:spLocks/>
            </p:cNvSpPr>
            <p:nvPr/>
          </p:nvSpPr>
          <p:spPr bwMode="auto">
            <a:xfrm rot="16199998">
              <a:off x="2264137" y="4102171"/>
              <a:ext cx="3015757" cy="461665"/>
            </a:xfrm>
            <a:prstGeom prst="rect">
              <a:avLst/>
            </a:prstGeom>
            <a:solidFill>
              <a:srgbClr val="00205B"/>
            </a:solidFill>
            <a:ln w="57150" cmpd="thickThin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400"/>
                <a:t>Nachwuchsförderung</a:t>
              </a:r>
              <a:endParaRPr/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3A2A7B49-020C-7A45-A355-EC8182C4A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70" y="2321418"/>
              <a:ext cx="1941385" cy="461665"/>
            </a:xfrm>
            <a:prstGeom prst="rect">
              <a:avLst/>
            </a:prstGeom>
            <a:solidFill>
              <a:srgbClr val="00205B"/>
            </a:solidFill>
            <a:ln w="57150" cmpd="thickThin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sz="2400"/>
                <a:t>Wissenschaft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4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46564-5C2E-274A-A111-27379F35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Zusatzmaterial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25EB9B-2A72-844F-A093-FB606CE5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C2D039-2170-2C43-BA12-D3DD9B96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3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91BDF-A146-9D48-8C82-5D725362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18" y="65259"/>
            <a:ext cx="10131425" cy="992729"/>
          </a:xfrm>
        </p:spPr>
        <p:txBody>
          <a:bodyPr/>
          <a:lstStyle/>
          <a:p>
            <a:r>
              <a:rPr lang="de-DE" b="1" dirty="0">
                <a:solidFill>
                  <a:srgbClr val="E25247"/>
                </a:solidFill>
              </a:rPr>
              <a:t>Einer von 200: Tim Hebenstreit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9D5068-C97D-D14B-A755-222DAC7E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BE6EFA-80AF-7C45-84ED-F8374893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22</a:t>
            </a:fld>
            <a:endParaRPr lang="en-US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F448ADC-D114-9C43-BB9E-4DE96ABE09F4}"/>
              </a:ext>
            </a:extLst>
          </p:cNvPr>
          <p:cNvGrpSpPr/>
          <p:nvPr/>
        </p:nvGrpSpPr>
        <p:grpSpPr>
          <a:xfrm>
            <a:off x="1230758" y="622330"/>
            <a:ext cx="9450074" cy="5784371"/>
            <a:chOff x="685800" y="624421"/>
            <a:chExt cx="9450074" cy="5784371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9814E612-076F-F243-81AB-0E9775B9DF18}"/>
                </a:ext>
              </a:extLst>
            </p:cNvPr>
            <p:cNvGrpSpPr/>
            <p:nvPr/>
          </p:nvGrpSpPr>
          <p:grpSpPr>
            <a:xfrm>
              <a:off x="767408" y="624421"/>
              <a:ext cx="9368466" cy="5650571"/>
              <a:chOff x="794563" y="624421"/>
              <a:chExt cx="9368466" cy="5650571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226B7ECD-0524-F347-8088-69EFB84FD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5241" y="988996"/>
                <a:ext cx="6159414" cy="2089869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C3EB4208-9D06-634B-99D8-86AA48B0E0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318"/>
              <a:stretch/>
            </p:blipFill>
            <p:spPr>
              <a:xfrm>
                <a:off x="7364655" y="624421"/>
                <a:ext cx="2798374" cy="3322257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56151CF5-9AB6-634B-BC4A-382D1D19B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421" y="2132856"/>
                <a:ext cx="2205702" cy="3429001"/>
              </a:xfrm>
              <a:prstGeom prst="rect">
                <a:avLst/>
              </a:prstGeom>
            </p:spPr>
          </p:pic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769071F1-3E46-CB46-9377-851A1178E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010" y="2708920"/>
                <a:ext cx="2692748" cy="3566072"/>
              </a:xfrm>
              <a:prstGeom prst="rect">
                <a:avLst/>
              </a:prstGeom>
            </p:spPr>
          </p:pic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E5FADA40-6844-504D-A633-2ADCD94B2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563" y="1719065"/>
                <a:ext cx="3063658" cy="3468646"/>
              </a:xfrm>
              <a:prstGeom prst="rect">
                <a:avLst/>
              </a:prstGeom>
            </p:spPr>
          </p:pic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5859136E-1DE5-2D47-81E9-AD8DC1AC40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72821" y="3078865"/>
                <a:ext cx="2737555" cy="2159026"/>
              </a:xfrm>
              <a:prstGeom prst="rect">
                <a:avLst/>
              </a:prstGeom>
            </p:spPr>
          </p:pic>
        </p:grpSp>
        <p:sp>
          <p:nvSpPr>
            <p:cNvPr id="19" name="Textplatzhalter 3">
              <a:extLst>
                <a:ext uri="{FF2B5EF4-FFF2-40B4-BE49-F238E27FC236}">
                  <a16:creationId xmlns:a16="http://schemas.microsoft.com/office/drawing/2014/main" id="{2EA3F92E-B765-904A-9A93-70EB023D9F14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5264650"/>
              <a:ext cx="7556121" cy="11441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  <a:buFont typeface="Arial Narrow" panose="020B0606020202030204" pitchFamily="34" charset="0"/>
                <a:buChar char="►"/>
                <a:tabLst>
                  <a:tab pos="271463" algn="l"/>
                </a:tabLst>
                <a:defRPr lang="de-DE" sz="2400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22300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2060"/>
                </a:buClr>
                <a:buSzPct val="120000"/>
                <a:buFont typeface="Wingdings" panose="05000000000000000000" pitchFamily="2" charset="2"/>
                <a:buChar char="§"/>
                <a:defRPr lang="de-DE" sz="20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01700" indent="-279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CCC00"/>
                </a:buClr>
                <a:buSzPct val="135000"/>
                <a:buFont typeface="Arial" panose="020B0604020202020204" pitchFamily="34" charset="0"/>
                <a:buChar char="•"/>
                <a:defRPr lang="de-DE" sz="18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6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>
                  <a:solidFill>
                    <a:schemeClr val="tx1"/>
                  </a:solidFill>
                  <a:latin typeface="+mj-lt"/>
                </a:rPr>
                <a:t>studiert Physik in Jena</a:t>
              </a:r>
            </a:p>
            <a:p>
              <a:pPr lvl="1">
                <a:buClr>
                  <a:srgbClr val="477BD1"/>
                </a:buClr>
              </a:pPr>
              <a:r>
                <a:rPr lang="de-DE" dirty="0">
                  <a:solidFill>
                    <a:schemeClr val="tx1"/>
                  </a:solidFill>
                  <a:latin typeface="+mj-lt"/>
                </a:rPr>
                <a:t>gefördert durch die Heinrich-Böll-Stiftung</a:t>
              </a:r>
            </a:p>
            <a:p>
              <a:pPr lvl="1">
                <a:buClr>
                  <a:srgbClr val="477BD1"/>
                </a:buClr>
              </a:pPr>
              <a:r>
                <a:rPr lang="de-DE" dirty="0">
                  <a:solidFill>
                    <a:schemeClr val="tx1"/>
                  </a:solidFill>
                  <a:latin typeface="+mj-lt"/>
                </a:rPr>
                <a:t>Laser-</a:t>
              </a:r>
              <a:r>
                <a:rPr lang="de-DE" dirty="0" err="1">
                  <a:solidFill>
                    <a:schemeClr val="tx1"/>
                  </a:solidFill>
                  <a:latin typeface="+mj-lt"/>
                </a:rPr>
                <a:t>Wakefield</a:t>
              </a:r>
              <a:r>
                <a:rPr lang="de-DE" dirty="0">
                  <a:solidFill>
                    <a:schemeClr val="tx1"/>
                  </a:solidFill>
                  <a:latin typeface="+mj-lt"/>
                </a:rPr>
                <a:t> Beschleunigung von Elektronen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8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01795-BA4B-9945-AA82-E3288782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Einbettung in vorhandene Strukturen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8F5E1-CB7D-8542-9A13-2EFDA95A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D9386D-D002-224A-A984-7A479062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3</a:t>
            </a:fld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AD7AA81-563F-4B47-8D7F-ECB14FAD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017" y="1412775"/>
            <a:ext cx="6481966" cy="48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9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A5B66-3733-D64F-B78C-7FB609EA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1" y="291688"/>
            <a:ext cx="10131425" cy="1456267"/>
          </a:xfrm>
        </p:spPr>
        <p:txBody>
          <a:bodyPr/>
          <a:lstStyle/>
          <a:p>
            <a:r>
              <a:rPr lang="de-DE" b="1" dirty="0">
                <a:solidFill>
                  <a:srgbClr val="E25247"/>
                </a:solidFill>
              </a:rPr>
              <a:t>KONTAKT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D776C5-7C5B-AD42-9C34-6121509C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BBAFC8-A354-A746-89A8-95B9F064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4</a:t>
            </a:fld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7676FD2-781B-5C43-A891-28CC4809C7B0}"/>
              </a:ext>
            </a:extLst>
          </p:cNvPr>
          <p:cNvGrpSpPr/>
          <p:nvPr/>
        </p:nvGrpSpPr>
        <p:grpSpPr>
          <a:xfrm>
            <a:off x="2186821" y="-34444"/>
            <a:ext cx="9309779" cy="2067054"/>
            <a:chOff x="2196421" y="-34444"/>
            <a:chExt cx="9309779" cy="2067054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E1DD591-25FC-1747-B135-F5B674415E91}"/>
                </a:ext>
              </a:extLst>
            </p:cNvPr>
            <p:cNvGrpSpPr/>
            <p:nvPr/>
          </p:nvGrpSpPr>
          <p:grpSpPr>
            <a:xfrm>
              <a:off x="2221626" y="-34444"/>
              <a:ext cx="9284574" cy="2064237"/>
              <a:chOff x="1414731" y="-48237"/>
              <a:chExt cx="9284574" cy="2064237"/>
            </a:xfrm>
          </p:grpSpPr>
          <p:pic>
            <p:nvPicPr>
              <p:cNvPr id="6" name="Picture 4" descr="T:\UBehrens\FOTOS\_MG_7330.jpg">
                <a:extLst>
                  <a:ext uri="{FF2B5EF4-FFF2-40B4-BE49-F238E27FC236}">
                    <a16:creationId xmlns:a16="http://schemas.microsoft.com/office/drawing/2014/main" id="{6F05A17D-EFA4-DB43-B109-72CA16915A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1230"/>
              <a:stretch/>
            </p:blipFill>
            <p:spPr bwMode="auto">
              <a:xfrm>
                <a:off x="1414731" y="0"/>
                <a:ext cx="2267128" cy="20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CMS">
                <a:extLst>
                  <a:ext uri="{FF2B5EF4-FFF2-40B4-BE49-F238E27FC236}">
                    <a16:creationId xmlns:a16="http://schemas.microsoft.com/office/drawing/2014/main" id="{23455F62-C230-DE41-A25F-274DD3E259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4564" y="-23306"/>
                <a:ext cx="2676436" cy="20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9B58F189-F576-5240-846C-0B0324FC24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6283" y="-23306"/>
                <a:ext cx="2395695" cy="2016000"/>
              </a:xfrm>
              <a:prstGeom prst="rect">
                <a:avLst/>
              </a:prstGeom>
            </p:spPr>
          </p:pic>
          <p:pic>
            <p:nvPicPr>
              <p:cNvPr id="9" name="Picture 3" descr="DSCF0399">
                <a:extLst>
                  <a:ext uri="{FF2B5EF4-FFF2-40B4-BE49-F238E27FC236}">
                    <a16:creationId xmlns:a16="http://schemas.microsoft.com/office/drawing/2014/main" id="{CBFC7894-192E-7C4B-A3EB-8A8929A9C6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022" b="-657"/>
              <a:stretch/>
            </p:blipFill>
            <p:spPr bwMode="auto">
              <a:xfrm>
                <a:off x="8602696" y="-48237"/>
                <a:ext cx="2096609" cy="205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E7A05C4-EE21-904F-A1FD-19A1972AFA13}"/>
                </a:ext>
              </a:extLst>
            </p:cNvPr>
            <p:cNvSpPr txBox="1"/>
            <p:nvPr/>
          </p:nvSpPr>
          <p:spPr>
            <a:xfrm>
              <a:off x="4424153" y="1798961"/>
              <a:ext cx="194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</a:pPr>
              <a:r>
                <a:rPr lang="de-DE" sz="10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© Frank Engel-Strebel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D090E74-F934-E443-96B1-B122027CE055}"/>
                </a:ext>
              </a:extLst>
            </p:cNvPr>
            <p:cNvSpPr txBox="1"/>
            <p:nvPr/>
          </p:nvSpPr>
          <p:spPr>
            <a:xfrm>
              <a:off x="2196421" y="1801778"/>
              <a:ext cx="194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</a:pPr>
              <a:r>
                <a:rPr lang="de-DE" sz="10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© Weltmaschine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D68674F-9F5D-2649-9385-E1554140F2DE}"/>
                </a:ext>
              </a:extLst>
            </p:cNvPr>
            <p:cNvSpPr txBox="1"/>
            <p:nvPr/>
          </p:nvSpPr>
          <p:spPr>
            <a:xfrm>
              <a:off x="9409591" y="1775655"/>
              <a:ext cx="194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  <a:defRPr/>
              </a:pPr>
              <a:r>
                <a:rPr lang="de-DE" sz="10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© Moritz Springer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81839A2-B277-C246-8ECB-411619BC3BA8}"/>
                </a:ext>
              </a:extLst>
            </p:cNvPr>
            <p:cNvSpPr txBox="1"/>
            <p:nvPr/>
          </p:nvSpPr>
          <p:spPr>
            <a:xfrm>
              <a:off x="6800021" y="1798961"/>
              <a:ext cx="194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  <a:defRPr/>
              </a:pPr>
              <a:r>
                <a:rPr lang="de-DE" sz="1000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© Netzwerk Teilchenwelt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87AA682-400D-A242-8A05-91F7D0277D5B}"/>
              </a:ext>
            </a:extLst>
          </p:cNvPr>
          <p:cNvGrpSpPr/>
          <p:nvPr/>
        </p:nvGrpSpPr>
        <p:grpSpPr>
          <a:xfrm>
            <a:off x="685800" y="2132856"/>
            <a:ext cx="9082608" cy="1201486"/>
            <a:chOff x="1678186" y="2729527"/>
            <a:chExt cx="9082608" cy="1201486"/>
          </a:xfrm>
        </p:grpSpPr>
        <p:sp>
          <p:nvSpPr>
            <p:cNvPr id="21" name="Inhaltsplatzhalter 2">
              <a:extLst>
                <a:ext uri="{FF2B5EF4-FFF2-40B4-BE49-F238E27FC236}">
                  <a16:creationId xmlns:a16="http://schemas.microsoft.com/office/drawing/2014/main" id="{CE0DBD9D-F705-FA41-AB45-DA8733F98E26}"/>
                </a:ext>
              </a:extLst>
            </p:cNvPr>
            <p:cNvSpPr txBox="1">
              <a:spLocks/>
            </p:cNvSpPr>
            <p:nvPr/>
          </p:nvSpPr>
          <p:spPr>
            <a:xfrm>
              <a:off x="1678186" y="2729527"/>
              <a:ext cx="8989814" cy="12014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  <a:buFont typeface="Arial Narrow" panose="020B0606020202030204" pitchFamily="34" charset="0"/>
                <a:buChar char="►"/>
                <a:tabLst>
                  <a:tab pos="271463" algn="l"/>
                </a:tabLst>
                <a:defRPr lang="de-DE" sz="2400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22300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2060"/>
                </a:buClr>
                <a:buSzPct val="120000"/>
                <a:buFont typeface="Wingdings" panose="05000000000000000000" pitchFamily="2" charset="2"/>
                <a:buChar char="§"/>
                <a:defRPr lang="de-DE" sz="20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01700" indent="-279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CCC00"/>
                </a:buClr>
                <a:buSzPct val="135000"/>
                <a:buFont typeface="Arial" panose="020B0604020202020204" pitchFamily="34" charset="0"/>
                <a:buChar char="•"/>
                <a:defRPr lang="de-DE" sz="18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6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de-DE" sz="2200" b="1" dirty="0" err="1">
                  <a:solidFill>
                    <a:srgbClr val="CCCC00"/>
                  </a:solidFill>
                  <a:latin typeface="+mj-lt"/>
                </a:rPr>
                <a:t>KO</a:t>
              </a:r>
              <a:r>
                <a:rPr lang="de-DE" sz="2200" dirty="0" err="1">
                  <a:solidFill>
                    <a:schemeClr val="tx1"/>
                  </a:solidFill>
                  <a:latin typeface="+mj-lt"/>
                </a:rPr>
                <a:t>mmunikation</a:t>
              </a: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de-DE" sz="2200" b="1" dirty="0">
                  <a:solidFill>
                    <a:srgbClr val="CCCC00"/>
                  </a:solidFill>
                  <a:latin typeface="+mj-lt"/>
                </a:rPr>
                <a:t>N</a:t>
              </a: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achwuchsgewinnung und </a:t>
              </a:r>
              <a:r>
                <a:rPr lang="de-DE" sz="2200" b="1" dirty="0">
                  <a:solidFill>
                    <a:srgbClr val="CCCC00"/>
                  </a:solidFill>
                  <a:latin typeface="+mj-lt"/>
                </a:rPr>
                <a:t>T</a:t>
              </a: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eilhabe der </a:t>
              </a:r>
              <a:r>
                <a:rPr lang="de-DE" sz="2200" b="1" dirty="0">
                  <a:solidFill>
                    <a:srgbClr val="CCCC00"/>
                  </a:solidFill>
                  <a:latin typeface="+mj-lt"/>
                </a:rPr>
                <a:t>A</a:t>
              </a: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llgemeinheit</a:t>
              </a:r>
              <a:r>
                <a:rPr lang="de-DE" sz="22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an Erkenntnissen auf dem Gebiet der </a:t>
              </a:r>
              <a:r>
                <a:rPr lang="de-DE" sz="2200" b="1" dirty="0">
                  <a:solidFill>
                    <a:srgbClr val="CCCC00"/>
                  </a:solidFill>
                  <a:latin typeface="+mj-lt"/>
                </a:rPr>
                <a:t>K</a:t>
              </a: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leinsten </a:t>
              </a:r>
              <a:r>
                <a:rPr lang="de-DE" sz="2200" b="1" dirty="0">
                  <a:solidFill>
                    <a:srgbClr val="CCCC00"/>
                  </a:solidFill>
                  <a:latin typeface="+mj-lt"/>
                </a:rPr>
                <a:t>T</a:t>
              </a: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eilchen</a:t>
              </a:r>
            </a:p>
            <a:p>
              <a:pPr>
                <a:spcBef>
                  <a:spcPts val="600"/>
                </a:spcBef>
              </a:pP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gefördert als </a:t>
              </a:r>
              <a:r>
                <a:rPr lang="de-DE" sz="2200" b="1" dirty="0">
                  <a:solidFill>
                    <a:schemeClr val="tx1"/>
                  </a:solidFill>
                  <a:latin typeface="+mj-lt"/>
                </a:rPr>
                <a:t>integraler Teil der Forschung </a:t>
              </a:r>
              <a:r>
                <a:rPr lang="de-DE" sz="2200" dirty="0">
                  <a:solidFill>
                    <a:schemeClr val="tx1"/>
                  </a:solidFill>
                  <a:latin typeface="+mj-lt"/>
                </a:rPr>
                <a:t>im Rahmenprogramm </a:t>
              </a:r>
              <a:r>
                <a:rPr lang="de-DE" sz="2200" dirty="0">
                  <a:solidFill>
                    <a:srgbClr val="E25247"/>
                  </a:solidFill>
                  <a:latin typeface="+mj-lt"/>
                  <a:sym typeface="Wingdings" pitchFamily="2" charset="2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ErUM</a:t>
              </a:r>
              <a:endParaRPr lang="de-DE" sz="2200" dirty="0">
                <a:solidFill>
                  <a:srgbClr val="E25247"/>
                </a:solidFill>
                <a:latin typeface="+mj-lt"/>
                <a:sym typeface="Wingdings" pitchFamily="2" charset="2"/>
              </a:endParaRP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91F8EB3-4608-D240-B5A5-4F09D5977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8573" y="3262692"/>
              <a:ext cx="492221" cy="492221"/>
            </a:xfrm>
            <a:prstGeom prst="rect">
              <a:avLst/>
            </a:prstGeom>
          </p:spPr>
        </p:pic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811CF37C-1FE1-1A47-8365-B1FB93A49F43}"/>
              </a:ext>
            </a:extLst>
          </p:cNvPr>
          <p:cNvSpPr/>
          <p:nvPr/>
        </p:nvSpPr>
        <p:spPr>
          <a:xfrm>
            <a:off x="685800" y="3573016"/>
            <a:ext cx="3674646" cy="2341782"/>
          </a:xfrm>
          <a:prstGeom prst="rect">
            <a:avLst/>
          </a:prstGeom>
          <a:ln>
            <a:solidFill>
              <a:srgbClr val="E25247"/>
            </a:solidFill>
          </a:ln>
        </p:spPr>
        <p:txBody>
          <a:bodyPr wrap="square">
            <a:noAutofit/>
          </a:bodyPr>
          <a:lstStyle/>
          <a:p>
            <a:pPr defTabSz="752838">
              <a:spcBef>
                <a:spcPts val="1200"/>
              </a:spcBef>
            </a:pPr>
            <a:r>
              <a:rPr lang="de-DE" sz="1500" b="1" dirty="0"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Grundsatzpapier des BMBF zur Wissenschaftskommunikation (11/2019)</a:t>
            </a:r>
            <a:br>
              <a:rPr lang="de-DE" sz="1500" b="1" dirty="0">
                <a:solidFill>
                  <a:srgbClr val="C573D2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500" i="1" dirty="0">
                <a:latin typeface="+mj-lt"/>
              </a:rPr>
              <a:t>Das BMBF wird die </a:t>
            </a:r>
            <a:r>
              <a:rPr lang="de-DE" sz="1500" i="1" dirty="0" err="1">
                <a:solidFill>
                  <a:srgbClr val="E25247"/>
                </a:solidFill>
                <a:latin typeface="+mj-lt"/>
              </a:rPr>
              <a:t>Wissenschaftskommuni</a:t>
            </a:r>
            <a:r>
              <a:rPr lang="de-DE" sz="1500" i="1" dirty="0">
                <a:solidFill>
                  <a:srgbClr val="E25247"/>
                </a:solidFill>
                <a:latin typeface="+mj-lt"/>
              </a:rPr>
              <a:t>-kation als integralen Bestandteil der BMBF­-Förderung </a:t>
            </a:r>
            <a:r>
              <a:rPr lang="de-DE" sz="1500" i="1" dirty="0">
                <a:latin typeface="+mj-lt"/>
              </a:rPr>
              <a:t>ausbauen… </a:t>
            </a:r>
            <a:br>
              <a:rPr lang="de-DE" sz="1500" i="1" dirty="0">
                <a:latin typeface="+mj-lt"/>
              </a:rPr>
            </a:br>
            <a:r>
              <a:rPr lang="de-DE" sz="1500" i="1" dirty="0">
                <a:latin typeface="+mj-lt"/>
              </a:rPr>
              <a:t>Es sollen dadurch Anreize für Forschende und Forschungseinrichtungen geschaffen und die </a:t>
            </a:r>
            <a:r>
              <a:rPr lang="de-DE" sz="1500" i="1" dirty="0">
                <a:solidFill>
                  <a:srgbClr val="E25247"/>
                </a:solidFill>
                <a:latin typeface="+mj-lt"/>
              </a:rPr>
              <a:t>Wissenschaftskommunikation in Deutschland grundlegend in der Wissenschaft verankert </a:t>
            </a:r>
            <a:r>
              <a:rPr lang="de-DE" sz="1500" i="1" dirty="0">
                <a:latin typeface="+mj-lt"/>
              </a:rPr>
              <a:t>werden.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8BE5DFD-7B57-B049-A603-FBCEDD307D89}"/>
              </a:ext>
            </a:extLst>
          </p:cNvPr>
          <p:cNvGrpSpPr/>
          <p:nvPr/>
        </p:nvGrpSpPr>
        <p:grpSpPr>
          <a:xfrm>
            <a:off x="4599629" y="3396916"/>
            <a:ext cx="6896971" cy="2648858"/>
            <a:chOff x="4599629" y="3396916"/>
            <a:chExt cx="6896971" cy="2648858"/>
          </a:xfrm>
        </p:grpSpPr>
        <p:sp>
          <p:nvSpPr>
            <p:cNvPr id="27" name="Inhaltsplatzhalter 2">
              <a:extLst>
                <a:ext uri="{FF2B5EF4-FFF2-40B4-BE49-F238E27FC236}">
                  <a16:creationId xmlns:a16="http://schemas.microsoft.com/office/drawing/2014/main" id="{AAD48E22-0600-194E-AA1C-B191C4419E01}"/>
                </a:ext>
              </a:extLst>
            </p:cNvPr>
            <p:cNvSpPr txBox="1">
              <a:spLocks/>
            </p:cNvSpPr>
            <p:nvPr/>
          </p:nvSpPr>
          <p:spPr>
            <a:xfrm>
              <a:off x="4599629" y="3573016"/>
              <a:ext cx="6896971" cy="24727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  <a:buFont typeface="Arial Narrow" panose="020B0606020202030204" pitchFamily="34" charset="0"/>
                <a:buChar char="►"/>
                <a:tabLst>
                  <a:tab pos="271463" algn="l"/>
                </a:tabLst>
                <a:defRPr lang="de-DE" sz="2400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22300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2060"/>
                </a:buClr>
                <a:buSzPct val="120000"/>
                <a:buFont typeface="Wingdings" panose="05000000000000000000" pitchFamily="2" charset="2"/>
                <a:buChar char="§"/>
                <a:defRPr lang="de-DE" sz="20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01700" indent="-279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CCC00"/>
                </a:buClr>
                <a:buSzPct val="135000"/>
                <a:buFont typeface="Arial" panose="020B0604020202020204" pitchFamily="34" charset="0"/>
                <a:buChar char="•"/>
                <a:defRPr lang="de-DE" sz="18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6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de-DE" sz="2200" b="1" dirty="0">
                  <a:solidFill>
                    <a:schemeClr val="tx1"/>
                  </a:solidFill>
                  <a:latin typeface="+mj-lt"/>
                </a:rPr>
                <a:t>Verbindet und nutzt</a:t>
              </a:r>
              <a:endParaRPr lang="de-DE" sz="2200" dirty="0">
                <a:solidFill>
                  <a:schemeClr val="tx1"/>
                </a:solidFill>
                <a:latin typeface="+mj-lt"/>
              </a:endParaRPr>
            </a:p>
            <a:p>
              <a:pPr lvl="1">
                <a:spcBef>
                  <a:spcPts val="600"/>
                </a:spcBef>
                <a:buClr>
                  <a:srgbClr val="477BD1"/>
                </a:buClr>
              </a:pPr>
              <a:r>
                <a:rPr lang="de-DE" sz="1800" dirty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Weltmaschine</a:t>
              </a:r>
            </a:p>
            <a:p>
              <a:pPr lvl="2">
                <a:spcBef>
                  <a:spcPts val="600"/>
                </a:spcBef>
              </a:pPr>
              <a:r>
                <a:rPr lang="de-DE" sz="1600" dirty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Portal für Medien und Öffentlichkeit zu HEP</a:t>
              </a:r>
            </a:p>
            <a:p>
              <a:pPr lvl="1">
                <a:spcBef>
                  <a:spcPts val="600"/>
                </a:spcBef>
                <a:buClr>
                  <a:srgbClr val="477BD1"/>
                </a:buClr>
              </a:pPr>
              <a:r>
                <a:rPr lang="de-DE" sz="1800" dirty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Netzwerk Teilchenwelt</a:t>
              </a:r>
            </a:p>
            <a:p>
              <a:pPr lvl="2">
                <a:spcBef>
                  <a:spcPts val="600"/>
                </a:spcBef>
              </a:pPr>
              <a:r>
                <a:rPr lang="de-DE" sz="1600" dirty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Jugendliche, Studierende, Promovierende und Lehrkräfte</a:t>
              </a:r>
            </a:p>
            <a:p>
              <a:pPr lvl="2">
                <a:spcBef>
                  <a:spcPts val="600"/>
                </a:spcBef>
              </a:pPr>
              <a:r>
                <a:rPr lang="de-DE" sz="1600" dirty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28 Standorte</a:t>
              </a:r>
            </a:p>
            <a:p>
              <a:pPr lvl="2">
                <a:spcBef>
                  <a:spcPts val="600"/>
                </a:spcBef>
              </a:pPr>
              <a:r>
                <a:rPr lang="de-DE" sz="1600" dirty="0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3 Knotenpunkte (Bonn, Mainz, Münster) zur regionalen Koordination und Einbindung </a:t>
              </a:r>
              <a:r>
                <a:rPr lang="de-DE" sz="1600" dirty="0" err="1">
                  <a:solidFill>
                    <a:schemeClr val="tx1"/>
                  </a:solidFill>
                  <a:latin typeface="+mj-lt"/>
                  <a:sym typeface="Wingdings" pitchFamily="2" charset="2"/>
                </a:rPr>
                <a:t>HuK</a:t>
              </a:r>
              <a:endParaRPr lang="de-DE" sz="1600" dirty="0">
                <a:solidFill>
                  <a:schemeClr val="tx1"/>
                </a:solidFill>
                <a:latin typeface="+mj-lt"/>
                <a:sym typeface="Wingdings" pitchFamily="2" charset="2"/>
              </a:endParaRP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439AE2CB-FD16-3A48-80DB-6185493251F0}"/>
                </a:ext>
              </a:extLst>
            </p:cNvPr>
            <p:cNvGrpSpPr/>
            <p:nvPr/>
          </p:nvGrpSpPr>
          <p:grpSpPr>
            <a:xfrm>
              <a:off x="7630502" y="3396916"/>
              <a:ext cx="2635558" cy="798367"/>
              <a:chOff x="7896001" y="3747174"/>
              <a:chExt cx="2635558" cy="798367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4137EE33-79A2-DC47-A9FB-F87241A15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0807" y="3878591"/>
                <a:ext cx="1700752" cy="535531"/>
              </a:xfrm>
              <a:prstGeom prst="rect">
                <a:avLst/>
              </a:prstGeom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7C43C4B5-8711-144D-8E52-AC443F01A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6001" y="3747174"/>
                <a:ext cx="798367" cy="7983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705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685FF-4993-6146-9580-7C8F0818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Über Weltmaschine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lang="de-DE" sz="2000" dirty="0">
                <a:solidFill>
                  <a:srgbClr val="477BD1"/>
                </a:solidFill>
              </a:rPr>
              <a:t>Zentrales Presse- und Öffentlichkeitsportal für deutsche Teilchenphysik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0FFA1A-BA9C-2D4C-90A3-2322B35D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72816"/>
            <a:ext cx="6784411" cy="4536504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de-DE" dirty="0"/>
              <a:t>Seit 2008, Sitz bei DESY in Hamburg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Ursprung als mobile Ausstellung über den LHC erst in</a:t>
            </a:r>
            <a:br>
              <a:rPr lang="de-DE" dirty="0"/>
            </a:br>
            <a:r>
              <a:rPr lang="de-DE" dirty="0"/>
              <a:t>Berlin, dann als mobile Ausstellung in vielen weiteren</a:t>
            </a:r>
            <a:br>
              <a:rPr lang="de-DE" dirty="0"/>
            </a:br>
            <a:r>
              <a:rPr lang="de-DE" dirty="0"/>
              <a:t>Orte in ganz Deutschland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Öffentlichkeitsteil des BMBF geförderten KONTAKT-Projekts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Presse-Kontakt; organisiert u.a. auch Journalistenreisen</a:t>
            </a:r>
            <a:br>
              <a:rPr lang="de-DE" dirty="0"/>
            </a:br>
            <a:r>
              <a:rPr lang="de-DE" dirty="0"/>
              <a:t>ans 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Web-Newsportal für deutsche Teilchenwissenschaft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Schwerpunkte LHC-Physik, aber auch Belle II und </a:t>
            </a:r>
            <a:r>
              <a:rPr lang="de-DE" dirty="0" err="1"/>
              <a:t>Neutrinoforschung</a:t>
            </a:r>
            <a:r>
              <a:rPr lang="de-DE" dirty="0"/>
              <a:t> wie z.B. </a:t>
            </a:r>
            <a:r>
              <a:rPr lang="de-DE" dirty="0" err="1"/>
              <a:t>IceCube</a:t>
            </a:r>
            <a:endParaRPr lang="de-DE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Serie über Wissenschaftler*innen „Auf Teilchenjagd“ zeigt Vielfalt der Menschen und der Forschung bei Instituten in Deutschland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/>
              <a:t>News-Vorschläge an </a:t>
            </a:r>
            <a:r>
              <a:rPr lang="de-DE" dirty="0" err="1">
                <a:solidFill>
                  <a:srgbClr val="477BD1"/>
                </a:solidFill>
              </a:rPr>
              <a:t>lhc-kommunikation@desy.de</a:t>
            </a:r>
            <a:endParaRPr lang="de-DE" dirty="0">
              <a:solidFill>
                <a:srgbClr val="477BD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9E7AF3-73E8-BB43-AB7C-7B73FFE3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Jahresversammlung</a:t>
            </a:r>
            <a:r>
              <a:rPr lang="en-US" dirty="0"/>
              <a:t> 2020 der </a:t>
            </a:r>
            <a:r>
              <a:rPr lang="en-US" dirty="0" err="1"/>
              <a:t>Teilchenphysiker</a:t>
            </a:r>
            <a:r>
              <a:rPr lang="en-US" dirty="0"/>
              <a:t>*</a:t>
            </a:r>
            <a:r>
              <a:rPr lang="en-US" dirty="0" err="1"/>
              <a:t>innen</a:t>
            </a:r>
            <a:r>
              <a:rPr lang="en-US" dirty="0"/>
              <a:t> in Deutschland – </a:t>
            </a:r>
            <a:r>
              <a:rPr lang="en-US" dirty="0" err="1"/>
              <a:t>Vorstellung</a:t>
            </a:r>
            <a:r>
              <a:rPr lang="en-US" dirty="0"/>
              <a:t> des LHC </a:t>
            </a:r>
            <a:r>
              <a:rPr lang="en-US" dirty="0" err="1"/>
              <a:t>ErUM</a:t>
            </a:r>
            <a:r>
              <a:rPr lang="en-US" dirty="0"/>
              <a:t>-FSP </a:t>
            </a:r>
            <a:r>
              <a:rPr lang="en-US" dirty="0" err="1"/>
              <a:t>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83BD94-76C1-9649-A23B-C58C10EA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5</a:t>
            </a:fld>
            <a:endParaRPr lang="en-US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C5F5947-0C88-F241-8E53-094B505076EF}"/>
              </a:ext>
            </a:extLst>
          </p:cNvPr>
          <p:cNvGrpSpPr/>
          <p:nvPr/>
        </p:nvGrpSpPr>
        <p:grpSpPr>
          <a:xfrm>
            <a:off x="7470212" y="1700808"/>
            <a:ext cx="4721788" cy="4167572"/>
            <a:chOff x="6183583" y="1371600"/>
            <a:chExt cx="5621127" cy="4961352"/>
          </a:xfrm>
        </p:grpSpPr>
        <p:pic>
          <p:nvPicPr>
            <p:cNvPr id="7" name="Picture 2" descr="https://www.weltmaschine.de/common/images/logo.png">
              <a:extLst>
                <a:ext uri="{FF2B5EF4-FFF2-40B4-BE49-F238E27FC236}">
                  <a16:creationId xmlns:a16="http://schemas.microsoft.com/office/drawing/2014/main" id="{8A0B88AB-F1BB-244D-87D2-002D4DB1F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1371600"/>
              <a:ext cx="2138694" cy="213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D45E48A1-5565-A949-93AE-5C7F8BF07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14641" r="1912"/>
            <a:stretch/>
          </p:blipFill>
          <p:spPr bwMode="auto">
            <a:xfrm>
              <a:off x="6183583" y="3429000"/>
              <a:ext cx="5621127" cy="2903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01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599B8A-7DBE-1D4C-B1E6-FFC857385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772816"/>
            <a:ext cx="5257800" cy="4536504"/>
          </a:xfrm>
        </p:spPr>
        <p:txBody>
          <a:bodyPr>
            <a:normAutofit/>
          </a:bodyPr>
          <a:lstStyle/>
          <a:p>
            <a:pPr marL="0" indent="0"/>
            <a:r>
              <a:rPr lang="de-DE" sz="1800" b="1" dirty="0"/>
              <a:t>Mobiles Modul „Urknall Unterwegs“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FFFF"/>
                </a:solidFill>
              </a:rPr>
              <a:t>einer</a:t>
            </a:r>
            <a:r>
              <a:rPr lang="de-DE" sz="1800" dirty="0"/>
              <a:t> der Schwerpunkte der </a:t>
            </a:r>
            <a:r>
              <a:rPr lang="de-DE" sz="1800" dirty="0" err="1"/>
              <a:t>Outreach</a:t>
            </a:r>
            <a:r>
              <a:rPr lang="de-DE" sz="1800" dirty="0"/>
              <a:t>-Aktivitäten des KONTAKT-Projekts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Publikum: Menschen, die (noch) nicht an Wissenschaft interessiert sind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Orte: wo man diese Leute findet, also öffentliche Plätze wie z.B. Einkaufszentren, Festivals, natürlich unter COVID-Hygienemaßnahmen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jetzt in der Bauphase, soll in 2021 anlaufen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DC2F71-8617-074F-99F5-DEC245EE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9B3F2B-456C-E746-8879-0014DEAB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6</a:t>
            </a:fld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6CBB86-9EFA-2B44-A03A-60A721BA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8640"/>
            <a:ext cx="10131425" cy="1456267"/>
          </a:xfrm>
        </p:spPr>
        <p:txBody>
          <a:bodyPr/>
          <a:lstStyle/>
          <a:p>
            <a:r>
              <a:rPr lang="de-DE" b="1" dirty="0">
                <a:solidFill>
                  <a:schemeClr val="accent6"/>
                </a:solidFill>
              </a:rPr>
              <a:t>Weltmaschine in 2020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lang="de-DE" sz="1800" dirty="0">
                <a:solidFill>
                  <a:srgbClr val="477BD1"/>
                </a:solidFill>
              </a:rPr>
              <a:t>Inhaltliche Gestaltung und Bau des mobilen Moduls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1092A113-DDFD-A847-BE0B-78212506BA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-812" r="81" b="168"/>
          <a:stretch/>
        </p:blipFill>
        <p:spPr>
          <a:xfrm>
            <a:off x="6852621" y="239510"/>
            <a:ext cx="4673865" cy="3348720"/>
          </a:xfrm>
          <a:prstGeom prst="rect">
            <a:avLst/>
          </a:prstGeom>
        </p:spPr>
      </p:pic>
      <p:sp>
        <p:nvSpPr>
          <p:cNvPr id="8" name="Textplatzhalter 8">
            <a:extLst>
              <a:ext uri="{FF2B5EF4-FFF2-40B4-BE49-F238E27FC236}">
                <a16:creationId xmlns:a16="http://schemas.microsoft.com/office/drawing/2014/main" id="{D806047D-9052-F247-B713-607214043EB4}"/>
              </a:ext>
            </a:extLst>
          </p:cNvPr>
          <p:cNvSpPr txBox="1">
            <a:spLocks/>
          </p:cNvSpPr>
          <p:nvPr/>
        </p:nvSpPr>
        <p:spPr>
          <a:xfrm>
            <a:off x="6456040" y="3783116"/>
            <a:ext cx="5616575" cy="283537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b="1" dirty="0"/>
              <a:t>Inhalt: Drei Abschnitte</a:t>
            </a:r>
          </a:p>
          <a:p>
            <a:r>
              <a:rPr lang="de-DE" dirty="0"/>
              <a:t>Eingangsstufe: Torbogen „Spaziergang durch das Universum bis zum Urknall“ soll Menschen anlocken</a:t>
            </a:r>
          </a:p>
          <a:p>
            <a:r>
              <a:rPr lang="de-DE" dirty="0"/>
              <a:t>Erfahrungsstufe: Spiele und Nebelkammer machen neugierig</a:t>
            </a:r>
          </a:p>
          <a:p>
            <a:r>
              <a:rPr lang="de-DE" dirty="0"/>
              <a:t>Synthesestufe: fundamentale Wechselwirkungen und Teilchenphysik in der Gesellschaft – „warum betrifft mich das und was habe ich davon?“</a:t>
            </a:r>
          </a:p>
        </p:txBody>
      </p:sp>
    </p:spTree>
    <p:extLst>
      <p:ext uri="{BB962C8B-B14F-4D97-AF65-F5344CB8AC3E}">
        <p14:creationId xmlns:p14="http://schemas.microsoft.com/office/powerpoint/2010/main" val="36156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F49AD-FE0A-304A-B721-AEBD6A50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Von uns für euch: Medientraining!</a:t>
            </a:r>
            <a:br>
              <a:rPr lang="de-DE" b="1" dirty="0">
                <a:solidFill>
                  <a:schemeClr val="accent6"/>
                </a:solidFill>
              </a:rPr>
            </a:br>
            <a:r>
              <a:rPr lang="de-DE" sz="2000" dirty="0">
                <a:solidFill>
                  <a:srgbClr val="477BD1"/>
                </a:solidFill>
              </a:rPr>
              <a:t>Virtuelles Training für Nachwuchswissenschaftler*innen im Januar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48F234-480E-A645-BD84-E33243CC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574" y="1772936"/>
            <a:ext cx="5369298" cy="3024216"/>
          </a:xfrm>
        </p:spPr>
        <p:txBody>
          <a:bodyPr/>
          <a:lstStyle/>
          <a:p>
            <a:pPr marL="0" indent="0"/>
            <a:r>
              <a:rPr lang="de-DE" sz="1800" b="1" dirty="0"/>
              <a:t>KONTAKT-Service für die Community: Medientrainings</a:t>
            </a:r>
          </a:p>
          <a:p>
            <a:pPr marL="0" indent="0"/>
            <a:endParaRPr lang="de-DE" sz="1400" b="1" dirty="0"/>
          </a:p>
          <a:p>
            <a:pPr marL="0" indent="0"/>
            <a:r>
              <a:rPr lang="de-DE" sz="1800" dirty="0">
                <a:sym typeface="Wingdings" pitchFamily="2" charset="2"/>
              </a:rPr>
              <a:t> Zielgruppe Nachwuchswissenschaftler*innen 	(Doktorand*innen,  Postdocs etc.)</a:t>
            </a:r>
            <a:endParaRPr lang="de-DE" sz="1800" dirty="0"/>
          </a:p>
          <a:p>
            <a:pPr lvl="1">
              <a:buFont typeface="Wingdings" pitchFamily="2" charset="2"/>
              <a:buChar char="à"/>
            </a:pPr>
            <a:r>
              <a:rPr lang="de-DE" sz="1800" dirty="0">
                <a:sym typeface="Wingdings" pitchFamily="2" charset="2"/>
              </a:rPr>
              <a:t>komplett virtuell </a:t>
            </a:r>
          </a:p>
          <a:p>
            <a:pPr lvl="2">
              <a:buFont typeface="Wingdings" pitchFamily="2" charset="2"/>
              <a:buChar char="à"/>
            </a:pPr>
            <a:r>
              <a:rPr lang="de-DE" sz="1800" dirty="0">
                <a:sym typeface="Wingdings" pitchFamily="2" charset="2"/>
              </a:rPr>
              <a:t>keine Kosten für euch / eure Institute</a:t>
            </a:r>
          </a:p>
          <a:p>
            <a:pPr lvl="3">
              <a:buFont typeface="Wingdings" pitchFamily="2" charset="2"/>
              <a:buChar char="à"/>
            </a:pPr>
            <a:r>
              <a:rPr lang="de-DE" sz="1800" dirty="0">
                <a:sym typeface="Wingdings" pitchFamily="2" charset="2"/>
              </a:rPr>
              <a:t> anmelden unter  </a:t>
            </a:r>
            <a:br>
              <a:rPr lang="de-DE" sz="1800" dirty="0">
                <a:sym typeface="Wingdings" pitchFamily="2" charset="2"/>
              </a:rPr>
            </a:br>
            <a:r>
              <a:rPr lang="de-DE" sz="1800" dirty="0">
                <a:solidFill>
                  <a:srgbClr val="477BD1"/>
                </a:solidFill>
                <a:sym typeface="Wingdings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lhc-kommunikation@desy.de</a:t>
            </a:r>
            <a:endParaRPr lang="de-DE" sz="1800" dirty="0">
              <a:solidFill>
                <a:srgbClr val="477BD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5426A8-80C0-2A4A-8B4C-59547F19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98BDA4-4416-544C-9701-0A7761E4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B09AFC5-1677-7B4C-96FA-BAEE0B515678}"/>
              </a:ext>
            </a:extLst>
          </p:cNvPr>
          <p:cNvSpPr txBox="1">
            <a:spLocks/>
          </p:cNvSpPr>
          <p:nvPr/>
        </p:nvSpPr>
        <p:spPr>
          <a:xfrm rot="20786791">
            <a:off x="694763" y="1878509"/>
            <a:ext cx="3205477" cy="418104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000" u="sng" dirty="0">
                <a:latin typeface="Chalkduster" panose="03050602040202020205" pitchFamily="66" charset="77"/>
              </a:rPr>
              <a:t>Was </a:t>
            </a:r>
            <a:r>
              <a:rPr lang="en-GB" sz="2000" u="sng" dirty="0" err="1">
                <a:latin typeface="Chalkduster" panose="03050602040202020205" pitchFamily="66" charset="77"/>
              </a:rPr>
              <a:t>ihr</a:t>
            </a:r>
            <a:r>
              <a:rPr lang="en-GB" sz="2000" u="sng" dirty="0">
                <a:latin typeface="Chalkduster" panose="03050602040202020205" pitchFamily="66" charset="77"/>
              </a:rPr>
              <a:t> </a:t>
            </a:r>
            <a:r>
              <a:rPr lang="en-GB" sz="2000" u="sng" dirty="0" err="1">
                <a:latin typeface="Chalkduster" panose="03050602040202020205" pitchFamily="66" charset="77"/>
              </a:rPr>
              <a:t>dabei</a:t>
            </a:r>
            <a:r>
              <a:rPr lang="en-GB" sz="2000" u="sng" dirty="0">
                <a:latin typeface="Chalkduster" panose="03050602040202020205" pitchFamily="66" charset="77"/>
              </a:rPr>
              <a:t> </a:t>
            </a:r>
            <a:r>
              <a:rPr lang="en-GB" sz="2000" u="sng" dirty="0" err="1">
                <a:latin typeface="Chalkduster" panose="03050602040202020205" pitchFamily="66" charset="77"/>
              </a:rPr>
              <a:t>lernt</a:t>
            </a:r>
            <a:endParaRPr lang="en-GB" sz="1600" dirty="0">
              <a:latin typeface="Chalkduster" panose="03050602040202020205" pitchFamily="66" charset="77"/>
            </a:endParaRPr>
          </a:p>
          <a:p>
            <a:r>
              <a:rPr lang="en-GB" sz="1600" dirty="0">
                <a:latin typeface="Chalkduster" panose="03050602040202020205" pitchFamily="66" charset="77"/>
              </a:rPr>
              <a:t>Storytelling und </a:t>
            </a:r>
            <a:r>
              <a:rPr lang="en-GB" sz="1600" dirty="0" err="1">
                <a:latin typeface="Chalkduster" panose="03050602040202020205" pitchFamily="66" charset="77"/>
              </a:rPr>
              <a:t>Kernbotschaft</a:t>
            </a:r>
            <a:endParaRPr lang="en-GB" sz="1600" dirty="0">
              <a:latin typeface="Chalkduster" panose="03050602040202020205" pitchFamily="66" charset="77"/>
            </a:endParaRPr>
          </a:p>
          <a:p>
            <a:r>
              <a:rPr lang="en-GB" sz="1600" dirty="0" err="1">
                <a:latin typeface="Chalkduster" panose="03050602040202020205" pitchFamily="66" charset="77"/>
              </a:rPr>
              <a:t>Klare</a:t>
            </a:r>
            <a:r>
              <a:rPr lang="en-GB" sz="1600" dirty="0">
                <a:latin typeface="Chalkduster" panose="03050602040202020205" pitchFamily="66" charset="77"/>
              </a:rPr>
              <a:t> </a:t>
            </a:r>
            <a:r>
              <a:rPr lang="en-GB" sz="1600" dirty="0" err="1">
                <a:latin typeface="Chalkduster" panose="03050602040202020205" pitchFamily="66" charset="77"/>
              </a:rPr>
              <a:t>Sprache</a:t>
            </a:r>
            <a:r>
              <a:rPr lang="en-GB" sz="1600" dirty="0">
                <a:latin typeface="Chalkduster" panose="03050602040202020205" pitchFamily="66" charset="77"/>
              </a:rPr>
              <a:t>, </a:t>
            </a:r>
            <a:r>
              <a:rPr lang="en-GB" sz="1600" dirty="0" err="1">
                <a:latin typeface="Chalkduster" panose="03050602040202020205" pitchFamily="66" charset="77"/>
              </a:rPr>
              <a:t>verständliches</a:t>
            </a:r>
            <a:r>
              <a:rPr lang="en-GB" sz="1600" dirty="0">
                <a:latin typeface="Chalkduster" panose="03050602040202020205" pitchFamily="66" charset="77"/>
              </a:rPr>
              <a:t> </a:t>
            </a:r>
            <a:r>
              <a:rPr lang="en-GB" sz="1600" dirty="0" err="1">
                <a:latin typeface="Chalkduster" panose="03050602040202020205" pitchFamily="66" charset="77"/>
              </a:rPr>
              <a:t>Formulieren</a:t>
            </a:r>
            <a:endParaRPr lang="en-GB" sz="1600" dirty="0">
              <a:latin typeface="Chalkduster" panose="03050602040202020205" pitchFamily="66" charset="77"/>
            </a:endParaRPr>
          </a:p>
          <a:p>
            <a:r>
              <a:rPr lang="en-GB" sz="1600" dirty="0" err="1">
                <a:latin typeface="Chalkduster" panose="03050602040202020205" pitchFamily="66" charset="77"/>
              </a:rPr>
              <a:t>Wirkung</a:t>
            </a:r>
            <a:r>
              <a:rPr lang="en-GB" sz="1600" dirty="0">
                <a:latin typeface="Chalkduster" panose="03050602040202020205" pitchFamily="66" charset="77"/>
              </a:rPr>
              <a:t> </a:t>
            </a:r>
            <a:r>
              <a:rPr lang="en-GB" sz="1600" dirty="0" err="1">
                <a:latin typeface="Chalkduster" panose="03050602040202020205" pitchFamily="66" charset="77"/>
              </a:rPr>
              <a:t>vor</a:t>
            </a:r>
            <a:r>
              <a:rPr lang="en-GB" sz="1600" dirty="0">
                <a:latin typeface="Chalkduster" panose="03050602040202020205" pitchFamily="66" charset="77"/>
              </a:rPr>
              <a:t> der </a:t>
            </a:r>
            <a:r>
              <a:rPr lang="en-GB" sz="1600" dirty="0" err="1">
                <a:latin typeface="Chalkduster" panose="03050602040202020205" pitchFamily="66" charset="77"/>
              </a:rPr>
              <a:t>Kamera</a:t>
            </a:r>
            <a:endParaRPr lang="en-GB" sz="1600" dirty="0">
              <a:latin typeface="Chalkduster" panose="03050602040202020205" pitchFamily="66" charset="77"/>
            </a:endParaRPr>
          </a:p>
          <a:p>
            <a:r>
              <a:rPr lang="en-GB" sz="1600" dirty="0">
                <a:latin typeface="Chalkduster" panose="03050602040202020205" pitchFamily="66" charset="77"/>
              </a:rPr>
              <a:t>1x1 des </a:t>
            </a:r>
            <a:r>
              <a:rPr lang="en-GB" sz="1600" dirty="0" err="1">
                <a:latin typeface="Chalkduster" panose="03050602040202020205" pitchFamily="66" charset="77"/>
              </a:rPr>
              <a:t>selbstgedrehten</a:t>
            </a:r>
            <a:r>
              <a:rPr lang="en-GB" sz="1600" dirty="0">
                <a:latin typeface="Chalkduster" panose="03050602040202020205" pitchFamily="66" charset="77"/>
              </a:rPr>
              <a:t> Videos </a:t>
            </a:r>
            <a:r>
              <a:rPr lang="en-GB" sz="1600" dirty="0" err="1">
                <a:latin typeface="Chalkduster" panose="03050602040202020205" pitchFamily="66" charset="77"/>
              </a:rPr>
              <a:t>mit</a:t>
            </a:r>
            <a:r>
              <a:rPr lang="en-GB" sz="1600" dirty="0">
                <a:latin typeface="Chalkduster" panose="03050602040202020205" pitchFamily="66" charset="77"/>
              </a:rPr>
              <a:t> Smartphones</a:t>
            </a:r>
          </a:p>
          <a:p>
            <a:r>
              <a:rPr lang="en-GB" sz="1600" dirty="0">
                <a:latin typeface="Chalkduster" panose="03050602040202020205" pitchFamily="66" charset="77"/>
              </a:rPr>
              <a:t>How to Zoom – Tipps </a:t>
            </a:r>
            <a:r>
              <a:rPr lang="en-GB" sz="1600" dirty="0" err="1">
                <a:latin typeface="Chalkduster" panose="03050602040202020205" pitchFamily="66" charset="77"/>
              </a:rPr>
              <a:t>für</a:t>
            </a:r>
            <a:r>
              <a:rPr lang="en-GB" sz="1600" dirty="0">
                <a:latin typeface="Chalkduster" panose="03050602040202020205" pitchFamily="66" charset="77"/>
              </a:rPr>
              <a:t> </a:t>
            </a:r>
            <a:r>
              <a:rPr lang="en-GB" sz="1600" dirty="0" err="1">
                <a:latin typeface="Chalkduster" panose="03050602040202020205" pitchFamily="66" charset="77"/>
              </a:rPr>
              <a:t>Videokonferenzen</a:t>
            </a:r>
            <a:endParaRPr lang="en-GB" sz="1600" dirty="0">
              <a:latin typeface="Chalkduster" panose="03050602040202020205" pitchFamily="66" charset="77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5E322801-5F32-EA4F-A57C-B4B09AB5E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8" t="16223" r="7076" b="19092"/>
          <a:stretch/>
        </p:blipFill>
        <p:spPr>
          <a:xfrm>
            <a:off x="9287085" y="4614576"/>
            <a:ext cx="2496927" cy="1646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Placeholder 16">
            <a:extLst>
              <a:ext uri="{FF2B5EF4-FFF2-40B4-BE49-F238E27FC236}">
                <a16:creationId xmlns:a16="http://schemas.microsoft.com/office/drawing/2014/main" id="{2795DA4A-8D69-4C4B-B6B8-7EEFB08F5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11068" r="27868" b="16846"/>
          <a:stretch/>
        </p:blipFill>
        <p:spPr>
          <a:xfrm>
            <a:off x="9808436" y="1794276"/>
            <a:ext cx="1864157" cy="2619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F4C104C3-95E9-F64B-A443-91EF32695D3B}"/>
              </a:ext>
            </a:extLst>
          </p:cNvPr>
          <p:cNvSpPr txBox="1"/>
          <p:nvPr/>
        </p:nvSpPr>
        <p:spPr>
          <a:xfrm>
            <a:off x="4602875" y="5159752"/>
            <a:ext cx="478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Nach dem erfolgreichen Medientraining letztes Jahr bietet Weltmaschine im Rahmen von KONTAKT im Januar ein weiteres Medientraining an.</a:t>
            </a:r>
          </a:p>
        </p:txBody>
      </p:sp>
    </p:spTree>
    <p:extLst>
      <p:ext uri="{BB962C8B-B14F-4D97-AF65-F5344CB8AC3E}">
        <p14:creationId xmlns:p14="http://schemas.microsoft.com/office/powerpoint/2010/main" val="122312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15C8DB-298F-9E40-83E7-6C386BD3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Jahresversammlung 2020 der Teilchenphysiker*innen in Deutschland – Vorstellung des LHC ErUM-FSP 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B366DE-A0AB-D04D-A6AC-9D885773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6ECC2C34-1391-6445-B8DE-7E65C1E21B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19545"/>
              </p:ext>
            </p:extLst>
          </p:nvPr>
        </p:nvGraphicFramePr>
        <p:xfrm>
          <a:off x="1641616" y="4075764"/>
          <a:ext cx="9027000" cy="251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CA7A1683-345B-5A4D-8B4B-6C7B44203CB4}"/>
              </a:ext>
            </a:extLst>
          </p:cNvPr>
          <p:cNvSpPr txBox="1">
            <a:spLocks/>
          </p:cNvSpPr>
          <p:nvPr/>
        </p:nvSpPr>
        <p:spPr>
          <a:xfrm>
            <a:off x="0" y="-38111"/>
            <a:ext cx="12192000" cy="1255101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b="1" dirty="0">
                <a:solidFill>
                  <a:srgbClr val="E25247"/>
                </a:solidFill>
              </a:rPr>
              <a:t>Stufenprogramm für Jugendliche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AFCC3D-164F-0F49-8F94-B19E9ADB1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58234"/>
            <a:ext cx="2103698" cy="66241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04F9327-BEB1-474A-8469-1261EEC7294A}"/>
              </a:ext>
            </a:extLst>
          </p:cNvPr>
          <p:cNvGrpSpPr/>
          <p:nvPr/>
        </p:nvGrpSpPr>
        <p:grpSpPr>
          <a:xfrm>
            <a:off x="1765412" y="1131832"/>
            <a:ext cx="9875204" cy="3331864"/>
            <a:chOff x="1538635" y="1027991"/>
            <a:chExt cx="9875204" cy="3331864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00FE32B-2D7E-694B-BE86-69BFB5E86432}"/>
                </a:ext>
              </a:extLst>
            </p:cNvPr>
            <p:cNvGrpSpPr/>
            <p:nvPr/>
          </p:nvGrpSpPr>
          <p:grpSpPr>
            <a:xfrm>
              <a:off x="1631504" y="1027991"/>
              <a:ext cx="9782335" cy="3331864"/>
              <a:chOff x="1668665" y="1027991"/>
              <a:chExt cx="9782335" cy="3331864"/>
            </a:xfrm>
          </p:grpSpPr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EAE64EF3-0E51-4B45-9AD8-2B591CB6CE5E}"/>
                  </a:ext>
                </a:extLst>
              </p:cNvPr>
              <p:cNvGrpSpPr/>
              <p:nvPr/>
            </p:nvGrpSpPr>
            <p:grpSpPr>
              <a:xfrm>
                <a:off x="3801001" y="3574176"/>
                <a:ext cx="6961329" cy="785679"/>
                <a:chOff x="3801001" y="3574176"/>
                <a:chExt cx="6961329" cy="785679"/>
              </a:xfrm>
            </p:grpSpPr>
            <p:sp>
              <p:nvSpPr>
                <p:cNvPr id="23" name="Textplatzhalter 5">
                  <a:extLst>
                    <a:ext uri="{FF2B5EF4-FFF2-40B4-BE49-F238E27FC236}">
                      <a16:creationId xmlns:a16="http://schemas.microsoft.com/office/drawing/2014/main" id="{57C73BA7-16E4-1443-854B-DFB985C6345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385928" y="3574177"/>
                  <a:ext cx="2025000" cy="73888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55600" indent="-355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CCCC00"/>
                    </a:buClr>
                    <a:buSzPct val="90000"/>
                    <a:buFont typeface="Arial Narrow" panose="020B0606020202030204" pitchFamily="34" charset="0"/>
                    <a:buChar char="►"/>
                    <a:tabLst>
                      <a:tab pos="271463" algn="l"/>
                    </a:tabLst>
                    <a:defRPr lang="de-DE" sz="2400" kern="1200" baseline="0">
                      <a:solidFill>
                        <a:srgbClr val="00206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lvl1pPr>
                  <a:lvl2pPr marL="622300" indent="-2667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002060"/>
                    </a:buClr>
                    <a:buSzPct val="120000"/>
                    <a:buFont typeface="Wingdings" panose="05000000000000000000" pitchFamily="2" charset="2"/>
                    <a:buChar char="§"/>
                    <a:defRPr lang="de-DE" sz="2000" kern="1200">
                      <a:solidFill>
                        <a:srgbClr val="00206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lvl2pPr>
                  <a:lvl3pPr marL="901700" indent="-2794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CCCC00"/>
                    </a:buClr>
                    <a:buSzPct val="135000"/>
                    <a:buFont typeface="Arial" panose="020B0604020202020204" pitchFamily="34" charset="0"/>
                    <a:buChar char="•"/>
                    <a:defRPr lang="de-DE" sz="1800" kern="1200">
                      <a:solidFill>
                        <a:srgbClr val="00206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None/>
                    <a:defRPr sz="1600" kern="1200" baseline="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  <a:defRPr/>
                  </a:pPr>
                  <a:r>
                    <a:rPr lang="en-US" sz="1800" dirty="0">
                      <a:solidFill>
                        <a:schemeClr val="tx1"/>
                      </a:solidFill>
                      <a:latin typeface="+mj-lt"/>
                    </a:rPr>
                    <a:t>4-tägige CERN Workshops </a:t>
                  </a:r>
                </a:p>
              </p:txBody>
            </p:sp>
            <p:grpSp>
              <p:nvGrpSpPr>
                <p:cNvPr id="24" name="Gruppieren 23">
                  <a:extLst>
                    <a:ext uri="{FF2B5EF4-FFF2-40B4-BE49-F238E27FC236}">
                      <a16:creationId xmlns:a16="http://schemas.microsoft.com/office/drawing/2014/main" id="{86016DB9-5CC0-0B48-BC53-3CB12C05557C}"/>
                    </a:ext>
                  </a:extLst>
                </p:cNvPr>
                <p:cNvGrpSpPr/>
                <p:nvPr/>
              </p:nvGrpSpPr>
              <p:grpSpPr>
                <a:xfrm>
                  <a:off x="3801001" y="3574176"/>
                  <a:ext cx="6961329" cy="785679"/>
                  <a:chOff x="3801001" y="3574176"/>
                  <a:chExt cx="6961329" cy="785679"/>
                </a:xfrm>
              </p:grpSpPr>
              <p:sp>
                <p:nvSpPr>
                  <p:cNvPr id="25" name="Textplatzhalter 5">
                    <a:extLst>
                      <a:ext uri="{FF2B5EF4-FFF2-40B4-BE49-F238E27FC236}">
                        <a16:creationId xmlns:a16="http://schemas.microsoft.com/office/drawing/2014/main" id="{AD565EFF-01E8-4A40-AC2A-8237960E03C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01001" y="3583991"/>
                    <a:ext cx="2836216" cy="775864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55600" indent="-355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Clr>
                        <a:srgbClr val="CCCC00"/>
                      </a:buClr>
                      <a:buSzPct val="90000"/>
                      <a:buFont typeface="Arial Narrow" panose="020B0606020202030204" pitchFamily="34" charset="0"/>
                      <a:buChar char="►"/>
                      <a:tabLst>
                        <a:tab pos="271463" algn="l"/>
                      </a:tabLst>
                      <a:defRPr lang="de-DE" sz="2400" kern="1200" baseline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lvl1pPr>
                    <a:lvl2pPr marL="622300" indent="-2667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002060"/>
                      </a:buClr>
                      <a:buSzPct val="120000"/>
                      <a:buFont typeface="Wingdings" panose="05000000000000000000" pitchFamily="2" charset="2"/>
                      <a:buChar char="§"/>
                      <a:defRPr lang="de-DE" sz="200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lvl2pPr>
                    <a:lvl3pPr marL="901700" indent="-2794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CCCC00"/>
                      </a:buClr>
                      <a:buSzPct val="135000"/>
                      <a:buFont typeface="Arial" panose="020B0604020202020204" pitchFamily="34" charset="0"/>
                      <a:buChar char="•"/>
                      <a:defRPr lang="de-DE" sz="180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Wingdings" panose="05000000000000000000" pitchFamily="2" charset="2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Wingdings" panose="05000000000000000000" pitchFamily="2" charset="2"/>
                      <a:buNone/>
                      <a:defRPr sz="1600" kern="1200" baseline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  <a:defRPr/>
                    </a:pPr>
                    <a:r>
                      <a:rPr lang="en-US" sz="1800" dirty="0" err="1">
                        <a:solidFill>
                          <a:schemeClr val="tx1"/>
                        </a:solidFill>
                        <a:latin typeface="+mj-lt"/>
                      </a:rPr>
                      <a:t>Eigenes</a:t>
                    </a:r>
                    <a:r>
                      <a:rPr lang="en-US" sz="1800" dirty="0">
                        <a:solidFill>
                          <a:schemeClr val="tx1"/>
                        </a:solidFill>
                        <a:latin typeface="+mj-lt"/>
                      </a:rPr>
                      <a:t> Engagement, </a:t>
                    </a:r>
                    <a:r>
                      <a:rPr lang="en-US" sz="1800" dirty="0" err="1">
                        <a:solidFill>
                          <a:schemeClr val="tx1"/>
                        </a:solidFill>
                        <a:latin typeface="+mj-lt"/>
                      </a:rPr>
                      <a:t>Detektor-Projekte</a:t>
                    </a:r>
                    <a:endParaRPr lang="en-US" sz="18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6" name="Textplatzhalter 5">
                    <a:extLst>
                      <a:ext uri="{FF2B5EF4-FFF2-40B4-BE49-F238E27FC236}">
                        <a16:creationId xmlns:a16="http://schemas.microsoft.com/office/drawing/2014/main" id="{D226CBD0-1D1B-5A44-A43C-16DFB086484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8245904" y="3574176"/>
                    <a:ext cx="2516426" cy="74870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55600" indent="-355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Clr>
                        <a:srgbClr val="CCCC00"/>
                      </a:buClr>
                      <a:buSzPct val="90000"/>
                      <a:buFont typeface="Arial Narrow" panose="020B0606020202030204" pitchFamily="34" charset="0"/>
                      <a:buChar char="►"/>
                      <a:tabLst>
                        <a:tab pos="271463" algn="l"/>
                      </a:tabLst>
                      <a:defRPr lang="de-DE" sz="2400" kern="1200" baseline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lvl1pPr>
                    <a:lvl2pPr marL="622300" indent="-2667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002060"/>
                      </a:buClr>
                      <a:buSzPct val="120000"/>
                      <a:buFont typeface="Wingdings" panose="05000000000000000000" pitchFamily="2" charset="2"/>
                      <a:buChar char="§"/>
                      <a:defRPr lang="de-DE" sz="200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lvl2pPr>
                    <a:lvl3pPr marL="901700" indent="-2794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Clr>
                        <a:srgbClr val="CCCC00"/>
                      </a:buClr>
                      <a:buSzPct val="135000"/>
                      <a:buFont typeface="Arial" panose="020B0604020202020204" pitchFamily="34" charset="0"/>
                      <a:buChar char="•"/>
                      <a:defRPr lang="de-DE" sz="1800" kern="120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Wingdings" panose="05000000000000000000" pitchFamily="2" charset="2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Wingdings" panose="05000000000000000000" pitchFamily="2" charset="2"/>
                      <a:buNone/>
                      <a:defRPr sz="1600" kern="1200" baseline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spcBef>
                        <a:spcPts val="0"/>
                      </a:spcBef>
                      <a:buNone/>
                      <a:defRPr/>
                    </a:pPr>
                    <a:r>
                      <a:rPr lang="en-US" sz="1800" dirty="0" err="1">
                        <a:solidFill>
                          <a:schemeClr val="tx1"/>
                        </a:solidFill>
                        <a:latin typeface="+mj-lt"/>
                      </a:rPr>
                      <a:t>Forschungs</a:t>
                    </a:r>
                    <a:r>
                      <a:rPr lang="en-US" sz="1800" dirty="0">
                        <a:solidFill>
                          <a:schemeClr val="tx1"/>
                        </a:solidFill>
                        <a:latin typeface="+mj-lt"/>
                      </a:rPr>
                      <a:t>-</a:t>
                    </a:r>
                  </a:p>
                  <a:p>
                    <a:pPr marL="0" indent="0" algn="ctr">
                      <a:spcBef>
                        <a:spcPts val="0"/>
                      </a:spcBef>
                      <a:buNone/>
                      <a:defRPr/>
                    </a:pPr>
                    <a:r>
                      <a:rPr lang="en-US" sz="1800" dirty="0" err="1">
                        <a:solidFill>
                          <a:schemeClr val="tx1"/>
                        </a:solidFill>
                        <a:latin typeface="+mj-lt"/>
                      </a:rPr>
                      <a:t>projekte</a:t>
                    </a:r>
                    <a:endParaRPr lang="en-US" sz="1800" dirty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15D101E4-0F10-2C4C-9A63-44EC698C7275}"/>
                  </a:ext>
                </a:extLst>
              </p:cNvPr>
              <p:cNvGrpSpPr/>
              <p:nvPr/>
            </p:nvGrpSpPr>
            <p:grpSpPr>
              <a:xfrm>
                <a:off x="1668665" y="1027991"/>
                <a:ext cx="9782335" cy="2556000"/>
                <a:chOff x="1668665" y="1027991"/>
                <a:chExt cx="9782335" cy="2556000"/>
              </a:xfrm>
            </p:grpSpPr>
            <p:grpSp>
              <p:nvGrpSpPr>
                <p:cNvPr id="14" name="Gruppieren 13">
                  <a:extLst>
                    <a:ext uri="{FF2B5EF4-FFF2-40B4-BE49-F238E27FC236}">
                      <a16:creationId xmlns:a16="http://schemas.microsoft.com/office/drawing/2014/main" id="{A1BBB7E1-3718-AB4F-96A8-38F997253C8C}"/>
                    </a:ext>
                  </a:extLst>
                </p:cNvPr>
                <p:cNvGrpSpPr/>
                <p:nvPr/>
              </p:nvGrpSpPr>
              <p:grpSpPr>
                <a:xfrm>
                  <a:off x="1709235" y="1027991"/>
                  <a:ext cx="8678869" cy="2556000"/>
                  <a:chOff x="1709235" y="1027991"/>
                  <a:chExt cx="8678869" cy="2556000"/>
                </a:xfrm>
              </p:grpSpPr>
              <p:pic>
                <p:nvPicPr>
                  <p:cNvPr id="19" name="Grafik 18">
                    <a:extLst>
                      <a:ext uri="{FF2B5EF4-FFF2-40B4-BE49-F238E27FC236}">
                        <a16:creationId xmlns:a16="http://schemas.microsoft.com/office/drawing/2014/main" id="{4189CB93-C3A6-6947-B7B8-5739DA75DA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1196"/>
                  <a:stretch/>
                </p:blipFill>
                <p:spPr>
                  <a:xfrm>
                    <a:off x="6393354" y="1027991"/>
                    <a:ext cx="1931202" cy="2556000"/>
                  </a:xfrm>
                  <a:prstGeom prst="rect">
                    <a:avLst/>
                  </a:prstGeom>
                </p:spPr>
              </p:pic>
              <p:pic>
                <p:nvPicPr>
                  <p:cNvPr id="20" name="Grafik 19">
                    <a:extLst>
                      <a:ext uri="{FF2B5EF4-FFF2-40B4-BE49-F238E27FC236}">
                        <a16:creationId xmlns:a16="http://schemas.microsoft.com/office/drawing/2014/main" id="{D31A285A-727E-5A4A-9E55-FCACF3956F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8518816" y="1027991"/>
                    <a:ext cx="1869288" cy="2556000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fik 20">
                    <a:extLst>
                      <a:ext uri="{FF2B5EF4-FFF2-40B4-BE49-F238E27FC236}">
                        <a16:creationId xmlns:a16="http://schemas.microsoft.com/office/drawing/2014/main" id="{225252C6-C2FC-E54D-B105-1FD2E078C5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-300"/>
                  <a:stretch/>
                </p:blipFill>
                <p:spPr>
                  <a:xfrm>
                    <a:off x="1709235" y="1027991"/>
                    <a:ext cx="2173607" cy="2556000"/>
                  </a:xfrm>
                  <a:prstGeom prst="rect">
                    <a:avLst/>
                  </a:prstGeom>
                </p:spPr>
              </p:pic>
              <p:pic>
                <p:nvPicPr>
                  <p:cNvPr id="22" name="Grafik 21">
                    <a:extLst>
                      <a:ext uri="{FF2B5EF4-FFF2-40B4-BE49-F238E27FC236}">
                        <a16:creationId xmlns:a16="http://schemas.microsoft.com/office/drawing/2014/main" id="{B8F687BB-E61F-344B-97F3-BFD9CAEC4D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-568"/>
                  <a:stretch/>
                </p:blipFill>
                <p:spPr>
                  <a:xfrm>
                    <a:off x="4077103" y="1027991"/>
                    <a:ext cx="2121991" cy="2556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4841401F-5861-694A-B274-06A017090179}"/>
                    </a:ext>
                  </a:extLst>
                </p:cNvPr>
                <p:cNvSpPr txBox="1"/>
                <p:nvPr/>
              </p:nvSpPr>
              <p:spPr>
                <a:xfrm>
                  <a:off x="1668665" y="3353159"/>
                  <a:ext cx="19440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CCCC00"/>
                    </a:buClr>
                    <a:buSzPct val="90000"/>
                    <a:defRPr/>
                  </a:pPr>
                  <a:r>
                    <a:rPr lang="de-DE" sz="1000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© Juliana Socher</a:t>
                  </a: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B04F1C17-4F8A-4D4F-9E6D-595CEDC3D3F1}"/>
                    </a:ext>
                  </a:extLst>
                </p:cNvPr>
                <p:cNvSpPr txBox="1"/>
                <p:nvPr/>
              </p:nvSpPr>
              <p:spPr>
                <a:xfrm>
                  <a:off x="4045889" y="3353159"/>
                  <a:ext cx="19440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CCCC00"/>
                    </a:buClr>
                    <a:buSzPct val="90000"/>
                    <a:defRPr/>
                  </a:pPr>
                  <a:r>
                    <a:rPr lang="de-DE" sz="1000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© Netzwerk Teilchenwelt</a:t>
                  </a:r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42E57D2E-B30D-3444-9CEF-BC293F7C440C}"/>
                    </a:ext>
                  </a:extLst>
                </p:cNvPr>
                <p:cNvSpPr txBox="1"/>
                <p:nvPr/>
              </p:nvSpPr>
              <p:spPr>
                <a:xfrm>
                  <a:off x="6393353" y="3353159"/>
                  <a:ext cx="19440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CCCC00"/>
                    </a:buClr>
                    <a:buSzPct val="90000"/>
                    <a:defRPr/>
                  </a:pPr>
                  <a:r>
                    <a:rPr lang="de-DE" sz="1000" dirty="0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© Netzwerk Teilchenwelt</a:t>
                  </a: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546EC8FE-6A59-0A49-B162-17C1A1DD164E}"/>
                    </a:ext>
                  </a:extLst>
                </p:cNvPr>
                <p:cNvSpPr txBox="1"/>
                <p:nvPr/>
              </p:nvSpPr>
              <p:spPr>
                <a:xfrm>
                  <a:off x="9507000" y="3339000"/>
                  <a:ext cx="194400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>
                    <a:lnSpc>
                      <a:spcPct val="90000"/>
                    </a:lnSpc>
                    <a:spcBef>
                      <a:spcPts val="1000"/>
                    </a:spcBef>
                    <a:buClr>
                      <a:srgbClr val="CCCC00"/>
                    </a:buClr>
                    <a:buSzPct val="90000"/>
                    <a:defRPr/>
                  </a:pPr>
                  <a:r>
                    <a:rPr lang="de-DE" sz="1000" dirty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© Michael Hoch</a:t>
                  </a:r>
                </a:p>
              </p:txBody>
            </p:sp>
          </p:grpSp>
        </p:grpSp>
        <p:sp>
          <p:nvSpPr>
            <p:cNvPr id="11" name="Textplatzhalter 5">
              <a:extLst>
                <a:ext uri="{FF2B5EF4-FFF2-40B4-BE49-F238E27FC236}">
                  <a16:creationId xmlns:a16="http://schemas.microsoft.com/office/drawing/2014/main" id="{27F45D9A-5D36-ED4E-BFE5-2B29FFDE37AB}"/>
                </a:ext>
              </a:extLst>
            </p:cNvPr>
            <p:cNvSpPr txBox="1">
              <a:spLocks/>
            </p:cNvSpPr>
            <p:nvPr/>
          </p:nvSpPr>
          <p:spPr>
            <a:xfrm>
              <a:off x="1538635" y="3562587"/>
              <a:ext cx="2516426" cy="7487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55600" indent="-355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  <a:buFont typeface="Arial Narrow" panose="020B0606020202030204" pitchFamily="34" charset="0"/>
                <a:buChar char="►"/>
                <a:tabLst>
                  <a:tab pos="271463" algn="l"/>
                </a:tabLst>
                <a:defRPr lang="de-DE" sz="2400" kern="1200" baseline="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622300" indent="-2667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2060"/>
                </a:buClr>
                <a:buSzPct val="120000"/>
                <a:buFont typeface="Wingdings" panose="05000000000000000000" pitchFamily="2" charset="2"/>
                <a:buChar char="§"/>
                <a:defRPr lang="de-DE" sz="20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901700" indent="-2794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CCCC00"/>
                </a:buClr>
                <a:buSzPct val="135000"/>
                <a:buFont typeface="Arial" panose="020B0604020202020204" pitchFamily="34" charset="0"/>
                <a:buChar char="•"/>
                <a:defRPr lang="de-DE" sz="1800" kern="1200">
                  <a:solidFill>
                    <a:srgbClr val="00206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None/>
                <a:defRPr sz="1600" kern="1200" baseline="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  <a:defRPr/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Masterclasses in </a:t>
              </a:r>
              <a:r>
                <a:rPr lang="en-US" sz="1800" dirty="0" err="1">
                  <a:solidFill>
                    <a:schemeClr val="tx1"/>
                  </a:solidFill>
                  <a:latin typeface="+mj-lt"/>
                </a:rPr>
                <a:t>Schulen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en-US" sz="1800" dirty="0" err="1">
                  <a:solidFill>
                    <a:schemeClr val="tx1"/>
                  </a:solidFill>
                  <a:latin typeface="+mj-lt"/>
                </a:rPr>
                <a:t>Museen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80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69731-6EF2-AB44-8EE6-DE1B7D60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8640"/>
            <a:ext cx="10131425" cy="962413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E25247"/>
                </a:solidFill>
              </a:rPr>
              <a:t>Fellow-Programm: Nachwuchsförderung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0E7248-6B6E-2949-B232-D24A17933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Jahresversammlung</a:t>
            </a:r>
            <a:r>
              <a:rPr lang="en-US" dirty="0"/>
              <a:t> 2020 der </a:t>
            </a:r>
            <a:r>
              <a:rPr lang="en-US" dirty="0" err="1"/>
              <a:t>Teilchenphysiker</a:t>
            </a:r>
            <a:r>
              <a:rPr lang="en-US" dirty="0"/>
              <a:t>*</a:t>
            </a:r>
            <a:r>
              <a:rPr lang="en-US" dirty="0" err="1"/>
              <a:t>innen</a:t>
            </a:r>
            <a:r>
              <a:rPr lang="en-US" dirty="0"/>
              <a:t> in Deutschland – </a:t>
            </a:r>
            <a:r>
              <a:rPr lang="en-US" dirty="0" err="1"/>
              <a:t>Vorstellung</a:t>
            </a:r>
            <a:r>
              <a:rPr lang="en-US" dirty="0"/>
              <a:t> des LHC </a:t>
            </a:r>
            <a:r>
              <a:rPr lang="en-US" dirty="0" err="1"/>
              <a:t>ErUM</a:t>
            </a:r>
            <a:r>
              <a:rPr lang="en-US" dirty="0"/>
              <a:t>-FSP </a:t>
            </a:r>
            <a:r>
              <a:rPr lang="en-US" dirty="0" err="1"/>
              <a:t>Büros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D467D6-BF84-1543-AAD4-F43B16CE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2832-3E0A-0948-A687-E8ADC93C0348}" type="slidenum">
              <a:rPr lang="en-US" smtClean="0"/>
              <a:t>9</a:t>
            </a:fld>
            <a:endParaRPr lang="en-US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D8E40B0-EA39-1244-BA07-48929DA0D579}"/>
              </a:ext>
            </a:extLst>
          </p:cNvPr>
          <p:cNvSpPr txBox="1">
            <a:spLocks/>
          </p:cNvSpPr>
          <p:nvPr/>
        </p:nvSpPr>
        <p:spPr>
          <a:xfrm>
            <a:off x="623392" y="2371151"/>
            <a:ext cx="8162782" cy="422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  <a:tabLst>
                <a:tab pos="271463" algn="l"/>
              </a:tabLst>
              <a:defRPr lang="de-DE" sz="2400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lang="de-DE" sz="20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017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00"/>
              </a:buClr>
              <a:buSzPct val="135000"/>
              <a:buFont typeface="Arial" panose="020B0604020202020204" pitchFamily="34" charset="0"/>
              <a:buChar char="•"/>
              <a:defRPr lang="de-DE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200 Fellows, 50% weiblich (seit 2017)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vor allem Alumni der CERN-Workshops</a:t>
            </a:r>
          </a:p>
          <a:p>
            <a:pPr lvl="1">
              <a:buClr>
                <a:srgbClr val="477BD1"/>
              </a:buClr>
            </a:pPr>
            <a:r>
              <a:rPr lang="en-US" sz="2200" dirty="0" err="1">
                <a:solidFill>
                  <a:schemeClr val="tx1"/>
                </a:solidFill>
                <a:latin typeface="+mj-lt"/>
              </a:rPr>
              <a:t>studieren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oftmals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Physik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oder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MINT (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Diagramm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lokale Angebote: Praktikum, Exkursion, Seminar, Stammtisch,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Outreach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Veranstaltungen etc.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zentrale Angebote: Fellow-/Bachelor Schule (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pwd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„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intro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“), Teilnahme Kollaborationstreffen etc.</a:t>
            </a:r>
          </a:p>
          <a:p>
            <a:pPr>
              <a:buFont typeface="Wingdings" panose="05000000000000000000" pitchFamily="2" charset="2"/>
              <a:buChar char="à"/>
              <a:tabLst>
                <a:tab pos="355600" algn="l"/>
              </a:tabLst>
            </a:pPr>
            <a:r>
              <a:rPr lang="de-DE" sz="2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frühzeitige Vernetzung zwischen hochmotivierten + vorgebildeten Studierenden und Forschungsgruppen</a:t>
            </a:r>
          </a:p>
          <a:p>
            <a:pPr>
              <a:buFont typeface="Wingdings" panose="05000000000000000000" pitchFamily="2" charset="2"/>
              <a:buChar char="à"/>
              <a:tabLst>
                <a:tab pos="355600" algn="l"/>
              </a:tabLst>
            </a:pPr>
            <a:r>
              <a:rPr lang="de-DE" sz="2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Nachwuchs für Forschungsaufgaben und </a:t>
            </a:r>
            <a:r>
              <a:rPr lang="de-DE" sz="2200" dirty="0" err="1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Outreach</a:t>
            </a:r>
            <a:endParaRPr lang="de-DE" sz="22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257E0D-7282-DA41-A851-F5E6B8E302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30" y="11202"/>
            <a:ext cx="2776201" cy="19305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EB6B147-CDE5-D04B-B345-118B27A3E4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7031" y="4822135"/>
            <a:ext cx="2767927" cy="2035865"/>
          </a:xfrm>
          <a:prstGeom prst="rect">
            <a:avLst/>
          </a:prstGeom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B9F3C07F-EB64-A84F-B373-F82064A4DE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225334"/>
              </p:ext>
            </p:extLst>
          </p:nvPr>
        </p:nvGraphicFramePr>
        <p:xfrm>
          <a:off x="8933216" y="1929194"/>
          <a:ext cx="3258784" cy="290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D838E3E-3A49-F940-907F-69DEFD3D4E78}"/>
              </a:ext>
            </a:extLst>
          </p:cNvPr>
          <p:cNvGrpSpPr/>
          <p:nvPr/>
        </p:nvGrpSpPr>
        <p:grpSpPr>
          <a:xfrm>
            <a:off x="685800" y="829753"/>
            <a:ext cx="3738016" cy="1411741"/>
            <a:chOff x="348245" y="685813"/>
            <a:chExt cx="4900222" cy="1850672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CEDC75C0-3076-E643-AB89-E0A151D821BE}"/>
                </a:ext>
              </a:extLst>
            </p:cNvPr>
            <p:cNvGrpSpPr/>
            <p:nvPr/>
          </p:nvGrpSpPr>
          <p:grpSpPr>
            <a:xfrm>
              <a:off x="348245" y="1038413"/>
              <a:ext cx="1425717" cy="1425717"/>
              <a:chOff x="348245" y="1038413"/>
              <a:chExt cx="1425717" cy="1425717"/>
            </a:xfrm>
          </p:grpSpPr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786AD07C-023D-A54B-A138-422C3E1BE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prstClr val="black"/>
                  <a:srgbClr val="01347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245" y="1038413"/>
                <a:ext cx="1425717" cy="1425717"/>
              </a:xfrm>
              <a:prstGeom prst="rect">
                <a:avLst/>
              </a:prstGeom>
            </p:spPr>
          </p:pic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061EA657-5B44-5145-9352-C990AA4DF645}"/>
                  </a:ext>
                </a:extLst>
              </p:cNvPr>
              <p:cNvSpPr txBox="1"/>
              <p:nvPr/>
            </p:nvSpPr>
            <p:spPr>
              <a:xfrm>
                <a:off x="512735" y="2035615"/>
                <a:ext cx="1157059" cy="41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rgbClr val="CCCC00"/>
                  </a:buClr>
                  <a:buSzPct val="90000"/>
                </a:pPr>
                <a:r>
                  <a:rPr lang="de-DE" sz="1600" dirty="0">
                    <a:latin typeface="+mj-lt"/>
                  </a:rPr>
                  <a:t>SCHOOL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4D036E5-5E9C-2F4E-9765-A8BD97B5BDB8}"/>
                </a:ext>
              </a:extLst>
            </p:cNvPr>
            <p:cNvGrpSpPr/>
            <p:nvPr/>
          </p:nvGrpSpPr>
          <p:grpSpPr>
            <a:xfrm>
              <a:off x="2900846" y="685813"/>
              <a:ext cx="2347621" cy="1850672"/>
              <a:chOff x="2900846" y="685813"/>
              <a:chExt cx="2347621" cy="1850672"/>
            </a:xfrm>
          </p:grpSpPr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CCAF8173-2F14-0640-9C60-FF7D366F4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prstClr val="black"/>
                  <a:srgbClr val="01347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0164" y="685813"/>
                <a:ext cx="1850672" cy="1850672"/>
              </a:xfrm>
              <a:prstGeom prst="rect">
                <a:avLst/>
              </a:prstGeom>
            </p:spPr>
          </p:pic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EEB17364-721F-044C-ACDA-2BFF5B23081F}"/>
                  </a:ext>
                </a:extLst>
              </p:cNvPr>
              <p:cNvSpPr txBox="1"/>
              <p:nvPr/>
            </p:nvSpPr>
            <p:spPr>
              <a:xfrm>
                <a:off x="2900846" y="2062026"/>
                <a:ext cx="2347621" cy="41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  <a:buClr>
                    <a:srgbClr val="CCCC00"/>
                  </a:buClr>
                  <a:buSzPct val="90000"/>
                </a:pPr>
                <a:r>
                  <a:rPr lang="de-DE" sz="1600" dirty="0">
                    <a:latin typeface="+mj-lt"/>
                  </a:rPr>
                  <a:t>RESEARCH GROUPS</a:t>
                </a:r>
              </a:p>
            </p:txBody>
          </p:sp>
        </p:grpSp>
        <p:sp>
          <p:nvSpPr>
            <p:cNvPr id="16" name="Nach unten gekrümmter Pfeil 15">
              <a:extLst>
                <a:ext uri="{FF2B5EF4-FFF2-40B4-BE49-F238E27FC236}">
                  <a16:creationId xmlns:a16="http://schemas.microsoft.com/office/drawing/2014/main" id="{B1E3698F-28FF-2643-8043-17819A7A52B1}"/>
                </a:ext>
              </a:extLst>
            </p:cNvPr>
            <p:cNvSpPr/>
            <p:nvPr/>
          </p:nvSpPr>
          <p:spPr>
            <a:xfrm>
              <a:off x="1773962" y="1309880"/>
              <a:ext cx="1324065" cy="544120"/>
            </a:xfrm>
            <a:prstGeom prst="curvedDownArrow">
              <a:avLst/>
            </a:prstGeom>
            <a:solidFill>
              <a:srgbClr val="CDC301"/>
            </a:solidFill>
            <a:ln>
              <a:solidFill>
                <a:srgbClr val="CDC30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5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Himme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imme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mme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{B563E4E2-C146-D242-A822-4746A12C0D2F}tf10001122</Template>
  <TotalTime>0</TotalTime>
  <Words>1444</Words>
  <Application>Microsoft Macintosh PowerPoint</Application>
  <DocSecurity>0</DocSecurity>
  <PresentationFormat>Breitbild</PresentationFormat>
  <Paragraphs>209</Paragraphs>
  <Slides>22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Chalkduster</vt:lpstr>
      <vt:lpstr>Courier New</vt:lpstr>
      <vt:lpstr>Wingdings</vt:lpstr>
      <vt:lpstr>Himmel</vt:lpstr>
      <vt:lpstr>Vorstellung des neuen LHC Erum-FSP Büros</vt:lpstr>
      <vt:lpstr>Synergien nutzen für mehr Sichtbarkeit</vt:lpstr>
      <vt:lpstr>Einbettung in vorhandene Strukturen</vt:lpstr>
      <vt:lpstr>KONTAKT</vt:lpstr>
      <vt:lpstr>Über Weltmaschine Zentrales Presse- und Öffentlichkeitsportal für deutsche Teilchenphysik</vt:lpstr>
      <vt:lpstr>Weltmaschine in 2020 Inhaltliche Gestaltung und Bau des mobilen Moduls</vt:lpstr>
      <vt:lpstr>Von uns für euch: Medientraining! Virtuelles Training für Nachwuchswissenschaftler*innen im Januar</vt:lpstr>
      <vt:lpstr>PowerPoint-Präsentation</vt:lpstr>
      <vt:lpstr>Fellow-Programm: Nachwuchsförderung</vt:lpstr>
      <vt:lpstr>PowerPoint-Präsentation</vt:lpstr>
      <vt:lpstr>Öffentlichkeitsarbeit</vt:lpstr>
      <vt:lpstr>Öffentlichkeitsarbeit</vt:lpstr>
      <vt:lpstr>Öffentlichkeitsarbeit</vt:lpstr>
      <vt:lpstr>Wissens-/Technologietransfer</vt:lpstr>
      <vt:lpstr>Wissens-/Technologietransfer</vt:lpstr>
      <vt:lpstr>Nachwuchsförderung</vt:lpstr>
      <vt:lpstr>Nachwuchsförderung</vt:lpstr>
      <vt:lpstr>Einbettung in vorhandene Strukturen</vt:lpstr>
      <vt:lpstr>Personal des LHC ErUM-FSP Büros </vt:lpstr>
      <vt:lpstr>Vielen Dank für ihre Aufmerksamkeit!</vt:lpstr>
      <vt:lpstr>Zusatzmaterial</vt:lpstr>
      <vt:lpstr>Einer von 200: Tim Hebenstreit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the new LHC-Erum-FSP-Büro</dc:title>
  <dc:subject/>
  <dc:creator>Sarah Anne Aretz</dc:creator>
  <cp:keywords/>
  <dc:description/>
  <cp:lastModifiedBy>Microsoft Office User</cp:lastModifiedBy>
  <cp:revision>269</cp:revision>
  <dcterms:created xsi:type="dcterms:W3CDTF">2020-09-07T12:27:23Z</dcterms:created>
  <dcterms:modified xsi:type="dcterms:W3CDTF">2020-11-17T14:18:46Z</dcterms:modified>
  <cp:category/>
  <dc:identifier/>
  <cp:contentStatus/>
  <dc:language/>
  <cp:version/>
</cp:coreProperties>
</file>