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1" r:id="rId2"/>
    <p:sldId id="295" r:id="rId3"/>
    <p:sldId id="310" r:id="rId4"/>
    <p:sldId id="307" r:id="rId5"/>
    <p:sldId id="308" r:id="rId6"/>
    <p:sldId id="315" r:id="rId7"/>
    <p:sldId id="320" r:id="rId8"/>
    <p:sldId id="321" r:id="rId9"/>
    <p:sldId id="322" r:id="rId10"/>
    <p:sldId id="316" r:id="rId11"/>
    <p:sldId id="309" r:id="rId12"/>
    <p:sldId id="313" r:id="rId13"/>
    <p:sldId id="318" r:id="rId14"/>
    <p:sldId id="323" r:id="rId15"/>
    <p:sldId id="324" r:id="rId16"/>
    <p:sldId id="319" r:id="rId17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AB4C2"/>
    <a:srgbClr val="00A5EB"/>
    <a:srgbClr val="FFFF99"/>
    <a:srgbClr val="D3E903"/>
    <a:srgbClr val="FFFF00"/>
    <a:srgbClr val="FFFFFF"/>
    <a:srgbClr val="9C9E9F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374" autoAdjust="0"/>
  </p:normalViewPr>
  <p:slideViewPr>
    <p:cSldViewPr snapToGrid="0">
      <p:cViewPr varScale="1">
        <p:scale>
          <a:sx n="73" d="100"/>
          <a:sy n="73" d="100"/>
        </p:scale>
        <p:origin x="382" y="3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6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3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2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86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8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81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5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6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6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6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4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02.07.2020 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for the LUXE CDR 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659" y="2133490"/>
            <a:ext cx="843146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Lohmann 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</a:t>
            </a:r>
            <a:r>
              <a:rPr lang="en-US" sz="2800" dirty="0" smtClean="0"/>
              <a:t>0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80657" y="961426"/>
            <a:ext cx="8155060" cy="49552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67000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so </a:t>
            </a:r>
            <a:r>
              <a:rPr lang="de-DE" sz="2400" dirty="0" err="1" smtClean="0"/>
              <a:t>far</a:t>
            </a:r>
            <a:r>
              <a:rPr lang="de-DE" sz="2400" dirty="0" smtClean="0"/>
              <a:t>:</a:t>
            </a:r>
            <a:endParaRPr lang="de-DE" sz="2400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err="1" smtClean="0"/>
              <a:t>option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 ECAL</a:t>
            </a:r>
          </a:p>
          <a:p>
            <a:pPr>
              <a:buClr>
                <a:srgbClr val="002060"/>
              </a:buClr>
              <a:buSzPct val="167000"/>
            </a:pPr>
            <a:endParaRPr lang="de-DE" dirty="0" smtClean="0"/>
          </a:p>
          <a:p>
            <a:pPr marL="342900" indent="-342900"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de-DE" dirty="0" err="1" smtClean="0"/>
              <a:t>Calice</a:t>
            </a:r>
            <a:r>
              <a:rPr lang="de-DE" dirty="0" smtClean="0"/>
              <a:t> prototype</a:t>
            </a:r>
          </a:p>
          <a:p>
            <a:pPr marL="342900" indent="-342900">
              <a:buClr>
                <a:srgbClr val="002060"/>
              </a:buClr>
              <a:buSzPct val="110000"/>
              <a:buFont typeface="+mj-lt"/>
              <a:buAutoNum type="arabicPeriod"/>
            </a:pPr>
            <a:endParaRPr lang="de-DE" dirty="0"/>
          </a:p>
          <a:p>
            <a:pPr marL="342900" indent="-342900">
              <a:buClr>
                <a:srgbClr val="002060"/>
              </a:buClr>
              <a:buSzPct val="110000"/>
              <a:buFont typeface="+mj-lt"/>
              <a:buAutoNum type="arabicPeriod"/>
            </a:pPr>
            <a:r>
              <a:rPr lang="de-DE" dirty="0" smtClean="0"/>
              <a:t>A </a:t>
            </a:r>
            <a:r>
              <a:rPr lang="de-DE" dirty="0" err="1" smtClean="0"/>
              <a:t>dedicard</a:t>
            </a:r>
            <a:r>
              <a:rPr lang="de-DE" dirty="0" smtClean="0"/>
              <a:t> </a:t>
            </a:r>
            <a:r>
              <a:rPr lang="de-DE" dirty="0" err="1" smtClean="0"/>
              <a:t>demonstrator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1 </a:t>
            </a:r>
            <a:r>
              <a:rPr lang="de-DE" dirty="0" err="1" smtClean="0"/>
              <a:t>calorimeter</a:t>
            </a:r>
            <a:r>
              <a:rPr lang="de-DE" dirty="0" smtClean="0"/>
              <a:t> (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1 </a:t>
            </a:r>
            <a:r>
              <a:rPr lang="de-DE" dirty="0" err="1" smtClean="0"/>
              <a:t>calorimeter</a:t>
            </a: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de-DE" sz="1800" baseline="30000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missing</a:t>
            </a:r>
            <a:r>
              <a:rPr lang="de-DE" sz="2400" dirty="0" smtClean="0"/>
              <a:t>: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For</a:t>
            </a:r>
            <a:r>
              <a:rPr lang="de-DE" dirty="0" smtClean="0"/>
              <a:t> 1: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Calice</a:t>
            </a:r>
            <a:r>
              <a:rPr lang="de-DE" dirty="0" smtClean="0"/>
              <a:t>  prototype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, i.e.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/>
              <a:t>;</a:t>
            </a:r>
            <a:endParaRPr lang="de-DE" dirty="0" smtClean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Technical: </a:t>
            </a:r>
            <a:r>
              <a:rPr lang="de-DE" dirty="0" err="1" smtClean="0"/>
              <a:t>who</a:t>
            </a:r>
            <a:r>
              <a:rPr lang="de-DE" dirty="0" smtClean="0"/>
              <a:t> will </a:t>
            </a:r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who</a:t>
            </a:r>
            <a:r>
              <a:rPr lang="de-DE" dirty="0" smtClean="0"/>
              <a:t> will </a:t>
            </a:r>
            <a:r>
              <a:rPr lang="de-DE" dirty="0" err="1" smtClean="0"/>
              <a:t>pay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LUXE </a:t>
            </a:r>
            <a:r>
              <a:rPr lang="de-DE" dirty="0" err="1" smtClean="0"/>
              <a:t>readout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For</a:t>
            </a:r>
            <a:r>
              <a:rPr lang="de-DE" dirty="0" smtClean="0"/>
              <a:t> 2: </a:t>
            </a:r>
            <a:r>
              <a:rPr lang="de-DE" dirty="0" err="1" smtClean="0"/>
              <a:t>prefered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, but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investment</a:t>
            </a:r>
            <a:r>
              <a:rPr lang="de-DE" dirty="0" smtClean="0"/>
              <a:t> in </a:t>
            </a:r>
            <a:r>
              <a:rPr lang="de-DE" dirty="0" err="1" smtClean="0"/>
              <a:t>tungsten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(JINR?), </a:t>
            </a:r>
            <a:r>
              <a:rPr lang="de-DE" dirty="0" err="1" smtClean="0"/>
              <a:t>sensors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FE </a:t>
            </a:r>
            <a:r>
              <a:rPr lang="de-DE" dirty="0" err="1" smtClean="0"/>
              <a:t>electronics</a:t>
            </a:r>
            <a:r>
              <a:rPr lang="de-DE" dirty="0" smtClean="0"/>
              <a:t>, DAQ, </a:t>
            </a:r>
            <a:r>
              <a:rPr lang="de-DE" dirty="0" err="1" smtClean="0"/>
              <a:t>physics</a:t>
            </a:r>
            <a:r>
              <a:rPr lang="de-DE" dirty="0" smtClean="0"/>
              <a:t> potential.</a:t>
            </a:r>
          </a:p>
        </p:txBody>
      </p:sp>
    </p:spTree>
    <p:extLst>
      <p:ext uri="{BB962C8B-B14F-4D97-AF65-F5344CB8AC3E}">
        <p14:creationId xmlns:p14="http://schemas.microsoft.com/office/powerpoint/2010/main" val="35063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0 calorimeter 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998002" y="1452590"/>
            <a:ext cx="4019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Calice</a:t>
            </a:r>
            <a:r>
              <a:rPr lang="de-DE" dirty="0" smtClean="0"/>
              <a:t> prototype: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990704" y="2268583"/>
            <a:ext cx="373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phase1  </a:t>
            </a:r>
            <a:r>
              <a:rPr lang="de-DE" dirty="0" err="1" smtClean="0"/>
              <a:t>calorimeter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1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0 calorimeter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7811" y="900113"/>
            <a:ext cx="8431469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r>
              <a:rPr lang="en-US" sz="2000" dirty="0">
                <a:solidFill>
                  <a:srgbClr val="000000"/>
                </a:solidFill>
              </a:rPr>
              <a:t>Option 3</a:t>
            </a:r>
            <a:r>
              <a:rPr lang="en-US" sz="2000" dirty="0" smtClean="0">
                <a:solidFill>
                  <a:srgbClr val="000000"/>
                </a:solidFill>
              </a:rPr>
              <a:t>:  LUXE phase 1 demonstrator</a:t>
            </a: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Clr>
                <a:srgbClr val="AACFF3">
                  <a:lumMod val="25000"/>
                </a:srgbClr>
              </a:buClr>
              <a:buSzPct val="148000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51" y="1800226"/>
            <a:ext cx="8274813" cy="118018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448887" y="1873135"/>
            <a:ext cx="2094808" cy="908858"/>
          </a:xfrm>
          <a:prstGeom prst="rect">
            <a:avLst/>
          </a:prstGeom>
          <a:solidFill>
            <a:srgbClr val="2AB4C2">
              <a:alpha val="3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6899" y="3272098"/>
            <a:ext cx="6726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6‘‘ </a:t>
            </a:r>
            <a:r>
              <a:rPr lang="de-DE" dirty="0" err="1" smtClean="0"/>
              <a:t>sensors</a:t>
            </a:r>
            <a:r>
              <a:rPr lang="de-DE" dirty="0" smtClean="0"/>
              <a:t>, 10.5 x 5.5 cm</a:t>
            </a:r>
            <a:r>
              <a:rPr lang="de-DE" sz="1800" baseline="30000" dirty="0" smtClean="0"/>
              <a:t>2</a:t>
            </a:r>
            <a:r>
              <a:rPr lang="de-DE" dirty="0" smtClean="0"/>
              <a:t>  , 5 x 5 mm</a:t>
            </a:r>
            <a:r>
              <a:rPr lang="de-DE" sz="1800" baseline="30000" dirty="0" smtClean="0"/>
              <a:t>2</a:t>
            </a:r>
            <a:r>
              <a:rPr lang="de-DE" dirty="0" smtClean="0"/>
              <a:t> pad </a:t>
            </a:r>
            <a:r>
              <a:rPr lang="de-DE" dirty="0" err="1" smtClean="0"/>
              <a:t>size</a:t>
            </a:r>
            <a:r>
              <a:rPr lang="de-DE" dirty="0" smtClean="0"/>
              <a:t>, 25 </a:t>
            </a:r>
            <a:r>
              <a:rPr lang="de-DE" dirty="0" err="1" smtClean="0"/>
              <a:t>pieces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err="1" smtClean="0"/>
              <a:t>Detector</a:t>
            </a:r>
            <a:r>
              <a:rPr lang="de-DE" dirty="0" smtClean="0"/>
              <a:t> planes </a:t>
            </a:r>
            <a:r>
              <a:rPr lang="de-DE" dirty="0" err="1" smtClean="0"/>
              <a:t>using</a:t>
            </a:r>
            <a:r>
              <a:rPr lang="de-DE" dirty="0" smtClean="0"/>
              <a:t> FCAL </a:t>
            </a:r>
            <a:r>
              <a:rPr lang="de-DE" dirty="0" err="1" smtClean="0"/>
              <a:t>technology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Flame </a:t>
            </a:r>
            <a:r>
              <a:rPr lang="de-DE" dirty="0" err="1" smtClean="0"/>
              <a:t>readout</a:t>
            </a:r>
            <a:r>
              <a:rPr lang="de-DE" dirty="0" smtClean="0"/>
              <a:t>, 5000 </a:t>
            </a:r>
            <a:r>
              <a:rPr lang="de-DE" dirty="0" err="1" smtClean="0"/>
              <a:t>channels</a:t>
            </a:r>
            <a:r>
              <a:rPr lang="de-DE" dirty="0" smtClean="0"/>
              <a:t>, plus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concentrator</a:t>
            </a:r>
            <a:r>
              <a:rPr lang="de-DE" dirty="0" smtClean="0"/>
              <a:t> </a:t>
            </a:r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smtClean="0"/>
              <a:t>Tungsten </a:t>
            </a:r>
            <a:r>
              <a:rPr lang="de-DE" dirty="0" err="1" smtClean="0"/>
              <a:t>plates</a:t>
            </a:r>
            <a:r>
              <a:rPr lang="de-DE" dirty="0" smtClean="0"/>
              <a:t> (25) </a:t>
            </a:r>
            <a:r>
              <a:rPr lang="de-DE" dirty="0" err="1" smtClean="0"/>
              <a:t>from</a:t>
            </a:r>
            <a:r>
              <a:rPr lang="de-DE" dirty="0" smtClean="0"/>
              <a:t> JINR </a:t>
            </a:r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8000"/>
              <a:buFont typeface="Arial" panose="020B0604020202020204" pitchFamily="34" charset="0"/>
              <a:buChar char="•"/>
            </a:pPr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granularity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compact</a:t>
            </a:r>
            <a:r>
              <a:rPr lang="de-DE" dirty="0" smtClean="0"/>
              <a:t> </a:t>
            </a:r>
            <a:r>
              <a:rPr lang="de-DE" dirty="0" err="1" smtClean="0"/>
              <a:t>electromagnetic</a:t>
            </a:r>
            <a:r>
              <a:rPr lang="de-DE" dirty="0" smtClean="0"/>
              <a:t> </a:t>
            </a:r>
            <a:r>
              <a:rPr lang="de-DE" dirty="0" err="1" smtClean="0"/>
              <a:t>calorimeter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4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800" dirty="0"/>
              <a:t>Phase 0 calorimeter </a:t>
            </a:r>
            <a:endParaRPr lang="de-DE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31066"/>
              </p:ext>
            </p:extLst>
          </p:nvPr>
        </p:nvGraphicFramePr>
        <p:xfrm>
          <a:off x="767356" y="1824976"/>
          <a:ext cx="3924300" cy="70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190288165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84462126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75526006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81841256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tungsten plates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141453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support frames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055323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sensor support structures (carbon etc)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29248422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84494" y="134286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Mechanics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684494" y="3256135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Connectivity</a:t>
            </a: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61347"/>
              </p:ext>
            </p:extLst>
          </p:nvPr>
        </p:nvGraphicFramePr>
        <p:xfrm>
          <a:off x="767356" y="3798484"/>
          <a:ext cx="39243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47995005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7742343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3360914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5968592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fan out Kapton HV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344128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fan out Kapton, signal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1200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87017999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779334" y="4524320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Silicon </a:t>
            </a:r>
            <a:r>
              <a:rPr lang="de-DE" dirty="0" err="1" smtClean="0"/>
              <a:t>sensors</a:t>
            </a:r>
            <a:endParaRPr lang="en-GB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4" y="5028640"/>
            <a:ext cx="3920490" cy="19431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67356" y="5671443"/>
            <a:ext cx="6151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Comment </a:t>
            </a:r>
            <a:r>
              <a:rPr lang="de-DE" sz="1200" dirty="0" err="1" smtClean="0"/>
              <a:t>from</a:t>
            </a:r>
            <a:r>
              <a:rPr lang="de-DE" sz="1200" dirty="0" smtClean="0"/>
              <a:t> Roman: </a:t>
            </a:r>
            <a:r>
              <a:rPr lang="de-DE" sz="1200" dirty="0" err="1" smtClean="0"/>
              <a:t>use</a:t>
            </a:r>
            <a:r>
              <a:rPr lang="de-DE" sz="1200" dirty="0" smtClean="0"/>
              <a:t> </a:t>
            </a:r>
            <a:r>
              <a:rPr lang="de-DE" sz="1200" dirty="0" err="1" smtClean="0"/>
              <a:t>insted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6$ per cm2 </a:t>
            </a:r>
            <a:r>
              <a:rPr lang="de-DE" sz="1200" dirty="0" err="1" smtClean="0"/>
              <a:t>better</a:t>
            </a:r>
            <a:r>
              <a:rPr lang="de-DE" sz="1200" dirty="0" smtClean="0"/>
              <a:t> 10 $, </a:t>
            </a:r>
            <a:r>
              <a:rPr lang="de-DE" sz="1200" dirty="0" err="1" smtClean="0"/>
              <a:t>would</a:t>
            </a:r>
            <a:r>
              <a:rPr lang="de-DE" sz="1200" dirty="0" smtClean="0"/>
              <a:t> </a:t>
            </a:r>
            <a:r>
              <a:rPr lang="de-DE" sz="1200" dirty="0" err="1" smtClean="0"/>
              <a:t>lead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roughly</a:t>
            </a:r>
            <a:r>
              <a:rPr lang="de-DE" sz="1200" dirty="0" smtClean="0"/>
              <a:t> 12 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441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800" dirty="0"/>
              <a:t>Phase 0 calorimeter 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84494" y="134286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 ASICs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684494" y="2620167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 </a:t>
            </a:r>
            <a:r>
              <a:rPr lang="de-DE" dirty="0" err="1" smtClean="0"/>
              <a:t>electronics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767356" y="4160794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supplies</a:t>
            </a:r>
            <a:endParaRPr lang="en-GB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71319"/>
              </p:ext>
            </p:extLst>
          </p:nvPr>
        </p:nvGraphicFramePr>
        <p:xfrm>
          <a:off x="767356" y="1764509"/>
          <a:ext cx="392430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38735223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175008583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66124588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68345793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prototyping, ASICs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38208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channels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1,5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79621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probecard for tests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20000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85616741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34905"/>
              </p:ext>
            </p:extLst>
          </p:nvPr>
        </p:nvGraphicFramePr>
        <p:xfrm>
          <a:off x="779334" y="3177653"/>
          <a:ext cx="392430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359934433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42234858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05014458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3882692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PCB and assemply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27928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auxiliary components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84252676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67356" y="3853406"/>
            <a:ext cx="5460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Comment </a:t>
            </a:r>
            <a:r>
              <a:rPr lang="de-DE" sz="1200" dirty="0" err="1" smtClean="0"/>
              <a:t>from</a:t>
            </a:r>
            <a:r>
              <a:rPr lang="de-DE" sz="1200" dirty="0" smtClean="0"/>
              <a:t> Roman: CMS </a:t>
            </a:r>
            <a:r>
              <a:rPr lang="de-DE" sz="1200" dirty="0" err="1" smtClean="0"/>
              <a:t>HGCal</a:t>
            </a:r>
            <a:r>
              <a:rPr lang="de-DE" sz="1200" dirty="0" smtClean="0"/>
              <a:t> </a:t>
            </a:r>
            <a:r>
              <a:rPr lang="de-DE" sz="1200" dirty="0" err="1" smtClean="0"/>
              <a:t>used</a:t>
            </a:r>
            <a:r>
              <a:rPr lang="de-DE" sz="1200" dirty="0" smtClean="0"/>
              <a:t> 140$ per PCB, </a:t>
            </a:r>
            <a:r>
              <a:rPr lang="de-DE" sz="1200" dirty="0" err="1" smtClean="0"/>
              <a:t>would</a:t>
            </a:r>
            <a:r>
              <a:rPr lang="de-DE" sz="1200" dirty="0" smtClean="0"/>
              <a:t> </a:t>
            </a:r>
            <a:r>
              <a:rPr lang="de-DE" sz="1200" dirty="0" err="1" smtClean="0"/>
              <a:t>result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3 k</a:t>
            </a:r>
            <a:endParaRPr lang="en-GB" sz="1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85603"/>
              </p:ext>
            </p:extLst>
          </p:nvPr>
        </p:nvGraphicFramePr>
        <p:xfrm>
          <a:off x="779334" y="4824209"/>
          <a:ext cx="3924300" cy="704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243149356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5447562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7786584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5338202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362522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LV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608661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cables and connectors, patch panels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889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800" dirty="0"/>
              <a:t>Phase 0 calorimeter 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84494" y="134286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DAQ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684494" y="2620167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Tooling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779334" y="3815304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sum</a:t>
            </a:r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74505"/>
              </p:ext>
            </p:extLst>
          </p:nvPr>
        </p:nvGraphicFramePr>
        <p:xfrm>
          <a:off x="767356" y="1780413"/>
          <a:ext cx="39243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1354342826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174135275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40167859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52236207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Receiver cards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34039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94965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 computer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42976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racks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31601314"/>
                  </a:ext>
                </a:extLst>
              </a:tr>
            </a:tbl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94876"/>
              </p:ext>
            </p:extLst>
          </p:nvPr>
        </p:nvGraphicFramePr>
        <p:xfrm>
          <a:off x="783302" y="3203278"/>
          <a:ext cx="3916363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Arbeitsblatt" r:id="rId4" imgW="3916707" imgH="186651" progId="Excel.Sheet.12">
                  <p:embed/>
                </p:oleObj>
              </mc:Choice>
              <mc:Fallback>
                <p:oleObj name="Arbeitsblatt" r:id="rId4" imgW="3916707" imgH="186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302" y="3203278"/>
                        <a:ext cx="3916363" cy="18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51333"/>
              </p:ext>
            </p:extLst>
          </p:nvPr>
        </p:nvGraphicFramePr>
        <p:xfrm>
          <a:off x="858312" y="4391234"/>
          <a:ext cx="3916363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Arbeitsblatt" r:id="rId6" imgW="3916707" imgH="186651" progId="Excel.Sheet.12">
                  <p:embed/>
                </p:oleObj>
              </mc:Choice>
              <mc:Fallback>
                <p:oleObj name="Arbeitsblatt" r:id="rId6" imgW="3916707" imgH="186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312" y="4391234"/>
                        <a:ext cx="3916363" cy="18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767356" y="4893315"/>
            <a:ext cx="501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Engineering </a:t>
            </a:r>
            <a:r>
              <a:rPr lang="de-DE" dirty="0" err="1" smtClean="0"/>
              <a:t>person</a:t>
            </a:r>
            <a:r>
              <a:rPr lang="de-DE" dirty="0" smtClean="0"/>
              <a:t> power (</a:t>
            </a:r>
            <a:r>
              <a:rPr lang="de-DE" dirty="0" err="1" smtClean="0"/>
              <a:t>Hired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)</a:t>
            </a:r>
            <a:endParaRPr lang="en-GB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58296"/>
              </p:ext>
            </p:extLst>
          </p:nvPr>
        </p:nvGraphicFramePr>
        <p:xfrm>
          <a:off x="858311" y="5642754"/>
          <a:ext cx="3916363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Arbeitsblatt" r:id="rId8" imgW="3916707" imgH="186651" progId="Excel.Sheet.12">
                  <p:embed/>
                </p:oleObj>
              </mc:Choice>
              <mc:Fallback>
                <p:oleObj name="Arbeitsblatt" r:id="rId8" imgW="3916707" imgH="186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311" y="5642754"/>
                        <a:ext cx="3916363" cy="18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8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LUXE CDR 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70929" y="2116183"/>
            <a:ext cx="8155060" cy="31085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67000"/>
            </a:pPr>
            <a:r>
              <a:rPr lang="de-DE" sz="2400" dirty="0" smtClean="0"/>
              <a:t>Who </a:t>
            </a:r>
            <a:r>
              <a:rPr lang="de-DE" sz="2400" dirty="0" err="1" smtClean="0"/>
              <a:t>may</a:t>
            </a:r>
            <a:r>
              <a:rPr lang="de-DE" sz="2400" dirty="0" smtClean="0"/>
              <a:t> do </a:t>
            </a:r>
            <a:r>
              <a:rPr lang="de-DE" sz="2400" dirty="0" err="1" smtClean="0"/>
              <a:t>what</a:t>
            </a:r>
            <a:r>
              <a:rPr lang="de-DE" sz="2400" dirty="0" smtClean="0"/>
              <a:t> (</a:t>
            </a:r>
            <a:r>
              <a:rPr lang="de-DE" sz="2400" dirty="0" err="1" smtClean="0"/>
              <a:t>phase</a:t>
            </a:r>
            <a:r>
              <a:rPr lang="de-DE" sz="2400" dirty="0" smtClean="0"/>
              <a:t> 0):</a:t>
            </a: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de-DE" sz="1800" baseline="30000" dirty="0" smtClean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Hopes: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Yan </a:t>
            </a:r>
            <a:r>
              <a:rPr lang="de-DE" dirty="0" err="1" smtClean="0"/>
              <a:t>may</a:t>
            </a:r>
            <a:r>
              <a:rPr lang="de-DE" dirty="0" smtClean="0"/>
              <a:t> find out </a:t>
            </a:r>
            <a:r>
              <a:rPr lang="de-DE" dirty="0" err="1" smtClean="0"/>
              <a:t>with</a:t>
            </a:r>
            <a:r>
              <a:rPr lang="de-DE" dirty="0" smtClean="0"/>
              <a:t> Roman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Calice</a:t>
            </a:r>
            <a:r>
              <a:rPr lang="de-DE" dirty="0" smtClean="0"/>
              <a:t> prototype in LUXE.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de-DE" dirty="0" smtClean="0"/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demonstrator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clarification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TAU </a:t>
            </a:r>
            <a:r>
              <a:rPr lang="de-DE" dirty="0" err="1" smtClean="0"/>
              <a:t>and</a:t>
            </a:r>
            <a:r>
              <a:rPr lang="de-DE" dirty="0" smtClean="0"/>
              <a:t> UST (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, </a:t>
            </a:r>
            <a:r>
              <a:rPr lang="de-DE" dirty="0" err="1" smtClean="0"/>
              <a:t>personpower</a:t>
            </a:r>
            <a:r>
              <a:rPr lang="de-DE" dirty="0" smtClean="0"/>
              <a:t>) </a:t>
            </a:r>
          </a:p>
          <a:p>
            <a:pPr>
              <a:buClr>
                <a:srgbClr val="002060"/>
              </a:buClr>
              <a:buSzPct val="167000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</a:t>
            </a:r>
            <a:r>
              <a:rPr lang="en-US" sz="2800" dirty="0" smtClean="0"/>
              <a:t>1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4436" y="900113"/>
            <a:ext cx="8431469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LUXE needs an electromagnetic calorimeter to count the number of electrons and to measure the energy spectrum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Highly granular</a:t>
            </a:r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Highly compact</a:t>
            </a:r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Fiducial volume 50 x 10 x 10 cm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Good energy resolution</a:t>
            </a:r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Moderate timing</a:t>
            </a:r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25000"/>
                </a:schemeClr>
              </a:buClr>
              <a:buSzPct val="148000"/>
              <a:buFont typeface="Arial" panose="020B0604020202020204" pitchFamily="34" charset="0"/>
              <a:buChar char="•"/>
            </a:pPr>
            <a:r>
              <a:rPr lang="en-US" sz="2000" dirty="0" smtClean="0"/>
              <a:t>Moderate radiation hardness</a:t>
            </a:r>
          </a:p>
        </p:txBody>
      </p:sp>
    </p:spTree>
    <p:extLst>
      <p:ext uri="{BB962C8B-B14F-4D97-AF65-F5344CB8AC3E}">
        <p14:creationId xmlns:p14="http://schemas.microsoft.com/office/powerpoint/2010/main" val="42186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 smtClean="0"/>
              <a:t>Calorimter</a:t>
            </a:r>
            <a:r>
              <a:rPr lang="en-US" sz="2800" dirty="0" smtClean="0"/>
              <a:t> of the LUXE experiment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2" y="1442140"/>
            <a:ext cx="7548849" cy="40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</a:t>
            </a:r>
            <a:r>
              <a:rPr lang="en-US" sz="2800" dirty="0" smtClean="0"/>
              <a:t>1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16378" y="900113"/>
            <a:ext cx="8927869" cy="563231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Ideal case: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Compact detector planes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FCAL technology (compactness)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Pad size 5 x 5 mm</a:t>
            </a:r>
            <a:r>
              <a:rPr lang="en-US" sz="2000" baseline="30000" dirty="0" smtClean="0"/>
              <a:t>2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Tungsten absorber thickness </a:t>
            </a: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/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000" dirty="0" smtClean="0"/>
              <a:t>1 X</a:t>
            </a:r>
            <a:r>
              <a:rPr lang="en-US" sz="2000" baseline="-25000" dirty="0" smtClean="0"/>
              <a:t>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58" y="1032908"/>
            <a:ext cx="3350267" cy="260806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393" y="1233942"/>
            <a:ext cx="3899001" cy="23516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168" y="3905078"/>
            <a:ext cx="4652777" cy="2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1</a:t>
            </a:r>
            <a:r>
              <a:rPr lang="en-US" sz="2800" dirty="0" smtClean="0"/>
              <a:t> </a:t>
            </a:r>
            <a:r>
              <a:rPr lang="en-US" sz="2800" dirty="0"/>
              <a:t>calorimeter 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5" y="1181279"/>
            <a:ext cx="5478565" cy="14067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8" y="1181279"/>
            <a:ext cx="2927789" cy="16228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47318" y="3187337"/>
            <a:ext cx="4403055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Budget 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R&amp;D)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Budget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person</a:t>
            </a:r>
            <a:r>
              <a:rPr lang="de-DE" dirty="0" smtClean="0"/>
              <a:t> power (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hired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sz="1800" baseline="30000" dirty="0" smtClean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     (</a:t>
            </a:r>
            <a:r>
              <a:rPr lang="de-DE" dirty="0" err="1" smtClean="0"/>
              <a:t>engineers</a:t>
            </a:r>
            <a:r>
              <a:rPr lang="de-DE" dirty="0" smtClean="0"/>
              <a:t>, </a:t>
            </a:r>
            <a:r>
              <a:rPr lang="de-DE" dirty="0" err="1" smtClean="0"/>
              <a:t>technicians</a:t>
            </a:r>
            <a:r>
              <a:rPr lang="de-DE" smtClean="0"/>
              <a:t>)</a:t>
            </a: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de-DE" dirty="0" smtClean="0"/>
          </a:p>
          <a:p>
            <a:pPr>
              <a:buClr>
                <a:srgbClr val="002060"/>
              </a:buClr>
              <a:buSzPct val="167000"/>
            </a:pPr>
            <a:r>
              <a:rPr lang="de-DE" dirty="0" smtClean="0"/>
              <a:t> </a:t>
            </a: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002060"/>
              </a:buClr>
              <a:buSzPct val="167000"/>
            </a:pPr>
            <a:endParaRPr lang="en-GB" dirty="0"/>
          </a:p>
        </p:txBody>
      </p:sp>
      <p:cxnSp>
        <p:nvCxnSpPr>
          <p:cNvPr id="5" name="Gerader Verbinder 4"/>
          <p:cNvCxnSpPr/>
          <p:nvPr/>
        </p:nvCxnSpPr>
        <p:spPr bwMode="auto">
          <a:xfrm>
            <a:off x="1243584" y="1348087"/>
            <a:ext cx="15675" cy="8987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/>
          <p:cNvCxnSpPr/>
          <p:nvPr/>
        </p:nvCxnSpPr>
        <p:spPr bwMode="auto">
          <a:xfrm>
            <a:off x="2240715" y="1348087"/>
            <a:ext cx="15675" cy="8987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r Verbinder 9"/>
          <p:cNvCxnSpPr/>
          <p:nvPr/>
        </p:nvCxnSpPr>
        <p:spPr bwMode="auto">
          <a:xfrm>
            <a:off x="3334512" y="1346464"/>
            <a:ext cx="15675" cy="8987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/>
          <p:cNvCxnSpPr/>
          <p:nvPr/>
        </p:nvCxnSpPr>
        <p:spPr bwMode="auto">
          <a:xfrm>
            <a:off x="4331643" y="1346464"/>
            <a:ext cx="15675" cy="8987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224680" y="3187337"/>
            <a:ext cx="3929310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err="1" smtClean="0"/>
              <a:t>Weigth</a:t>
            </a:r>
            <a:r>
              <a:rPr lang="de-DE" dirty="0" smtClean="0"/>
              <a:t>: 50 kg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Sensor </a:t>
            </a:r>
            <a:r>
              <a:rPr lang="de-DE" dirty="0" err="1" smtClean="0"/>
              <a:t>area</a:t>
            </a:r>
            <a:r>
              <a:rPr lang="de-DE" dirty="0" smtClean="0"/>
              <a:t>: </a:t>
            </a:r>
            <a:r>
              <a:rPr lang="de-DE" dirty="0"/>
              <a:t>6</a:t>
            </a:r>
            <a:r>
              <a:rPr lang="de-DE" dirty="0" smtClean="0"/>
              <a:t>000 cm</a:t>
            </a:r>
            <a:r>
              <a:rPr lang="de-DE" sz="1800" baseline="30000" dirty="0" smtClean="0"/>
              <a:t>2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:  25000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Investment: 250 k (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) </a:t>
            </a:r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2060"/>
              </a:buClr>
              <a:buSzPct val="167000"/>
              <a:buFont typeface="Arial" panose="020B0604020202020204" pitchFamily="34" charset="0"/>
              <a:buChar char="•"/>
            </a:pPr>
            <a:r>
              <a:rPr lang="de-DE" dirty="0" smtClean="0"/>
              <a:t>Engineering </a:t>
            </a:r>
            <a:r>
              <a:rPr lang="de-DE" dirty="0" err="1" smtClean="0"/>
              <a:t>personpower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3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1</a:t>
            </a:r>
            <a:r>
              <a:rPr lang="en-US" sz="2800" dirty="0" smtClean="0"/>
              <a:t>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6100750" y="6183300"/>
            <a:ext cx="151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C00000"/>
                </a:solidFill>
              </a:rPr>
              <a:t>Electron</a:t>
            </a:r>
            <a:r>
              <a:rPr lang="de-DE" sz="1200" dirty="0" smtClean="0">
                <a:solidFill>
                  <a:srgbClr val="C00000"/>
                </a:solidFill>
              </a:rPr>
              <a:t> </a:t>
            </a:r>
            <a:r>
              <a:rPr lang="de-DE" sz="1200" dirty="0" err="1" smtClean="0">
                <a:solidFill>
                  <a:srgbClr val="C00000"/>
                </a:solidFill>
              </a:rPr>
              <a:t>spectrum</a:t>
            </a:r>
            <a:endParaRPr lang="en-GB" sz="1200" baseline="30000" dirty="0">
              <a:solidFill>
                <a:srgbClr val="C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85342" y="6418900"/>
            <a:ext cx="151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C00000"/>
                </a:solidFill>
              </a:rPr>
              <a:t>Number</a:t>
            </a:r>
            <a:r>
              <a:rPr lang="de-DE" sz="1200" dirty="0" smtClean="0">
                <a:solidFill>
                  <a:srgbClr val="C00000"/>
                </a:solidFill>
              </a:rPr>
              <a:t> </a:t>
            </a:r>
            <a:r>
              <a:rPr lang="de-DE" sz="1200" dirty="0" err="1" smtClean="0">
                <a:solidFill>
                  <a:srgbClr val="C00000"/>
                </a:solidFill>
              </a:rPr>
              <a:t>electrons</a:t>
            </a:r>
            <a:endParaRPr lang="en-GB" sz="1200" baseline="300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4494" y="134286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Mechanics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10377"/>
              </p:ext>
            </p:extLst>
          </p:nvPr>
        </p:nvGraphicFramePr>
        <p:xfrm>
          <a:off x="779334" y="1840651"/>
          <a:ext cx="3924300" cy="914400"/>
        </p:xfrm>
        <a:graphic>
          <a:graphicData uri="http://schemas.openxmlformats.org/drawingml/2006/table">
            <a:tbl>
              <a:tblPr/>
              <a:tblGrid>
                <a:gridCol w="2260600">
                  <a:extLst>
                    <a:ext uri="{9D8B030D-6E8A-4147-A177-3AD203B41FA5}">
                      <a16:colId xmlns:a16="http://schemas.microsoft.com/office/drawing/2014/main" val="57720209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97970231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680580936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9234573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Mechanics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10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96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tungsten plates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0678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frames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452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 support structures (carbon etc)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49766"/>
                  </a:ext>
                </a:extLst>
              </a:tr>
            </a:tbl>
          </a:graphicData>
        </a:graphic>
      </p:graphicFrame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355" y="1665740"/>
            <a:ext cx="2704974" cy="116276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84494" y="3256135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Connectivity</a:t>
            </a: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33737"/>
              </p:ext>
            </p:extLst>
          </p:nvPr>
        </p:nvGraphicFramePr>
        <p:xfrm>
          <a:off x="779334" y="3601044"/>
          <a:ext cx="3924300" cy="548640"/>
        </p:xfrm>
        <a:graphic>
          <a:graphicData uri="http://schemas.openxmlformats.org/drawingml/2006/table">
            <a:tbl>
              <a:tblPr/>
              <a:tblGrid>
                <a:gridCol w="2260600">
                  <a:extLst>
                    <a:ext uri="{9D8B030D-6E8A-4147-A177-3AD203B41FA5}">
                      <a16:colId xmlns:a16="http://schemas.microsoft.com/office/drawing/2014/main" val="1883364330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3341597319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68186876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7369745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1282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 out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Kapton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HV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2952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 out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Kapton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signal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686346"/>
                  </a:ext>
                </a:extLst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779334" y="4524320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Silicon </a:t>
            </a:r>
            <a:r>
              <a:rPr lang="de-DE" dirty="0" err="1" smtClean="0"/>
              <a:t>sensors</a:t>
            </a:r>
            <a:endParaRPr lang="en-GB" dirty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14841"/>
              </p:ext>
            </p:extLst>
          </p:nvPr>
        </p:nvGraphicFramePr>
        <p:xfrm>
          <a:off x="779334" y="5331415"/>
          <a:ext cx="391636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rbeitsblatt" r:id="rId5" imgW="3916707" imgH="190469" progId="Excel.Sheet.12">
                  <p:embed/>
                </p:oleObj>
              </mc:Choice>
              <mc:Fallback>
                <p:oleObj name="Arbeitsblatt" r:id="rId5" imgW="3916707" imgH="1904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334" y="5331415"/>
                        <a:ext cx="3916363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758950" y="5759859"/>
            <a:ext cx="6151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Comment </a:t>
            </a:r>
            <a:r>
              <a:rPr lang="de-DE" sz="1200" dirty="0" err="1" smtClean="0"/>
              <a:t>from</a:t>
            </a:r>
            <a:r>
              <a:rPr lang="de-DE" sz="1200" dirty="0" smtClean="0"/>
              <a:t> Roman: </a:t>
            </a:r>
            <a:r>
              <a:rPr lang="de-DE" sz="1200" dirty="0" err="1" smtClean="0"/>
              <a:t>use</a:t>
            </a:r>
            <a:r>
              <a:rPr lang="de-DE" sz="1200" dirty="0" smtClean="0"/>
              <a:t> </a:t>
            </a:r>
            <a:r>
              <a:rPr lang="de-DE" sz="1200" dirty="0" err="1" smtClean="0"/>
              <a:t>insted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6$ per cm2 </a:t>
            </a:r>
            <a:r>
              <a:rPr lang="de-DE" sz="1200" dirty="0" err="1" smtClean="0"/>
              <a:t>better</a:t>
            </a:r>
            <a:r>
              <a:rPr lang="de-DE" sz="1200" dirty="0" smtClean="0"/>
              <a:t> 10 $, </a:t>
            </a:r>
            <a:r>
              <a:rPr lang="de-DE" sz="1200" dirty="0" err="1" smtClean="0"/>
              <a:t>would</a:t>
            </a:r>
            <a:r>
              <a:rPr lang="de-DE" sz="1200" dirty="0" smtClean="0"/>
              <a:t> </a:t>
            </a:r>
            <a:r>
              <a:rPr lang="de-DE" sz="1200" dirty="0" err="1" smtClean="0"/>
              <a:t>lead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roughly</a:t>
            </a:r>
            <a:r>
              <a:rPr lang="de-DE" sz="1200" dirty="0" smtClean="0"/>
              <a:t> 60 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603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1</a:t>
            </a:r>
            <a:r>
              <a:rPr lang="en-US" sz="2800" dirty="0" smtClean="0"/>
              <a:t>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4494" y="134286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 ASICs</a:t>
            </a:r>
            <a:endParaRPr lang="en-GB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46370"/>
              </p:ext>
            </p:extLst>
          </p:nvPr>
        </p:nvGraphicFramePr>
        <p:xfrm>
          <a:off x="742424" y="1914416"/>
          <a:ext cx="39163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rbeitsblatt" r:id="rId4" imgW="3916707" imgH="552316" progId="Excel.Sheet.12">
                  <p:embed/>
                </p:oleObj>
              </mc:Choice>
              <mc:Fallback>
                <p:oleObj name="Arbeitsblatt" r:id="rId4" imgW="3916707" imgH="5523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424" y="1914416"/>
                        <a:ext cx="39163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58368" y="2695719"/>
            <a:ext cx="5560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Comment </a:t>
            </a:r>
            <a:r>
              <a:rPr lang="de-DE" sz="1200" dirty="0" err="1" smtClean="0"/>
              <a:t>from</a:t>
            </a:r>
            <a:r>
              <a:rPr lang="de-DE" sz="1200" dirty="0"/>
              <a:t> </a:t>
            </a:r>
            <a:r>
              <a:rPr lang="de-DE" sz="1200" dirty="0" smtClean="0"/>
              <a:t>Marek: </a:t>
            </a:r>
            <a:r>
              <a:rPr lang="de-DE" sz="1200" dirty="0" err="1" smtClean="0"/>
              <a:t>production</a:t>
            </a:r>
            <a:r>
              <a:rPr lang="de-DE" sz="1200" dirty="0" smtClean="0"/>
              <a:t> </a:t>
            </a:r>
            <a:r>
              <a:rPr lang="de-DE" sz="1200" dirty="0" err="1" smtClean="0"/>
              <a:t>costs</a:t>
            </a:r>
            <a:r>
              <a:rPr lang="de-DE" sz="1200" dirty="0" smtClean="0"/>
              <a:t> will </a:t>
            </a:r>
            <a:r>
              <a:rPr lang="de-DE" sz="1200" dirty="0" err="1" smtClean="0"/>
              <a:t>be</a:t>
            </a:r>
            <a:r>
              <a:rPr lang="de-DE" sz="1200" dirty="0" smtClean="0"/>
              <a:t> larger, </a:t>
            </a:r>
            <a:r>
              <a:rPr lang="de-DE" sz="1200" dirty="0" err="1" smtClean="0"/>
              <a:t>about</a:t>
            </a:r>
            <a:r>
              <a:rPr lang="de-DE" sz="1200" dirty="0" smtClean="0"/>
              <a:t> 100l,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clarified</a:t>
            </a:r>
            <a:endParaRPr lang="en-GB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717409" y="331189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 </a:t>
            </a:r>
            <a:r>
              <a:rPr lang="de-DE" dirty="0" err="1" smtClean="0"/>
              <a:t>electronics</a:t>
            </a:r>
            <a:endParaRPr lang="en-GB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0026"/>
              </p:ext>
            </p:extLst>
          </p:nvPr>
        </p:nvGraphicFramePr>
        <p:xfrm>
          <a:off x="841701" y="3987021"/>
          <a:ext cx="391636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rbeitsblatt" r:id="rId6" imgW="3916707" imgH="369484" progId="Excel.Sheet.12">
                  <p:embed/>
                </p:oleObj>
              </mc:Choice>
              <mc:Fallback>
                <p:oleObj name="Arbeitsblatt" r:id="rId6" imgW="3916707" imgH="3694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1701" y="3987021"/>
                        <a:ext cx="3916363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841701" y="4554983"/>
            <a:ext cx="5460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Comment </a:t>
            </a:r>
            <a:r>
              <a:rPr lang="de-DE" sz="1200" dirty="0" err="1" smtClean="0"/>
              <a:t>from</a:t>
            </a:r>
            <a:r>
              <a:rPr lang="de-DE" sz="1200" dirty="0" smtClean="0"/>
              <a:t> Roman: CMS </a:t>
            </a:r>
            <a:r>
              <a:rPr lang="de-DE" sz="1200" dirty="0" err="1" smtClean="0"/>
              <a:t>HGCal</a:t>
            </a:r>
            <a:r>
              <a:rPr lang="de-DE" sz="1200" dirty="0" smtClean="0"/>
              <a:t> </a:t>
            </a:r>
            <a:r>
              <a:rPr lang="de-DE" sz="1200" dirty="0" err="1" smtClean="0"/>
              <a:t>used</a:t>
            </a:r>
            <a:r>
              <a:rPr lang="de-DE" sz="1200" dirty="0" smtClean="0"/>
              <a:t> 140$ per PCB, </a:t>
            </a:r>
            <a:r>
              <a:rPr lang="de-DE" sz="1200" dirty="0" err="1" smtClean="0"/>
              <a:t>would</a:t>
            </a:r>
            <a:r>
              <a:rPr lang="de-DE" sz="1200" dirty="0" smtClean="0"/>
              <a:t> </a:t>
            </a:r>
            <a:r>
              <a:rPr lang="de-DE" sz="1200" dirty="0" err="1" smtClean="0"/>
              <a:t>result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14 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352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1</a:t>
            </a:r>
            <a:r>
              <a:rPr lang="en-US" sz="2800" dirty="0" smtClean="0"/>
              <a:t>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4494" y="134286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Power </a:t>
            </a:r>
            <a:r>
              <a:rPr lang="de-DE" dirty="0" err="1" smtClean="0"/>
              <a:t>supplies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717409" y="331189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DAQ</a:t>
            </a:r>
            <a:endParaRPr lang="en-GB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1852"/>
              </p:ext>
            </p:extLst>
          </p:nvPr>
        </p:nvGraphicFramePr>
        <p:xfrm>
          <a:off x="778999" y="1912342"/>
          <a:ext cx="39163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rbeitsblatt" r:id="rId4" imgW="3916707" imgH="552316" progId="Excel.Sheet.12">
                  <p:embed/>
                </p:oleObj>
              </mc:Choice>
              <mc:Fallback>
                <p:oleObj name="Arbeitsblatt" r:id="rId4" imgW="3916707" imgH="5523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999" y="1912342"/>
                        <a:ext cx="39163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58488"/>
              </p:ext>
            </p:extLst>
          </p:nvPr>
        </p:nvGraphicFramePr>
        <p:xfrm>
          <a:off x="778998" y="4095268"/>
          <a:ext cx="39163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rbeitsblatt" r:id="rId6" imgW="3916707" imgH="922224" progId="Excel.Sheet.12">
                  <p:embed/>
                </p:oleObj>
              </mc:Choice>
              <mc:Fallback>
                <p:oleObj name="Arbeitsblatt" r:id="rId6" imgW="3916707" imgH="9222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8998" y="4095268"/>
                        <a:ext cx="3916363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Phase 1</a:t>
            </a:r>
            <a:r>
              <a:rPr lang="en-US" sz="2800" dirty="0" smtClean="0"/>
              <a:t> </a:t>
            </a:r>
            <a:r>
              <a:rPr lang="en-US" sz="2800" dirty="0"/>
              <a:t>calorimeter 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684494" y="1342862"/>
            <a:ext cx="5475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Tooling</a:t>
            </a:r>
            <a:r>
              <a:rPr lang="de-DE" dirty="0" smtClean="0"/>
              <a:t> (</a:t>
            </a:r>
            <a:r>
              <a:rPr lang="de-DE" dirty="0" err="1" smtClean="0"/>
              <a:t>jigs</a:t>
            </a:r>
            <a:r>
              <a:rPr lang="de-DE" dirty="0" smtClean="0"/>
              <a:t>, </a:t>
            </a:r>
            <a:r>
              <a:rPr lang="de-DE" dirty="0" err="1" smtClean="0"/>
              <a:t>bonding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supplements</a:t>
            </a:r>
            <a:r>
              <a:rPr lang="de-DE" dirty="0" smtClean="0"/>
              <a:t>,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stands</a:t>
            </a:r>
            <a:r>
              <a:rPr lang="de-DE" dirty="0" smtClean="0"/>
              <a:t>)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815575" y="4597277"/>
            <a:ext cx="501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Engineering </a:t>
            </a:r>
            <a:r>
              <a:rPr lang="de-DE" dirty="0" err="1" smtClean="0"/>
              <a:t>person</a:t>
            </a:r>
            <a:r>
              <a:rPr lang="de-DE" dirty="0" smtClean="0"/>
              <a:t> power (</a:t>
            </a:r>
            <a:r>
              <a:rPr lang="de-DE" dirty="0" err="1" smtClean="0"/>
              <a:t>Hired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)</a:t>
            </a:r>
            <a:endParaRPr lang="en-GB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757878"/>
              </p:ext>
            </p:extLst>
          </p:nvPr>
        </p:nvGraphicFramePr>
        <p:xfrm>
          <a:off x="815575" y="1936840"/>
          <a:ext cx="3916363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rbeitsblatt" r:id="rId4" imgW="3916707" imgH="186651" progId="Excel.Sheet.12">
                  <p:embed/>
                </p:oleObj>
              </mc:Choice>
              <mc:Fallback>
                <p:oleObj name="Arbeitsblatt" r:id="rId4" imgW="3916707" imgH="186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575" y="1936840"/>
                        <a:ext cx="3916363" cy="18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74282"/>
              </p:ext>
            </p:extLst>
          </p:nvPr>
        </p:nvGraphicFramePr>
        <p:xfrm>
          <a:off x="815575" y="3962356"/>
          <a:ext cx="3916363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rbeitsblatt" r:id="rId6" imgW="3916707" imgH="186651" progId="Excel.Sheet.12">
                  <p:embed/>
                </p:oleObj>
              </mc:Choice>
              <mc:Fallback>
                <p:oleObj name="Arbeitsblatt" r:id="rId6" imgW="3916707" imgH="186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575" y="3962356"/>
                        <a:ext cx="3916363" cy="18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815574" y="3464292"/>
            <a:ext cx="176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sum</a:t>
            </a:r>
            <a:endParaRPr lang="en-GB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085230"/>
              </p:ext>
            </p:extLst>
          </p:nvPr>
        </p:nvGraphicFramePr>
        <p:xfrm>
          <a:off x="815575" y="5547374"/>
          <a:ext cx="3916363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rbeitsblatt" r:id="rId8" imgW="3916707" imgH="186651" progId="Excel.Sheet.12">
                  <p:embed/>
                </p:oleObj>
              </mc:Choice>
              <mc:Fallback>
                <p:oleObj name="Arbeitsblatt" r:id="rId8" imgW="3916707" imgH="186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5575" y="5547374"/>
                        <a:ext cx="3916363" cy="18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679</Words>
  <Application>Microsoft Office PowerPoint</Application>
  <PresentationFormat>Bildschirmpräsentation (4:3)</PresentationFormat>
  <Paragraphs>268</Paragraphs>
  <Slides>16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PPT-Vorlage_en</vt:lpstr>
      <vt:lpstr>Microsoft Excel-Arbeitsblatt</vt:lpstr>
      <vt:lpstr>ECAL for the LUXE CDR  </vt:lpstr>
      <vt:lpstr>Phase 1 calorimeter </vt:lpstr>
      <vt:lpstr>Calorimter of the LUXE experiment</vt:lpstr>
      <vt:lpstr>Phase 1 calorimeter </vt:lpstr>
      <vt:lpstr>Phase 1 calorimeter </vt:lpstr>
      <vt:lpstr>Phase 1 calorimeter </vt:lpstr>
      <vt:lpstr>Phase 1 calorimeter </vt:lpstr>
      <vt:lpstr>Phase 1 calorimeter </vt:lpstr>
      <vt:lpstr>Phase 1 calorimeter </vt:lpstr>
      <vt:lpstr>Phase 0 calorimeter </vt:lpstr>
      <vt:lpstr>Phase 0 calorimeter </vt:lpstr>
      <vt:lpstr>Phase 0 calorimeter </vt:lpstr>
      <vt:lpstr>Phase 0 calorimeter </vt:lpstr>
      <vt:lpstr>Phase 0 calorimeter </vt:lpstr>
      <vt:lpstr>Phase 0 calorimeter </vt:lpstr>
      <vt:lpstr>ECAL LUXE CDR 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291</cp:revision>
  <dcterms:created xsi:type="dcterms:W3CDTF">2012-02-28T14:56:30Z</dcterms:created>
  <dcterms:modified xsi:type="dcterms:W3CDTF">2020-08-06T11:39:55Z</dcterms:modified>
</cp:coreProperties>
</file>