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0" r:id="rId4"/>
    <p:sldId id="261" r:id="rId5"/>
    <p:sldId id="259" r:id="rId6"/>
    <p:sldId id="262" r:id="rId7"/>
    <p:sldId id="257" r:id="rId8"/>
    <p:sldId id="263" r:id="rId9"/>
    <p:sldId id="267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5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8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3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4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D4EB-98CB-41A6-AD4E-090390A44E3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ARES </a:t>
            </a:r>
            <a:r>
              <a:rPr lang="de-DE" sz="2800" b="1" dirty="0" err="1" smtClean="0"/>
              <a:t>operation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meeting</a:t>
            </a:r>
            <a:r>
              <a:rPr lang="de-DE" sz="2800" b="1" dirty="0" smtClean="0"/>
              <a:t>, </a:t>
            </a:r>
            <a:r>
              <a:rPr lang="de-DE" sz="2800" b="1" dirty="0" err="1" smtClean="0"/>
              <a:t>Monday</a:t>
            </a:r>
            <a:r>
              <a:rPr lang="de-DE" sz="2800" b="1" dirty="0" smtClean="0"/>
              <a:t> 10th August 2020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06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u="sng" dirty="0" err="1"/>
              <a:t>b</a:t>
            </a:r>
            <a:r>
              <a:rPr lang="de-DE" b="1" i="1" u="sng" dirty="0" err="1" smtClean="0"/>
              <a:t>y</a:t>
            </a:r>
            <a:r>
              <a:rPr lang="de-DE" b="1" i="1" u="sng" dirty="0" smtClean="0"/>
              <a:t> </a:t>
            </a:r>
            <a:r>
              <a:rPr lang="de-DE" b="1" i="1" u="sng" dirty="0" err="1" smtClean="0"/>
              <a:t>the</a:t>
            </a:r>
            <a:r>
              <a:rPr lang="de-DE" b="1" i="1" u="sng" dirty="0" smtClean="0"/>
              <a:t> ARES </a:t>
            </a:r>
            <a:r>
              <a:rPr lang="de-DE" b="1" i="1" u="sng" dirty="0" err="1" smtClean="0"/>
              <a:t>shift</a:t>
            </a:r>
            <a:r>
              <a:rPr lang="de-DE" b="1" i="1" u="sng" dirty="0" smtClean="0"/>
              <a:t> </a:t>
            </a:r>
            <a:r>
              <a:rPr lang="de-DE" b="1" i="1" u="sng" dirty="0" err="1" smtClean="0"/>
              <a:t>crew</a:t>
            </a:r>
            <a:r>
              <a:rPr lang="de-DE" b="1" i="1" u="sng" dirty="0" smtClean="0"/>
              <a:t> </a:t>
            </a:r>
            <a:endParaRPr lang="en-US" b="1" i="1" u="sng" dirty="0"/>
          </a:p>
        </p:txBody>
      </p:sp>
      <p:grpSp>
        <p:nvGrpSpPr>
          <p:cNvPr id="6" name="Gruppieren"/>
          <p:cNvGrpSpPr/>
          <p:nvPr/>
        </p:nvGrpSpPr>
        <p:grpSpPr>
          <a:xfrm>
            <a:off x="107505" y="2276872"/>
            <a:ext cx="8928992" cy="2664296"/>
            <a:chOff x="0" y="0"/>
            <a:chExt cx="11483305" cy="3129751"/>
          </a:xfrm>
        </p:grpSpPr>
        <p:grpSp>
          <p:nvGrpSpPr>
            <p:cNvPr id="7" name="Gruppieren"/>
            <p:cNvGrpSpPr/>
            <p:nvPr/>
          </p:nvGrpSpPr>
          <p:grpSpPr>
            <a:xfrm>
              <a:off x="0" y="0"/>
              <a:ext cx="11483306" cy="2069588"/>
              <a:chOff x="0" y="0"/>
              <a:chExt cx="11483305" cy="2069587"/>
            </a:xfrm>
          </p:grpSpPr>
          <p:pic>
            <p:nvPicPr>
              <p:cNvPr id="38" name="Bild" descr="Bild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>
              <a:xfrm>
                <a:off x="0" y="102808"/>
                <a:ext cx="6856907" cy="19667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" name="Bild" descr="Bild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6923954" y="0"/>
                <a:ext cx="4559352" cy="20472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" name="Bild" descr="Bild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85604" t="50788" r="9649" b="35709"/>
              <a:stretch>
                <a:fillRect/>
              </a:stretch>
            </p:blipFill>
            <p:spPr>
              <a:xfrm>
                <a:off x="2642817" y="1099257"/>
                <a:ext cx="325488" cy="2655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" name="Gruppieren"/>
            <p:cNvGrpSpPr/>
            <p:nvPr/>
          </p:nvGrpSpPr>
          <p:grpSpPr>
            <a:xfrm>
              <a:off x="51591" y="661974"/>
              <a:ext cx="11329323" cy="1314153"/>
              <a:chOff x="0" y="0"/>
              <a:chExt cx="11329322" cy="1314151"/>
            </a:xfrm>
          </p:grpSpPr>
          <p:sp>
            <p:nvSpPr>
              <p:cNvPr id="17" name="Rechteck"/>
              <p:cNvSpPr/>
              <p:nvPr/>
            </p:nvSpPr>
            <p:spPr>
              <a:xfrm>
                <a:off x="263775" y="237270"/>
                <a:ext cx="1217004" cy="451099"/>
              </a:xfrm>
              <a:prstGeom prst="rect">
                <a:avLst/>
              </a:prstGeom>
              <a:solidFill>
                <a:srgbClr val="00A5EC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Rechteck"/>
              <p:cNvSpPr/>
              <p:nvPr/>
            </p:nvSpPr>
            <p:spPr>
              <a:xfrm>
                <a:off x="1466778" y="237270"/>
                <a:ext cx="533788" cy="451099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Rechteck"/>
              <p:cNvSpPr/>
              <p:nvPr/>
            </p:nvSpPr>
            <p:spPr>
              <a:xfrm>
                <a:off x="0" y="237270"/>
                <a:ext cx="261280" cy="891391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Rechteck"/>
              <p:cNvSpPr/>
              <p:nvPr/>
            </p:nvSpPr>
            <p:spPr>
              <a:xfrm>
                <a:off x="266978" y="690262"/>
                <a:ext cx="1733894" cy="438399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Rechteck"/>
              <p:cNvSpPr/>
              <p:nvPr/>
            </p:nvSpPr>
            <p:spPr>
              <a:xfrm>
                <a:off x="2596942" y="244092"/>
                <a:ext cx="1217004" cy="451099"/>
              </a:xfrm>
              <a:prstGeom prst="rect">
                <a:avLst/>
              </a:prstGeom>
              <a:solidFill>
                <a:srgbClr val="00A5EC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Rechteck"/>
              <p:cNvSpPr/>
              <p:nvPr/>
            </p:nvSpPr>
            <p:spPr>
              <a:xfrm>
                <a:off x="2335636" y="237029"/>
                <a:ext cx="261280" cy="89139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Rechteck"/>
              <p:cNvSpPr/>
              <p:nvPr/>
            </p:nvSpPr>
            <p:spPr>
              <a:xfrm>
                <a:off x="3810505" y="44052"/>
                <a:ext cx="533789" cy="837534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Rechteck"/>
              <p:cNvSpPr/>
              <p:nvPr/>
            </p:nvSpPr>
            <p:spPr>
              <a:xfrm>
                <a:off x="2918981" y="45208"/>
                <a:ext cx="884229" cy="192508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Rechteck"/>
              <p:cNvSpPr/>
              <p:nvPr/>
            </p:nvSpPr>
            <p:spPr>
              <a:xfrm>
                <a:off x="2596968" y="691386"/>
                <a:ext cx="1217004" cy="436151"/>
              </a:xfrm>
              <a:prstGeom prst="rect">
                <a:avLst/>
              </a:prstGeom>
              <a:solidFill>
                <a:srgbClr val="FA9F00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Rechteck"/>
              <p:cNvSpPr/>
              <p:nvPr/>
            </p:nvSpPr>
            <p:spPr>
              <a:xfrm>
                <a:off x="4932605" y="207446"/>
                <a:ext cx="1217004" cy="951039"/>
              </a:xfrm>
              <a:prstGeom prst="rect">
                <a:avLst/>
              </a:prstGeom>
              <a:solidFill>
                <a:srgbClr val="FA9F00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Rechteck"/>
              <p:cNvSpPr/>
              <p:nvPr/>
            </p:nvSpPr>
            <p:spPr>
              <a:xfrm>
                <a:off x="4671274" y="205683"/>
                <a:ext cx="261280" cy="1108469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Rechteck"/>
              <p:cNvSpPr/>
              <p:nvPr/>
            </p:nvSpPr>
            <p:spPr>
              <a:xfrm>
                <a:off x="6153927" y="5952"/>
                <a:ext cx="533789" cy="1156025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Rechteck"/>
              <p:cNvSpPr/>
              <p:nvPr/>
            </p:nvSpPr>
            <p:spPr>
              <a:xfrm>
                <a:off x="7240904" y="0"/>
                <a:ext cx="1217004" cy="891391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Rechteck"/>
              <p:cNvSpPr/>
              <p:nvPr/>
            </p:nvSpPr>
            <p:spPr>
              <a:xfrm>
                <a:off x="7240904" y="894080"/>
                <a:ext cx="594750" cy="220757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Rechteck"/>
              <p:cNvSpPr/>
              <p:nvPr/>
            </p:nvSpPr>
            <p:spPr>
              <a:xfrm>
                <a:off x="9576035" y="237029"/>
                <a:ext cx="1217004" cy="891392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Rechteck"/>
              <p:cNvSpPr/>
              <p:nvPr/>
            </p:nvSpPr>
            <p:spPr>
              <a:xfrm>
                <a:off x="10193925" y="18384"/>
                <a:ext cx="594750" cy="220756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Rechteck"/>
              <p:cNvSpPr/>
              <p:nvPr/>
            </p:nvSpPr>
            <p:spPr>
              <a:xfrm>
                <a:off x="8459898" y="5952"/>
                <a:ext cx="533788" cy="885254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Rechteck"/>
              <p:cNvSpPr/>
              <p:nvPr/>
            </p:nvSpPr>
            <p:spPr>
              <a:xfrm>
                <a:off x="10795534" y="20192"/>
                <a:ext cx="533789" cy="885254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Rechteck"/>
              <p:cNvSpPr/>
              <p:nvPr/>
            </p:nvSpPr>
            <p:spPr>
              <a:xfrm>
                <a:off x="10793090" y="907675"/>
                <a:ext cx="285298" cy="22297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Rechteck"/>
              <p:cNvSpPr/>
              <p:nvPr/>
            </p:nvSpPr>
            <p:spPr>
              <a:xfrm>
                <a:off x="6980315" y="237029"/>
                <a:ext cx="261280" cy="883080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Rechteck"/>
              <p:cNvSpPr/>
              <p:nvPr/>
            </p:nvSpPr>
            <p:spPr>
              <a:xfrm>
                <a:off x="9310260" y="241425"/>
                <a:ext cx="261280" cy="883080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" name="Quadrat"/>
            <p:cNvSpPr/>
            <p:nvPr/>
          </p:nvSpPr>
          <p:spPr>
            <a:xfrm>
              <a:off x="32661" y="2018200"/>
              <a:ext cx="254001" cy="254001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" name="Quadrat"/>
            <p:cNvSpPr/>
            <p:nvPr/>
          </p:nvSpPr>
          <p:spPr>
            <a:xfrm>
              <a:off x="32661" y="2574447"/>
              <a:ext cx="254001" cy="254001"/>
            </a:xfrm>
            <a:prstGeom prst="rect">
              <a:avLst/>
            </a:prstGeom>
            <a:solidFill>
              <a:srgbClr val="FA9F00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" name="Quadrat"/>
            <p:cNvSpPr/>
            <p:nvPr/>
          </p:nvSpPr>
          <p:spPr>
            <a:xfrm>
              <a:off x="32661" y="2296324"/>
              <a:ext cx="254001" cy="254001"/>
            </a:xfrm>
            <a:prstGeom prst="rect">
              <a:avLst/>
            </a:prstGeom>
            <a:solidFill>
              <a:srgbClr val="00A5EC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Shutdown (Monday = Maintenance day)"/>
            <p:cNvSpPr txBox="1"/>
            <p:nvPr/>
          </p:nvSpPr>
          <p:spPr>
            <a:xfrm>
              <a:off x="338042" y="2018411"/>
              <a:ext cx="3027250" cy="27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/>
              </a:lvl1pPr>
            </a:lstStyle>
            <a:p>
              <a:r>
                <a:t>Shutdown (Monday = Maintenance day)</a:t>
              </a:r>
            </a:p>
          </p:txBody>
        </p:sp>
        <p:sp>
          <p:nvSpPr>
            <p:cNvPr id="13" name="RF Conditioning (Gun)"/>
            <p:cNvSpPr txBox="1"/>
            <p:nvPr/>
          </p:nvSpPr>
          <p:spPr>
            <a:xfrm>
              <a:off x="338042" y="2296986"/>
              <a:ext cx="1755867" cy="276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/>
              </a:lvl1pPr>
            </a:lstStyle>
            <a:p>
              <a:r>
                <a:t>RF Conditioning (Gun)</a:t>
              </a:r>
            </a:p>
          </p:txBody>
        </p:sp>
        <p:sp>
          <p:nvSpPr>
            <p:cNvPr id="14" name="Beam Commissioning (Gun section)"/>
            <p:cNvSpPr txBox="1"/>
            <p:nvPr/>
          </p:nvSpPr>
          <p:spPr>
            <a:xfrm>
              <a:off x="338042" y="2575560"/>
              <a:ext cx="2746709" cy="27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/>
              </a:lvl1pPr>
            </a:lstStyle>
            <a:p>
              <a:r>
                <a:t>Beam Commissioning (Gun section)</a:t>
              </a:r>
            </a:p>
          </p:txBody>
        </p:sp>
        <p:sp>
          <p:nvSpPr>
            <p:cNvPr id="15" name="Beam Commissioning (Linac section + EA1)"/>
            <p:cNvSpPr txBox="1"/>
            <p:nvPr/>
          </p:nvSpPr>
          <p:spPr>
            <a:xfrm>
              <a:off x="335598" y="2853212"/>
              <a:ext cx="3329557" cy="27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/>
              </a:lvl1pPr>
            </a:lstStyle>
            <a:p>
              <a:r>
                <a:t>Beam Commissioning (Linac section + EA1)</a:t>
              </a:r>
            </a:p>
          </p:txBody>
        </p:sp>
        <p:sp>
          <p:nvSpPr>
            <p:cNvPr id="16" name="Quadrat"/>
            <p:cNvSpPr/>
            <p:nvPr/>
          </p:nvSpPr>
          <p:spPr>
            <a:xfrm>
              <a:off x="32661" y="2853212"/>
              <a:ext cx="254001" cy="254001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1" name="Oval 40"/>
          <p:cNvSpPr/>
          <p:nvPr/>
        </p:nvSpPr>
        <p:spPr>
          <a:xfrm>
            <a:off x="3744000" y="3213957"/>
            <a:ext cx="255590" cy="21504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5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Beam after TWS1</a:t>
            </a:r>
            <a:endParaRPr lang="en-US" sz="2800" b="1" dirty="0"/>
          </a:p>
        </p:txBody>
      </p:sp>
      <p:pic>
        <p:nvPicPr>
          <p:cNvPr id="3" name="2020-08-06T08-26-55.jpeg" descr="2020-08-06T08-26-5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97" y="620688"/>
            <a:ext cx="5020959" cy="619076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eam on R2…"/>
          <p:cNvSpPr txBox="1">
            <a:spLocks/>
          </p:cNvSpPr>
          <p:nvPr/>
        </p:nvSpPr>
        <p:spPr>
          <a:xfrm>
            <a:off x="5175536" y="1400260"/>
            <a:ext cx="3860960" cy="50102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1"/>
            </a:pPr>
            <a:r>
              <a:rPr lang="en-US" sz="2000" b="1" dirty="0" smtClean="0"/>
              <a:t>Beam clearly visible on screen R2 (no acceleration yet!):</a:t>
            </a:r>
          </a:p>
          <a:p>
            <a:pPr marL="0" indent="0">
              <a:buNone/>
              <a:defRPr b="1"/>
            </a:pPr>
            <a:endParaRPr lang="en-US" sz="2000" b="1" dirty="0" smtClean="0"/>
          </a:p>
          <a:p>
            <a:pPr marL="723900" lvl="1" indent="-361950"/>
            <a:r>
              <a:rPr lang="en-US" sz="2000" dirty="0" smtClean="0"/>
              <a:t>Beam was transported through the first TWS.</a:t>
            </a:r>
          </a:p>
          <a:p>
            <a:pPr marL="361950" lvl="1" indent="0">
              <a:buNone/>
            </a:pPr>
            <a:endParaRPr lang="en-US" sz="2000" dirty="0" smtClean="0"/>
          </a:p>
          <a:p>
            <a:pPr marL="723900" lvl="1" indent="-361950"/>
            <a:r>
              <a:rPr lang="en-US" sz="2000" dirty="0" smtClean="0"/>
              <a:t>But: TWS solenoids are clearly misaligned (fast beam movement with changing field).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665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Plans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KW33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764704"/>
            <a:ext cx="9144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RF </a:t>
            </a:r>
            <a:r>
              <a:rPr lang="de-DE" b="1" dirty="0" err="1"/>
              <a:t>Conditioning</a:t>
            </a:r>
            <a:r>
              <a:rPr lang="de-DE" b="1" dirty="0"/>
              <a:t> </a:t>
            </a:r>
            <a:r>
              <a:rPr lang="de-DE" b="1" dirty="0" smtClean="0"/>
              <a:t>TWS2</a:t>
            </a:r>
          </a:p>
          <a:p>
            <a:endParaRPr lang="de-DE" b="1" dirty="0"/>
          </a:p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MDI </a:t>
            </a:r>
            <a:r>
              <a:rPr lang="de-DE" b="1" dirty="0" err="1"/>
              <a:t>collimator</a:t>
            </a:r>
            <a:r>
              <a:rPr lang="de-DE" b="1" dirty="0"/>
              <a:t> </a:t>
            </a:r>
            <a:r>
              <a:rPr lang="de-DE" b="1" dirty="0" err="1" smtClean="0"/>
              <a:t>investigations</a:t>
            </a:r>
            <a:endParaRPr lang="de-DE" b="1" dirty="0" smtClean="0"/>
          </a:p>
          <a:p>
            <a:endParaRPr lang="de-DE" b="1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de-DE" b="1" dirty="0" smtClean="0"/>
              <a:t>Repeat </a:t>
            </a:r>
            <a:r>
              <a:rPr lang="de-DE" b="1" dirty="0"/>
              <a:t>beam </a:t>
            </a:r>
            <a:r>
              <a:rPr lang="de-DE" b="1" dirty="0" err="1"/>
              <a:t>measurements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aligned</a:t>
            </a:r>
            <a:r>
              <a:rPr lang="de-DE" b="1" dirty="0"/>
              <a:t> </a:t>
            </a:r>
            <a:r>
              <a:rPr lang="de-DE" b="1" dirty="0" err="1"/>
              <a:t>solenoid</a:t>
            </a:r>
            <a:r>
              <a:rPr lang="de-DE" b="1" dirty="0" smtClean="0"/>
              <a:t>:</a:t>
            </a:r>
            <a:endParaRPr lang="de-DE" b="1" dirty="0"/>
          </a:p>
          <a:p>
            <a:pPr marL="742950" lvl="1" indent="-285750">
              <a:buFont typeface="Arial" charset="0"/>
              <a:buChar char="•"/>
            </a:pPr>
            <a:r>
              <a:rPr lang="de-DE" sz="1600" b="1" dirty="0" smtClean="0"/>
              <a:t>Measurement</a:t>
            </a:r>
            <a:r>
              <a:rPr lang="de-DE" sz="1600" b="1" dirty="0"/>
              <a:t>: </a:t>
            </a:r>
            <a:r>
              <a:rPr lang="de-DE" sz="1600" b="1" dirty="0" err="1"/>
              <a:t>coupling</a:t>
            </a:r>
            <a:r>
              <a:rPr lang="de-DE" sz="1600" b="1" dirty="0"/>
              <a:t> </a:t>
            </a:r>
            <a:r>
              <a:rPr lang="de-DE" sz="1600" b="1" dirty="0" err="1" smtClean="0"/>
              <a:t>factor</a:t>
            </a:r>
            <a:endParaRPr lang="de-DE" sz="1600" b="1" dirty="0"/>
          </a:p>
          <a:p>
            <a:pPr marL="742950" lvl="1" indent="-285750">
              <a:buFont typeface="Arial" charset="0"/>
              <a:buChar char="•"/>
            </a:pPr>
            <a:r>
              <a:rPr lang="de-DE" sz="1600" b="1" dirty="0" smtClean="0"/>
              <a:t>Phase </a:t>
            </a:r>
            <a:r>
              <a:rPr lang="de-DE" sz="1600" b="1" dirty="0" err="1"/>
              <a:t>scan</a:t>
            </a:r>
            <a:r>
              <a:rPr lang="de-DE" sz="1600" b="1" dirty="0"/>
              <a:t> vs. </a:t>
            </a:r>
            <a:r>
              <a:rPr lang="de-DE" sz="1600" b="1" dirty="0" err="1" smtClean="0"/>
              <a:t>Centroid</a:t>
            </a:r>
            <a:endParaRPr lang="de-DE" sz="1600" b="1" dirty="0"/>
          </a:p>
          <a:p>
            <a:pPr marL="742950" lvl="1" indent="-285750">
              <a:buFont typeface="Arial" charset="0"/>
              <a:buChar char="•"/>
            </a:pPr>
            <a:r>
              <a:rPr lang="de-DE" sz="1600" b="1" dirty="0" err="1" smtClean="0"/>
              <a:t>Momentum</a:t>
            </a:r>
            <a:r>
              <a:rPr lang="de-DE" sz="1600" b="1" dirty="0" smtClean="0"/>
              <a:t> (</a:t>
            </a:r>
            <a:r>
              <a:rPr lang="de-DE" sz="1600" b="1" dirty="0" err="1" smtClean="0"/>
              <a:t>spread</a:t>
            </a:r>
            <a:r>
              <a:rPr lang="de-DE" sz="1600" b="1" dirty="0" smtClean="0"/>
              <a:t>) </a:t>
            </a:r>
            <a:r>
              <a:rPr lang="de-DE" sz="1600" b="1" dirty="0"/>
              <a:t>vs. </a:t>
            </a:r>
            <a:r>
              <a:rPr lang="de-DE" sz="1600" b="1" dirty="0" smtClean="0"/>
              <a:t>Phase</a:t>
            </a:r>
            <a:endParaRPr lang="de-DE" sz="1600" b="1" dirty="0"/>
          </a:p>
          <a:p>
            <a:pPr marL="742950" lvl="1" indent="-285750">
              <a:buFont typeface="Arial" charset="0"/>
              <a:buChar char="•"/>
            </a:pPr>
            <a:r>
              <a:rPr lang="de-DE" sz="1600" b="1" dirty="0" smtClean="0"/>
              <a:t>Laser </a:t>
            </a:r>
            <a:r>
              <a:rPr lang="de-DE" sz="1600" b="1" dirty="0" err="1"/>
              <a:t>movement</a:t>
            </a:r>
            <a:r>
              <a:rPr lang="de-DE" sz="1600" b="1" dirty="0"/>
              <a:t> </a:t>
            </a:r>
            <a:r>
              <a:rPr lang="de-DE" sz="1600" b="1" dirty="0" err="1"/>
              <a:t>and</a:t>
            </a:r>
            <a:r>
              <a:rPr lang="de-DE" sz="1600" b="1" dirty="0"/>
              <a:t> QE </a:t>
            </a:r>
            <a:r>
              <a:rPr lang="de-DE" sz="1600" b="1" dirty="0" err="1" smtClean="0"/>
              <a:t>measurements</a:t>
            </a:r>
            <a:endParaRPr lang="de-DE" sz="1600" b="1" dirty="0"/>
          </a:p>
          <a:p>
            <a:pPr marL="742950" lvl="1" indent="-285750">
              <a:buFont typeface="Arial" charset="0"/>
              <a:buChar char="•"/>
            </a:pPr>
            <a:r>
              <a:rPr lang="de-DE" sz="1600" b="1" dirty="0" err="1" smtClean="0"/>
              <a:t>Emittance</a:t>
            </a:r>
            <a:r>
              <a:rPr lang="de-DE" sz="1600" b="1" dirty="0" smtClean="0"/>
              <a:t> </a:t>
            </a:r>
            <a:r>
              <a:rPr lang="de-DE" sz="1600" b="1" dirty="0"/>
              <a:t>vs. </a:t>
            </a:r>
            <a:r>
              <a:rPr lang="de-DE" sz="1600" b="1" dirty="0" smtClean="0"/>
              <a:t>Charge</a:t>
            </a:r>
            <a:endParaRPr lang="de-DE" sz="1600" b="1" dirty="0"/>
          </a:p>
          <a:p>
            <a:pPr marL="742950" lvl="1" indent="-285750">
              <a:buFont typeface="Arial" charset="0"/>
              <a:buChar char="•"/>
            </a:pPr>
            <a:r>
              <a:rPr lang="de-DE" sz="1600" b="1" dirty="0" err="1" smtClean="0"/>
              <a:t>Collimator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studies</a:t>
            </a:r>
            <a:endParaRPr lang="de-DE" sz="1600" b="1" dirty="0"/>
          </a:p>
          <a:p>
            <a:pPr marL="742950" lvl="1" indent="-285750">
              <a:buFont typeface="Arial" charset="0"/>
              <a:buChar char="•"/>
            </a:pPr>
            <a:r>
              <a:rPr lang="de-DE" sz="1600" b="1" dirty="0" err="1" smtClean="0"/>
              <a:t>Stability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measurements</a:t>
            </a:r>
            <a:endParaRPr lang="de-DE" sz="1600" b="1" dirty="0" smtClean="0"/>
          </a:p>
          <a:p>
            <a:pPr lvl="1"/>
            <a:endParaRPr lang="de-DE" b="1" dirty="0"/>
          </a:p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MDI </a:t>
            </a:r>
            <a:r>
              <a:rPr lang="de-DE" b="1" dirty="0"/>
              <a:t>FC </a:t>
            </a:r>
            <a:r>
              <a:rPr lang="de-DE" b="1" dirty="0" err="1" smtClean="0"/>
              <a:t>tests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62925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/>
              <a:t>Shift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planning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KW33</a:t>
            </a:r>
            <a:endParaRPr lang="en-US" sz="2800" b="1" dirty="0"/>
          </a:p>
        </p:txBody>
      </p:sp>
      <p:graphicFrame>
        <p:nvGraphicFramePr>
          <p:cNvPr id="4" name="Tabelle"/>
          <p:cNvGraphicFramePr/>
          <p:nvPr>
            <p:extLst>
              <p:ext uri="{D42A27DB-BD31-4B8C-83A1-F6EECF244321}">
                <p14:modId xmlns:p14="http://schemas.microsoft.com/office/powerpoint/2010/main" val="1749835586"/>
              </p:ext>
            </p:extLst>
          </p:nvPr>
        </p:nvGraphicFramePr>
        <p:xfrm>
          <a:off x="35496" y="1091341"/>
          <a:ext cx="9089886" cy="5074920"/>
        </p:xfrm>
        <a:graphic>
          <a:graphicData uri="http://schemas.openxmlformats.org/drawingml/2006/table">
            <a:tbl>
              <a:tblPr bandRow="1"/>
              <a:tblGrid>
                <a:gridCol w="3124896"/>
                <a:gridCol w="5964990"/>
              </a:tblGrid>
              <a:tr h="74572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</a:tr>
              <a:tr h="74572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MIN/MSK in </a:t>
                      </a:r>
                      <a:r>
                        <a:rPr lang="de-DE" sz="20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20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tunnel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74572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r>
                        <a:rPr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MSK in </a:t>
                      </a:r>
                      <a:r>
                        <a:rPr lang="de-DE" sz="20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20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tunnel</a:t>
                      </a: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Florian</a:t>
                      </a: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Thomas 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  <a:tr h="7871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r>
                        <a:rPr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 / Florian – MDI FC </a:t>
                      </a:r>
                      <a:r>
                        <a:rPr lang="de-DE" sz="20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experts</a:t>
                      </a: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will </a:t>
                      </a:r>
                      <a:r>
                        <a:rPr lang="de-DE" sz="20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join</a:t>
                      </a: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10.00!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74572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r>
                        <a:rPr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  <a:tr h="74572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r>
                        <a:rPr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4406" y="6203909"/>
            <a:ext cx="5726470" cy="537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607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 smtClean="0"/>
              <a:t>Summary </a:t>
            </a:r>
            <a:r>
              <a:rPr lang="de-DE" sz="2000" i="1" dirty="0" err="1" smtClean="0"/>
              <a:t>of</a:t>
            </a:r>
            <a:r>
              <a:rPr lang="de-DE" sz="2000" i="1" dirty="0" smtClean="0"/>
              <a:t> KW32</a:t>
            </a:r>
            <a:endParaRPr lang="en-US" sz="20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176175"/>
              </p:ext>
            </p:extLst>
          </p:nvPr>
        </p:nvGraphicFramePr>
        <p:xfrm>
          <a:off x="0" y="1045736"/>
          <a:ext cx="9144000" cy="497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7358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Tuesday</a:t>
                      </a:r>
                      <a:r>
                        <a:rPr lang="de-DE" dirty="0" smtClean="0"/>
                        <a:t> 4</a:t>
                      </a:r>
                      <a:r>
                        <a:rPr lang="de-DE" baseline="30000" dirty="0" smtClean="0"/>
                        <a:t>th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Wednesday</a:t>
                      </a:r>
                      <a:r>
                        <a:rPr lang="de-DE" dirty="0" smtClean="0"/>
                        <a:t> 5</a:t>
                      </a:r>
                      <a:r>
                        <a:rPr lang="de-DE" baseline="30000" dirty="0" smtClean="0"/>
                        <a:t>th</a:t>
                      </a:r>
                      <a:r>
                        <a:rPr lang="de-DE" dirty="0" smtClean="0"/>
                        <a:t> 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Thursday</a:t>
                      </a:r>
                      <a:r>
                        <a:rPr lang="de-DE" dirty="0" smtClean="0"/>
                        <a:t> 6</a:t>
                      </a:r>
                      <a:r>
                        <a:rPr lang="de-DE" baseline="30000" dirty="0" smtClean="0"/>
                        <a:t>th</a:t>
                      </a:r>
                      <a:r>
                        <a:rPr lang="de-DE" baseline="0" dirty="0" smtClean="0"/>
                        <a:t> 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Friday</a:t>
                      </a:r>
                      <a:r>
                        <a:rPr lang="de-DE" dirty="0" smtClean="0"/>
                        <a:t> 7</a:t>
                      </a:r>
                      <a:r>
                        <a:rPr lang="de-DE" baseline="30000" dirty="0" smtClean="0"/>
                        <a:t>th</a:t>
                      </a:r>
                      <a:r>
                        <a:rPr lang="de-DE" dirty="0" smtClean="0"/>
                        <a:t> August</a:t>
                      </a:r>
                      <a:endParaRPr lang="en-US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Achievements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baseline="0" dirty="0" smtClean="0"/>
                        <a:t>* </a:t>
                      </a:r>
                      <a:r>
                        <a:rPr lang="de-DE" sz="1400" baseline="0" dirty="0" err="1" smtClean="0"/>
                        <a:t>Comparison</a:t>
                      </a:r>
                      <a:r>
                        <a:rPr lang="de-DE" sz="1400" baseline="0" dirty="0" smtClean="0"/>
                        <a:t> steerer - </a:t>
                      </a:r>
                      <a:r>
                        <a:rPr lang="de-DE" sz="1400" baseline="0" dirty="0" err="1" smtClean="0"/>
                        <a:t>spectrometer</a:t>
                      </a:r>
                      <a:r>
                        <a:rPr lang="de-DE" sz="1400" baseline="0" dirty="0" smtClean="0"/>
                        <a:t> (</a:t>
                      </a:r>
                      <a:r>
                        <a:rPr lang="de-DE" sz="1400" baseline="0" dirty="0" err="1" smtClean="0"/>
                        <a:t>momentum</a:t>
                      </a:r>
                      <a:r>
                        <a:rPr lang="de-DE" sz="1400" baseline="0" dirty="0" smtClean="0"/>
                        <a:t>)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endParaRPr lang="de-DE" sz="140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dirty="0" smtClean="0"/>
                        <a:t>* Measurement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momentum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vs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phase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dirty="0" smtClean="0"/>
                        <a:t>* Dark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current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study</a:t>
                      </a:r>
                      <a:r>
                        <a:rPr lang="de-DE" sz="1400" baseline="0" dirty="0" smtClean="0"/>
                        <a:t> (</a:t>
                      </a:r>
                      <a:r>
                        <a:rPr lang="de-DE" sz="1400" baseline="0" dirty="0" err="1" smtClean="0"/>
                        <a:t>analysis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by</a:t>
                      </a:r>
                      <a:r>
                        <a:rPr lang="de-DE" sz="1400" baseline="0" dirty="0" smtClean="0"/>
                        <a:t> H. </a:t>
                      </a:r>
                      <a:r>
                        <a:rPr lang="de-DE" sz="1400" baseline="0" dirty="0" err="1" smtClean="0"/>
                        <a:t>Delsim</a:t>
                      </a:r>
                      <a:r>
                        <a:rPr lang="de-DE" sz="1400" baseline="0" dirty="0" smtClean="0"/>
                        <a:t>)</a:t>
                      </a:r>
                    </a:p>
                    <a:p>
                      <a:pPr marL="285750" indent="-285750" algn="ctr">
                        <a:buFont typeface="Arial" charset="0"/>
                        <a:buChar char="•"/>
                      </a:pPr>
                      <a:endParaRPr lang="de-DE" sz="1400" baseline="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baseline="0" dirty="0" smtClean="0"/>
                        <a:t>* MDI </a:t>
                      </a:r>
                      <a:r>
                        <a:rPr lang="de-DE" sz="1400" baseline="0" dirty="0" err="1" smtClean="0"/>
                        <a:t>access</a:t>
                      </a:r>
                      <a:r>
                        <a:rPr lang="de-DE" sz="1400" baseline="0" dirty="0" smtClean="0"/>
                        <a:t>: Screen R2 </a:t>
                      </a:r>
                      <a:r>
                        <a:rPr lang="de-DE" sz="1400" baseline="0" dirty="0" err="1" smtClean="0"/>
                        <a:t>now</a:t>
                      </a:r>
                      <a:r>
                        <a:rPr lang="de-DE" sz="1400" baseline="0" dirty="0" smtClean="0"/>
                        <a:t> operational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baseline="0" dirty="0" smtClean="0"/>
                        <a:t>* Beam on </a:t>
                      </a:r>
                      <a:r>
                        <a:rPr lang="de-DE" sz="1400" baseline="0" dirty="0" err="1" smtClean="0"/>
                        <a:t>screen</a:t>
                      </a:r>
                      <a:r>
                        <a:rPr lang="de-DE" sz="1400" baseline="0" dirty="0" smtClean="0"/>
                        <a:t> R2 (after TWS1)</a:t>
                      </a:r>
                    </a:p>
                    <a:p>
                      <a:pPr marL="285750" indent="-285750" algn="ctr">
                        <a:buFont typeface="Arial" charset="0"/>
                        <a:buChar char="•"/>
                      </a:pPr>
                      <a:endParaRPr lang="de-DE" sz="1400" baseline="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baseline="0" dirty="0" smtClean="0"/>
                        <a:t>* Measurement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transverse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emittance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for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several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charges</a:t>
                      </a:r>
                      <a:endParaRPr lang="de-DE" sz="1400" baseline="0" dirty="0" smtClean="0"/>
                    </a:p>
                    <a:p>
                      <a:pPr marL="285750" indent="-285750" algn="ctr">
                        <a:buFont typeface="Arial" charset="0"/>
                        <a:buChar char="•"/>
                      </a:pPr>
                      <a:endParaRPr lang="de-DE" sz="1400" baseline="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baseline="0" dirty="0" smtClean="0"/>
                        <a:t>* 10 MW in TWS2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dirty="0" smtClean="0"/>
                        <a:t>* Measurement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Schottky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scans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and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momentum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vs</a:t>
                      </a:r>
                      <a:r>
                        <a:rPr lang="de-DE" sz="1400" dirty="0" smtClean="0"/>
                        <a:t> power</a:t>
                      </a:r>
                    </a:p>
                    <a:p>
                      <a:pPr marL="285750" indent="-285750" algn="ctr">
                        <a:buFont typeface="Arial" charset="0"/>
                        <a:buChar char="•"/>
                      </a:pPr>
                      <a:endParaRPr lang="de-DE" sz="140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dirty="0" smtClean="0"/>
                        <a:t>* 38 MW in TWS2</a:t>
                      </a:r>
                      <a:endParaRPr lang="en-US" sz="1400" dirty="0"/>
                    </a:p>
                  </a:txBody>
                  <a:tcPr anchor="ctr"/>
                </a:tc>
              </a:tr>
              <a:tr h="1364704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Perturbating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events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None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*</a:t>
                      </a:r>
                      <a:r>
                        <a:rPr lang="de-DE" sz="1400" baseline="0" dirty="0" smtClean="0"/>
                        <a:t> Laser </a:t>
                      </a:r>
                      <a:r>
                        <a:rPr lang="de-DE" sz="1400" baseline="0" dirty="0" err="1" smtClean="0"/>
                        <a:t>problem</a:t>
                      </a:r>
                      <a:r>
                        <a:rPr lang="de-DE" sz="1400" baseline="0" dirty="0" smtClean="0"/>
                        <a:t> (RA) </a:t>
                      </a:r>
                      <a:r>
                        <a:rPr lang="de-DE" sz="1400" baseline="0" dirty="0" err="1" smtClean="0"/>
                        <a:t>Solved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by</a:t>
                      </a:r>
                      <a:r>
                        <a:rPr lang="de-DE" sz="1400" baseline="0" dirty="0" smtClean="0"/>
                        <a:t> Caterina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baseline="0" dirty="0" smtClean="0"/>
                        <a:t>* Second horizontal steerer not </a:t>
                      </a:r>
                      <a:r>
                        <a:rPr lang="de-DE" sz="1400" baseline="0" dirty="0" err="1" smtClean="0"/>
                        <a:t>useable</a:t>
                      </a:r>
                      <a:endParaRPr lang="de-DE" sz="1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dirty="0" smtClean="0"/>
                        <a:t>* Sudden</a:t>
                      </a:r>
                      <a:r>
                        <a:rPr lang="de-DE" sz="1400" baseline="0" dirty="0" smtClean="0"/>
                        <a:t> power </a:t>
                      </a:r>
                      <a:r>
                        <a:rPr lang="de-DE" sz="1400" baseline="0" dirty="0" err="1" smtClean="0"/>
                        <a:t>drop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and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laser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overheating</a:t>
                      </a:r>
                      <a:r>
                        <a:rPr lang="de-DE" sz="1400" baseline="0" dirty="0" smtClean="0"/>
                        <a:t> (</a:t>
                      </a:r>
                      <a:r>
                        <a:rPr lang="de-DE" sz="1400" baseline="0" dirty="0" err="1" smtClean="0"/>
                        <a:t>simultaneous</a:t>
                      </a:r>
                      <a:r>
                        <a:rPr lang="de-DE" sz="1400" baseline="0" dirty="0" smtClean="0"/>
                        <a:t>)</a:t>
                      </a:r>
                    </a:p>
                  </a:txBody>
                  <a:tcPr anchor="ctr"/>
                </a:tc>
              </a:tr>
              <a:tr h="1076672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Notes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* </a:t>
                      </a:r>
                      <a:r>
                        <a:rPr lang="de-DE" sz="1400" dirty="0" err="1" smtClean="0"/>
                        <a:t>Momentum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spread</a:t>
                      </a:r>
                      <a:r>
                        <a:rPr lang="de-DE" sz="1400" dirty="0" smtClean="0"/>
                        <a:t>) </a:t>
                      </a:r>
                      <a:r>
                        <a:rPr lang="de-DE" sz="1400" dirty="0" err="1" smtClean="0"/>
                        <a:t>measurement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with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dipole</a:t>
                      </a:r>
                      <a:r>
                        <a:rPr lang="de-DE" sz="1400" baseline="0" dirty="0" smtClean="0"/>
                        <a:t> limited </a:t>
                      </a:r>
                      <a:r>
                        <a:rPr lang="de-DE" sz="1400" baseline="0" dirty="0" err="1" smtClean="0"/>
                        <a:t>by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field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view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* </a:t>
                      </a:r>
                      <a:r>
                        <a:rPr lang="de-DE" sz="1400" dirty="0" err="1" smtClean="0"/>
                        <a:t>Frank‘s</a:t>
                      </a:r>
                      <a:r>
                        <a:rPr lang="de-DE" sz="1400" dirty="0" smtClean="0"/>
                        <a:t> 2D </a:t>
                      </a:r>
                      <a:r>
                        <a:rPr lang="de-DE" sz="1400" dirty="0" err="1" smtClean="0"/>
                        <a:t>scanning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tool</a:t>
                      </a:r>
                      <a:r>
                        <a:rPr lang="de-DE" sz="1400" dirty="0" smtClean="0"/>
                        <a:t> operational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de-DE" sz="1400" baseline="0" dirty="0" smtClean="0"/>
                        <a:t>* „</a:t>
                      </a:r>
                      <a:r>
                        <a:rPr lang="de-DE" sz="1400" baseline="0" dirty="0" err="1" smtClean="0"/>
                        <a:t>Dust</a:t>
                      </a:r>
                      <a:r>
                        <a:rPr lang="de-DE" sz="1400" baseline="0" dirty="0" smtClean="0"/>
                        <a:t>“ still </a:t>
                      </a:r>
                      <a:r>
                        <a:rPr lang="de-DE" sz="1400" baseline="0" dirty="0" err="1" smtClean="0"/>
                        <a:t>visible</a:t>
                      </a:r>
                      <a:r>
                        <a:rPr lang="de-DE" sz="1400" baseline="0" dirty="0" smtClean="0"/>
                        <a:t> on </a:t>
                      </a:r>
                      <a:r>
                        <a:rPr lang="de-DE" sz="1400" baseline="0" dirty="0" err="1" smtClean="0"/>
                        <a:t>screen</a:t>
                      </a:r>
                      <a:r>
                        <a:rPr lang="de-DE" sz="1400" baseline="0" dirty="0" smtClean="0"/>
                        <a:t> X1 </a:t>
                      </a:r>
                      <a:r>
                        <a:rPr lang="de-DE" sz="1400" baseline="0" dirty="0" err="1" smtClean="0"/>
                        <a:t>although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cleaned</a:t>
                      </a:r>
                      <a:r>
                        <a:rPr lang="de-DE" sz="1400" baseline="0" dirty="0" smtClean="0"/>
                        <a:t>.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dirty="0" smtClean="0"/>
                        <a:t>* Baseline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Faraday </a:t>
                      </a:r>
                      <a:r>
                        <a:rPr lang="de-DE" sz="1400" dirty="0" err="1" smtClean="0"/>
                        <a:t>cup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reading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is</a:t>
                      </a:r>
                      <a:r>
                        <a:rPr lang="de-DE" sz="1400" dirty="0" smtClean="0"/>
                        <a:t> not </a:t>
                      </a:r>
                      <a:r>
                        <a:rPr lang="de-DE" sz="1400" dirty="0" err="1" smtClean="0"/>
                        <a:t>zero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and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dependent</a:t>
                      </a:r>
                      <a:r>
                        <a:rPr lang="de-DE" sz="1400" baseline="0" dirty="0" smtClean="0"/>
                        <a:t> on </a:t>
                      </a:r>
                      <a:r>
                        <a:rPr lang="de-DE" sz="1400" baseline="0" dirty="0" err="1" smtClean="0"/>
                        <a:t>the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gun</a:t>
                      </a:r>
                      <a:r>
                        <a:rPr lang="de-DE" sz="1400" baseline="0" dirty="0" smtClean="0"/>
                        <a:t> power.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80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MKK </a:t>
            </a:r>
            <a:r>
              <a:rPr lang="de-DE" sz="2800" b="1" dirty="0" err="1" smtClean="0"/>
              <a:t>problems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987693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FRI </a:t>
            </a:r>
            <a:r>
              <a:rPr lang="de-DE" b="1" dirty="0" err="1"/>
              <a:t>afternoon</a:t>
            </a:r>
            <a:r>
              <a:rPr lang="de-DE" b="1" dirty="0" smtClean="0"/>
              <a:t>.</a:t>
            </a:r>
          </a:p>
          <a:p>
            <a:endParaRPr lang="de-DE" b="1" dirty="0"/>
          </a:p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20 </a:t>
            </a:r>
            <a:r>
              <a:rPr lang="de-DE" b="1" dirty="0" err="1"/>
              <a:t>deg</a:t>
            </a:r>
            <a:r>
              <a:rPr lang="de-DE" b="1" dirty="0"/>
              <a:t> </a:t>
            </a:r>
            <a:r>
              <a:rPr lang="de-DE" b="1" dirty="0" err="1"/>
              <a:t>Water</a:t>
            </a:r>
            <a:r>
              <a:rPr lang="de-DE" b="1" dirty="0"/>
              <a:t> </a:t>
            </a:r>
            <a:r>
              <a:rPr lang="de-DE" b="1" dirty="0" err="1"/>
              <a:t>switched</a:t>
            </a:r>
            <a:r>
              <a:rPr lang="de-DE" b="1" dirty="0"/>
              <a:t> off </a:t>
            </a:r>
            <a:r>
              <a:rPr lang="de-DE" b="1" dirty="0">
                <a:sym typeface="Wingdings" panose="05000000000000000000" pitchFamily="2" charset="2"/>
              </a:rPr>
              <a:t> Laser </a:t>
            </a:r>
            <a:r>
              <a:rPr lang="de-DE" b="1" dirty="0" err="1">
                <a:sym typeface="Wingdings" panose="05000000000000000000" pitchFamily="2" charset="2"/>
              </a:rPr>
              <a:t>switched</a:t>
            </a:r>
            <a:r>
              <a:rPr lang="de-DE" b="1" dirty="0">
                <a:sym typeface="Wingdings" panose="05000000000000000000" pitchFamily="2" charset="2"/>
              </a:rPr>
              <a:t> off, power </a:t>
            </a:r>
            <a:r>
              <a:rPr lang="de-DE" b="1" dirty="0" err="1">
                <a:sym typeface="Wingdings" panose="05000000000000000000" pitchFamily="2" charset="2"/>
              </a:rPr>
              <a:t>drop</a:t>
            </a:r>
            <a:r>
              <a:rPr lang="de-DE" b="1" dirty="0">
                <a:sym typeface="Wingdings" panose="05000000000000000000" pitchFamily="2" charset="2"/>
              </a:rPr>
              <a:t>, MSK </a:t>
            </a:r>
            <a:r>
              <a:rPr lang="de-DE" b="1" dirty="0" err="1">
                <a:sym typeface="Wingdings" panose="05000000000000000000" pitchFamily="2" charset="2"/>
              </a:rPr>
              <a:t>racks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warmed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up</a:t>
            </a:r>
            <a:r>
              <a:rPr lang="de-DE" b="1" dirty="0" smtClean="0">
                <a:sym typeface="Wingdings" panose="05000000000000000000" pitchFamily="2" charset="2"/>
              </a:rPr>
              <a:t>.</a:t>
            </a:r>
          </a:p>
          <a:p>
            <a:endParaRPr lang="de-DE" b="1" dirty="0"/>
          </a:p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MKK </a:t>
            </a:r>
            <a:r>
              <a:rPr lang="de-DE" b="1" dirty="0" err="1"/>
              <a:t>shift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water</a:t>
            </a:r>
            <a:r>
              <a:rPr lang="de-DE" b="1" dirty="0"/>
              <a:t> on-</a:t>
            </a:r>
            <a:r>
              <a:rPr lang="de-DE" b="1" dirty="0" err="1"/>
              <a:t>call</a:t>
            </a:r>
            <a:r>
              <a:rPr lang="de-DE" b="1" dirty="0"/>
              <a:t> </a:t>
            </a:r>
            <a:r>
              <a:rPr lang="de-DE" b="1" dirty="0" err="1"/>
              <a:t>investigating</a:t>
            </a:r>
            <a:r>
              <a:rPr lang="de-DE" b="1" dirty="0" smtClean="0"/>
              <a:t>.</a:t>
            </a:r>
          </a:p>
          <a:p>
            <a:endParaRPr lang="de-DE" b="1" dirty="0"/>
          </a:p>
          <a:p>
            <a:pPr marL="285750" indent="-285750">
              <a:buFont typeface="Arial" charset="0"/>
              <a:buChar char="•"/>
            </a:pPr>
            <a:r>
              <a:rPr lang="de-DE" b="1" dirty="0" err="1" smtClean="0"/>
              <a:t>Water</a:t>
            </a:r>
            <a:r>
              <a:rPr lang="de-DE" b="1" dirty="0" smtClean="0"/>
              <a:t> </a:t>
            </a:r>
            <a:r>
              <a:rPr lang="de-DE" b="1" dirty="0" err="1"/>
              <a:t>pressure</a:t>
            </a:r>
            <a:r>
              <a:rPr lang="de-DE" b="1" dirty="0"/>
              <a:t> </a:t>
            </a:r>
            <a:r>
              <a:rPr lang="de-DE" b="1" dirty="0" err="1"/>
              <a:t>too</a:t>
            </a:r>
            <a:r>
              <a:rPr lang="de-DE" b="1" dirty="0"/>
              <a:t> </a:t>
            </a:r>
            <a:r>
              <a:rPr lang="de-DE" b="1" dirty="0" err="1"/>
              <a:t>low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new</a:t>
            </a:r>
            <a:r>
              <a:rPr lang="de-DE" b="1" dirty="0"/>
              <a:t> pump not </a:t>
            </a:r>
            <a:r>
              <a:rPr lang="de-DE" b="1" dirty="0" err="1"/>
              <a:t>yet</a:t>
            </a:r>
            <a:r>
              <a:rPr lang="de-DE" b="1" dirty="0"/>
              <a:t> </a:t>
            </a:r>
            <a:r>
              <a:rPr lang="de-DE" b="1" dirty="0" err="1"/>
              <a:t>regulated</a:t>
            </a:r>
            <a:r>
              <a:rPr lang="de-DE" b="1" dirty="0" smtClean="0"/>
              <a:t>.</a:t>
            </a:r>
          </a:p>
          <a:p>
            <a:endParaRPr lang="de-DE" b="1" dirty="0"/>
          </a:p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Work </a:t>
            </a:r>
            <a:r>
              <a:rPr lang="de-DE" b="1" dirty="0" err="1"/>
              <a:t>ongoing</a:t>
            </a:r>
            <a:r>
              <a:rPr lang="de-DE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82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Other </a:t>
            </a:r>
            <a:r>
              <a:rPr lang="de-DE" sz="2800" b="1" dirty="0" err="1" smtClean="0"/>
              <a:t>technical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issues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83671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Screen R3 </a:t>
            </a:r>
            <a:r>
              <a:rPr lang="de-DE" b="1" dirty="0"/>
              <a:t>not </a:t>
            </a:r>
            <a:r>
              <a:rPr lang="de-DE" b="1" dirty="0" err="1"/>
              <a:t>working</a:t>
            </a:r>
            <a:r>
              <a:rPr lang="de-DE" b="1" dirty="0"/>
              <a:t> – </a:t>
            </a:r>
            <a:r>
              <a:rPr lang="de-DE" b="1" dirty="0" err="1"/>
              <a:t>repaired</a:t>
            </a:r>
            <a:r>
              <a:rPr lang="de-DE" b="1" dirty="0" smtClean="0"/>
              <a:t>.</a:t>
            </a:r>
          </a:p>
          <a:p>
            <a:endParaRPr lang="de-DE" b="1" dirty="0"/>
          </a:p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Problems </a:t>
            </a:r>
            <a:r>
              <a:rPr lang="de-DE" b="1" dirty="0" err="1" smtClean="0"/>
              <a:t>with</a:t>
            </a:r>
            <a:r>
              <a:rPr lang="de-DE" b="1" dirty="0" smtClean="0"/>
              <a:t> Dual </a:t>
            </a:r>
            <a:r>
              <a:rPr lang="de-DE" b="1" dirty="0"/>
              <a:t>Plane Steerer </a:t>
            </a:r>
            <a:r>
              <a:rPr lang="de-DE" b="1" dirty="0" smtClean="0"/>
              <a:t>X2 </a:t>
            </a:r>
            <a:r>
              <a:rPr lang="de-DE" b="1" dirty="0"/>
              <a:t>– MKK </a:t>
            </a:r>
            <a:r>
              <a:rPr lang="de-DE" b="1" dirty="0" err="1"/>
              <a:t>informed</a:t>
            </a:r>
            <a:r>
              <a:rPr lang="de-DE" b="1" dirty="0" smtClean="0"/>
              <a:t>.</a:t>
            </a:r>
          </a:p>
          <a:p>
            <a:endParaRPr lang="de-DE" b="1" dirty="0"/>
          </a:p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Power-</a:t>
            </a:r>
            <a:r>
              <a:rPr lang="de-DE" b="1" dirty="0" err="1" smtClean="0"/>
              <a:t>dependent</a:t>
            </a:r>
            <a:r>
              <a:rPr lang="de-DE" b="1" dirty="0" smtClean="0"/>
              <a:t> </a:t>
            </a:r>
            <a:r>
              <a:rPr lang="de-DE" b="1" dirty="0" err="1" smtClean="0"/>
              <a:t>baseline</a:t>
            </a:r>
            <a:r>
              <a:rPr lang="de-DE" b="1" dirty="0" smtClean="0"/>
              <a:t> FC1 </a:t>
            </a:r>
            <a:r>
              <a:rPr lang="de-DE" b="1" dirty="0"/>
              <a:t>– MDI </a:t>
            </a:r>
            <a:r>
              <a:rPr lang="de-DE" b="1" dirty="0" err="1" smtClean="0"/>
              <a:t>informed</a:t>
            </a:r>
            <a:r>
              <a:rPr lang="de-DE" b="1" dirty="0" smtClean="0"/>
              <a:t>, </a:t>
            </a:r>
            <a:r>
              <a:rPr lang="de-DE" b="1" dirty="0" err="1"/>
              <a:t>problem</a:t>
            </a:r>
            <a:r>
              <a:rPr lang="de-DE" b="1" dirty="0"/>
              <a:t> not </a:t>
            </a:r>
            <a:r>
              <a:rPr lang="de-DE" b="1" dirty="0" err="1"/>
              <a:t>understood</a:t>
            </a:r>
            <a:r>
              <a:rPr lang="de-DE" b="1" dirty="0" smtClean="0"/>
              <a:t>.</a:t>
            </a:r>
          </a:p>
          <a:p>
            <a:endParaRPr lang="de-DE" b="1" dirty="0"/>
          </a:p>
          <a:p>
            <a:pPr marL="285750" indent="-285750">
              <a:buFont typeface="Arial" charset="0"/>
              <a:buChar char="•"/>
            </a:pPr>
            <a:r>
              <a:rPr lang="de-DE" b="1" dirty="0" err="1" smtClean="0"/>
              <a:t>Collimator</a:t>
            </a:r>
            <a:r>
              <a:rPr lang="de-DE" b="1" dirty="0" smtClean="0"/>
              <a:t> </a:t>
            </a:r>
            <a:r>
              <a:rPr lang="de-DE" b="1" dirty="0" err="1"/>
              <a:t>movement</a:t>
            </a:r>
            <a:r>
              <a:rPr lang="de-DE" b="1" dirty="0"/>
              <a:t> – MDI </a:t>
            </a:r>
            <a:r>
              <a:rPr lang="de-DE" b="1" dirty="0" err="1"/>
              <a:t>informed</a:t>
            </a:r>
            <a:r>
              <a:rPr lang="de-DE" b="1" dirty="0" smtClean="0"/>
              <a:t>.</a:t>
            </a:r>
          </a:p>
          <a:p>
            <a:endParaRPr lang="de-DE" b="1" dirty="0"/>
          </a:p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Signal </a:t>
            </a:r>
            <a:r>
              <a:rPr lang="de-DE" b="1" dirty="0" err="1"/>
              <a:t>calibration</a:t>
            </a:r>
            <a:r>
              <a:rPr lang="de-DE" b="1" dirty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TWS1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ongoing</a:t>
            </a:r>
            <a:r>
              <a:rPr lang="en-US" b="1" dirty="0"/>
              <a:t>.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258615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/>
              <a:t>Momentum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measurement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vs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phase</a:t>
            </a:r>
            <a:r>
              <a:rPr lang="de-DE" sz="2800" b="1" dirty="0" smtClean="0"/>
              <a:t> </a:t>
            </a:r>
          </a:p>
          <a:p>
            <a:pPr algn="ctr"/>
            <a:r>
              <a:rPr lang="de-DE" sz="2800" b="1" dirty="0" smtClean="0"/>
              <a:t>(</a:t>
            </a:r>
            <a:r>
              <a:rPr lang="de-DE" sz="2800" b="1" dirty="0" err="1" smtClean="0"/>
              <a:t>comparison</a:t>
            </a:r>
            <a:r>
              <a:rPr lang="de-DE" sz="2800" b="1" dirty="0" smtClean="0"/>
              <a:t> steerer – </a:t>
            </a:r>
            <a:r>
              <a:rPr lang="de-DE" sz="2800" b="1" dirty="0" err="1" smtClean="0"/>
              <a:t>spectrometer</a:t>
            </a:r>
            <a:r>
              <a:rPr lang="de-DE" sz="2800" b="1" dirty="0" smtClean="0"/>
              <a:t>)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5" y="1124743"/>
            <a:ext cx="7232866" cy="4474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052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* Steerer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spectrometer</a:t>
            </a:r>
            <a:r>
              <a:rPr lang="de-DE" sz="1400" dirty="0" smtClean="0"/>
              <a:t> </a:t>
            </a:r>
            <a:r>
              <a:rPr lang="de-DE" sz="1400" dirty="0" err="1" smtClean="0"/>
              <a:t>give</a:t>
            </a:r>
            <a:r>
              <a:rPr lang="de-DE" sz="1400" dirty="0" smtClean="0"/>
              <a:t> </a:t>
            </a:r>
            <a:r>
              <a:rPr lang="de-DE" sz="1400" dirty="0" err="1" smtClean="0"/>
              <a:t>compatible</a:t>
            </a:r>
            <a:r>
              <a:rPr lang="de-DE" sz="1400" dirty="0" smtClean="0"/>
              <a:t> </a:t>
            </a:r>
            <a:r>
              <a:rPr lang="de-DE" sz="1400" dirty="0" err="1" smtClean="0"/>
              <a:t>results</a:t>
            </a:r>
            <a:r>
              <a:rPr lang="de-DE" sz="1400" dirty="0" smtClean="0"/>
              <a:t> (&lt; 4% </a:t>
            </a:r>
            <a:r>
              <a:rPr lang="de-DE" sz="1400" dirty="0" err="1" smtClean="0"/>
              <a:t>discrepancy</a:t>
            </a:r>
            <a:r>
              <a:rPr lang="de-DE" sz="1400" dirty="0" smtClean="0"/>
              <a:t>).</a:t>
            </a:r>
          </a:p>
          <a:p>
            <a:pPr marL="285750" indent="-285750">
              <a:buFont typeface="Arial" charset="0"/>
              <a:buChar char="•"/>
            </a:pPr>
            <a:endParaRPr lang="de-DE" sz="1400" dirty="0"/>
          </a:p>
          <a:p>
            <a:r>
              <a:rPr lang="de-DE" sz="1400" dirty="0" smtClean="0"/>
              <a:t>*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determine</a:t>
            </a:r>
            <a:r>
              <a:rPr lang="de-DE" sz="1400" dirty="0" smtClean="0"/>
              <a:t> </a:t>
            </a:r>
            <a:r>
              <a:rPr lang="de-DE" sz="1400" dirty="0" err="1" smtClean="0"/>
              <a:t>which</a:t>
            </a:r>
            <a:r>
              <a:rPr lang="de-DE" sz="1400" dirty="0" smtClean="0"/>
              <a:t> </a:t>
            </a:r>
            <a:r>
              <a:rPr lang="de-DE" sz="1400" dirty="0" err="1" smtClean="0"/>
              <a:t>one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most</a:t>
            </a:r>
            <a:r>
              <a:rPr lang="de-DE" sz="1400" dirty="0" smtClean="0"/>
              <a:t> </a:t>
            </a:r>
            <a:r>
              <a:rPr lang="de-DE" sz="1400" dirty="0" err="1" smtClean="0"/>
              <a:t>accurate</a:t>
            </a:r>
            <a:r>
              <a:rPr lang="de-DE" sz="1400" dirty="0" smtClean="0"/>
              <a:t> </a:t>
            </a:r>
            <a:r>
              <a:rPr lang="de-DE" sz="1400" dirty="0" err="1" smtClean="0"/>
              <a:t>we</a:t>
            </a:r>
            <a:r>
              <a:rPr lang="de-DE" sz="1400" dirty="0" smtClean="0"/>
              <a:t> </a:t>
            </a:r>
            <a:r>
              <a:rPr lang="de-DE" sz="1400" dirty="0" err="1" smtClean="0"/>
              <a:t>need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know</a:t>
            </a:r>
            <a:r>
              <a:rPr lang="de-DE" sz="1400" dirty="0" smtClean="0"/>
              <a:t> </a:t>
            </a:r>
            <a:r>
              <a:rPr lang="de-DE" sz="1400" dirty="0" err="1" smtClean="0"/>
              <a:t>precisely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power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gun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conversion</a:t>
            </a:r>
            <a:r>
              <a:rPr lang="de-DE" sz="1400" dirty="0" smtClean="0"/>
              <a:t> </a:t>
            </a:r>
            <a:r>
              <a:rPr lang="de-DE" sz="1400" dirty="0" err="1" smtClean="0"/>
              <a:t>law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field</a:t>
            </a:r>
            <a:r>
              <a:rPr lang="de-DE" sz="1400" dirty="0" smtClean="0"/>
              <a:t> </a:t>
            </a:r>
            <a:r>
              <a:rPr lang="de-DE" sz="1400" dirty="0" err="1" smtClean="0"/>
              <a:t>amplitude</a:t>
            </a:r>
            <a:r>
              <a:rPr lang="de-DE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348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/>
              <a:t>Momentum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measurement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vs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phase</a:t>
            </a:r>
            <a:r>
              <a:rPr lang="de-DE" sz="2800" b="1" dirty="0" smtClean="0"/>
              <a:t> </a:t>
            </a:r>
          </a:p>
          <a:p>
            <a:pPr algn="ctr"/>
            <a:r>
              <a:rPr lang="de-DE" sz="2800" b="1" dirty="0" smtClean="0"/>
              <a:t>(</a:t>
            </a:r>
            <a:r>
              <a:rPr lang="de-DE" sz="2800" b="1" dirty="0" err="1" smtClean="0"/>
              <a:t>comparison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with</a:t>
            </a:r>
            <a:r>
              <a:rPr lang="de-DE" sz="2800" b="1" dirty="0" smtClean="0"/>
              <a:t> ASTRA </a:t>
            </a:r>
            <a:r>
              <a:rPr lang="de-DE" sz="2800" b="1" dirty="0" err="1" smtClean="0"/>
              <a:t>simulations</a:t>
            </a:r>
            <a:r>
              <a:rPr lang="de-DE" sz="2800" b="1" dirty="0" smtClean="0"/>
              <a:t>)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124744"/>
                <a:ext cx="9144000" cy="2239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* </a:t>
                </a:r>
                <a:r>
                  <a:rPr lang="de-DE" sz="1400" dirty="0" err="1" smtClean="0"/>
                  <a:t>Comparison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max. </a:t>
                </a:r>
                <a:r>
                  <a:rPr lang="de-DE" sz="1400" dirty="0" err="1" smtClean="0"/>
                  <a:t>momentum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with</a:t>
                </a:r>
                <a:r>
                  <a:rPr lang="de-DE" sz="1400" dirty="0" smtClean="0"/>
                  <a:t> ASTRA </a:t>
                </a:r>
                <a:r>
                  <a:rPr lang="de-DE" sz="1400" dirty="0" err="1" smtClean="0"/>
                  <a:t>simulations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lead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to</a:t>
                </a:r>
                <a:r>
                  <a:rPr lang="de-DE" sz="1400" dirty="0" smtClean="0"/>
                  <a:t> an </a:t>
                </a:r>
                <a:r>
                  <a:rPr lang="de-DE" sz="1400" dirty="0" err="1" smtClean="0"/>
                  <a:t>accelerating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field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67 MV/m (steerer) </a:t>
                </a:r>
                <a:r>
                  <a:rPr lang="de-DE" sz="1400" dirty="0" err="1" smtClean="0"/>
                  <a:t>or</a:t>
                </a:r>
                <a:r>
                  <a:rPr lang="de-DE" sz="1400" dirty="0" smtClean="0"/>
                  <a:t> 69.7 MV/m </a:t>
                </a:r>
                <a:r>
                  <a:rPr lang="de-DE" sz="1400" dirty="0" err="1" smtClean="0"/>
                  <a:t>for</a:t>
                </a:r>
                <a:r>
                  <a:rPr lang="de-DE" sz="1400" dirty="0" smtClean="0"/>
                  <a:t> a </a:t>
                </a:r>
                <a:r>
                  <a:rPr lang="de-DE" sz="1400" dirty="0" err="1" smtClean="0"/>
                  <a:t>reading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3.04 MW in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gun</a:t>
                </a:r>
                <a:r>
                  <a:rPr lang="de-DE" sz="1400" dirty="0" smtClean="0"/>
                  <a:t>. </a:t>
                </a:r>
                <a:r>
                  <a:rPr lang="de-DE" sz="1400" dirty="0" err="1" smtClean="0"/>
                  <a:t>For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previous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gun</a:t>
                </a:r>
                <a:r>
                  <a:rPr lang="de-DE" sz="1400" dirty="0" smtClean="0"/>
                  <a:t>, </a:t>
                </a:r>
                <a:r>
                  <a:rPr lang="de-DE" sz="1400" dirty="0" err="1" smtClean="0"/>
                  <a:t>it</a:t>
                </a:r>
                <a:r>
                  <a:rPr lang="de-DE" sz="1400" dirty="0" smtClean="0"/>
                  <a:t> was 83.1 MV/m </a:t>
                </a:r>
                <a:r>
                  <a:rPr lang="de-DE" sz="1400" dirty="0" err="1" smtClean="0"/>
                  <a:t>for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same power.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de-DE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Estimated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power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to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field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conversion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law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 (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to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be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validated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): 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𝑡𝑒𝑒𝑟𝑒𝑟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DE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𝑀𝑉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)=38.40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de-DE" sz="1400" b="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  <m:r>
                                          <a:rPr lang="de-DE" sz="1400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de-DE" sz="1400" b="0" i="1" smtClean="0">
                                            <a:latin typeface="Cambria Math"/>
                                          </a:rPr>
                                          <m:t>𝑀𝑊</m:t>
                                        </m:r>
                                        <m:r>
                                          <a:rPr lang="de-DE" sz="1400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𝑑𝑖𝑝𝑜𝑙𝑒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DE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𝑀𝑉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)=39.97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de-DE" sz="1400" b="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  <m:r>
                                          <a:rPr lang="de-DE" sz="1400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de-DE" sz="1400" b="0" i="1" smtClean="0">
                                            <a:latin typeface="Cambria Math"/>
                                          </a:rPr>
                                          <m:t>𝑀𝑊</m:t>
                                        </m:r>
                                        <m:r>
                                          <a:rPr lang="de-DE" sz="1400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𝑜𝑙𝑑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𝑔𝑢𝑛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DE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𝑀𝑉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)=47.67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de-DE" sz="1400" b="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  <m:r>
                                          <a:rPr lang="de-DE" sz="1400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de-DE" sz="1400" b="0" i="1" smtClean="0">
                                            <a:latin typeface="Cambria Math"/>
                                          </a:rPr>
                                          <m:t>𝑀𝑊</m:t>
                                        </m:r>
                                        <m:r>
                                          <a:rPr lang="de-DE" sz="1400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4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de-DE" sz="1400" dirty="0"/>
              </a:p>
              <a:p>
                <a:r>
                  <a:rPr lang="de-DE" sz="1400" dirty="0" smtClean="0"/>
                  <a:t>* Fitting </a:t>
                </a:r>
                <a:r>
                  <a:rPr lang="de-DE" sz="1400" dirty="0" err="1" smtClean="0"/>
                  <a:t>curve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momentum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vs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phase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with</a:t>
                </a:r>
                <a:r>
                  <a:rPr lang="de-DE" sz="1400" dirty="0" smtClean="0"/>
                  <a:t> ASTRA (</a:t>
                </a:r>
                <a:r>
                  <a:rPr lang="de-DE" sz="1400" dirty="0" err="1" smtClean="0"/>
                  <a:t>ongoing</a:t>
                </a:r>
                <a:r>
                  <a:rPr lang="de-DE" sz="1400" dirty="0" smtClean="0"/>
                  <a:t>, </a:t>
                </a:r>
                <a:r>
                  <a:rPr lang="de-DE" sz="1400" dirty="0" err="1" smtClean="0"/>
                  <a:t>see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below</a:t>
                </a:r>
                <a:r>
                  <a:rPr lang="de-DE" sz="1400" dirty="0" smtClean="0"/>
                  <a:t>) will </a:t>
                </a:r>
                <a:r>
                  <a:rPr lang="de-DE" sz="1400" dirty="0" err="1" smtClean="0"/>
                  <a:t>give</a:t>
                </a:r>
                <a:r>
                  <a:rPr lang="de-DE" sz="1400" dirty="0" smtClean="0"/>
                  <a:t> a </a:t>
                </a:r>
                <a:r>
                  <a:rPr lang="de-DE" sz="1400" dirty="0" err="1" smtClean="0"/>
                  <a:t>first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hint</a:t>
                </a:r>
                <a:r>
                  <a:rPr lang="de-DE" sz="1400" dirty="0" smtClean="0"/>
                  <a:t> on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cathode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emission</a:t>
                </a:r>
                <a:r>
                  <a:rPr lang="de-DE" sz="1400" dirty="0" smtClean="0"/>
                  <a:t> time (</a:t>
                </a:r>
                <a:r>
                  <a:rPr lang="de-DE" sz="1400" dirty="0" err="1" smtClean="0"/>
                  <a:t>to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be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cross-checked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with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Schottky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scan</a:t>
                </a:r>
                <a:r>
                  <a:rPr lang="de-DE" sz="1400" dirty="0" smtClean="0"/>
                  <a:t>, 3-phase </a:t>
                </a:r>
                <a:r>
                  <a:rPr lang="de-DE" sz="1400" dirty="0" err="1" smtClean="0"/>
                  <a:t>method</a:t>
                </a:r>
                <a:r>
                  <a:rPr lang="de-DE" sz="1400" dirty="0" smtClean="0"/>
                  <a:t>, etc.).</a:t>
                </a:r>
                <a:endParaRPr lang="en-US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4744"/>
                <a:ext cx="9144000" cy="2239267"/>
              </a:xfrm>
              <a:prstGeom prst="rect">
                <a:avLst/>
              </a:prstGeom>
              <a:blipFill rotWithShape="1">
                <a:blip r:embed="rId2"/>
                <a:stretch>
                  <a:fillRect l="-133" t="-272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4464496" cy="326333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499992" y="3645024"/>
            <a:ext cx="64807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32040" y="3481844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Knowledge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threshold</a:t>
            </a:r>
            <a:r>
              <a:rPr lang="de-DE" sz="1400" dirty="0" smtClean="0"/>
              <a:t> </a:t>
            </a:r>
            <a:r>
              <a:rPr lang="de-DE" sz="1400" dirty="0" err="1" smtClean="0"/>
              <a:t>phase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beam </a:t>
            </a:r>
            <a:r>
              <a:rPr lang="de-DE" sz="1400" dirty="0" err="1" smtClean="0"/>
              <a:t>emission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crucial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accuracy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laser</a:t>
            </a:r>
            <a:r>
              <a:rPr lang="de-DE" sz="1400" dirty="0" smtClean="0"/>
              <a:t> pulse </a:t>
            </a:r>
            <a:r>
              <a:rPr lang="de-DE" sz="1400" dirty="0" err="1" smtClean="0"/>
              <a:t>duration</a:t>
            </a:r>
            <a:r>
              <a:rPr lang="de-DE" sz="1400" dirty="0" smtClean="0"/>
              <a:t> </a:t>
            </a:r>
            <a:r>
              <a:rPr lang="de-DE" sz="1400" dirty="0" err="1" smtClean="0"/>
              <a:t>estimation</a:t>
            </a:r>
            <a:endParaRPr lang="en-US" sz="1400" dirty="0"/>
          </a:p>
        </p:txBody>
      </p:sp>
      <p:sp>
        <p:nvSpPr>
          <p:cNvPr id="11" name="Down Arrow 10"/>
          <p:cNvSpPr/>
          <p:nvPr/>
        </p:nvSpPr>
        <p:spPr>
          <a:xfrm>
            <a:off x="6660232" y="4221088"/>
            <a:ext cx="432048" cy="83957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48064" y="5132675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Measurement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performed</a:t>
            </a:r>
            <a:r>
              <a:rPr lang="de-DE" sz="1400" dirty="0" smtClean="0"/>
              <a:t> </a:t>
            </a:r>
            <a:r>
              <a:rPr lang="de-DE" sz="1400" dirty="0" err="1" smtClean="0"/>
              <a:t>again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finer</a:t>
            </a:r>
            <a:r>
              <a:rPr lang="de-DE" sz="1400" dirty="0" smtClean="0"/>
              <a:t> </a:t>
            </a:r>
            <a:r>
              <a:rPr lang="de-DE" sz="1400" dirty="0" err="1" smtClean="0"/>
              <a:t>steps</a:t>
            </a:r>
            <a:r>
              <a:rPr lang="de-DE" sz="1400" dirty="0" smtClean="0"/>
              <a:t> </a:t>
            </a:r>
            <a:r>
              <a:rPr lang="de-DE" sz="1400" dirty="0" err="1" smtClean="0"/>
              <a:t>around</a:t>
            </a:r>
            <a:r>
              <a:rPr lang="de-DE" sz="1400" dirty="0" smtClean="0"/>
              <a:t> -90°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refine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estimation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496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41" y="1340768"/>
            <a:ext cx="6493611" cy="4680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1400" dirty="0" smtClean="0"/>
              <a:t>Data </a:t>
            </a:r>
            <a:r>
              <a:rPr lang="de-DE" sz="1400" dirty="0" err="1" smtClean="0"/>
              <a:t>taken</a:t>
            </a:r>
            <a:r>
              <a:rPr lang="de-DE" sz="1400" dirty="0" smtClean="0"/>
              <a:t> on </a:t>
            </a:r>
            <a:r>
              <a:rPr lang="de-DE" sz="1400" dirty="0" err="1" smtClean="0"/>
              <a:t>July</a:t>
            </a:r>
            <a:r>
              <a:rPr lang="de-DE" sz="1400" dirty="0" smtClean="0"/>
              <a:t> 17</a:t>
            </a:r>
            <a:r>
              <a:rPr lang="de-DE" sz="1400" baseline="30000" dirty="0" smtClean="0"/>
              <a:t>th</a:t>
            </a:r>
            <a:r>
              <a:rPr lang="de-DE" sz="1400" dirty="0" smtClean="0"/>
              <a:t> 2020 (</a:t>
            </a:r>
            <a:r>
              <a:rPr lang="de-DE" sz="1400" dirty="0" err="1" smtClean="0"/>
              <a:t>current</a:t>
            </a:r>
            <a:r>
              <a:rPr lang="de-DE" sz="1400" dirty="0" smtClean="0"/>
              <a:t> </a:t>
            </a:r>
            <a:r>
              <a:rPr lang="de-DE" sz="1400" dirty="0" err="1" smtClean="0"/>
              <a:t>gun</a:t>
            </a:r>
            <a:r>
              <a:rPr lang="de-DE" sz="1400" dirty="0" smtClean="0"/>
              <a:t>)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December</a:t>
            </a:r>
            <a:r>
              <a:rPr lang="de-DE" sz="1400" dirty="0" smtClean="0"/>
              <a:t> 19</a:t>
            </a:r>
            <a:r>
              <a:rPr lang="de-DE" sz="1400" baseline="30000" dirty="0" smtClean="0"/>
              <a:t>th</a:t>
            </a:r>
            <a:r>
              <a:rPr lang="de-DE" sz="1400" dirty="0" smtClean="0"/>
              <a:t> 2019 (</a:t>
            </a:r>
            <a:r>
              <a:rPr lang="de-DE" sz="1400" dirty="0" err="1" smtClean="0"/>
              <a:t>previous</a:t>
            </a:r>
            <a:r>
              <a:rPr lang="de-DE" sz="1400" dirty="0" smtClean="0"/>
              <a:t> </a:t>
            </a:r>
            <a:r>
              <a:rPr lang="de-DE" sz="1400" dirty="0" err="1" smtClean="0"/>
              <a:t>gun</a:t>
            </a:r>
            <a:r>
              <a:rPr lang="de-DE" sz="1400" dirty="0" smtClean="0"/>
              <a:t>): </a:t>
            </a:r>
            <a:r>
              <a:rPr lang="de-DE" sz="1400" dirty="0" err="1" smtClean="0"/>
              <a:t>Comparison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dark</a:t>
            </a:r>
            <a:r>
              <a:rPr lang="de-DE" sz="1400" dirty="0" smtClean="0"/>
              <a:t> </a:t>
            </a:r>
            <a:r>
              <a:rPr lang="de-DE" sz="1400" dirty="0" err="1" smtClean="0"/>
              <a:t>current</a:t>
            </a:r>
            <a:r>
              <a:rPr lang="de-DE" sz="1400" dirty="0" smtClean="0"/>
              <a:t> </a:t>
            </a:r>
            <a:r>
              <a:rPr lang="de-DE" sz="1400" dirty="0" err="1" smtClean="0"/>
              <a:t>charge</a:t>
            </a:r>
            <a:r>
              <a:rPr lang="de-DE" sz="1400" dirty="0" smtClean="0"/>
              <a:t> at FC1 </a:t>
            </a:r>
            <a:r>
              <a:rPr lang="de-DE" sz="1400" dirty="0" err="1" smtClean="0"/>
              <a:t>vs</a:t>
            </a:r>
            <a:r>
              <a:rPr lang="de-DE" sz="1400" dirty="0" smtClean="0"/>
              <a:t> </a:t>
            </a:r>
            <a:r>
              <a:rPr lang="de-DE" sz="1400" dirty="0" err="1" smtClean="0"/>
              <a:t>Gun</a:t>
            </a:r>
            <a:r>
              <a:rPr lang="de-DE" sz="1400" dirty="0" smtClean="0"/>
              <a:t> </a:t>
            </a:r>
            <a:r>
              <a:rPr lang="de-DE" sz="1400" dirty="0" err="1" smtClean="0"/>
              <a:t>field</a:t>
            </a:r>
            <a:r>
              <a:rPr lang="de-DE" sz="1400" dirty="0" smtClean="0"/>
              <a:t> </a:t>
            </a:r>
            <a:r>
              <a:rPr lang="de-DE" sz="1400" dirty="0" err="1" smtClean="0"/>
              <a:t>amplitude</a:t>
            </a:r>
            <a:r>
              <a:rPr lang="de-DE" sz="1400" dirty="0" smtClean="0"/>
              <a:t>.</a:t>
            </a:r>
          </a:p>
          <a:p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sz="1400" dirty="0" err="1" smtClean="0"/>
              <a:t>Conditions</a:t>
            </a:r>
            <a:r>
              <a:rPr lang="de-DE" sz="1400" dirty="0" smtClean="0"/>
              <a:t>: Cs</a:t>
            </a:r>
            <a:r>
              <a:rPr lang="de-DE" sz="1400" baseline="-25000" dirty="0" smtClean="0"/>
              <a:t>2</a:t>
            </a:r>
            <a:r>
              <a:rPr lang="de-DE" sz="1400" dirty="0" smtClean="0"/>
              <a:t>Te </a:t>
            </a:r>
            <a:r>
              <a:rPr lang="de-DE" sz="1400" dirty="0" err="1" smtClean="0"/>
              <a:t>cathode</a:t>
            </a:r>
            <a:r>
              <a:rPr lang="de-DE" sz="1400" dirty="0" smtClean="0"/>
              <a:t> (</a:t>
            </a:r>
            <a:r>
              <a:rPr lang="de-DE" sz="1400" dirty="0" err="1" smtClean="0"/>
              <a:t>the</a:t>
            </a:r>
            <a:r>
              <a:rPr lang="de-DE" sz="1400" dirty="0" smtClean="0"/>
              <a:t> same </a:t>
            </a:r>
            <a:r>
              <a:rPr lang="de-DE" sz="1400" dirty="0" err="1" smtClean="0"/>
              <a:t>one</a:t>
            </a:r>
            <a:r>
              <a:rPr lang="de-DE" sz="1400" dirty="0" smtClean="0"/>
              <a:t>), All </a:t>
            </a:r>
            <a:r>
              <a:rPr lang="de-DE" sz="1400" dirty="0" err="1" smtClean="0"/>
              <a:t>magnets</a:t>
            </a:r>
            <a:r>
              <a:rPr lang="de-DE" sz="1400" dirty="0" smtClean="0"/>
              <a:t> </a:t>
            </a:r>
            <a:r>
              <a:rPr lang="de-DE" sz="1400" dirty="0" smtClean="0"/>
              <a:t>off, RF pulse </a:t>
            </a:r>
            <a:r>
              <a:rPr lang="de-DE" sz="1400" dirty="0" err="1" smtClean="0"/>
              <a:t>settings</a:t>
            </a:r>
            <a:r>
              <a:rPr lang="de-DE" sz="1400" dirty="0" smtClean="0"/>
              <a:t> ? (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checked</a:t>
            </a:r>
            <a:r>
              <a:rPr lang="de-DE" sz="1400" dirty="0" smtClean="0"/>
              <a:t>).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461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* </a:t>
            </a:r>
            <a:r>
              <a:rPr lang="de-DE" sz="1400" dirty="0" err="1" smtClean="0"/>
              <a:t>If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estimated</a:t>
            </a:r>
            <a:r>
              <a:rPr lang="de-DE" sz="1400" dirty="0" smtClean="0"/>
              <a:t> power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field</a:t>
            </a:r>
            <a:r>
              <a:rPr lang="de-DE" sz="1400" dirty="0" smtClean="0"/>
              <a:t> </a:t>
            </a:r>
            <a:r>
              <a:rPr lang="de-DE" sz="1400" dirty="0" err="1" smtClean="0"/>
              <a:t>conversion</a:t>
            </a:r>
            <a:r>
              <a:rPr lang="de-DE" sz="1400" dirty="0" smtClean="0"/>
              <a:t> </a:t>
            </a:r>
            <a:r>
              <a:rPr lang="de-DE" sz="1400" dirty="0" err="1" smtClean="0"/>
              <a:t>law</a:t>
            </a:r>
            <a:r>
              <a:rPr lang="de-DE" sz="1400" dirty="0" smtClean="0"/>
              <a:t> (</a:t>
            </a:r>
            <a:r>
              <a:rPr lang="de-DE" sz="1400" dirty="0" err="1" smtClean="0"/>
              <a:t>see</a:t>
            </a:r>
            <a:r>
              <a:rPr lang="de-DE" sz="1400" dirty="0" smtClean="0"/>
              <a:t> </a:t>
            </a:r>
            <a:r>
              <a:rPr lang="de-DE" sz="1400" dirty="0" err="1" smtClean="0"/>
              <a:t>previous</a:t>
            </a:r>
            <a:r>
              <a:rPr lang="de-DE" sz="1400" dirty="0" smtClean="0"/>
              <a:t> </a:t>
            </a:r>
            <a:r>
              <a:rPr lang="de-DE" sz="1400" dirty="0" err="1" smtClean="0"/>
              <a:t>slide</a:t>
            </a:r>
            <a:r>
              <a:rPr lang="de-DE" sz="1400" dirty="0" smtClean="0"/>
              <a:t>)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correct</a:t>
            </a:r>
            <a:r>
              <a:rPr lang="de-DE" sz="1400" dirty="0" smtClean="0"/>
              <a:t>,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new</a:t>
            </a:r>
            <a:r>
              <a:rPr lang="de-DE" sz="1400" dirty="0" smtClean="0"/>
              <a:t> </a:t>
            </a:r>
            <a:r>
              <a:rPr lang="de-DE" sz="1400" dirty="0" err="1" smtClean="0"/>
              <a:t>gun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currently</a:t>
            </a:r>
            <a:r>
              <a:rPr lang="de-DE" sz="1400" dirty="0" smtClean="0"/>
              <a:t> </a:t>
            </a:r>
            <a:r>
              <a:rPr lang="de-DE" sz="1400" dirty="0" err="1" smtClean="0"/>
              <a:t>delivering</a:t>
            </a:r>
            <a:r>
              <a:rPr lang="de-DE" sz="1400" dirty="0" smtClean="0"/>
              <a:t> </a:t>
            </a:r>
            <a:r>
              <a:rPr lang="de-DE" sz="1400" dirty="0" err="1" smtClean="0"/>
              <a:t>more</a:t>
            </a:r>
            <a:r>
              <a:rPr lang="de-DE" sz="1400" dirty="0" smtClean="0"/>
              <a:t> </a:t>
            </a:r>
            <a:r>
              <a:rPr lang="de-DE" sz="1400" dirty="0" err="1" smtClean="0"/>
              <a:t>dark</a:t>
            </a:r>
            <a:r>
              <a:rPr lang="de-DE" sz="1400" dirty="0" smtClean="0"/>
              <a:t> </a:t>
            </a:r>
            <a:r>
              <a:rPr lang="de-DE" sz="1400" dirty="0" err="1" smtClean="0"/>
              <a:t>current</a:t>
            </a:r>
            <a:r>
              <a:rPr lang="de-DE" sz="1400" dirty="0" smtClean="0"/>
              <a:t> </a:t>
            </a:r>
            <a:r>
              <a:rPr lang="de-DE" sz="1400" dirty="0" err="1" smtClean="0"/>
              <a:t>than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old</a:t>
            </a:r>
            <a:r>
              <a:rPr lang="de-DE" sz="1400" dirty="0" smtClean="0"/>
              <a:t> </a:t>
            </a:r>
            <a:r>
              <a:rPr lang="de-DE" sz="1400" dirty="0" err="1" smtClean="0"/>
              <a:t>one</a:t>
            </a:r>
            <a:r>
              <a:rPr lang="de-DE" sz="1400" dirty="0" smtClean="0"/>
              <a:t> (</a:t>
            </a:r>
            <a:r>
              <a:rPr lang="de-DE" sz="1400" dirty="0" err="1" smtClean="0"/>
              <a:t>around</a:t>
            </a:r>
            <a:r>
              <a:rPr lang="de-DE" sz="1400" dirty="0" smtClean="0"/>
              <a:t> a </a:t>
            </a:r>
            <a:r>
              <a:rPr lang="de-DE" sz="1400" dirty="0" err="1" smtClean="0"/>
              <a:t>factor</a:t>
            </a:r>
            <a:r>
              <a:rPr lang="de-DE" sz="1400" dirty="0" smtClean="0"/>
              <a:t> 6</a:t>
            </a:r>
            <a:r>
              <a:rPr lang="de-DE" sz="1400" dirty="0" smtClean="0"/>
              <a:t>). </a:t>
            </a:r>
            <a:r>
              <a:rPr lang="de-DE" sz="1400" dirty="0" err="1" smtClean="0"/>
              <a:t>We</a:t>
            </a:r>
            <a:r>
              <a:rPr lang="de-DE" sz="1400" dirty="0" smtClean="0"/>
              <a:t> will check </a:t>
            </a:r>
            <a:r>
              <a:rPr lang="de-DE" sz="1400" dirty="0" err="1" smtClean="0"/>
              <a:t>if</a:t>
            </a:r>
            <a:r>
              <a:rPr lang="de-DE" sz="1400" dirty="0" smtClean="0"/>
              <a:t> </a:t>
            </a:r>
            <a:r>
              <a:rPr lang="de-DE" sz="1400" dirty="0" err="1" smtClean="0"/>
              <a:t>this</a:t>
            </a:r>
            <a:r>
              <a:rPr lang="de-DE" sz="1400" dirty="0" smtClean="0"/>
              <a:t> </a:t>
            </a:r>
            <a:r>
              <a:rPr lang="de-DE" sz="1400" dirty="0" err="1" smtClean="0"/>
              <a:t>could</a:t>
            </a:r>
            <a:r>
              <a:rPr lang="de-DE" sz="1400" dirty="0" smtClean="0"/>
              <a:t> </a:t>
            </a:r>
            <a:r>
              <a:rPr lang="de-DE" sz="1400" dirty="0" err="1" smtClean="0"/>
              <a:t>come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different RF pulse </a:t>
            </a:r>
            <a:r>
              <a:rPr lang="de-DE" sz="1400" dirty="0" err="1" smtClean="0"/>
              <a:t>settings</a:t>
            </a:r>
            <a:r>
              <a:rPr lang="de-DE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404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/>
              <a:t>Momentum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measurement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vs</a:t>
            </a:r>
            <a:r>
              <a:rPr lang="de-DE" sz="2800" b="1" dirty="0" smtClean="0"/>
              <a:t> power </a:t>
            </a:r>
          </a:p>
          <a:p>
            <a:pPr algn="ctr"/>
            <a:r>
              <a:rPr lang="de-DE" sz="2800" b="1" dirty="0" smtClean="0"/>
              <a:t>(</a:t>
            </a:r>
            <a:r>
              <a:rPr lang="de-DE" sz="2800" b="1" dirty="0" err="1" smtClean="0"/>
              <a:t>comparison</a:t>
            </a:r>
            <a:r>
              <a:rPr lang="de-DE" sz="2800" b="1" dirty="0" smtClean="0"/>
              <a:t> steerer – </a:t>
            </a:r>
            <a:r>
              <a:rPr lang="de-DE" sz="2800" b="1" dirty="0" err="1" smtClean="0"/>
              <a:t>spectrometer</a:t>
            </a:r>
            <a:r>
              <a:rPr lang="de-DE" sz="2800" b="1" dirty="0" smtClean="0"/>
              <a:t>)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2" y="1052736"/>
            <a:ext cx="6868890" cy="4320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49922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* Steerer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spectrometer</a:t>
            </a:r>
            <a:r>
              <a:rPr lang="de-DE" sz="1400" dirty="0" smtClean="0"/>
              <a:t> </a:t>
            </a:r>
            <a:r>
              <a:rPr lang="de-DE" sz="1400" dirty="0" err="1" smtClean="0"/>
              <a:t>give</a:t>
            </a:r>
            <a:r>
              <a:rPr lang="de-DE" sz="1400" dirty="0" smtClean="0"/>
              <a:t> </a:t>
            </a:r>
            <a:r>
              <a:rPr lang="de-DE" sz="1400" dirty="0" err="1" smtClean="0"/>
              <a:t>compatible</a:t>
            </a:r>
            <a:r>
              <a:rPr lang="de-DE" sz="1400" dirty="0" smtClean="0"/>
              <a:t> </a:t>
            </a:r>
            <a:r>
              <a:rPr lang="de-DE" sz="1400" dirty="0" err="1" smtClean="0"/>
              <a:t>results</a:t>
            </a:r>
            <a:r>
              <a:rPr lang="de-DE" sz="1400" dirty="0" smtClean="0"/>
              <a:t> (≈ 3.5% </a:t>
            </a:r>
            <a:r>
              <a:rPr lang="de-DE" sz="1400" dirty="0" err="1" smtClean="0"/>
              <a:t>discrepancy</a:t>
            </a:r>
            <a:r>
              <a:rPr lang="de-DE" sz="1400" dirty="0" smtClean="0"/>
              <a:t>) + Relative </a:t>
            </a:r>
            <a:r>
              <a:rPr lang="de-DE" sz="1400" dirty="0" err="1" smtClean="0"/>
              <a:t>discrepancy</a:t>
            </a:r>
            <a:r>
              <a:rPr lang="de-DE" sz="1400" dirty="0" smtClean="0"/>
              <a:t> </a:t>
            </a:r>
            <a:r>
              <a:rPr lang="de-DE" sz="1400" dirty="0" err="1" smtClean="0"/>
              <a:t>constant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power.</a:t>
            </a:r>
          </a:p>
          <a:p>
            <a:pPr marL="285750" indent="-285750">
              <a:buFont typeface="Arial" charset="0"/>
              <a:buChar char="•"/>
            </a:pPr>
            <a:endParaRPr lang="de-DE" sz="1400" dirty="0"/>
          </a:p>
          <a:p>
            <a:r>
              <a:rPr lang="de-DE" sz="1400" dirty="0" smtClean="0"/>
              <a:t>* </a:t>
            </a:r>
            <a:r>
              <a:rPr lang="de-DE" sz="1400" dirty="0" err="1" smtClean="0"/>
              <a:t>Comparison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ASTRA (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performed</a:t>
            </a:r>
            <a:r>
              <a:rPr lang="de-DE" sz="1400" dirty="0" smtClean="0"/>
              <a:t> </a:t>
            </a:r>
            <a:r>
              <a:rPr lang="de-DE" sz="1400" dirty="0" err="1" smtClean="0"/>
              <a:t>this</a:t>
            </a:r>
            <a:r>
              <a:rPr lang="de-DE" sz="1400" dirty="0" smtClean="0"/>
              <a:t> </a:t>
            </a:r>
            <a:r>
              <a:rPr lang="de-DE" sz="1400" dirty="0" err="1" smtClean="0"/>
              <a:t>week</a:t>
            </a:r>
            <a:r>
              <a:rPr lang="de-DE" sz="1400" dirty="0" smtClean="0"/>
              <a:t>) will </a:t>
            </a:r>
            <a:r>
              <a:rPr lang="de-DE" sz="1400" dirty="0" err="1" smtClean="0"/>
              <a:t>allow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perform</a:t>
            </a:r>
            <a:r>
              <a:rPr lang="de-DE" sz="1400" dirty="0" smtClean="0"/>
              <a:t> a </a:t>
            </a:r>
            <a:r>
              <a:rPr lang="de-DE" sz="1400" dirty="0" err="1" smtClean="0"/>
              <a:t>first</a:t>
            </a:r>
            <a:r>
              <a:rPr lang="de-DE" sz="1400" dirty="0" smtClean="0"/>
              <a:t> check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estimated</a:t>
            </a:r>
            <a:r>
              <a:rPr lang="de-DE" sz="1400" dirty="0" smtClean="0"/>
              <a:t> power-</a:t>
            </a:r>
            <a:r>
              <a:rPr lang="de-DE" sz="1400" dirty="0" err="1" smtClean="0"/>
              <a:t>to</a:t>
            </a:r>
            <a:r>
              <a:rPr lang="de-DE" sz="1400" dirty="0" smtClean="0"/>
              <a:t>-</a:t>
            </a:r>
            <a:r>
              <a:rPr lang="de-DE" sz="1400" dirty="0" err="1" smtClean="0"/>
              <a:t>field</a:t>
            </a:r>
            <a:r>
              <a:rPr lang="de-DE" sz="1400" dirty="0" smtClean="0"/>
              <a:t> </a:t>
            </a:r>
            <a:r>
              <a:rPr lang="de-DE" sz="1400" dirty="0" err="1" smtClean="0"/>
              <a:t>conversion</a:t>
            </a:r>
            <a:r>
              <a:rPr lang="de-DE" sz="1400" dirty="0" smtClean="0"/>
              <a:t> </a:t>
            </a:r>
            <a:r>
              <a:rPr lang="de-DE" sz="1400" dirty="0" err="1" smtClean="0"/>
              <a:t>law</a:t>
            </a:r>
            <a:r>
              <a:rPr lang="de-DE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822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Transverse </a:t>
            </a:r>
            <a:r>
              <a:rPr lang="de-DE" sz="2800" b="1" dirty="0" err="1" smtClean="0"/>
              <a:t>emittance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vs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charge</a:t>
            </a:r>
            <a:endParaRPr lang="en-US" sz="2800" b="1" dirty="0"/>
          </a:p>
        </p:txBody>
      </p:sp>
      <p:sp>
        <p:nvSpPr>
          <p:cNvPr id="3" name="Transverse Emittance…"/>
          <p:cNvSpPr txBox="1">
            <a:spLocks/>
          </p:cNvSpPr>
          <p:nvPr/>
        </p:nvSpPr>
        <p:spPr>
          <a:xfrm>
            <a:off x="1" y="764704"/>
            <a:ext cx="9144000" cy="501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-361950"/>
            <a:r>
              <a:rPr lang="en-US" sz="2000" dirty="0" smtClean="0"/>
              <a:t>F. </a:t>
            </a:r>
            <a:r>
              <a:rPr lang="en-US" sz="2000" dirty="0" err="1" smtClean="0"/>
              <a:t>Mayet</a:t>
            </a:r>
            <a:r>
              <a:rPr lang="en-US" sz="2000" dirty="0" smtClean="0"/>
              <a:t> wrote a Python script, which analyses image data and produces Mathematica compatible data that can be used in Max </a:t>
            </a:r>
            <a:r>
              <a:rPr lang="en-US" sz="2000" dirty="0" err="1" smtClean="0"/>
              <a:t>Hachmann’s</a:t>
            </a:r>
            <a:r>
              <a:rPr lang="en-US" sz="2000" dirty="0" smtClean="0"/>
              <a:t> Mathematica notebook.</a:t>
            </a:r>
          </a:p>
          <a:p>
            <a:pPr marL="723900" lvl="1" indent="-361950"/>
            <a:r>
              <a:rPr lang="en-US" sz="2000" dirty="0" smtClean="0"/>
              <a:t>Took data on 06.08.2020 for different charges at 3.45 MeV/c using the X1 screen and gun solenoid.</a:t>
            </a:r>
            <a:endParaRPr lang="en-US" sz="2000" dirty="0"/>
          </a:p>
        </p:txBody>
      </p:sp>
      <p:pic>
        <p:nvPicPr>
          <p:cNvPr id="4" name="Prelim_Results_X1.png" descr="Prelim_Results_X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2709275"/>
            <a:ext cx="6352088" cy="388807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reliminary data…"/>
          <p:cNvSpPr txBox="1"/>
          <p:nvPr/>
        </p:nvSpPr>
        <p:spPr>
          <a:xfrm>
            <a:off x="6209036" y="4423728"/>
            <a:ext cx="2899468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E02001"/>
                </a:solidFill>
              </a:defRPr>
            </a:pPr>
            <a:r>
              <a:rPr dirty="0"/>
              <a:t>Preliminary data</a:t>
            </a:r>
          </a:p>
          <a:p>
            <a:pPr>
              <a:defRPr>
                <a:solidFill>
                  <a:srgbClr val="E02001"/>
                </a:solidFill>
              </a:defRPr>
            </a:pPr>
            <a:r>
              <a:rPr dirty="0"/>
              <a:t>Error analysis will be added</a:t>
            </a:r>
          </a:p>
        </p:txBody>
      </p:sp>
    </p:spTree>
    <p:extLst>
      <p:ext uri="{BB962C8B-B14F-4D97-AF65-F5344CB8AC3E}">
        <p14:creationId xmlns:p14="http://schemas.microsoft.com/office/powerpoint/2010/main" val="367613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On-screen Show (4:3)</PresentationFormat>
  <Paragraphs>118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2020-01-31T16:09:51Z</dcterms:created>
  <dcterms:modified xsi:type="dcterms:W3CDTF">2020-08-10T12:39:44Z</dcterms:modified>
</cp:coreProperties>
</file>