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7" r:id="rId2"/>
    <p:sldId id="287" r:id="rId3"/>
    <p:sldId id="269" r:id="rId4"/>
    <p:sldId id="285" r:id="rId5"/>
    <p:sldId id="286" r:id="rId6"/>
    <p:sldId id="284" r:id="rId7"/>
    <p:sldId id="257" r:id="rId8"/>
    <p:sldId id="258" r:id="rId9"/>
    <p:sldId id="280" r:id="rId10"/>
    <p:sldId id="282" r:id="rId11"/>
    <p:sldId id="28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4672" autoAdjust="0"/>
  </p:normalViewPr>
  <p:slideViewPr>
    <p:cSldViewPr showGuides="1">
      <p:cViewPr varScale="1">
        <p:scale>
          <a:sx n="118" d="100"/>
          <a:sy n="118" d="100"/>
        </p:scale>
        <p:origin x="108" y="228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17.08.2020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17.08.2020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| Presentation Title | Name Surname, Date (Edit by "Insert &gt; Header and Footer")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‹Nr.›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987" y="349611"/>
            <a:ext cx="11376025" cy="1855254"/>
          </a:xfrm>
        </p:spPr>
        <p:txBody>
          <a:bodyPr/>
          <a:lstStyle/>
          <a:p>
            <a:r>
              <a:rPr lang="en-US" dirty="0"/>
              <a:t>ARES Operation Meeting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/>
          <a:p>
            <a:r>
              <a:rPr lang="de-DE" dirty="0"/>
              <a:t>Summary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week</a:t>
            </a:r>
            <a:r>
              <a:rPr lang="de-DE" dirty="0"/>
              <a:t> 33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07987" y="4096780"/>
            <a:ext cx="11369549" cy="700373"/>
          </a:xfrm>
        </p:spPr>
        <p:txBody>
          <a:bodyPr/>
          <a:lstStyle/>
          <a:p>
            <a:r>
              <a:rPr lang="en-US" dirty="0"/>
              <a:t>by the ARES shift crew</a:t>
            </a:r>
          </a:p>
        </p:txBody>
      </p:sp>
      <p:pic>
        <p:nvPicPr>
          <p:cNvPr id="5" name="Picture 2" descr="C:\Users\jafarini\Desktop\SINBAD_logo_RGB_H_72dp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7888" y="6075404"/>
            <a:ext cx="214753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Foliennummer"/>
          <p:cNvSpPr txBox="1">
            <a:spLocks noGrp="1"/>
          </p:cNvSpPr>
          <p:nvPr>
            <p:ph type="sldNum" sz="quarter" idx="4294967295"/>
          </p:nvPr>
        </p:nvSpPr>
        <p:spPr>
          <a:xfrm>
            <a:off x="11635927" y="6596565"/>
            <a:ext cx="127001" cy="13554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32" name="Summa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Summary</a:t>
            </a:r>
          </a:p>
        </p:txBody>
      </p:sp>
      <p:sp>
        <p:nvSpPr>
          <p:cNvPr id="134" name="Textplatzhalter 7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r>
              <a:rPr dirty="0"/>
              <a:t>Week 3</a:t>
            </a:r>
            <a:r>
              <a:rPr lang="de-DE" dirty="0"/>
              <a:t>4</a:t>
            </a:r>
            <a:endParaRPr dirty="0"/>
          </a:p>
        </p:txBody>
      </p:sp>
      <p:graphicFrame>
        <p:nvGraphicFramePr>
          <p:cNvPr id="135" name="Tabelle"/>
          <p:cNvGraphicFramePr/>
          <p:nvPr>
            <p:extLst>
              <p:ext uri="{D42A27DB-BD31-4B8C-83A1-F6EECF244321}">
                <p14:modId xmlns:p14="http://schemas.microsoft.com/office/powerpoint/2010/main" val="1750406209"/>
              </p:ext>
            </p:extLst>
          </p:nvPr>
        </p:nvGraphicFramePr>
        <p:xfrm>
          <a:off x="378658" y="1196752"/>
          <a:ext cx="11813342" cy="4471800"/>
        </p:xfrm>
        <a:graphic>
          <a:graphicData uri="http://schemas.openxmlformats.org/drawingml/2006/table">
            <a:tbl>
              <a:tblPr bandRow="1"/>
              <a:tblGrid>
                <a:gridCol w="4061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2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sz="2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Shiftleader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</a:t>
                      </a:r>
                      <a:r>
                        <a:rPr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r>
                        <a:rPr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MVS/MEA/MDI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r>
                        <a:rPr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r>
                        <a:rPr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MVS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</a:t>
                      </a:r>
                      <a:r>
                        <a:rPr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r>
                        <a:rPr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Frank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r>
                        <a:rPr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r>
                        <a:rPr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Florian/</a:t>
                      </a:r>
                      <a:r>
                        <a:rPr lang="de-DE" sz="2400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Hannes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867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</a:t>
                      </a:r>
                      <a:r>
                        <a:rPr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r>
                        <a:rPr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Thomas</a:t>
                      </a:r>
                      <a:r>
                        <a:rPr lang="de-DE" sz="2400" baseline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/Hannes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0" marR="121920" marT="60960" marB="6096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6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7568" y="6239825"/>
            <a:ext cx="7442200" cy="6096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20120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umma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ARES </a:t>
            </a:r>
            <a:r>
              <a:rPr lang="de-DE" dirty="0" err="1"/>
              <a:t>schedule</a:t>
            </a:r>
            <a:endParaRPr dirty="0"/>
          </a:p>
        </p:txBody>
      </p:sp>
      <p:sp>
        <p:nvSpPr>
          <p:cNvPr id="141" name="Textplatzhalter 7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r>
              <a:rPr dirty="0"/>
              <a:t>Week 3</a:t>
            </a:r>
            <a:r>
              <a:rPr lang="de-DE" dirty="0"/>
              <a:t>4</a:t>
            </a:r>
            <a:endParaRPr dirty="0"/>
          </a:p>
        </p:txBody>
      </p:sp>
      <p:sp>
        <p:nvSpPr>
          <p:cNvPr id="142" name="Rechteck"/>
          <p:cNvSpPr/>
          <p:nvPr/>
        </p:nvSpPr>
        <p:spPr>
          <a:xfrm>
            <a:off x="1015974" y="4685229"/>
            <a:ext cx="1387499" cy="4510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3" name="Rechteck"/>
          <p:cNvSpPr/>
          <p:nvPr/>
        </p:nvSpPr>
        <p:spPr>
          <a:xfrm>
            <a:off x="460455" y="4893132"/>
            <a:ext cx="612700" cy="254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4" name="Rechteck"/>
          <p:cNvSpPr/>
          <p:nvPr/>
        </p:nvSpPr>
        <p:spPr>
          <a:xfrm>
            <a:off x="2494045" y="4917402"/>
            <a:ext cx="2524590" cy="4510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5" name="Rechteck"/>
          <p:cNvSpPr/>
          <p:nvPr/>
        </p:nvSpPr>
        <p:spPr>
          <a:xfrm>
            <a:off x="4155253" y="4704612"/>
            <a:ext cx="612700" cy="254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6" name="Rechteck"/>
          <p:cNvSpPr/>
          <p:nvPr/>
        </p:nvSpPr>
        <p:spPr>
          <a:xfrm>
            <a:off x="2680384" y="3763700"/>
            <a:ext cx="612700" cy="254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7" name="Rechteck"/>
          <p:cNvSpPr/>
          <p:nvPr/>
        </p:nvSpPr>
        <p:spPr>
          <a:xfrm>
            <a:off x="5018465" y="3763700"/>
            <a:ext cx="1542984" cy="254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8" name="Rechteck"/>
          <p:cNvSpPr/>
          <p:nvPr/>
        </p:nvSpPr>
        <p:spPr>
          <a:xfrm>
            <a:off x="5337208" y="4893132"/>
            <a:ext cx="6459831" cy="254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9" name="Rechteck"/>
          <p:cNvSpPr/>
          <p:nvPr/>
        </p:nvSpPr>
        <p:spPr>
          <a:xfrm>
            <a:off x="7370283" y="3763700"/>
            <a:ext cx="325553" cy="254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0" name="Rechteck"/>
          <p:cNvSpPr/>
          <p:nvPr/>
        </p:nvSpPr>
        <p:spPr>
          <a:xfrm>
            <a:off x="9746372" y="3763700"/>
            <a:ext cx="791058" cy="254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1" name="Rechteck"/>
          <p:cNvSpPr/>
          <p:nvPr/>
        </p:nvSpPr>
        <p:spPr>
          <a:xfrm>
            <a:off x="11450968" y="4704612"/>
            <a:ext cx="325553" cy="254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2" name="Rechteck"/>
          <p:cNvSpPr/>
          <p:nvPr/>
        </p:nvSpPr>
        <p:spPr>
          <a:xfrm>
            <a:off x="8298217" y="4704612"/>
            <a:ext cx="1094506" cy="254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187" name="Gruppieren"/>
          <p:cNvGrpSpPr/>
          <p:nvPr/>
        </p:nvGrpSpPr>
        <p:grpSpPr>
          <a:xfrm>
            <a:off x="365697" y="1617105"/>
            <a:ext cx="11483306" cy="3129752"/>
            <a:chOff x="0" y="0"/>
            <a:chExt cx="11483305" cy="3129751"/>
          </a:xfrm>
        </p:grpSpPr>
        <p:grpSp>
          <p:nvGrpSpPr>
            <p:cNvPr id="156" name="Gruppieren"/>
            <p:cNvGrpSpPr/>
            <p:nvPr/>
          </p:nvGrpSpPr>
          <p:grpSpPr>
            <a:xfrm>
              <a:off x="0" y="0"/>
              <a:ext cx="11483306" cy="2069588"/>
              <a:chOff x="0" y="0"/>
              <a:chExt cx="11483305" cy="2069587"/>
            </a:xfrm>
          </p:grpSpPr>
          <p:pic>
            <p:nvPicPr>
              <p:cNvPr id="153" name="Bild" descr="Bild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/>
              <a:stretch>
                <a:fillRect/>
              </a:stretch>
            </p:blipFill>
            <p:spPr>
              <a:xfrm>
                <a:off x="0" y="102808"/>
                <a:ext cx="6856907" cy="196678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54" name="Bild" descr="Bild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6923954" y="0"/>
                <a:ext cx="4559352" cy="204723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55" name="Bild" descr="Bild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85604" t="50788" r="9649" b="35709"/>
              <a:stretch>
                <a:fillRect/>
              </a:stretch>
            </p:blipFill>
            <p:spPr>
              <a:xfrm>
                <a:off x="2642817" y="1099257"/>
                <a:ext cx="325488" cy="2655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78" name="Gruppieren"/>
            <p:cNvGrpSpPr/>
            <p:nvPr/>
          </p:nvGrpSpPr>
          <p:grpSpPr>
            <a:xfrm>
              <a:off x="51591" y="661974"/>
              <a:ext cx="11329323" cy="1314153"/>
              <a:chOff x="0" y="0"/>
              <a:chExt cx="11329322" cy="1314151"/>
            </a:xfrm>
          </p:grpSpPr>
          <p:sp>
            <p:nvSpPr>
              <p:cNvPr id="157" name="Rechteck"/>
              <p:cNvSpPr/>
              <p:nvPr/>
            </p:nvSpPr>
            <p:spPr>
              <a:xfrm>
                <a:off x="263775" y="237270"/>
                <a:ext cx="1217004" cy="451099"/>
              </a:xfrm>
              <a:prstGeom prst="rect">
                <a:avLst/>
              </a:prstGeom>
              <a:solidFill>
                <a:srgbClr val="00A5EC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58" name="Rechteck"/>
              <p:cNvSpPr/>
              <p:nvPr/>
            </p:nvSpPr>
            <p:spPr>
              <a:xfrm>
                <a:off x="1466778" y="237270"/>
                <a:ext cx="533788" cy="451099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59" name="Rechteck"/>
              <p:cNvSpPr/>
              <p:nvPr/>
            </p:nvSpPr>
            <p:spPr>
              <a:xfrm>
                <a:off x="0" y="237270"/>
                <a:ext cx="261280" cy="891391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60" name="Rechteck"/>
              <p:cNvSpPr/>
              <p:nvPr/>
            </p:nvSpPr>
            <p:spPr>
              <a:xfrm>
                <a:off x="266978" y="690262"/>
                <a:ext cx="1733894" cy="438399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61" name="Rechteck"/>
              <p:cNvSpPr/>
              <p:nvPr/>
            </p:nvSpPr>
            <p:spPr>
              <a:xfrm>
                <a:off x="2596942" y="244092"/>
                <a:ext cx="1217004" cy="451099"/>
              </a:xfrm>
              <a:prstGeom prst="rect">
                <a:avLst/>
              </a:prstGeom>
              <a:solidFill>
                <a:srgbClr val="00A5EC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62" name="Rechteck"/>
              <p:cNvSpPr/>
              <p:nvPr/>
            </p:nvSpPr>
            <p:spPr>
              <a:xfrm>
                <a:off x="2335636" y="237029"/>
                <a:ext cx="261280" cy="891392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63" name="Rechteck"/>
              <p:cNvSpPr/>
              <p:nvPr/>
            </p:nvSpPr>
            <p:spPr>
              <a:xfrm>
                <a:off x="3810505" y="44052"/>
                <a:ext cx="533789" cy="837534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64" name="Rechteck"/>
              <p:cNvSpPr/>
              <p:nvPr/>
            </p:nvSpPr>
            <p:spPr>
              <a:xfrm>
                <a:off x="2918981" y="45208"/>
                <a:ext cx="884229" cy="192508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65" name="Rechteck"/>
              <p:cNvSpPr/>
              <p:nvPr/>
            </p:nvSpPr>
            <p:spPr>
              <a:xfrm>
                <a:off x="2596968" y="691386"/>
                <a:ext cx="1217004" cy="436151"/>
              </a:xfrm>
              <a:prstGeom prst="rect">
                <a:avLst/>
              </a:prstGeom>
              <a:solidFill>
                <a:srgbClr val="FA9F00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66" name="Rechteck"/>
              <p:cNvSpPr/>
              <p:nvPr/>
            </p:nvSpPr>
            <p:spPr>
              <a:xfrm>
                <a:off x="4932605" y="207446"/>
                <a:ext cx="1217004" cy="951039"/>
              </a:xfrm>
              <a:prstGeom prst="rect">
                <a:avLst/>
              </a:prstGeom>
              <a:solidFill>
                <a:srgbClr val="FA9F00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67" name="Rechteck"/>
              <p:cNvSpPr/>
              <p:nvPr/>
            </p:nvSpPr>
            <p:spPr>
              <a:xfrm>
                <a:off x="4671274" y="205683"/>
                <a:ext cx="261280" cy="1108469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68" name="Rechteck"/>
              <p:cNvSpPr/>
              <p:nvPr/>
            </p:nvSpPr>
            <p:spPr>
              <a:xfrm>
                <a:off x="6153927" y="5952"/>
                <a:ext cx="533789" cy="1156025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69" name="Rechteck"/>
              <p:cNvSpPr/>
              <p:nvPr/>
            </p:nvSpPr>
            <p:spPr>
              <a:xfrm>
                <a:off x="7240904" y="0"/>
                <a:ext cx="1217004" cy="891391"/>
              </a:xfrm>
              <a:prstGeom prst="rect">
                <a:avLst/>
              </a:prstGeom>
              <a:solidFill>
                <a:srgbClr val="E0481D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70" name="Rechteck"/>
              <p:cNvSpPr/>
              <p:nvPr/>
            </p:nvSpPr>
            <p:spPr>
              <a:xfrm>
                <a:off x="7240904" y="894080"/>
                <a:ext cx="594750" cy="220757"/>
              </a:xfrm>
              <a:prstGeom prst="rect">
                <a:avLst/>
              </a:prstGeom>
              <a:solidFill>
                <a:srgbClr val="E0481D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71" name="Rechteck"/>
              <p:cNvSpPr/>
              <p:nvPr/>
            </p:nvSpPr>
            <p:spPr>
              <a:xfrm>
                <a:off x="9576035" y="237029"/>
                <a:ext cx="1217004" cy="891392"/>
              </a:xfrm>
              <a:prstGeom prst="rect">
                <a:avLst/>
              </a:prstGeom>
              <a:solidFill>
                <a:srgbClr val="E0481D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72" name="Rechteck"/>
              <p:cNvSpPr/>
              <p:nvPr/>
            </p:nvSpPr>
            <p:spPr>
              <a:xfrm>
                <a:off x="10193925" y="18384"/>
                <a:ext cx="594750" cy="220756"/>
              </a:xfrm>
              <a:prstGeom prst="rect">
                <a:avLst/>
              </a:prstGeom>
              <a:solidFill>
                <a:srgbClr val="E0481D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73" name="Rechteck"/>
              <p:cNvSpPr/>
              <p:nvPr/>
            </p:nvSpPr>
            <p:spPr>
              <a:xfrm>
                <a:off x="8459898" y="5952"/>
                <a:ext cx="533788" cy="885254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74" name="Rechteck"/>
              <p:cNvSpPr/>
              <p:nvPr/>
            </p:nvSpPr>
            <p:spPr>
              <a:xfrm>
                <a:off x="10795534" y="20192"/>
                <a:ext cx="533789" cy="885254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75" name="Rechteck"/>
              <p:cNvSpPr/>
              <p:nvPr/>
            </p:nvSpPr>
            <p:spPr>
              <a:xfrm>
                <a:off x="10793090" y="907675"/>
                <a:ext cx="285298" cy="222972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76" name="Rechteck"/>
              <p:cNvSpPr/>
              <p:nvPr/>
            </p:nvSpPr>
            <p:spPr>
              <a:xfrm>
                <a:off x="6980315" y="237029"/>
                <a:ext cx="261280" cy="883080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77" name="Rechteck"/>
              <p:cNvSpPr/>
              <p:nvPr/>
            </p:nvSpPr>
            <p:spPr>
              <a:xfrm>
                <a:off x="9310260" y="241425"/>
                <a:ext cx="261280" cy="883080"/>
              </a:xfrm>
              <a:prstGeom prst="rect">
                <a:avLst/>
              </a:prstGeom>
              <a:solidFill>
                <a:srgbClr val="21D36B">
                  <a:alpha val="49789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79" name="Quadrat"/>
            <p:cNvSpPr/>
            <p:nvPr/>
          </p:nvSpPr>
          <p:spPr>
            <a:xfrm>
              <a:off x="32661" y="2018200"/>
              <a:ext cx="254001" cy="254001"/>
            </a:xfrm>
            <a:prstGeom prst="rect">
              <a:avLst/>
            </a:prstGeom>
            <a:solidFill>
              <a:srgbClr val="21D36B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0" name="Quadrat"/>
            <p:cNvSpPr/>
            <p:nvPr/>
          </p:nvSpPr>
          <p:spPr>
            <a:xfrm>
              <a:off x="32661" y="2574447"/>
              <a:ext cx="254001" cy="254001"/>
            </a:xfrm>
            <a:prstGeom prst="rect">
              <a:avLst/>
            </a:prstGeom>
            <a:solidFill>
              <a:srgbClr val="FA9F00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1" name="Quadrat"/>
            <p:cNvSpPr/>
            <p:nvPr/>
          </p:nvSpPr>
          <p:spPr>
            <a:xfrm>
              <a:off x="32661" y="2296324"/>
              <a:ext cx="254001" cy="254001"/>
            </a:xfrm>
            <a:prstGeom prst="rect">
              <a:avLst/>
            </a:prstGeom>
            <a:solidFill>
              <a:srgbClr val="00A5EC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2" name="Shutdown (Monday = Maintenance day)"/>
            <p:cNvSpPr txBox="1"/>
            <p:nvPr/>
          </p:nvSpPr>
          <p:spPr>
            <a:xfrm>
              <a:off x="338042" y="2018411"/>
              <a:ext cx="3027250" cy="276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300"/>
              </a:lvl1pPr>
            </a:lstStyle>
            <a:p>
              <a:r>
                <a:t>Shutdown (Monday = Maintenance day)</a:t>
              </a:r>
            </a:p>
          </p:txBody>
        </p:sp>
        <p:sp>
          <p:nvSpPr>
            <p:cNvPr id="183" name="RF Conditioning (Gun)"/>
            <p:cNvSpPr txBox="1"/>
            <p:nvPr/>
          </p:nvSpPr>
          <p:spPr>
            <a:xfrm>
              <a:off x="338042" y="2296986"/>
              <a:ext cx="1755867" cy="276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300"/>
              </a:lvl1pPr>
            </a:lstStyle>
            <a:p>
              <a:r>
                <a:t>RF Conditioning (Gun)</a:t>
              </a:r>
            </a:p>
          </p:txBody>
        </p:sp>
        <p:sp>
          <p:nvSpPr>
            <p:cNvPr id="184" name="Beam Commissioning (Gun section)"/>
            <p:cNvSpPr txBox="1"/>
            <p:nvPr/>
          </p:nvSpPr>
          <p:spPr>
            <a:xfrm>
              <a:off x="338042" y="2575560"/>
              <a:ext cx="2746709" cy="276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300"/>
              </a:lvl1pPr>
            </a:lstStyle>
            <a:p>
              <a:r>
                <a:t>Beam Commissioning (Gun section)</a:t>
              </a:r>
            </a:p>
          </p:txBody>
        </p:sp>
        <p:sp>
          <p:nvSpPr>
            <p:cNvPr id="185" name="Beam Commissioning (Linac section + EA1)"/>
            <p:cNvSpPr txBox="1"/>
            <p:nvPr/>
          </p:nvSpPr>
          <p:spPr>
            <a:xfrm>
              <a:off x="335598" y="2853212"/>
              <a:ext cx="3329557" cy="276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300"/>
              </a:lvl1pPr>
            </a:lstStyle>
            <a:p>
              <a:r>
                <a:t>Beam Commissioning (Linac section + EA1)</a:t>
              </a:r>
            </a:p>
          </p:txBody>
        </p:sp>
        <p:sp>
          <p:nvSpPr>
            <p:cNvPr id="186" name="Quadrat"/>
            <p:cNvSpPr/>
            <p:nvPr/>
          </p:nvSpPr>
          <p:spPr>
            <a:xfrm>
              <a:off x="32661" y="2853212"/>
              <a:ext cx="254001" cy="254001"/>
            </a:xfrm>
            <a:prstGeom prst="rect">
              <a:avLst/>
            </a:prstGeom>
            <a:solidFill>
              <a:srgbClr val="E0481D">
                <a:alpha val="4978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" name="Oval 1"/>
          <p:cNvSpPr/>
          <p:nvPr/>
        </p:nvSpPr>
        <p:spPr>
          <a:xfrm>
            <a:off x="5087888" y="2966400"/>
            <a:ext cx="255590" cy="215043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058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85394125-FE29-43CB-8BB6-9C51AF7A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 </a:t>
            </a:r>
            <a:r>
              <a:rPr lang="de-DE" dirty="0" err="1"/>
              <a:t>of</a:t>
            </a:r>
            <a:r>
              <a:rPr lang="de-DE" dirty="0"/>
              <a:t> KW33</a:t>
            </a:r>
            <a:endParaRPr lang="en-US" dirty="0"/>
          </a:p>
        </p:txBody>
      </p:sp>
      <p:graphicFrame>
        <p:nvGraphicFramePr>
          <p:cNvPr id="9" name="Inhaltsplatzhalter 8">
            <a:extLst>
              <a:ext uri="{FF2B5EF4-FFF2-40B4-BE49-F238E27FC236}">
                <a16:creationId xmlns:a16="http://schemas.microsoft.com/office/drawing/2014/main" id="{C83B4669-EE36-43A0-B1C6-4D1D49D6BD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3262791"/>
              </p:ext>
            </p:extLst>
          </p:nvPr>
        </p:nvGraphicFramePr>
        <p:xfrm>
          <a:off x="407988" y="1196752"/>
          <a:ext cx="11376025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5205">
                  <a:extLst>
                    <a:ext uri="{9D8B030D-6E8A-4147-A177-3AD203B41FA5}">
                      <a16:colId xmlns:a16="http://schemas.microsoft.com/office/drawing/2014/main" val="2027856223"/>
                    </a:ext>
                  </a:extLst>
                </a:gridCol>
                <a:gridCol w="2275205">
                  <a:extLst>
                    <a:ext uri="{9D8B030D-6E8A-4147-A177-3AD203B41FA5}">
                      <a16:colId xmlns:a16="http://schemas.microsoft.com/office/drawing/2014/main" val="1905458338"/>
                    </a:ext>
                  </a:extLst>
                </a:gridCol>
                <a:gridCol w="2275205">
                  <a:extLst>
                    <a:ext uri="{9D8B030D-6E8A-4147-A177-3AD203B41FA5}">
                      <a16:colId xmlns:a16="http://schemas.microsoft.com/office/drawing/2014/main" val="2605677614"/>
                    </a:ext>
                  </a:extLst>
                </a:gridCol>
                <a:gridCol w="2275205">
                  <a:extLst>
                    <a:ext uri="{9D8B030D-6E8A-4147-A177-3AD203B41FA5}">
                      <a16:colId xmlns:a16="http://schemas.microsoft.com/office/drawing/2014/main" val="379077324"/>
                    </a:ext>
                  </a:extLst>
                </a:gridCol>
                <a:gridCol w="2275205">
                  <a:extLst>
                    <a:ext uri="{9D8B030D-6E8A-4147-A177-3AD203B41FA5}">
                      <a16:colId xmlns:a16="http://schemas.microsoft.com/office/drawing/2014/main" val="2729372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Tuesday 11</a:t>
                      </a:r>
                      <a:r>
                        <a:rPr lang="de-DE" baseline="30000" dirty="0"/>
                        <a:t>th</a:t>
                      </a:r>
                      <a:r>
                        <a:rPr lang="de-DE" dirty="0"/>
                        <a:t> </a:t>
                      </a:r>
                      <a:br>
                        <a:rPr lang="de-DE" dirty="0"/>
                      </a:br>
                      <a:r>
                        <a:rPr lang="de-DE" dirty="0"/>
                        <a:t>August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Wednesday 12</a:t>
                      </a:r>
                      <a:r>
                        <a:rPr lang="de-DE" baseline="30000" dirty="0"/>
                        <a:t>th</a:t>
                      </a:r>
                      <a:r>
                        <a:rPr lang="de-DE" dirty="0"/>
                        <a:t> </a:t>
                      </a:r>
                      <a:br>
                        <a:rPr lang="de-DE" dirty="0"/>
                      </a:br>
                      <a:r>
                        <a:rPr lang="de-DE" dirty="0"/>
                        <a:t>August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Thursday</a:t>
                      </a:r>
                      <a:r>
                        <a:rPr lang="de-DE" dirty="0"/>
                        <a:t> 13</a:t>
                      </a:r>
                      <a:r>
                        <a:rPr lang="de-DE" baseline="30000" dirty="0"/>
                        <a:t>th</a:t>
                      </a:r>
                      <a:r>
                        <a:rPr lang="de-DE" dirty="0"/>
                        <a:t> </a:t>
                      </a:r>
                      <a:br>
                        <a:rPr lang="de-DE" dirty="0"/>
                      </a:br>
                      <a:r>
                        <a:rPr lang="de-DE" dirty="0"/>
                        <a:t>August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Friday 14</a:t>
                      </a:r>
                      <a:r>
                        <a:rPr lang="de-DE" baseline="30000" dirty="0"/>
                        <a:t>th</a:t>
                      </a:r>
                      <a:r>
                        <a:rPr lang="de-DE" dirty="0"/>
                        <a:t> </a:t>
                      </a:r>
                      <a:br>
                        <a:rPr lang="de-DE" dirty="0"/>
                      </a:br>
                      <a:r>
                        <a:rPr lang="de-DE" dirty="0"/>
                        <a:t>August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639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Achievements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Dark </a:t>
                      </a:r>
                      <a:r>
                        <a:rPr lang="de-DE" dirty="0" err="1"/>
                        <a:t>current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studies</a:t>
                      </a:r>
                      <a:endParaRPr lang="de-DE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MKK </a:t>
                      </a:r>
                      <a:r>
                        <a:rPr lang="de-DE" dirty="0" err="1"/>
                        <a:t>magnet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current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tests</a:t>
                      </a:r>
                      <a:r>
                        <a:rPr lang="de-DE" dirty="0"/>
                        <a:t> / MIN </a:t>
                      </a:r>
                      <a:r>
                        <a:rPr lang="de-DE" dirty="0" err="1"/>
                        <a:t>modulator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tests</a:t>
                      </a:r>
                      <a:r>
                        <a:rPr lang="de-DE" dirty="0"/>
                        <a:t> in parallel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dirty="0" err="1"/>
                        <a:t>Collimator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studies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by</a:t>
                      </a:r>
                      <a:r>
                        <a:rPr lang="de-DE" dirty="0"/>
                        <a:t> MDI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Beam </a:t>
                      </a:r>
                      <a:r>
                        <a:rPr lang="de-DE" dirty="0" err="1"/>
                        <a:t>charge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as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function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gun</a:t>
                      </a:r>
                      <a:r>
                        <a:rPr lang="de-DE" dirty="0"/>
                        <a:t> 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Momentum </a:t>
                      </a:r>
                      <a:r>
                        <a:rPr lang="de-DE" dirty="0" err="1"/>
                        <a:t>spread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as</a:t>
                      </a:r>
                      <a:r>
                        <a:rPr lang="de-DE" dirty="0"/>
                        <a:t> a </a:t>
                      </a:r>
                      <a:r>
                        <a:rPr lang="de-DE" dirty="0" err="1"/>
                        <a:t>function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charge</a:t>
                      </a:r>
                      <a:endParaRPr lang="de-DE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dirty="0" err="1"/>
                        <a:t>Visit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by</a:t>
                      </a:r>
                      <a:r>
                        <a:rPr lang="de-DE" dirty="0"/>
                        <a:t> MDI Faraday </a:t>
                      </a:r>
                      <a:r>
                        <a:rPr lang="de-DE" dirty="0" err="1"/>
                        <a:t>cup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experts</a:t>
                      </a:r>
                      <a:endParaRPr lang="de-DE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TWS2 RF </a:t>
                      </a:r>
                      <a:r>
                        <a:rPr lang="de-DE" dirty="0" err="1"/>
                        <a:t>conditioning</a:t>
                      </a:r>
                      <a:endParaRPr lang="de-DE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dirty="0" err="1"/>
                        <a:t>Collimator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studies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Tunnel </a:t>
                      </a:r>
                      <a:r>
                        <a:rPr lang="de-DE" dirty="0" err="1"/>
                        <a:t>access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for</a:t>
                      </a:r>
                      <a:r>
                        <a:rPr lang="de-DE" dirty="0"/>
                        <a:t> MDI and MVS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Dark </a:t>
                      </a:r>
                      <a:r>
                        <a:rPr lang="de-DE" dirty="0" err="1"/>
                        <a:t>charge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studies</a:t>
                      </a:r>
                      <a:endParaRPr lang="de-DE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Solenoid </a:t>
                      </a:r>
                      <a:r>
                        <a:rPr lang="de-DE" dirty="0" err="1"/>
                        <a:t>alignment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studies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Momentum </a:t>
                      </a:r>
                      <a:r>
                        <a:rPr lang="de-DE" dirty="0" err="1"/>
                        <a:t>measurement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as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function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RF-pulse </a:t>
                      </a:r>
                      <a:r>
                        <a:rPr lang="de-DE" dirty="0" err="1"/>
                        <a:t>delay</a:t>
                      </a:r>
                      <a:endParaRPr lang="de-DE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Schottky </a:t>
                      </a:r>
                      <a:r>
                        <a:rPr lang="de-DE" dirty="0" err="1"/>
                        <a:t>scans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for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various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delays</a:t>
                      </a:r>
                      <a:endParaRPr lang="de-DE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Momentum </a:t>
                      </a:r>
                      <a:r>
                        <a:rPr lang="de-DE" dirty="0" err="1"/>
                        <a:t>measurement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as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function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phase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82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/>
                        <a:t>Difficulties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Jumps in </a:t>
                      </a:r>
                      <a:r>
                        <a:rPr lang="de-DE" dirty="0" err="1"/>
                        <a:t>baseline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reading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Faraday </a:t>
                      </a:r>
                      <a:r>
                        <a:rPr lang="de-DE" dirty="0" err="1"/>
                        <a:t>cup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dirty="0" err="1"/>
                        <a:t>Collimator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movement</a:t>
                      </a:r>
                      <a:r>
                        <a:rPr lang="de-DE" dirty="0"/>
                        <a:t> (horizontal) not </a:t>
                      </a:r>
                      <a:r>
                        <a:rPr lang="de-DE" dirty="0" err="1"/>
                        <a:t>sufficient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Python </a:t>
                      </a:r>
                      <a:r>
                        <a:rPr lang="de-DE" dirty="0" err="1"/>
                        <a:t>tools</a:t>
                      </a:r>
                      <a:r>
                        <a:rPr lang="de-DE" dirty="0"/>
                        <a:t> not </a:t>
                      </a:r>
                      <a:r>
                        <a:rPr lang="de-DE" dirty="0" err="1"/>
                        <a:t>working</a:t>
                      </a:r>
                      <a:r>
                        <a:rPr lang="de-DE" dirty="0"/>
                        <a:t> after </a:t>
                      </a:r>
                      <a:r>
                        <a:rPr lang="de-DE" dirty="0" err="1"/>
                        <a:t>doocs</a:t>
                      </a:r>
                      <a:r>
                        <a:rPr lang="de-DE" dirty="0"/>
                        <a:t> update (</a:t>
                      </a:r>
                      <a:r>
                        <a:rPr lang="de-DE" dirty="0" err="1"/>
                        <a:t>fixed</a:t>
                      </a:r>
                      <a:r>
                        <a:rPr lang="de-DE" dirty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545916"/>
                  </a:ext>
                </a:extLst>
              </a:tr>
            </a:tbl>
          </a:graphicData>
        </a:graphic>
      </p:graphicFrame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EB8B52C-BF21-4E81-A368-BF9B6BB9ED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92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MKK </a:t>
            </a:r>
            <a:r>
              <a:rPr lang="de-DE" dirty="0" err="1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7" y="1406427"/>
            <a:ext cx="5616005" cy="5010249"/>
          </a:xfrm>
        </p:spPr>
        <p:txBody>
          <a:bodyPr/>
          <a:lstStyle/>
          <a:p>
            <a:r>
              <a:rPr lang="de-DE" b="1" dirty="0"/>
              <a:t>VE30 am 28.07.20 - 6:24 Uhr</a:t>
            </a:r>
          </a:p>
          <a:p>
            <a:pPr marL="0" indent="0">
              <a:buNone/>
            </a:pPr>
            <a:r>
              <a:rPr lang="de-DE" dirty="0" err="1"/>
              <a:t>Broken</a:t>
            </a:r>
            <a:r>
              <a:rPr lang="de-DE" dirty="0"/>
              <a:t> </a:t>
            </a:r>
            <a:r>
              <a:rPr lang="de-DE" dirty="0" err="1"/>
              <a:t>frequency</a:t>
            </a:r>
            <a:r>
              <a:rPr lang="de-DE" dirty="0"/>
              <a:t> </a:t>
            </a:r>
            <a:r>
              <a:rPr lang="de-DE" dirty="0" err="1"/>
              <a:t>converter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redundancy</a:t>
            </a:r>
            <a:r>
              <a:rPr lang="de-DE" dirty="0">
                <a:sym typeface="Wingdings" panose="05000000000000000000" pitchFamily="2" charset="2"/>
              </a:rPr>
              <a:t> pump not </a:t>
            </a:r>
            <a:r>
              <a:rPr lang="de-DE" dirty="0" err="1">
                <a:sym typeface="Wingdings" panose="05000000000000000000" pitchFamily="2" charset="2"/>
              </a:rPr>
              <a:t>yet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ready</a:t>
            </a:r>
            <a:r>
              <a:rPr lang="de-DE" dirty="0">
                <a:sym typeface="Wingdings" panose="05000000000000000000" pitchFamily="2" charset="2"/>
              </a:rPr>
              <a:t> after </a:t>
            </a:r>
            <a:r>
              <a:rPr lang="de-DE" dirty="0" err="1">
                <a:sym typeface="Wingdings" panose="05000000000000000000" pitchFamily="2" charset="2"/>
              </a:rPr>
              <a:t>installation</a:t>
            </a:r>
            <a:r>
              <a:rPr lang="de-DE" dirty="0"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This was </a:t>
            </a:r>
            <a:r>
              <a:rPr lang="de-DE" dirty="0" err="1">
                <a:sym typeface="Wingdings" panose="05000000000000000000" pitchFamily="2" charset="2"/>
              </a:rPr>
              <a:t>repaired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and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new</a:t>
            </a:r>
            <a:r>
              <a:rPr lang="de-DE" dirty="0">
                <a:sym typeface="Wingdings" panose="05000000000000000000" pitchFamily="2" charset="2"/>
              </a:rPr>
              <a:t> pump </a:t>
            </a:r>
            <a:r>
              <a:rPr lang="de-DE" dirty="0" err="1">
                <a:sym typeface="Wingdings" panose="05000000000000000000" pitchFamily="2" charset="2"/>
              </a:rPr>
              <a:t>connected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system</a:t>
            </a:r>
            <a:r>
              <a:rPr lang="de-DE" dirty="0">
                <a:sym typeface="Wingdings" panose="05000000000000000000" pitchFamily="2" charset="2"/>
              </a:rPr>
              <a:t>.</a:t>
            </a:r>
            <a:br>
              <a:rPr lang="de-DE" dirty="0"/>
            </a:br>
            <a:endParaRPr lang="de-DE" dirty="0"/>
          </a:p>
          <a:p>
            <a:r>
              <a:rPr lang="de-DE" b="1" dirty="0"/>
              <a:t>Kaltwasser 8°C am 07.08.20 - 15:25 Uhr</a:t>
            </a:r>
          </a:p>
          <a:p>
            <a:pPr marL="0" indent="0">
              <a:buNone/>
            </a:pPr>
            <a:r>
              <a:rPr lang="de-DE" dirty="0" err="1"/>
              <a:t>Temperature</a:t>
            </a:r>
            <a:r>
              <a:rPr lang="de-DE" dirty="0"/>
              <a:t> </a:t>
            </a:r>
            <a:r>
              <a:rPr lang="de-DE" dirty="0" err="1"/>
              <a:t>rise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20 </a:t>
            </a:r>
            <a:r>
              <a:rPr lang="de-DE" dirty="0" err="1"/>
              <a:t>deg</a:t>
            </a:r>
            <a:r>
              <a:rPr lang="de-DE" dirty="0"/>
              <a:t> </a:t>
            </a:r>
            <a:r>
              <a:rPr lang="de-DE" dirty="0" err="1"/>
              <a:t>water</a:t>
            </a:r>
            <a:r>
              <a:rPr lang="de-DE" dirty="0"/>
              <a:t> was due </a:t>
            </a:r>
            <a:r>
              <a:rPr lang="de-DE" dirty="0" err="1"/>
              <a:t>to</a:t>
            </a:r>
            <a:r>
              <a:rPr lang="de-DE" dirty="0"/>
              <a:t> pump </a:t>
            </a:r>
            <a:r>
              <a:rPr lang="de-DE" dirty="0" err="1"/>
              <a:t>failure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8deg </a:t>
            </a:r>
            <a:r>
              <a:rPr lang="de-DE" dirty="0" err="1"/>
              <a:t>water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/>
              <a:t>High </a:t>
            </a:r>
            <a:r>
              <a:rPr lang="de-DE" dirty="0" err="1"/>
              <a:t>demand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cooling</a:t>
            </a:r>
            <a:r>
              <a:rPr lang="de-DE" dirty="0"/>
              <a:t> </a:t>
            </a:r>
            <a:r>
              <a:rPr lang="de-DE" dirty="0" err="1"/>
              <a:t>water</a:t>
            </a:r>
            <a:r>
              <a:rPr lang="de-DE" dirty="0"/>
              <a:t>,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chiller</a:t>
            </a:r>
            <a:r>
              <a:rPr lang="de-DE" dirty="0"/>
              <a:t> in </a:t>
            </a:r>
            <a:r>
              <a:rPr lang="de-DE" dirty="0" err="1"/>
              <a:t>operation</a:t>
            </a:r>
            <a:r>
              <a:rPr lang="de-DE" dirty="0"/>
              <a:t>.</a:t>
            </a:r>
          </a:p>
          <a:p>
            <a:pPr marL="0" indent="0">
              <a:buNone/>
            </a:pPr>
            <a:r>
              <a:rPr lang="de-DE" dirty="0"/>
              <a:t>This was </a:t>
            </a:r>
            <a:r>
              <a:rPr lang="de-DE" dirty="0" err="1"/>
              <a:t>too</a:t>
            </a:r>
            <a:r>
              <a:rPr lang="de-DE" dirty="0"/>
              <a:t> fast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second</a:t>
            </a:r>
            <a:r>
              <a:rPr lang="de-DE" dirty="0"/>
              <a:t> </a:t>
            </a:r>
            <a:r>
              <a:rPr lang="de-DE" dirty="0" err="1"/>
              <a:t>chiller</a:t>
            </a:r>
            <a:r>
              <a:rPr lang="de-DE" dirty="0"/>
              <a:t>. </a:t>
            </a:r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err="1"/>
              <a:t>chillers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constantly</a:t>
            </a:r>
            <a:r>
              <a:rPr lang="de-DE" dirty="0"/>
              <a:t> in </a:t>
            </a:r>
            <a:r>
              <a:rPr lang="de-DE" dirty="0" err="1"/>
              <a:t>operation</a:t>
            </a:r>
            <a:r>
              <a:rPr lang="de-DE" dirty="0"/>
              <a:t>.</a:t>
            </a:r>
            <a:br>
              <a:rPr lang="de-DE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Summary MKK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1916832"/>
            <a:ext cx="531811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9329058" y="1628800"/>
            <a:ext cx="0" cy="122413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48128" y="837852"/>
            <a:ext cx="1678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Pump </a:t>
            </a:r>
            <a:r>
              <a:rPr lang="de-DE" sz="1600" dirty="0" err="1"/>
              <a:t>frequency</a:t>
            </a:r>
            <a:endParaRPr lang="en-US" sz="1600" dirty="0" err="1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472264" y="1176406"/>
            <a:ext cx="0" cy="1554355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329058" y="1138923"/>
            <a:ext cx="1336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Temperature</a:t>
            </a:r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1354670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Installation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optics</a:t>
            </a:r>
            <a:r>
              <a:rPr lang="de-DE" dirty="0"/>
              <a:t> box – </a:t>
            </a:r>
            <a:r>
              <a:rPr lang="de-DE" dirty="0" err="1"/>
              <a:t>full</a:t>
            </a:r>
            <a:r>
              <a:rPr lang="de-DE" dirty="0"/>
              <a:t> </a:t>
            </a:r>
            <a:r>
              <a:rPr lang="de-DE" dirty="0" err="1"/>
              <a:t>screen</a:t>
            </a:r>
            <a:endParaRPr lang="de-DE" dirty="0"/>
          </a:p>
          <a:p>
            <a:r>
              <a:rPr lang="de-DE" dirty="0"/>
              <a:t>MON.24th on S1</a:t>
            </a:r>
          </a:p>
          <a:p>
            <a:r>
              <a:rPr lang="de-DE" dirty="0"/>
              <a:t>3 </a:t>
            </a:r>
            <a:r>
              <a:rPr lang="de-DE" dirty="0" err="1"/>
              <a:t>weeks</a:t>
            </a:r>
            <a:r>
              <a:rPr lang="de-DE" dirty="0"/>
              <a:t> </a:t>
            </a:r>
            <a:r>
              <a:rPr lang="de-DE" dirty="0" err="1"/>
              <a:t>later</a:t>
            </a:r>
            <a:r>
              <a:rPr lang="de-DE" dirty="0"/>
              <a:t> on R1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 err="1"/>
              <a:t>Collimator</a:t>
            </a:r>
            <a:r>
              <a:rPr lang="de-DE" dirty="0"/>
              <a:t> </a:t>
            </a:r>
            <a:r>
              <a:rPr lang="de-DE" dirty="0" err="1"/>
              <a:t>adjustment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end </a:t>
            </a:r>
            <a:r>
              <a:rPr lang="de-DE" dirty="0" err="1"/>
              <a:t>switches</a:t>
            </a:r>
            <a:r>
              <a:rPr lang="de-DE" dirty="0"/>
              <a:t> – </a:t>
            </a:r>
            <a:r>
              <a:rPr lang="de-DE" dirty="0" err="1"/>
              <a:t>today</a:t>
            </a:r>
            <a:r>
              <a:rPr lang="de-DE" dirty="0"/>
              <a:t> (MVS </a:t>
            </a:r>
            <a:r>
              <a:rPr lang="de-DE" dirty="0" err="1"/>
              <a:t>and</a:t>
            </a:r>
            <a:r>
              <a:rPr lang="de-DE" dirty="0"/>
              <a:t> MDI)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512" y="0"/>
            <a:ext cx="4653951" cy="345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057" y="3425154"/>
            <a:ext cx="4509935" cy="335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90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MVS </a:t>
            </a:r>
            <a:r>
              <a:rPr lang="de-DE" dirty="0" err="1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MVS </a:t>
            </a:r>
            <a:r>
              <a:rPr lang="de-DE" dirty="0" err="1"/>
              <a:t>had</a:t>
            </a:r>
            <a:r>
              <a:rPr lang="de-DE" dirty="0"/>
              <a:t> a </a:t>
            </a:r>
            <a:r>
              <a:rPr lang="de-DE" dirty="0" err="1"/>
              <a:t>look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cathode</a:t>
            </a:r>
            <a:r>
              <a:rPr lang="de-DE" dirty="0"/>
              <a:t>.</a:t>
            </a:r>
          </a:p>
          <a:p>
            <a:r>
              <a:rPr lang="de-DE" dirty="0" err="1"/>
              <a:t>Cathode</a:t>
            </a:r>
            <a:r>
              <a:rPr lang="de-DE" dirty="0"/>
              <a:t> </a:t>
            </a:r>
            <a:r>
              <a:rPr lang="de-DE" dirty="0" err="1"/>
              <a:t>looks</a:t>
            </a:r>
            <a:r>
              <a:rPr lang="de-DE" dirty="0"/>
              <a:t> ok.</a:t>
            </a:r>
          </a:p>
          <a:p>
            <a:r>
              <a:rPr lang="de-DE" dirty="0"/>
              <a:t>But </a:t>
            </a:r>
            <a:r>
              <a:rPr lang="de-DE" dirty="0" err="1"/>
              <a:t>cathode</a:t>
            </a:r>
            <a:r>
              <a:rPr lang="de-DE" dirty="0"/>
              <a:t> spring </a:t>
            </a:r>
            <a:r>
              <a:rPr lang="de-DE" dirty="0" err="1"/>
              <a:t>might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damaged</a:t>
            </a:r>
            <a:r>
              <a:rPr lang="de-DE" dirty="0"/>
              <a:t>. </a:t>
            </a:r>
            <a:r>
              <a:rPr lang="de-DE" dirty="0" err="1"/>
              <a:t>Replacement</a:t>
            </a:r>
            <a:r>
              <a:rPr lang="de-DE" dirty="0"/>
              <a:t> </a:t>
            </a:r>
            <a:r>
              <a:rPr lang="de-DE" dirty="0" err="1"/>
              <a:t>foreseen</a:t>
            </a:r>
            <a:r>
              <a:rPr lang="de-DE" dirty="0"/>
              <a:t> MON/TUE.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05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Other </a:t>
            </a:r>
            <a:r>
              <a:rPr lang="de-DE" dirty="0" err="1"/>
              <a:t>technical</a:t>
            </a:r>
            <a:r>
              <a:rPr lang="de-DE" dirty="0"/>
              <a:t> </a:t>
            </a:r>
            <a:r>
              <a:rPr lang="de-DE" dirty="0" err="1"/>
              <a:t>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2" y="1847751"/>
            <a:ext cx="11376025" cy="5010249"/>
          </a:xfrm>
        </p:spPr>
        <p:txBody>
          <a:bodyPr/>
          <a:lstStyle/>
          <a:p>
            <a:r>
              <a:rPr lang="de-DE" dirty="0"/>
              <a:t>RF </a:t>
            </a:r>
            <a:r>
              <a:rPr lang="de-DE" dirty="0" err="1"/>
              <a:t>conditioning</a:t>
            </a:r>
            <a:r>
              <a:rPr lang="de-DE" dirty="0"/>
              <a:t> TWS2 </a:t>
            </a:r>
            <a:r>
              <a:rPr lang="de-DE" dirty="0" err="1"/>
              <a:t>finished</a:t>
            </a:r>
            <a:endParaRPr lang="de-DE" dirty="0"/>
          </a:p>
          <a:p>
            <a:r>
              <a:rPr lang="de-DE" dirty="0"/>
              <a:t>RF </a:t>
            </a:r>
            <a:r>
              <a:rPr lang="de-DE" dirty="0" err="1"/>
              <a:t>conditioning</a:t>
            </a:r>
            <a:r>
              <a:rPr lang="de-DE" dirty="0"/>
              <a:t> TWS1 – MIN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ongoing</a:t>
            </a:r>
            <a:endParaRPr lang="de-DE" dirty="0"/>
          </a:p>
          <a:p>
            <a:r>
              <a:rPr lang="de-DE" dirty="0"/>
              <a:t>Old </a:t>
            </a:r>
            <a:r>
              <a:rPr lang="de-DE" dirty="0" err="1"/>
              <a:t>gun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MVS </a:t>
            </a:r>
            <a:r>
              <a:rPr lang="de-DE" dirty="0" err="1"/>
              <a:t>workshop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.</a:t>
            </a:r>
          </a:p>
          <a:p>
            <a:r>
              <a:rPr lang="de-DE" dirty="0"/>
              <a:t>Magnet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tests</a:t>
            </a:r>
            <a:r>
              <a:rPr lang="de-DE" dirty="0"/>
              <a:t> </a:t>
            </a:r>
            <a:r>
              <a:rPr lang="de-DE" dirty="0" err="1"/>
              <a:t>ongoing</a:t>
            </a:r>
            <a:r>
              <a:rPr lang="de-DE" dirty="0"/>
              <a:t>. </a:t>
            </a:r>
            <a:r>
              <a:rPr lang="de-DE" dirty="0" err="1"/>
              <a:t>Debug</a:t>
            </a:r>
            <a:r>
              <a:rPr lang="de-DE" dirty="0"/>
              <a:t> </a:t>
            </a:r>
            <a:r>
              <a:rPr lang="de-DE" dirty="0" err="1"/>
              <a:t>old</a:t>
            </a:r>
            <a:r>
              <a:rPr lang="de-DE" dirty="0"/>
              <a:t> HERA </a:t>
            </a:r>
            <a:r>
              <a:rPr lang="de-DE" dirty="0" err="1"/>
              <a:t>systems</a:t>
            </a:r>
            <a:r>
              <a:rPr lang="de-DE" dirty="0"/>
              <a:t>.</a:t>
            </a:r>
          </a:p>
          <a:p>
            <a:r>
              <a:rPr lang="de-DE" i="1" dirty="0"/>
              <a:t>Dual Plane </a:t>
            </a:r>
            <a:r>
              <a:rPr lang="de-DE" i="1" dirty="0" err="1"/>
              <a:t>Steerer</a:t>
            </a:r>
            <a:r>
              <a:rPr lang="de-DE" i="1" dirty="0"/>
              <a:t> Problems X2 – MKK </a:t>
            </a:r>
            <a:r>
              <a:rPr lang="de-DE" i="1" dirty="0" err="1"/>
              <a:t>informed</a:t>
            </a:r>
            <a:r>
              <a:rPr lang="de-DE" i="1" dirty="0"/>
              <a:t>.</a:t>
            </a:r>
          </a:p>
          <a:p>
            <a:r>
              <a:rPr lang="de-DE" i="1" dirty="0"/>
              <a:t>Power </a:t>
            </a:r>
            <a:r>
              <a:rPr lang="de-DE" i="1" dirty="0" err="1"/>
              <a:t>dependend</a:t>
            </a:r>
            <a:r>
              <a:rPr lang="de-DE" i="1" dirty="0"/>
              <a:t> </a:t>
            </a:r>
            <a:r>
              <a:rPr lang="de-DE" i="1" dirty="0" err="1"/>
              <a:t>base</a:t>
            </a:r>
            <a:r>
              <a:rPr lang="de-DE" i="1" dirty="0"/>
              <a:t> </a:t>
            </a:r>
            <a:r>
              <a:rPr lang="de-DE" i="1" dirty="0" err="1"/>
              <a:t>line</a:t>
            </a:r>
            <a:r>
              <a:rPr lang="de-DE" i="1" dirty="0"/>
              <a:t> FC – MDI </a:t>
            </a:r>
            <a:r>
              <a:rPr lang="de-DE" i="1" dirty="0" err="1"/>
              <a:t>informed</a:t>
            </a:r>
            <a:r>
              <a:rPr lang="de-DE" i="1" dirty="0"/>
              <a:t> </a:t>
            </a:r>
            <a:r>
              <a:rPr lang="de-DE" i="1" dirty="0" err="1"/>
              <a:t>problem</a:t>
            </a:r>
            <a:r>
              <a:rPr lang="de-DE" i="1" dirty="0"/>
              <a:t> not </a:t>
            </a:r>
            <a:r>
              <a:rPr lang="de-DE" i="1" dirty="0" err="1"/>
              <a:t>understood</a:t>
            </a:r>
            <a:r>
              <a:rPr lang="de-DE" i="1" dirty="0"/>
              <a:t>. </a:t>
            </a:r>
            <a:r>
              <a:rPr lang="de-DE" i="1" dirty="0" err="1"/>
              <a:t>Please</a:t>
            </a:r>
            <a:r>
              <a:rPr lang="de-DE" i="1" dirty="0"/>
              <a:t> send </a:t>
            </a:r>
            <a:r>
              <a:rPr lang="de-DE" i="1" dirty="0" err="1"/>
              <a:t>screenshot</a:t>
            </a:r>
            <a:r>
              <a:rPr lang="de-DE" i="1" dirty="0"/>
              <a:t> </a:t>
            </a:r>
            <a:r>
              <a:rPr lang="de-DE" i="1" dirty="0" err="1"/>
              <a:t>to</a:t>
            </a:r>
            <a:r>
              <a:rPr lang="de-DE" i="1" dirty="0"/>
              <a:t> MDI (M. Werner).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" t="52113" r="5863" b="1478"/>
          <a:stretch/>
        </p:blipFill>
        <p:spPr bwMode="auto">
          <a:xfrm>
            <a:off x="8184232" y="116632"/>
            <a:ext cx="3746862" cy="386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51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1412776"/>
            <a:ext cx="4896022" cy="3528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1712267"/>
            <a:ext cx="3861758" cy="490483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385960" y="2473216"/>
            <a:ext cx="14401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9336360" y="1576537"/>
            <a:ext cx="432048" cy="136815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44072" y="1268760"/>
            <a:ext cx="4149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 err="1"/>
              <a:t>Likely</a:t>
            </a:r>
            <a:r>
              <a:rPr lang="de-DE" sz="1400" i="1" dirty="0"/>
              <a:t> </a:t>
            </a:r>
            <a:r>
              <a:rPr lang="de-DE" sz="1400" i="1" dirty="0" err="1"/>
              <a:t>position</a:t>
            </a:r>
            <a:r>
              <a:rPr lang="de-DE" sz="1400" i="1" dirty="0"/>
              <a:t> </a:t>
            </a:r>
            <a:r>
              <a:rPr lang="de-DE" sz="1400" i="1" dirty="0" err="1"/>
              <a:t>of</a:t>
            </a:r>
            <a:r>
              <a:rPr lang="de-DE" sz="1400" i="1" dirty="0"/>
              <a:t> </a:t>
            </a:r>
            <a:r>
              <a:rPr lang="de-DE" sz="1400" i="1" dirty="0" err="1"/>
              <a:t>the</a:t>
            </a:r>
            <a:r>
              <a:rPr lang="de-DE" sz="1400" i="1" dirty="0"/>
              <a:t> </a:t>
            </a:r>
            <a:r>
              <a:rPr lang="de-DE" sz="1400" i="1" dirty="0" err="1"/>
              <a:t>laser</a:t>
            </a:r>
            <a:r>
              <a:rPr lang="de-DE" sz="1400" i="1" dirty="0"/>
              <a:t> pulse in </a:t>
            </a:r>
            <a:r>
              <a:rPr lang="de-DE" sz="1400" i="1" dirty="0" err="1"/>
              <a:t>the</a:t>
            </a:r>
            <a:r>
              <a:rPr lang="de-DE" sz="1400" i="1" dirty="0"/>
              <a:t> RF-pulse</a:t>
            </a:r>
            <a:endParaRPr lang="en-US" sz="1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16002" y="5201906"/>
            <a:ext cx="47520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600" dirty="0"/>
              <a:t>* Laser pulse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likely</a:t>
            </a:r>
            <a:r>
              <a:rPr lang="de-DE" sz="1600" dirty="0"/>
              <a:t> in </a:t>
            </a:r>
            <a:r>
              <a:rPr lang="de-DE" sz="1600" dirty="0" err="1"/>
              <a:t>the</a:t>
            </a:r>
            <a:r>
              <a:rPr lang="de-DE" sz="1600" dirty="0"/>
              <a:t> flat-top </a:t>
            </a:r>
            <a:r>
              <a:rPr lang="de-DE" sz="1600" dirty="0" err="1"/>
              <a:t>region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RF-pulse, but not on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peak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more</a:t>
            </a:r>
            <a:r>
              <a:rPr lang="de-DE" sz="1600" dirty="0"/>
              <a:t> </a:t>
            </a:r>
            <a:r>
              <a:rPr lang="de-DE" sz="1600" dirty="0" err="1"/>
              <a:t>towards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end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plateau</a:t>
            </a:r>
            <a:r>
              <a:rPr lang="de-DE" sz="1600" dirty="0"/>
              <a:t> </a:t>
            </a:r>
            <a:r>
              <a:rPr lang="de-DE" sz="1600" dirty="0">
                <a:sym typeface="Wingdings" panose="05000000000000000000" pitchFamily="2" charset="2"/>
              </a:rPr>
              <a:t> </a:t>
            </a:r>
            <a:r>
              <a:rPr lang="de-DE" sz="1600" dirty="0" err="1">
                <a:sym typeface="Wingdings" panose="05000000000000000000" pitchFamily="2" charset="2"/>
              </a:rPr>
              <a:t>It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has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to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be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evaluated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what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is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the</a:t>
            </a:r>
            <a:r>
              <a:rPr lang="de-DE" sz="1600" dirty="0">
                <a:sym typeface="Wingdings" panose="05000000000000000000" pitchFamily="2" charset="2"/>
              </a:rPr>
              <a:t> maximal </a:t>
            </a:r>
            <a:r>
              <a:rPr lang="de-DE" sz="1600" dirty="0" err="1">
                <a:sym typeface="Wingdings" panose="05000000000000000000" pitchFamily="2" charset="2"/>
              </a:rPr>
              <a:t>error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we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could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have</a:t>
            </a:r>
            <a:r>
              <a:rPr lang="de-DE" sz="1600" dirty="0">
                <a:sym typeface="Wingdings" panose="05000000000000000000" pitchFamily="2" charset="2"/>
              </a:rPr>
              <a:t> on </a:t>
            </a:r>
            <a:r>
              <a:rPr lang="de-DE" sz="1600" dirty="0" err="1">
                <a:sym typeface="Wingdings" panose="05000000000000000000" pitchFamily="2" charset="2"/>
              </a:rPr>
              <a:t>the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accelerating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field</a:t>
            </a:r>
            <a:r>
              <a:rPr lang="de-DE" sz="1600" dirty="0">
                <a:sym typeface="Wingdings" panose="05000000000000000000" pitchFamily="2" charset="2"/>
              </a:rPr>
              <a:t> (</a:t>
            </a:r>
            <a:r>
              <a:rPr lang="de-DE" sz="1600" dirty="0" err="1">
                <a:sym typeface="Wingdings" panose="05000000000000000000" pitchFamily="2" charset="2"/>
              </a:rPr>
              <a:t>very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likely</a:t>
            </a:r>
            <a:r>
              <a:rPr lang="de-DE" sz="1600" dirty="0">
                <a:sym typeface="Wingdings" panose="05000000000000000000" pitchFamily="2" charset="2"/>
              </a:rPr>
              <a:t> ≤ 1 MV/m).</a:t>
            </a:r>
            <a:endParaRPr lang="en-US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3C275F7-7AD7-46B8-8B49-C4C0AD6C7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Scan </a:t>
            </a:r>
            <a:r>
              <a:rPr lang="de-DE" sz="3200" dirty="0" err="1"/>
              <a:t>average</a:t>
            </a:r>
            <a:r>
              <a:rPr lang="de-DE" sz="3200" dirty="0"/>
              <a:t> </a:t>
            </a:r>
            <a:r>
              <a:rPr lang="de-DE" sz="3200" dirty="0" err="1"/>
              <a:t>momentum</a:t>
            </a:r>
            <a:r>
              <a:rPr lang="de-DE" sz="3200" dirty="0"/>
              <a:t> </a:t>
            </a:r>
            <a:r>
              <a:rPr lang="de-DE" sz="3200" dirty="0" err="1"/>
              <a:t>vs</a:t>
            </a:r>
            <a:r>
              <a:rPr lang="de-DE" sz="3200" dirty="0"/>
              <a:t> RF-pulse </a:t>
            </a:r>
            <a:r>
              <a:rPr lang="de-DE" sz="3200" dirty="0" err="1"/>
              <a:t>delay</a:t>
            </a:r>
            <a:br>
              <a:rPr lang="en-US" sz="3200" dirty="0"/>
            </a:b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D85E5A2-4D47-4164-85EB-934B91BD90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u="sng" dirty="0"/>
              <a:t>Goal</a:t>
            </a:r>
            <a:r>
              <a:rPr lang="de-DE" dirty="0"/>
              <a:t>: </a:t>
            </a:r>
            <a:r>
              <a:rPr lang="de-DE" dirty="0" err="1"/>
              <a:t>Evaluate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laser</a:t>
            </a:r>
            <a:r>
              <a:rPr lang="de-DE" dirty="0"/>
              <a:t> pulse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hitting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cathode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flat-top </a:t>
            </a:r>
            <a:r>
              <a:rPr lang="de-DE" dirty="0" err="1"/>
              <a:t>region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RF-pulse (</a:t>
            </a:r>
            <a:r>
              <a:rPr lang="de-DE" dirty="0">
                <a:sym typeface="Wingdings" panose="05000000000000000000" pitchFamily="2" charset="2"/>
              </a:rPr>
              <a:t> max. </a:t>
            </a:r>
            <a:r>
              <a:rPr lang="de-DE" dirty="0" err="1">
                <a:sym typeface="Wingdings" panose="05000000000000000000" pitchFamily="2" charset="2"/>
              </a:rPr>
              <a:t>gain</a:t>
            </a:r>
            <a:r>
              <a:rPr lang="de-DE" dirty="0">
                <a:sym typeface="Wingdings" panose="05000000000000000000" pitchFamily="2" charset="2"/>
              </a:rPr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4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340768"/>
            <a:ext cx="5832648" cy="41768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52184" y="2363396"/>
            <a:ext cx="28083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600" dirty="0"/>
              <a:t>* Ratio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dark</a:t>
            </a:r>
            <a:r>
              <a:rPr lang="de-DE" sz="1600" dirty="0"/>
              <a:t> </a:t>
            </a:r>
            <a:r>
              <a:rPr lang="de-DE" sz="1600" dirty="0" err="1"/>
              <a:t>current</a:t>
            </a:r>
            <a:r>
              <a:rPr lang="de-DE" sz="1600" dirty="0"/>
              <a:t> </a:t>
            </a:r>
            <a:r>
              <a:rPr lang="de-DE" sz="1600" dirty="0" err="1"/>
              <a:t>charge</a:t>
            </a:r>
            <a:r>
              <a:rPr lang="de-DE" sz="1600" dirty="0"/>
              <a:t> </a:t>
            </a:r>
            <a:r>
              <a:rPr lang="de-DE" sz="1600" dirty="0" err="1"/>
              <a:t>between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previous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current</a:t>
            </a:r>
            <a:r>
              <a:rPr lang="de-DE" sz="1600" dirty="0"/>
              <a:t> </a:t>
            </a:r>
            <a:r>
              <a:rPr lang="de-DE" sz="1600" dirty="0" err="1"/>
              <a:t>gun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not </a:t>
            </a:r>
            <a:r>
              <a:rPr lang="de-DE" sz="1600" dirty="0" err="1"/>
              <a:t>inverted</a:t>
            </a:r>
            <a:r>
              <a:rPr lang="de-DE" sz="1600" dirty="0"/>
              <a:t> (</a:t>
            </a:r>
            <a:r>
              <a:rPr lang="de-DE" sz="1600" dirty="0" err="1"/>
              <a:t>current</a:t>
            </a:r>
            <a:r>
              <a:rPr lang="de-DE" sz="1600" dirty="0"/>
              <a:t> </a:t>
            </a:r>
            <a:r>
              <a:rPr lang="de-DE" sz="1600" dirty="0" err="1"/>
              <a:t>gun</a:t>
            </a:r>
            <a:r>
              <a:rPr lang="de-DE" sz="1600" dirty="0"/>
              <a:t> </a:t>
            </a:r>
            <a:r>
              <a:rPr lang="de-DE" sz="1600" dirty="0" err="1"/>
              <a:t>seems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give</a:t>
            </a:r>
            <a:r>
              <a:rPr lang="de-DE" sz="1600" dirty="0"/>
              <a:t> </a:t>
            </a:r>
            <a:r>
              <a:rPr lang="de-DE" sz="1600" dirty="0" err="1"/>
              <a:t>more</a:t>
            </a:r>
            <a:r>
              <a:rPr lang="de-DE" sz="1600" dirty="0"/>
              <a:t> </a:t>
            </a:r>
            <a:r>
              <a:rPr lang="de-DE" sz="1600" dirty="0" err="1"/>
              <a:t>than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previous</a:t>
            </a:r>
            <a:r>
              <a:rPr lang="de-DE" sz="1600" dirty="0"/>
              <a:t> </a:t>
            </a:r>
            <a:r>
              <a:rPr lang="de-DE" sz="1600" dirty="0" err="1"/>
              <a:t>one</a:t>
            </a:r>
            <a:r>
              <a:rPr lang="de-DE" sz="1600" dirty="0"/>
              <a:t>) </a:t>
            </a:r>
            <a:r>
              <a:rPr lang="de-DE" sz="1600" dirty="0" err="1"/>
              <a:t>whatever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RF-pulse </a:t>
            </a:r>
            <a:r>
              <a:rPr lang="de-DE" sz="1600" dirty="0" err="1"/>
              <a:t>settings</a:t>
            </a:r>
            <a:r>
              <a:rPr lang="de-DE" sz="1600" dirty="0"/>
              <a:t>.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576635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600" dirty="0"/>
              <a:t>* </a:t>
            </a:r>
            <a:r>
              <a:rPr lang="de-DE" sz="1600" dirty="0" err="1"/>
              <a:t>Comparison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other</a:t>
            </a:r>
            <a:r>
              <a:rPr lang="de-DE" sz="1600" dirty="0"/>
              <a:t> DESY </a:t>
            </a:r>
            <a:r>
              <a:rPr lang="de-DE" sz="1600" dirty="0" err="1"/>
              <a:t>machines</a:t>
            </a:r>
            <a:r>
              <a:rPr lang="de-DE" sz="1600" dirty="0"/>
              <a:t> at 60.5 MV/m: ARES (42 </a:t>
            </a:r>
            <a:r>
              <a:rPr lang="el-GR" sz="1600" dirty="0"/>
              <a:t>μ</a:t>
            </a:r>
            <a:r>
              <a:rPr lang="de-DE" sz="1600" dirty="0"/>
              <a:t>A); </a:t>
            </a:r>
            <a:r>
              <a:rPr lang="de-DE" sz="1600" dirty="0" err="1"/>
              <a:t>EuXFEL</a:t>
            </a:r>
            <a:r>
              <a:rPr lang="de-DE" sz="1600" dirty="0"/>
              <a:t> (25 </a:t>
            </a:r>
            <a:r>
              <a:rPr lang="el-GR" sz="1600" dirty="0"/>
              <a:t>μ</a:t>
            </a:r>
            <a:r>
              <a:rPr lang="de-DE" sz="1600" dirty="0"/>
              <a:t>A); REGAE (2-3 </a:t>
            </a:r>
            <a:r>
              <a:rPr lang="el-GR" sz="1600" dirty="0"/>
              <a:t>μ</a:t>
            </a:r>
            <a:r>
              <a:rPr lang="de-DE" sz="1600" dirty="0"/>
              <a:t>A) </a:t>
            </a:r>
            <a:r>
              <a:rPr lang="de-DE" sz="1600" dirty="0">
                <a:sym typeface="Wingdings" panose="05000000000000000000" pitchFamily="2" charset="2"/>
              </a:rPr>
              <a:t> </a:t>
            </a:r>
            <a:r>
              <a:rPr lang="de-DE" sz="1600" dirty="0" err="1">
                <a:sym typeface="Wingdings" panose="05000000000000000000" pitchFamily="2" charset="2"/>
              </a:rPr>
              <a:t>Quite</a:t>
            </a:r>
            <a:r>
              <a:rPr lang="de-DE" sz="1600" dirty="0">
                <a:sym typeface="Wingdings" panose="05000000000000000000" pitchFamily="2" charset="2"/>
              </a:rPr>
              <a:t> different </a:t>
            </a:r>
            <a:r>
              <a:rPr lang="de-DE" sz="1600" dirty="0" err="1">
                <a:sym typeface="Wingdings" panose="05000000000000000000" pitchFamily="2" charset="2"/>
              </a:rPr>
              <a:t>values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between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the</a:t>
            </a:r>
            <a:r>
              <a:rPr lang="de-DE" sz="1600" dirty="0">
                <a:sym typeface="Wingdings" panose="05000000000000000000" pitchFamily="2" charset="2"/>
              </a:rPr>
              <a:t> DESY </a:t>
            </a:r>
            <a:r>
              <a:rPr lang="de-DE" sz="1600" dirty="0" err="1">
                <a:sym typeface="Wingdings" panose="05000000000000000000" pitchFamily="2" charset="2"/>
              </a:rPr>
              <a:t>machines</a:t>
            </a:r>
            <a:r>
              <a:rPr lang="de-DE" sz="1600" dirty="0">
                <a:sym typeface="Wingdings" panose="05000000000000000000" pitchFamily="2" charset="2"/>
              </a:rPr>
              <a:t> (</a:t>
            </a:r>
            <a:r>
              <a:rPr lang="de-DE" sz="1600" dirty="0" err="1">
                <a:sym typeface="Wingdings" panose="05000000000000000000" pitchFamily="2" charset="2"/>
              </a:rPr>
              <a:t>measurement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conditions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for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each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one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have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to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be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clarified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before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drawing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conclusions</a:t>
            </a:r>
            <a:r>
              <a:rPr lang="de-DE" sz="1600" dirty="0">
                <a:sym typeface="Wingdings" panose="05000000000000000000" pitchFamily="2" charset="2"/>
              </a:rPr>
              <a:t>).</a:t>
            </a:r>
            <a:endParaRPr lang="en-US" sz="1600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1C16946-548B-4229-8DB0-8F9353481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Dark </a:t>
            </a:r>
            <a:r>
              <a:rPr lang="de-DE" sz="3200" dirty="0" err="1"/>
              <a:t>current</a:t>
            </a:r>
            <a:r>
              <a:rPr lang="de-DE" sz="3200" dirty="0"/>
              <a:t> </a:t>
            </a:r>
            <a:r>
              <a:rPr lang="de-DE" sz="3200" dirty="0" err="1"/>
              <a:t>measurements</a:t>
            </a:r>
            <a:br>
              <a:rPr lang="en-US" sz="3200" dirty="0"/>
            </a:br>
            <a:endParaRPr lang="en-US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ADB3345-43C1-4664-9256-B1424790AC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previous</a:t>
            </a:r>
            <a:r>
              <a:rPr lang="de-DE" dirty="0"/>
              <a:t> and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gun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long</a:t>
            </a:r>
            <a:r>
              <a:rPr lang="de-DE" dirty="0"/>
              <a:t> (5.76 </a:t>
            </a:r>
            <a:r>
              <a:rPr lang="el-GR" dirty="0"/>
              <a:t>μ</a:t>
            </a:r>
            <a:r>
              <a:rPr lang="de-DE" dirty="0"/>
              <a:t>s) and </a:t>
            </a:r>
            <a:r>
              <a:rPr lang="de-DE" dirty="0" err="1"/>
              <a:t>short</a:t>
            </a:r>
            <a:r>
              <a:rPr lang="de-DE" dirty="0"/>
              <a:t> (4.03 </a:t>
            </a:r>
            <a:r>
              <a:rPr lang="el-GR" dirty="0"/>
              <a:t>μ</a:t>
            </a:r>
            <a:r>
              <a:rPr lang="de-DE" dirty="0"/>
              <a:t>s) RF-pulses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107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 for week 34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MDI </a:t>
            </a:r>
            <a:r>
              <a:rPr lang="de-DE" dirty="0" err="1"/>
              <a:t>collimator</a:t>
            </a:r>
            <a:r>
              <a:rPr lang="de-DE" dirty="0"/>
              <a:t> </a:t>
            </a:r>
            <a:r>
              <a:rPr lang="de-DE" dirty="0" err="1"/>
              <a:t>investigations</a:t>
            </a:r>
            <a:endParaRPr lang="de-DE" dirty="0"/>
          </a:p>
          <a:p>
            <a:r>
              <a:rPr lang="de-DE" dirty="0"/>
              <a:t>Repeat beam </a:t>
            </a:r>
            <a:r>
              <a:rPr lang="de-DE" dirty="0" err="1"/>
              <a:t>measurements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aligned</a:t>
            </a:r>
            <a:r>
              <a:rPr lang="de-DE" dirty="0"/>
              <a:t> </a:t>
            </a:r>
            <a:r>
              <a:rPr lang="de-DE" dirty="0" err="1"/>
              <a:t>solenoid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Measurement: </a:t>
            </a:r>
            <a:r>
              <a:rPr lang="de-DE" dirty="0" err="1"/>
              <a:t>coupling</a:t>
            </a:r>
            <a:r>
              <a:rPr lang="de-DE" dirty="0"/>
              <a:t> </a:t>
            </a:r>
            <a:r>
              <a:rPr lang="de-DE" dirty="0" err="1"/>
              <a:t>factor</a:t>
            </a:r>
            <a:endParaRPr lang="de-DE" dirty="0"/>
          </a:p>
          <a:p>
            <a:pPr lvl="1"/>
            <a:r>
              <a:rPr lang="de-DE" dirty="0"/>
              <a:t>Phase </a:t>
            </a:r>
            <a:r>
              <a:rPr lang="de-DE" dirty="0" err="1"/>
              <a:t>scan</a:t>
            </a:r>
            <a:r>
              <a:rPr lang="de-DE" dirty="0"/>
              <a:t> vs. </a:t>
            </a:r>
            <a:r>
              <a:rPr lang="de-DE" dirty="0" err="1"/>
              <a:t>Centroid</a:t>
            </a:r>
            <a:endParaRPr lang="de-DE" dirty="0"/>
          </a:p>
          <a:p>
            <a:pPr lvl="1"/>
            <a:r>
              <a:rPr lang="de-DE" dirty="0"/>
              <a:t>Laser </a:t>
            </a:r>
            <a:r>
              <a:rPr lang="de-DE" dirty="0" err="1"/>
              <a:t>movement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QE </a:t>
            </a:r>
            <a:r>
              <a:rPr lang="de-DE" dirty="0" err="1"/>
              <a:t>measurements</a:t>
            </a:r>
            <a:endParaRPr lang="de-DE" dirty="0"/>
          </a:p>
          <a:p>
            <a:pPr lvl="1"/>
            <a:r>
              <a:rPr lang="de-DE" dirty="0" err="1"/>
              <a:t>Emittance</a:t>
            </a:r>
            <a:r>
              <a:rPr lang="de-DE" dirty="0"/>
              <a:t> vs. Charge</a:t>
            </a:r>
          </a:p>
          <a:p>
            <a:pPr lvl="1"/>
            <a:r>
              <a:rPr lang="de-DE" dirty="0" err="1"/>
              <a:t>Collimator</a:t>
            </a:r>
            <a:r>
              <a:rPr lang="de-DE" dirty="0"/>
              <a:t> </a:t>
            </a:r>
            <a:r>
              <a:rPr lang="de-DE" dirty="0" err="1"/>
              <a:t>studies</a:t>
            </a:r>
            <a:endParaRPr lang="de-DE" dirty="0"/>
          </a:p>
          <a:p>
            <a:pPr lvl="1"/>
            <a:r>
              <a:rPr lang="de-DE" dirty="0" err="1"/>
              <a:t>Stability</a:t>
            </a:r>
            <a:r>
              <a:rPr lang="de-DE" dirty="0"/>
              <a:t> </a:t>
            </a:r>
            <a:r>
              <a:rPr lang="de-DE" dirty="0" err="1"/>
              <a:t>measurements</a:t>
            </a:r>
            <a:endParaRPr lang="de-DE" dirty="0"/>
          </a:p>
          <a:p>
            <a:r>
              <a:rPr lang="de-DE" dirty="0"/>
              <a:t>MDI FC </a:t>
            </a:r>
            <a:r>
              <a:rPr lang="de-DE" dirty="0" err="1"/>
              <a:t>tests</a:t>
            </a:r>
            <a:r>
              <a:rPr lang="de-DE" dirty="0"/>
              <a:t> in parallel.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Presentation Title | Name Surname, Date (Edit by "Insert &gt; Header and Footer")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95799"/>
      </p:ext>
    </p:extLst>
  </p:cSld>
  <p:clrMapOvr>
    <a:masterClrMapping/>
  </p:clrMapOvr>
</p:sld>
</file>

<file path=ppt/theme/theme1.xml><?xml version="1.0" encoding="utf-8"?>
<a:theme xmlns:a="http://schemas.openxmlformats.org/drawingml/2006/main" name="DESY_PowerPoint_16x9_en (1)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0" id="{2B0CCFEF-3092-0942-8FFD-946A8089C971}" vid="{71341955-5B0B-6345-98C1-5CB085C5AEBD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 (1)</Template>
  <TotalTime>0</TotalTime>
  <Words>683</Words>
  <Application>Microsoft Office PowerPoint</Application>
  <PresentationFormat>Breitbild</PresentationFormat>
  <Paragraphs>98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DESY_PowerPoint_16x9_en (1)</vt:lpstr>
      <vt:lpstr>ARES Operation Meeting</vt:lpstr>
      <vt:lpstr>Summary of KW33</vt:lpstr>
      <vt:lpstr>MKK problems</vt:lpstr>
      <vt:lpstr>MDI</vt:lpstr>
      <vt:lpstr>MVS activity</vt:lpstr>
      <vt:lpstr>Other technical stuff</vt:lpstr>
      <vt:lpstr>Scan average momentum vs RF-pulse delay </vt:lpstr>
      <vt:lpstr>Dark current measurements </vt:lpstr>
      <vt:lpstr>Plans for week 34 </vt:lpstr>
      <vt:lpstr>Summary</vt:lpstr>
      <vt:lpstr>ARES schedule</vt:lpstr>
    </vt:vector>
  </TitlesOfParts>
  <Company>DESY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SINBAD ARES Beam commissioning</dc:title>
  <dc:creator>Panofski, Eva</dc:creator>
  <cp:lastModifiedBy>Dinter, Hannes</cp:lastModifiedBy>
  <cp:revision>80</cp:revision>
  <dcterms:created xsi:type="dcterms:W3CDTF">2020-02-10T13:37:05Z</dcterms:created>
  <dcterms:modified xsi:type="dcterms:W3CDTF">2020-08-17T11:36:43Z</dcterms:modified>
</cp:coreProperties>
</file>