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67" r:id="rId2"/>
    <p:sldId id="300" r:id="rId3"/>
    <p:sldId id="330" r:id="rId4"/>
    <p:sldId id="321" r:id="rId5"/>
    <p:sldId id="299" r:id="rId6"/>
    <p:sldId id="324" r:id="rId7"/>
    <p:sldId id="331" r:id="rId8"/>
    <p:sldId id="323" r:id="rId9"/>
    <p:sldId id="272" r:id="rId10"/>
    <p:sldId id="273" r:id="rId11"/>
    <p:sldId id="274" r:id="rId12"/>
    <p:sldId id="288" r:id="rId13"/>
    <p:sldId id="332" r:id="rId14"/>
    <p:sldId id="289" r:id="rId15"/>
    <p:sldId id="297" r:id="rId16"/>
    <p:sldId id="298" r:id="rId17"/>
    <p:sldId id="303" r:id="rId18"/>
    <p:sldId id="304" r:id="rId19"/>
    <p:sldId id="301" r:id="rId20"/>
    <p:sldId id="333" r:id="rId21"/>
    <p:sldId id="322" r:id="rId22"/>
    <p:sldId id="296" r:id="rId23"/>
    <p:sldId id="281" r:id="rId24"/>
    <p:sldId id="313" r:id="rId25"/>
    <p:sldId id="275" r:id="rId26"/>
    <p:sldId id="277" r:id="rId27"/>
    <p:sldId id="278" r:id="rId28"/>
    <p:sldId id="279" r:id="rId29"/>
    <p:sldId id="283" r:id="rId30"/>
    <p:sldId id="285" r:id="rId31"/>
    <p:sldId id="280" r:id="rId32"/>
    <p:sldId id="286" r:id="rId33"/>
    <p:sldId id="287" r:id="rId34"/>
    <p:sldId id="282" r:id="rId35"/>
    <p:sldId id="290" r:id="rId36"/>
    <p:sldId id="325" r:id="rId37"/>
    <p:sldId id="326" r:id="rId38"/>
    <p:sldId id="294" r:id="rId39"/>
    <p:sldId id="295" r:id="rId40"/>
    <p:sldId id="292" r:id="rId41"/>
    <p:sldId id="293" r:id="rId42"/>
    <p:sldId id="327" r:id="rId43"/>
    <p:sldId id="305" r:id="rId44"/>
    <p:sldId id="306" r:id="rId45"/>
    <p:sldId id="307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F1F"/>
    <a:srgbClr val="D8D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75592" autoAdjust="0"/>
  </p:normalViewPr>
  <p:slideViewPr>
    <p:cSldViewPr showGuides="1">
      <p:cViewPr>
        <p:scale>
          <a:sx n="100" d="100"/>
          <a:sy n="100" d="100"/>
        </p:scale>
        <p:origin x="822" y="72"/>
      </p:cViewPr>
      <p:guideLst>
        <p:guide orient="horz" pos="913"/>
        <p:guide pos="2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0EF8F-33F6-4CEE-A371-87C0A63BFCBB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7140A3-8E8D-4B03-9C3C-96FD68B9C8AA}">
      <dgm:prSet custT="1"/>
      <dgm:spPr/>
      <dgm:t>
        <a:bodyPr/>
        <a:lstStyle/>
        <a:p>
          <a:r>
            <a:rPr lang="en-US" sz="2900" dirty="0"/>
            <a:t>Introduction</a:t>
          </a:r>
        </a:p>
      </dgm:t>
    </dgm:pt>
    <dgm:pt modelId="{FC6BBE1C-57CA-4FFF-BE11-DC050428FE67}" type="parTrans" cxnId="{C999F21C-F6A1-441F-A1AB-B8E463E300F8}">
      <dgm:prSet/>
      <dgm:spPr/>
      <dgm:t>
        <a:bodyPr/>
        <a:lstStyle/>
        <a:p>
          <a:endParaRPr lang="en-US"/>
        </a:p>
      </dgm:t>
    </dgm:pt>
    <dgm:pt modelId="{89CB2489-724D-4AD4-8E26-326978B09C6D}" type="sibTrans" cxnId="{C999F21C-F6A1-441F-A1AB-B8E463E300F8}">
      <dgm:prSet/>
      <dgm:spPr/>
      <dgm:t>
        <a:bodyPr/>
        <a:lstStyle/>
        <a:p>
          <a:endParaRPr lang="en-US"/>
        </a:p>
      </dgm:t>
    </dgm:pt>
    <dgm:pt modelId="{658C17E1-76B4-4F0B-BB44-19924B3F7BD2}">
      <dgm:prSet custT="1"/>
      <dgm:spPr/>
      <dgm:t>
        <a:bodyPr/>
        <a:lstStyle/>
        <a:p>
          <a:r>
            <a:rPr lang="en-US" sz="2900" dirty="0"/>
            <a:t>Measurement Principle and Four term error model </a:t>
          </a:r>
        </a:p>
      </dgm:t>
    </dgm:pt>
    <dgm:pt modelId="{C18D7BD6-ECB1-4BA8-B3BA-FBB18601C22A}" type="parTrans" cxnId="{17DAB3D1-7B71-43AD-8A10-91FDDBA6F49D}">
      <dgm:prSet/>
      <dgm:spPr/>
      <dgm:t>
        <a:bodyPr/>
        <a:lstStyle/>
        <a:p>
          <a:endParaRPr lang="en-US"/>
        </a:p>
      </dgm:t>
    </dgm:pt>
    <dgm:pt modelId="{E3493B7B-E038-4288-8DF9-2917FC1169C1}" type="sibTrans" cxnId="{17DAB3D1-7B71-43AD-8A10-91FDDBA6F49D}">
      <dgm:prSet/>
      <dgm:spPr/>
      <dgm:t>
        <a:bodyPr/>
        <a:lstStyle/>
        <a:p>
          <a:endParaRPr lang="en-US"/>
        </a:p>
      </dgm:t>
    </dgm:pt>
    <dgm:pt modelId="{F1C69937-4ECC-47B6-AEBE-8C2F17F67DD8}">
      <dgm:prSet custT="1"/>
      <dgm:spPr/>
      <dgm:t>
        <a:bodyPr/>
        <a:lstStyle/>
        <a:p>
          <a:r>
            <a:rPr lang="en-US" sz="2900" dirty="0"/>
            <a:t>Current measurement results</a:t>
          </a:r>
        </a:p>
      </dgm:t>
    </dgm:pt>
    <dgm:pt modelId="{63B4D3ED-DF9E-4791-89DF-594900BDB744}" type="parTrans" cxnId="{2EB84E76-B7D7-4F35-8532-A1B3FB28D6DE}">
      <dgm:prSet/>
      <dgm:spPr/>
      <dgm:t>
        <a:bodyPr/>
        <a:lstStyle/>
        <a:p>
          <a:endParaRPr lang="en-US"/>
        </a:p>
      </dgm:t>
    </dgm:pt>
    <dgm:pt modelId="{D4B821C2-E26E-42E6-8C7B-AE9A3D4EBFE8}" type="sibTrans" cxnId="{2EB84E76-B7D7-4F35-8532-A1B3FB28D6DE}">
      <dgm:prSet/>
      <dgm:spPr/>
      <dgm:t>
        <a:bodyPr/>
        <a:lstStyle/>
        <a:p>
          <a:endParaRPr lang="en-US"/>
        </a:p>
      </dgm:t>
    </dgm:pt>
    <dgm:pt modelId="{EEEAB950-CD61-4BE3-961C-849F3B17005D}">
      <dgm:prSet custT="1"/>
      <dgm:spPr/>
      <dgm:t>
        <a:bodyPr/>
        <a:lstStyle/>
        <a:p>
          <a:r>
            <a:rPr lang="en-US" sz="2900" dirty="0"/>
            <a:t>Discussion and Outlook</a:t>
          </a:r>
        </a:p>
      </dgm:t>
    </dgm:pt>
    <dgm:pt modelId="{52922844-3E32-404D-8362-95E5C55EC362}" type="parTrans" cxnId="{BD7A146C-236B-42C2-87DF-AF10D642BCA4}">
      <dgm:prSet/>
      <dgm:spPr/>
      <dgm:t>
        <a:bodyPr/>
        <a:lstStyle/>
        <a:p>
          <a:endParaRPr lang="en-US"/>
        </a:p>
      </dgm:t>
    </dgm:pt>
    <dgm:pt modelId="{E2C513AA-2CD2-4015-BC26-7E8BFD93F38A}" type="sibTrans" cxnId="{BD7A146C-236B-42C2-87DF-AF10D642BCA4}">
      <dgm:prSet/>
      <dgm:spPr/>
      <dgm:t>
        <a:bodyPr/>
        <a:lstStyle/>
        <a:p>
          <a:endParaRPr lang="en-US"/>
        </a:p>
      </dgm:t>
    </dgm:pt>
    <dgm:pt modelId="{254D3B43-E9D2-4C0D-85E4-A638D4D529BE}" type="pres">
      <dgm:prSet presAssocID="{87F0EF8F-33F6-4CEE-A371-87C0A63BFCBB}" presName="vert0" presStyleCnt="0">
        <dgm:presLayoutVars>
          <dgm:dir/>
          <dgm:animOne val="branch"/>
          <dgm:animLvl val="lvl"/>
        </dgm:presLayoutVars>
      </dgm:prSet>
      <dgm:spPr/>
    </dgm:pt>
    <dgm:pt modelId="{0D5BBD20-12E3-4E58-A9F8-4E816673CBE8}" type="pres">
      <dgm:prSet presAssocID="{657140A3-8E8D-4B03-9C3C-96FD68B9C8AA}" presName="thickLine" presStyleLbl="alignNode1" presStyleIdx="0" presStyleCnt="4"/>
      <dgm:spPr/>
    </dgm:pt>
    <dgm:pt modelId="{1E6A02D3-2BD2-4DB4-8198-9ED63A15FD0C}" type="pres">
      <dgm:prSet presAssocID="{657140A3-8E8D-4B03-9C3C-96FD68B9C8AA}" presName="horz1" presStyleCnt="0"/>
      <dgm:spPr/>
    </dgm:pt>
    <dgm:pt modelId="{1638CDD7-B1B9-4B03-A2EA-FF4FB09A88B5}" type="pres">
      <dgm:prSet presAssocID="{657140A3-8E8D-4B03-9C3C-96FD68B9C8AA}" presName="tx1" presStyleLbl="revTx" presStyleIdx="0" presStyleCnt="4"/>
      <dgm:spPr/>
    </dgm:pt>
    <dgm:pt modelId="{22EDDB08-46A5-415A-AB33-D14EDA60BE1E}" type="pres">
      <dgm:prSet presAssocID="{657140A3-8E8D-4B03-9C3C-96FD68B9C8AA}" presName="vert1" presStyleCnt="0"/>
      <dgm:spPr/>
    </dgm:pt>
    <dgm:pt modelId="{07C742E2-A9DF-44F2-A150-0D0AC83FEA3A}" type="pres">
      <dgm:prSet presAssocID="{658C17E1-76B4-4F0B-BB44-19924B3F7BD2}" presName="thickLine" presStyleLbl="alignNode1" presStyleIdx="1" presStyleCnt="4"/>
      <dgm:spPr/>
    </dgm:pt>
    <dgm:pt modelId="{DF7D9E50-3DC4-48BF-91AD-27BFB1A02E35}" type="pres">
      <dgm:prSet presAssocID="{658C17E1-76B4-4F0B-BB44-19924B3F7BD2}" presName="horz1" presStyleCnt="0"/>
      <dgm:spPr/>
    </dgm:pt>
    <dgm:pt modelId="{9E8FDBFA-BA3E-4B94-AD7D-94447D5F2157}" type="pres">
      <dgm:prSet presAssocID="{658C17E1-76B4-4F0B-BB44-19924B3F7BD2}" presName="tx1" presStyleLbl="revTx" presStyleIdx="1" presStyleCnt="4"/>
      <dgm:spPr/>
    </dgm:pt>
    <dgm:pt modelId="{20B800E5-6AF7-4DC9-A248-E84A05911FFE}" type="pres">
      <dgm:prSet presAssocID="{658C17E1-76B4-4F0B-BB44-19924B3F7BD2}" presName="vert1" presStyleCnt="0"/>
      <dgm:spPr/>
    </dgm:pt>
    <dgm:pt modelId="{F4D0A292-FB72-48C5-BE45-FA77C6DA1D97}" type="pres">
      <dgm:prSet presAssocID="{F1C69937-4ECC-47B6-AEBE-8C2F17F67DD8}" presName="thickLine" presStyleLbl="alignNode1" presStyleIdx="2" presStyleCnt="4"/>
      <dgm:spPr/>
    </dgm:pt>
    <dgm:pt modelId="{356DE5FE-D1B3-4880-9E82-9F3FCBA6F17F}" type="pres">
      <dgm:prSet presAssocID="{F1C69937-4ECC-47B6-AEBE-8C2F17F67DD8}" presName="horz1" presStyleCnt="0"/>
      <dgm:spPr/>
    </dgm:pt>
    <dgm:pt modelId="{FF00C0B2-10C9-4DF7-B586-5F7905F2A225}" type="pres">
      <dgm:prSet presAssocID="{F1C69937-4ECC-47B6-AEBE-8C2F17F67DD8}" presName="tx1" presStyleLbl="revTx" presStyleIdx="2" presStyleCnt="4"/>
      <dgm:spPr/>
    </dgm:pt>
    <dgm:pt modelId="{4154D6F8-A9C3-4419-8BE9-D643F05A77B2}" type="pres">
      <dgm:prSet presAssocID="{F1C69937-4ECC-47B6-AEBE-8C2F17F67DD8}" presName="vert1" presStyleCnt="0"/>
      <dgm:spPr/>
    </dgm:pt>
    <dgm:pt modelId="{1584395E-54A9-4E95-80FD-569649E77016}" type="pres">
      <dgm:prSet presAssocID="{EEEAB950-CD61-4BE3-961C-849F3B17005D}" presName="thickLine" presStyleLbl="alignNode1" presStyleIdx="3" presStyleCnt="4"/>
      <dgm:spPr/>
    </dgm:pt>
    <dgm:pt modelId="{48A4D27A-0B5B-48E3-9147-8C7ACC2AC1B5}" type="pres">
      <dgm:prSet presAssocID="{EEEAB950-CD61-4BE3-961C-849F3B17005D}" presName="horz1" presStyleCnt="0"/>
      <dgm:spPr/>
    </dgm:pt>
    <dgm:pt modelId="{64FD4C22-DB7C-47AD-BED8-064E5663571F}" type="pres">
      <dgm:prSet presAssocID="{EEEAB950-CD61-4BE3-961C-849F3B17005D}" presName="tx1" presStyleLbl="revTx" presStyleIdx="3" presStyleCnt="4"/>
      <dgm:spPr/>
    </dgm:pt>
    <dgm:pt modelId="{14F16E0C-2F16-47E8-A808-B9BC51A6E0B3}" type="pres">
      <dgm:prSet presAssocID="{EEEAB950-CD61-4BE3-961C-849F3B17005D}" presName="vert1" presStyleCnt="0"/>
      <dgm:spPr/>
    </dgm:pt>
  </dgm:ptLst>
  <dgm:cxnLst>
    <dgm:cxn modelId="{992BA107-9D73-4C6C-BD9B-7167C9EB5F9B}" type="presOf" srcId="{F1C69937-4ECC-47B6-AEBE-8C2F17F67DD8}" destId="{FF00C0B2-10C9-4DF7-B586-5F7905F2A225}" srcOrd="0" destOrd="0" presId="urn:microsoft.com/office/officeart/2008/layout/LinedList"/>
    <dgm:cxn modelId="{C999F21C-F6A1-441F-A1AB-B8E463E300F8}" srcId="{87F0EF8F-33F6-4CEE-A371-87C0A63BFCBB}" destId="{657140A3-8E8D-4B03-9C3C-96FD68B9C8AA}" srcOrd="0" destOrd="0" parTransId="{FC6BBE1C-57CA-4FFF-BE11-DC050428FE67}" sibTransId="{89CB2489-724D-4AD4-8E26-326978B09C6D}"/>
    <dgm:cxn modelId="{BD7A146C-236B-42C2-87DF-AF10D642BCA4}" srcId="{87F0EF8F-33F6-4CEE-A371-87C0A63BFCBB}" destId="{EEEAB950-CD61-4BE3-961C-849F3B17005D}" srcOrd="3" destOrd="0" parTransId="{52922844-3E32-404D-8362-95E5C55EC362}" sibTransId="{E2C513AA-2CD2-4015-BC26-7E8BFD93F38A}"/>
    <dgm:cxn modelId="{BB8B3B54-2722-4CF9-B468-4098B8060848}" type="presOf" srcId="{EEEAB950-CD61-4BE3-961C-849F3B17005D}" destId="{64FD4C22-DB7C-47AD-BED8-064E5663571F}" srcOrd="0" destOrd="0" presId="urn:microsoft.com/office/officeart/2008/layout/LinedList"/>
    <dgm:cxn modelId="{2EB84E76-B7D7-4F35-8532-A1B3FB28D6DE}" srcId="{87F0EF8F-33F6-4CEE-A371-87C0A63BFCBB}" destId="{F1C69937-4ECC-47B6-AEBE-8C2F17F67DD8}" srcOrd="2" destOrd="0" parTransId="{63B4D3ED-DF9E-4791-89DF-594900BDB744}" sibTransId="{D4B821C2-E26E-42E6-8C7B-AE9A3D4EBFE8}"/>
    <dgm:cxn modelId="{4E76F8AD-1E4F-4EEB-A746-C2AC8CE01CBB}" type="presOf" srcId="{657140A3-8E8D-4B03-9C3C-96FD68B9C8AA}" destId="{1638CDD7-B1B9-4B03-A2EA-FF4FB09A88B5}" srcOrd="0" destOrd="0" presId="urn:microsoft.com/office/officeart/2008/layout/LinedList"/>
    <dgm:cxn modelId="{3A1AD9C2-FF90-4643-9586-C1F8FC585316}" type="presOf" srcId="{658C17E1-76B4-4F0B-BB44-19924B3F7BD2}" destId="{9E8FDBFA-BA3E-4B94-AD7D-94447D5F2157}" srcOrd="0" destOrd="0" presId="urn:microsoft.com/office/officeart/2008/layout/LinedList"/>
    <dgm:cxn modelId="{17DAB3D1-7B71-43AD-8A10-91FDDBA6F49D}" srcId="{87F0EF8F-33F6-4CEE-A371-87C0A63BFCBB}" destId="{658C17E1-76B4-4F0B-BB44-19924B3F7BD2}" srcOrd="1" destOrd="0" parTransId="{C18D7BD6-ECB1-4BA8-B3BA-FBB18601C22A}" sibTransId="{E3493B7B-E038-4288-8DF9-2917FC1169C1}"/>
    <dgm:cxn modelId="{D1CD62EE-1878-476A-8974-3AB490DEBBC7}" type="presOf" srcId="{87F0EF8F-33F6-4CEE-A371-87C0A63BFCBB}" destId="{254D3B43-E9D2-4C0D-85E4-A638D4D529BE}" srcOrd="0" destOrd="0" presId="urn:microsoft.com/office/officeart/2008/layout/LinedList"/>
    <dgm:cxn modelId="{5928B990-6B0B-4449-BCEC-240ACC316A3E}" type="presParOf" srcId="{254D3B43-E9D2-4C0D-85E4-A638D4D529BE}" destId="{0D5BBD20-12E3-4E58-A9F8-4E816673CBE8}" srcOrd="0" destOrd="0" presId="urn:microsoft.com/office/officeart/2008/layout/LinedList"/>
    <dgm:cxn modelId="{3DBAB77B-6404-496D-A478-B69D318D0010}" type="presParOf" srcId="{254D3B43-E9D2-4C0D-85E4-A638D4D529BE}" destId="{1E6A02D3-2BD2-4DB4-8198-9ED63A15FD0C}" srcOrd="1" destOrd="0" presId="urn:microsoft.com/office/officeart/2008/layout/LinedList"/>
    <dgm:cxn modelId="{2E3FBA76-BF86-4E1D-87C0-FC0DAD9D2A4F}" type="presParOf" srcId="{1E6A02D3-2BD2-4DB4-8198-9ED63A15FD0C}" destId="{1638CDD7-B1B9-4B03-A2EA-FF4FB09A88B5}" srcOrd="0" destOrd="0" presId="urn:microsoft.com/office/officeart/2008/layout/LinedList"/>
    <dgm:cxn modelId="{788ED512-42FA-44C8-AF23-8E33DE445270}" type="presParOf" srcId="{1E6A02D3-2BD2-4DB4-8198-9ED63A15FD0C}" destId="{22EDDB08-46A5-415A-AB33-D14EDA60BE1E}" srcOrd="1" destOrd="0" presId="urn:microsoft.com/office/officeart/2008/layout/LinedList"/>
    <dgm:cxn modelId="{B67711E5-1F55-4276-872D-21189E28E0FF}" type="presParOf" srcId="{254D3B43-E9D2-4C0D-85E4-A638D4D529BE}" destId="{07C742E2-A9DF-44F2-A150-0D0AC83FEA3A}" srcOrd="2" destOrd="0" presId="urn:microsoft.com/office/officeart/2008/layout/LinedList"/>
    <dgm:cxn modelId="{D98C582B-97D8-4942-B78D-28A150CD47EA}" type="presParOf" srcId="{254D3B43-E9D2-4C0D-85E4-A638D4D529BE}" destId="{DF7D9E50-3DC4-48BF-91AD-27BFB1A02E35}" srcOrd="3" destOrd="0" presId="urn:microsoft.com/office/officeart/2008/layout/LinedList"/>
    <dgm:cxn modelId="{DE0450AA-8FFD-4F25-A1BD-C9E035C5312D}" type="presParOf" srcId="{DF7D9E50-3DC4-48BF-91AD-27BFB1A02E35}" destId="{9E8FDBFA-BA3E-4B94-AD7D-94447D5F2157}" srcOrd="0" destOrd="0" presId="urn:microsoft.com/office/officeart/2008/layout/LinedList"/>
    <dgm:cxn modelId="{FCFC3CEF-F2F7-45B5-9F32-B45AE2986B5E}" type="presParOf" srcId="{DF7D9E50-3DC4-48BF-91AD-27BFB1A02E35}" destId="{20B800E5-6AF7-4DC9-A248-E84A05911FFE}" srcOrd="1" destOrd="0" presId="urn:microsoft.com/office/officeart/2008/layout/LinedList"/>
    <dgm:cxn modelId="{5BD0DCF1-078B-421A-AE49-BC7520A29EFB}" type="presParOf" srcId="{254D3B43-E9D2-4C0D-85E4-A638D4D529BE}" destId="{F4D0A292-FB72-48C5-BE45-FA77C6DA1D97}" srcOrd="4" destOrd="0" presId="urn:microsoft.com/office/officeart/2008/layout/LinedList"/>
    <dgm:cxn modelId="{6F17277A-0D4E-43BB-A8E1-2E4E97302C53}" type="presParOf" srcId="{254D3B43-E9D2-4C0D-85E4-A638D4D529BE}" destId="{356DE5FE-D1B3-4880-9E82-9F3FCBA6F17F}" srcOrd="5" destOrd="0" presId="urn:microsoft.com/office/officeart/2008/layout/LinedList"/>
    <dgm:cxn modelId="{C6B9F7CC-001B-40DA-B6C5-5EEEF8521D03}" type="presParOf" srcId="{356DE5FE-D1B3-4880-9E82-9F3FCBA6F17F}" destId="{FF00C0B2-10C9-4DF7-B586-5F7905F2A225}" srcOrd="0" destOrd="0" presId="urn:microsoft.com/office/officeart/2008/layout/LinedList"/>
    <dgm:cxn modelId="{00D7422B-F429-48B1-BE31-2D03D6803A9C}" type="presParOf" srcId="{356DE5FE-D1B3-4880-9E82-9F3FCBA6F17F}" destId="{4154D6F8-A9C3-4419-8BE9-D643F05A77B2}" srcOrd="1" destOrd="0" presId="urn:microsoft.com/office/officeart/2008/layout/LinedList"/>
    <dgm:cxn modelId="{78C11FB5-6FC7-4AAF-A1F7-C66AE6914417}" type="presParOf" srcId="{254D3B43-E9D2-4C0D-85E4-A638D4D529BE}" destId="{1584395E-54A9-4E95-80FD-569649E77016}" srcOrd="6" destOrd="0" presId="urn:microsoft.com/office/officeart/2008/layout/LinedList"/>
    <dgm:cxn modelId="{5F24C6E4-D550-4356-B1F3-FC666D35B83F}" type="presParOf" srcId="{254D3B43-E9D2-4C0D-85E4-A638D4D529BE}" destId="{48A4D27A-0B5B-48E3-9147-8C7ACC2AC1B5}" srcOrd="7" destOrd="0" presId="urn:microsoft.com/office/officeart/2008/layout/LinedList"/>
    <dgm:cxn modelId="{44F308EC-0551-4FDD-9DD2-E5B8FE216328}" type="presParOf" srcId="{48A4D27A-0B5B-48E3-9147-8C7ACC2AC1B5}" destId="{64FD4C22-DB7C-47AD-BED8-064E5663571F}" srcOrd="0" destOrd="0" presId="urn:microsoft.com/office/officeart/2008/layout/LinedList"/>
    <dgm:cxn modelId="{E26DCE37-9703-4795-BBBA-DF489E0010A7}" type="presParOf" srcId="{48A4D27A-0B5B-48E3-9147-8C7ACC2AC1B5}" destId="{14F16E0C-2F16-47E8-A808-B9BC51A6E0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F0EF8F-33F6-4CEE-A371-87C0A63BFCBB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7140A3-8E8D-4B03-9C3C-96FD68B9C8AA}">
      <dgm:prSet custT="1"/>
      <dgm:spPr/>
      <dgm:t>
        <a:bodyPr/>
        <a:lstStyle/>
        <a:p>
          <a:r>
            <a:rPr lang="en-US" sz="2900" dirty="0"/>
            <a:t>Introduction</a:t>
          </a:r>
        </a:p>
      </dgm:t>
    </dgm:pt>
    <dgm:pt modelId="{FC6BBE1C-57CA-4FFF-BE11-DC050428FE67}" type="parTrans" cxnId="{C999F21C-F6A1-441F-A1AB-B8E463E300F8}">
      <dgm:prSet/>
      <dgm:spPr/>
      <dgm:t>
        <a:bodyPr/>
        <a:lstStyle/>
        <a:p>
          <a:endParaRPr lang="en-US"/>
        </a:p>
      </dgm:t>
    </dgm:pt>
    <dgm:pt modelId="{89CB2489-724D-4AD4-8E26-326978B09C6D}" type="sibTrans" cxnId="{C999F21C-F6A1-441F-A1AB-B8E463E300F8}">
      <dgm:prSet/>
      <dgm:spPr/>
      <dgm:t>
        <a:bodyPr/>
        <a:lstStyle/>
        <a:p>
          <a:endParaRPr lang="en-US"/>
        </a:p>
      </dgm:t>
    </dgm:pt>
    <dgm:pt modelId="{658C17E1-76B4-4F0B-BB44-19924B3F7BD2}">
      <dgm:prSet custT="1"/>
      <dgm:spPr/>
      <dgm:t>
        <a:bodyPr/>
        <a:lstStyle/>
        <a:p>
          <a:r>
            <a:rPr lang="en-US" sz="2900" dirty="0">
              <a:solidFill>
                <a:schemeClr val="bg1">
                  <a:lumMod val="65000"/>
                </a:schemeClr>
              </a:solidFill>
            </a:rPr>
            <a:t>Measurement Principle and Four term error model </a:t>
          </a:r>
        </a:p>
      </dgm:t>
    </dgm:pt>
    <dgm:pt modelId="{C18D7BD6-ECB1-4BA8-B3BA-FBB18601C22A}" type="parTrans" cxnId="{17DAB3D1-7B71-43AD-8A10-91FDDBA6F49D}">
      <dgm:prSet/>
      <dgm:spPr/>
      <dgm:t>
        <a:bodyPr/>
        <a:lstStyle/>
        <a:p>
          <a:endParaRPr lang="en-US"/>
        </a:p>
      </dgm:t>
    </dgm:pt>
    <dgm:pt modelId="{E3493B7B-E038-4288-8DF9-2917FC1169C1}" type="sibTrans" cxnId="{17DAB3D1-7B71-43AD-8A10-91FDDBA6F49D}">
      <dgm:prSet/>
      <dgm:spPr/>
      <dgm:t>
        <a:bodyPr/>
        <a:lstStyle/>
        <a:p>
          <a:endParaRPr lang="en-US"/>
        </a:p>
      </dgm:t>
    </dgm:pt>
    <dgm:pt modelId="{F1C69937-4ECC-47B6-AEBE-8C2F17F67DD8}">
      <dgm:prSet custT="1"/>
      <dgm:spPr/>
      <dgm:t>
        <a:bodyPr/>
        <a:lstStyle/>
        <a:p>
          <a:r>
            <a:rPr lang="en-US" sz="2900" dirty="0">
              <a:solidFill>
                <a:schemeClr val="bg1">
                  <a:lumMod val="65000"/>
                </a:schemeClr>
              </a:solidFill>
            </a:rPr>
            <a:t>Current measurement results</a:t>
          </a:r>
        </a:p>
      </dgm:t>
    </dgm:pt>
    <dgm:pt modelId="{63B4D3ED-DF9E-4791-89DF-594900BDB744}" type="parTrans" cxnId="{2EB84E76-B7D7-4F35-8532-A1B3FB28D6DE}">
      <dgm:prSet/>
      <dgm:spPr/>
      <dgm:t>
        <a:bodyPr/>
        <a:lstStyle/>
        <a:p>
          <a:endParaRPr lang="en-US"/>
        </a:p>
      </dgm:t>
    </dgm:pt>
    <dgm:pt modelId="{D4B821C2-E26E-42E6-8C7B-AE9A3D4EBFE8}" type="sibTrans" cxnId="{2EB84E76-B7D7-4F35-8532-A1B3FB28D6DE}">
      <dgm:prSet/>
      <dgm:spPr/>
      <dgm:t>
        <a:bodyPr/>
        <a:lstStyle/>
        <a:p>
          <a:endParaRPr lang="en-US"/>
        </a:p>
      </dgm:t>
    </dgm:pt>
    <dgm:pt modelId="{EEEAB950-CD61-4BE3-961C-849F3B17005D}">
      <dgm:prSet custT="1"/>
      <dgm:spPr/>
      <dgm:t>
        <a:bodyPr/>
        <a:lstStyle/>
        <a:p>
          <a:r>
            <a:rPr lang="en-US" sz="2900" dirty="0">
              <a:solidFill>
                <a:schemeClr val="bg1">
                  <a:lumMod val="65000"/>
                </a:schemeClr>
              </a:solidFill>
            </a:rPr>
            <a:t>Discussion and Outlook</a:t>
          </a:r>
        </a:p>
      </dgm:t>
    </dgm:pt>
    <dgm:pt modelId="{52922844-3E32-404D-8362-95E5C55EC362}" type="parTrans" cxnId="{BD7A146C-236B-42C2-87DF-AF10D642BCA4}">
      <dgm:prSet/>
      <dgm:spPr/>
      <dgm:t>
        <a:bodyPr/>
        <a:lstStyle/>
        <a:p>
          <a:endParaRPr lang="en-US"/>
        </a:p>
      </dgm:t>
    </dgm:pt>
    <dgm:pt modelId="{E2C513AA-2CD2-4015-BC26-7E8BFD93F38A}" type="sibTrans" cxnId="{BD7A146C-236B-42C2-87DF-AF10D642BCA4}">
      <dgm:prSet/>
      <dgm:spPr/>
      <dgm:t>
        <a:bodyPr/>
        <a:lstStyle/>
        <a:p>
          <a:endParaRPr lang="en-US"/>
        </a:p>
      </dgm:t>
    </dgm:pt>
    <dgm:pt modelId="{254D3B43-E9D2-4C0D-85E4-A638D4D529BE}" type="pres">
      <dgm:prSet presAssocID="{87F0EF8F-33F6-4CEE-A371-87C0A63BFCBB}" presName="vert0" presStyleCnt="0">
        <dgm:presLayoutVars>
          <dgm:dir/>
          <dgm:animOne val="branch"/>
          <dgm:animLvl val="lvl"/>
        </dgm:presLayoutVars>
      </dgm:prSet>
      <dgm:spPr/>
    </dgm:pt>
    <dgm:pt modelId="{0D5BBD20-12E3-4E58-A9F8-4E816673CBE8}" type="pres">
      <dgm:prSet presAssocID="{657140A3-8E8D-4B03-9C3C-96FD68B9C8AA}" presName="thickLine" presStyleLbl="alignNode1" presStyleIdx="0" presStyleCnt="4"/>
      <dgm:spPr/>
    </dgm:pt>
    <dgm:pt modelId="{1E6A02D3-2BD2-4DB4-8198-9ED63A15FD0C}" type="pres">
      <dgm:prSet presAssocID="{657140A3-8E8D-4B03-9C3C-96FD68B9C8AA}" presName="horz1" presStyleCnt="0"/>
      <dgm:spPr/>
    </dgm:pt>
    <dgm:pt modelId="{1638CDD7-B1B9-4B03-A2EA-FF4FB09A88B5}" type="pres">
      <dgm:prSet presAssocID="{657140A3-8E8D-4B03-9C3C-96FD68B9C8AA}" presName="tx1" presStyleLbl="revTx" presStyleIdx="0" presStyleCnt="4"/>
      <dgm:spPr/>
    </dgm:pt>
    <dgm:pt modelId="{22EDDB08-46A5-415A-AB33-D14EDA60BE1E}" type="pres">
      <dgm:prSet presAssocID="{657140A3-8E8D-4B03-9C3C-96FD68B9C8AA}" presName="vert1" presStyleCnt="0"/>
      <dgm:spPr/>
    </dgm:pt>
    <dgm:pt modelId="{07C742E2-A9DF-44F2-A150-0D0AC83FEA3A}" type="pres">
      <dgm:prSet presAssocID="{658C17E1-76B4-4F0B-BB44-19924B3F7BD2}" presName="thickLine" presStyleLbl="alignNode1" presStyleIdx="1" presStyleCnt="4"/>
      <dgm:spPr/>
    </dgm:pt>
    <dgm:pt modelId="{DF7D9E50-3DC4-48BF-91AD-27BFB1A02E35}" type="pres">
      <dgm:prSet presAssocID="{658C17E1-76B4-4F0B-BB44-19924B3F7BD2}" presName="horz1" presStyleCnt="0"/>
      <dgm:spPr/>
    </dgm:pt>
    <dgm:pt modelId="{9E8FDBFA-BA3E-4B94-AD7D-94447D5F2157}" type="pres">
      <dgm:prSet presAssocID="{658C17E1-76B4-4F0B-BB44-19924B3F7BD2}" presName="tx1" presStyleLbl="revTx" presStyleIdx="1" presStyleCnt="4"/>
      <dgm:spPr/>
    </dgm:pt>
    <dgm:pt modelId="{20B800E5-6AF7-4DC9-A248-E84A05911FFE}" type="pres">
      <dgm:prSet presAssocID="{658C17E1-76B4-4F0B-BB44-19924B3F7BD2}" presName="vert1" presStyleCnt="0"/>
      <dgm:spPr/>
    </dgm:pt>
    <dgm:pt modelId="{F4D0A292-FB72-48C5-BE45-FA77C6DA1D97}" type="pres">
      <dgm:prSet presAssocID="{F1C69937-4ECC-47B6-AEBE-8C2F17F67DD8}" presName="thickLine" presStyleLbl="alignNode1" presStyleIdx="2" presStyleCnt="4"/>
      <dgm:spPr/>
    </dgm:pt>
    <dgm:pt modelId="{356DE5FE-D1B3-4880-9E82-9F3FCBA6F17F}" type="pres">
      <dgm:prSet presAssocID="{F1C69937-4ECC-47B6-AEBE-8C2F17F67DD8}" presName="horz1" presStyleCnt="0"/>
      <dgm:spPr/>
    </dgm:pt>
    <dgm:pt modelId="{FF00C0B2-10C9-4DF7-B586-5F7905F2A225}" type="pres">
      <dgm:prSet presAssocID="{F1C69937-4ECC-47B6-AEBE-8C2F17F67DD8}" presName="tx1" presStyleLbl="revTx" presStyleIdx="2" presStyleCnt="4"/>
      <dgm:spPr/>
    </dgm:pt>
    <dgm:pt modelId="{4154D6F8-A9C3-4419-8BE9-D643F05A77B2}" type="pres">
      <dgm:prSet presAssocID="{F1C69937-4ECC-47B6-AEBE-8C2F17F67DD8}" presName="vert1" presStyleCnt="0"/>
      <dgm:spPr/>
    </dgm:pt>
    <dgm:pt modelId="{1584395E-54A9-4E95-80FD-569649E77016}" type="pres">
      <dgm:prSet presAssocID="{EEEAB950-CD61-4BE3-961C-849F3B17005D}" presName="thickLine" presStyleLbl="alignNode1" presStyleIdx="3" presStyleCnt="4"/>
      <dgm:spPr/>
    </dgm:pt>
    <dgm:pt modelId="{48A4D27A-0B5B-48E3-9147-8C7ACC2AC1B5}" type="pres">
      <dgm:prSet presAssocID="{EEEAB950-CD61-4BE3-961C-849F3B17005D}" presName="horz1" presStyleCnt="0"/>
      <dgm:spPr/>
    </dgm:pt>
    <dgm:pt modelId="{64FD4C22-DB7C-47AD-BED8-064E5663571F}" type="pres">
      <dgm:prSet presAssocID="{EEEAB950-CD61-4BE3-961C-849F3B17005D}" presName="tx1" presStyleLbl="revTx" presStyleIdx="3" presStyleCnt="4"/>
      <dgm:spPr/>
    </dgm:pt>
    <dgm:pt modelId="{14F16E0C-2F16-47E8-A808-B9BC51A6E0B3}" type="pres">
      <dgm:prSet presAssocID="{EEEAB950-CD61-4BE3-961C-849F3B17005D}" presName="vert1" presStyleCnt="0"/>
      <dgm:spPr/>
    </dgm:pt>
  </dgm:ptLst>
  <dgm:cxnLst>
    <dgm:cxn modelId="{992BA107-9D73-4C6C-BD9B-7167C9EB5F9B}" type="presOf" srcId="{F1C69937-4ECC-47B6-AEBE-8C2F17F67DD8}" destId="{FF00C0B2-10C9-4DF7-B586-5F7905F2A225}" srcOrd="0" destOrd="0" presId="urn:microsoft.com/office/officeart/2008/layout/LinedList"/>
    <dgm:cxn modelId="{C999F21C-F6A1-441F-A1AB-B8E463E300F8}" srcId="{87F0EF8F-33F6-4CEE-A371-87C0A63BFCBB}" destId="{657140A3-8E8D-4B03-9C3C-96FD68B9C8AA}" srcOrd="0" destOrd="0" parTransId="{FC6BBE1C-57CA-4FFF-BE11-DC050428FE67}" sibTransId="{89CB2489-724D-4AD4-8E26-326978B09C6D}"/>
    <dgm:cxn modelId="{BD7A146C-236B-42C2-87DF-AF10D642BCA4}" srcId="{87F0EF8F-33F6-4CEE-A371-87C0A63BFCBB}" destId="{EEEAB950-CD61-4BE3-961C-849F3B17005D}" srcOrd="3" destOrd="0" parTransId="{52922844-3E32-404D-8362-95E5C55EC362}" sibTransId="{E2C513AA-2CD2-4015-BC26-7E8BFD93F38A}"/>
    <dgm:cxn modelId="{BB8B3B54-2722-4CF9-B468-4098B8060848}" type="presOf" srcId="{EEEAB950-CD61-4BE3-961C-849F3B17005D}" destId="{64FD4C22-DB7C-47AD-BED8-064E5663571F}" srcOrd="0" destOrd="0" presId="urn:microsoft.com/office/officeart/2008/layout/LinedList"/>
    <dgm:cxn modelId="{2EB84E76-B7D7-4F35-8532-A1B3FB28D6DE}" srcId="{87F0EF8F-33F6-4CEE-A371-87C0A63BFCBB}" destId="{F1C69937-4ECC-47B6-AEBE-8C2F17F67DD8}" srcOrd="2" destOrd="0" parTransId="{63B4D3ED-DF9E-4791-89DF-594900BDB744}" sibTransId="{D4B821C2-E26E-42E6-8C7B-AE9A3D4EBFE8}"/>
    <dgm:cxn modelId="{4E76F8AD-1E4F-4EEB-A746-C2AC8CE01CBB}" type="presOf" srcId="{657140A3-8E8D-4B03-9C3C-96FD68B9C8AA}" destId="{1638CDD7-B1B9-4B03-A2EA-FF4FB09A88B5}" srcOrd="0" destOrd="0" presId="urn:microsoft.com/office/officeart/2008/layout/LinedList"/>
    <dgm:cxn modelId="{3A1AD9C2-FF90-4643-9586-C1F8FC585316}" type="presOf" srcId="{658C17E1-76B4-4F0B-BB44-19924B3F7BD2}" destId="{9E8FDBFA-BA3E-4B94-AD7D-94447D5F2157}" srcOrd="0" destOrd="0" presId="urn:microsoft.com/office/officeart/2008/layout/LinedList"/>
    <dgm:cxn modelId="{17DAB3D1-7B71-43AD-8A10-91FDDBA6F49D}" srcId="{87F0EF8F-33F6-4CEE-A371-87C0A63BFCBB}" destId="{658C17E1-76B4-4F0B-BB44-19924B3F7BD2}" srcOrd="1" destOrd="0" parTransId="{C18D7BD6-ECB1-4BA8-B3BA-FBB18601C22A}" sibTransId="{E3493B7B-E038-4288-8DF9-2917FC1169C1}"/>
    <dgm:cxn modelId="{D1CD62EE-1878-476A-8974-3AB490DEBBC7}" type="presOf" srcId="{87F0EF8F-33F6-4CEE-A371-87C0A63BFCBB}" destId="{254D3B43-E9D2-4C0D-85E4-A638D4D529BE}" srcOrd="0" destOrd="0" presId="urn:microsoft.com/office/officeart/2008/layout/LinedList"/>
    <dgm:cxn modelId="{5928B990-6B0B-4449-BCEC-240ACC316A3E}" type="presParOf" srcId="{254D3B43-E9D2-4C0D-85E4-A638D4D529BE}" destId="{0D5BBD20-12E3-4E58-A9F8-4E816673CBE8}" srcOrd="0" destOrd="0" presId="urn:microsoft.com/office/officeart/2008/layout/LinedList"/>
    <dgm:cxn modelId="{3DBAB77B-6404-496D-A478-B69D318D0010}" type="presParOf" srcId="{254D3B43-E9D2-4C0D-85E4-A638D4D529BE}" destId="{1E6A02D3-2BD2-4DB4-8198-9ED63A15FD0C}" srcOrd="1" destOrd="0" presId="urn:microsoft.com/office/officeart/2008/layout/LinedList"/>
    <dgm:cxn modelId="{2E3FBA76-BF86-4E1D-87C0-FC0DAD9D2A4F}" type="presParOf" srcId="{1E6A02D3-2BD2-4DB4-8198-9ED63A15FD0C}" destId="{1638CDD7-B1B9-4B03-A2EA-FF4FB09A88B5}" srcOrd="0" destOrd="0" presId="urn:microsoft.com/office/officeart/2008/layout/LinedList"/>
    <dgm:cxn modelId="{788ED512-42FA-44C8-AF23-8E33DE445270}" type="presParOf" srcId="{1E6A02D3-2BD2-4DB4-8198-9ED63A15FD0C}" destId="{22EDDB08-46A5-415A-AB33-D14EDA60BE1E}" srcOrd="1" destOrd="0" presId="urn:microsoft.com/office/officeart/2008/layout/LinedList"/>
    <dgm:cxn modelId="{B67711E5-1F55-4276-872D-21189E28E0FF}" type="presParOf" srcId="{254D3B43-E9D2-4C0D-85E4-A638D4D529BE}" destId="{07C742E2-A9DF-44F2-A150-0D0AC83FEA3A}" srcOrd="2" destOrd="0" presId="urn:microsoft.com/office/officeart/2008/layout/LinedList"/>
    <dgm:cxn modelId="{D98C582B-97D8-4942-B78D-28A150CD47EA}" type="presParOf" srcId="{254D3B43-E9D2-4C0D-85E4-A638D4D529BE}" destId="{DF7D9E50-3DC4-48BF-91AD-27BFB1A02E35}" srcOrd="3" destOrd="0" presId="urn:microsoft.com/office/officeart/2008/layout/LinedList"/>
    <dgm:cxn modelId="{DE0450AA-8FFD-4F25-A1BD-C9E035C5312D}" type="presParOf" srcId="{DF7D9E50-3DC4-48BF-91AD-27BFB1A02E35}" destId="{9E8FDBFA-BA3E-4B94-AD7D-94447D5F2157}" srcOrd="0" destOrd="0" presId="urn:microsoft.com/office/officeart/2008/layout/LinedList"/>
    <dgm:cxn modelId="{FCFC3CEF-F2F7-45B5-9F32-B45AE2986B5E}" type="presParOf" srcId="{DF7D9E50-3DC4-48BF-91AD-27BFB1A02E35}" destId="{20B800E5-6AF7-4DC9-A248-E84A05911FFE}" srcOrd="1" destOrd="0" presId="urn:microsoft.com/office/officeart/2008/layout/LinedList"/>
    <dgm:cxn modelId="{5BD0DCF1-078B-421A-AE49-BC7520A29EFB}" type="presParOf" srcId="{254D3B43-E9D2-4C0D-85E4-A638D4D529BE}" destId="{F4D0A292-FB72-48C5-BE45-FA77C6DA1D97}" srcOrd="4" destOrd="0" presId="urn:microsoft.com/office/officeart/2008/layout/LinedList"/>
    <dgm:cxn modelId="{6F17277A-0D4E-43BB-A8E1-2E4E97302C53}" type="presParOf" srcId="{254D3B43-E9D2-4C0D-85E4-A638D4D529BE}" destId="{356DE5FE-D1B3-4880-9E82-9F3FCBA6F17F}" srcOrd="5" destOrd="0" presId="urn:microsoft.com/office/officeart/2008/layout/LinedList"/>
    <dgm:cxn modelId="{C6B9F7CC-001B-40DA-B6C5-5EEEF8521D03}" type="presParOf" srcId="{356DE5FE-D1B3-4880-9E82-9F3FCBA6F17F}" destId="{FF00C0B2-10C9-4DF7-B586-5F7905F2A225}" srcOrd="0" destOrd="0" presId="urn:microsoft.com/office/officeart/2008/layout/LinedList"/>
    <dgm:cxn modelId="{00D7422B-F429-48B1-BE31-2D03D6803A9C}" type="presParOf" srcId="{356DE5FE-D1B3-4880-9E82-9F3FCBA6F17F}" destId="{4154D6F8-A9C3-4419-8BE9-D643F05A77B2}" srcOrd="1" destOrd="0" presId="urn:microsoft.com/office/officeart/2008/layout/LinedList"/>
    <dgm:cxn modelId="{78C11FB5-6FC7-4AAF-A1F7-C66AE6914417}" type="presParOf" srcId="{254D3B43-E9D2-4C0D-85E4-A638D4D529BE}" destId="{1584395E-54A9-4E95-80FD-569649E77016}" srcOrd="6" destOrd="0" presId="urn:microsoft.com/office/officeart/2008/layout/LinedList"/>
    <dgm:cxn modelId="{5F24C6E4-D550-4356-B1F3-FC666D35B83F}" type="presParOf" srcId="{254D3B43-E9D2-4C0D-85E4-A638D4D529BE}" destId="{48A4D27A-0B5B-48E3-9147-8C7ACC2AC1B5}" srcOrd="7" destOrd="0" presId="urn:microsoft.com/office/officeart/2008/layout/LinedList"/>
    <dgm:cxn modelId="{44F308EC-0551-4FDD-9DD2-E5B8FE216328}" type="presParOf" srcId="{48A4D27A-0B5B-48E3-9147-8C7ACC2AC1B5}" destId="{64FD4C22-DB7C-47AD-BED8-064E5663571F}" srcOrd="0" destOrd="0" presId="urn:microsoft.com/office/officeart/2008/layout/LinedList"/>
    <dgm:cxn modelId="{E26DCE37-9703-4795-BBBA-DF489E0010A7}" type="presParOf" srcId="{48A4D27A-0B5B-48E3-9147-8C7ACC2AC1B5}" destId="{14F16E0C-2F16-47E8-A808-B9BC51A6E0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F0EF8F-33F6-4CEE-A371-87C0A63BFCBB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7140A3-8E8D-4B03-9C3C-96FD68B9C8AA}">
      <dgm:prSet custT="1"/>
      <dgm:spPr/>
      <dgm:t>
        <a:bodyPr/>
        <a:lstStyle/>
        <a:p>
          <a:r>
            <a:rPr lang="en-US" sz="2900" dirty="0">
              <a:solidFill>
                <a:schemeClr val="bg1">
                  <a:lumMod val="65000"/>
                </a:schemeClr>
              </a:solidFill>
            </a:rPr>
            <a:t>Introduction</a:t>
          </a:r>
        </a:p>
      </dgm:t>
    </dgm:pt>
    <dgm:pt modelId="{FC6BBE1C-57CA-4FFF-BE11-DC050428FE67}" type="parTrans" cxnId="{C999F21C-F6A1-441F-A1AB-B8E463E300F8}">
      <dgm:prSet/>
      <dgm:spPr/>
      <dgm:t>
        <a:bodyPr/>
        <a:lstStyle/>
        <a:p>
          <a:endParaRPr lang="en-US"/>
        </a:p>
      </dgm:t>
    </dgm:pt>
    <dgm:pt modelId="{89CB2489-724D-4AD4-8E26-326978B09C6D}" type="sibTrans" cxnId="{C999F21C-F6A1-441F-A1AB-B8E463E300F8}">
      <dgm:prSet/>
      <dgm:spPr/>
      <dgm:t>
        <a:bodyPr/>
        <a:lstStyle/>
        <a:p>
          <a:endParaRPr lang="en-US"/>
        </a:p>
      </dgm:t>
    </dgm:pt>
    <dgm:pt modelId="{658C17E1-76B4-4F0B-BB44-19924B3F7BD2}">
      <dgm:prSet custT="1"/>
      <dgm:spPr/>
      <dgm:t>
        <a:bodyPr/>
        <a:lstStyle/>
        <a:p>
          <a:r>
            <a:rPr lang="en-US" sz="2900" dirty="0">
              <a:solidFill>
                <a:schemeClr val="tx1"/>
              </a:solidFill>
            </a:rPr>
            <a:t>Measurement Principle and Four term error model </a:t>
          </a:r>
        </a:p>
      </dgm:t>
    </dgm:pt>
    <dgm:pt modelId="{C18D7BD6-ECB1-4BA8-B3BA-FBB18601C22A}" type="parTrans" cxnId="{17DAB3D1-7B71-43AD-8A10-91FDDBA6F49D}">
      <dgm:prSet/>
      <dgm:spPr/>
      <dgm:t>
        <a:bodyPr/>
        <a:lstStyle/>
        <a:p>
          <a:endParaRPr lang="en-US"/>
        </a:p>
      </dgm:t>
    </dgm:pt>
    <dgm:pt modelId="{E3493B7B-E038-4288-8DF9-2917FC1169C1}" type="sibTrans" cxnId="{17DAB3D1-7B71-43AD-8A10-91FDDBA6F49D}">
      <dgm:prSet/>
      <dgm:spPr/>
      <dgm:t>
        <a:bodyPr/>
        <a:lstStyle/>
        <a:p>
          <a:endParaRPr lang="en-US"/>
        </a:p>
      </dgm:t>
    </dgm:pt>
    <dgm:pt modelId="{F1C69937-4ECC-47B6-AEBE-8C2F17F67DD8}">
      <dgm:prSet custT="1"/>
      <dgm:spPr/>
      <dgm:t>
        <a:bodyPr/>
        <a:lstStyle/>
        <a:p>
          <a:r>
            <a:rPr lang="en-US" sz="2900" dirty="0">
              <a:solidFill>
                <a:schemeClr val="bg1">
                  <a:lumMod val="65000"/>
                </a:schemeClr>
              </a:solidFill>
            </a:rPr>
            <a:t>Current measurement results</a:t>
          </a:r>
        </a:p>
      </dgm:t>
    </dgm:pt>
    <dgm:pt modelId="{63B4D3ED-DF9E-4791-89DF-594900BDB744}" type="parTrans" cxnId="{2EB84E76-B7D7-4F35-8532-A1B3FB28D6DE}">
      <dgm:prSet/>
      <dgm:spPr/>
      <dgm:t>
        <a:bodyPr/>
        <a:lstStyle/>
        <a:p>
          <a:endParaRPr lang="en-US"/>
        </a:p>
      </dgm:t>
    </dgm:pt>
    <dgm:pt modelId="{D4B821C2-E26E-42E6-8C7B-AE9A3D4EBFE8}" type="sibTrans" cxnId="{2EB84E76-B7D7-4F35-8532-A1B3FB28D6DE}">
      <dgm:prSet/>
      <dgm:spPr/>
      <dgm:t>
        <a:bodyPr/>
        <a:lstStyle/>
        <a:p>
          <a:endParaRPr lang="en-US"/>
        </a:p>
      </dgm:t>
    </dgm:pt>
    <dgm:pt modelId="{EEEAB950-CD61-4BE3-961C-849F3B17005D}">
      <dgm:prSet custT="1"/>
      <dgm:spPr/>
      <dgm:t>
        <a:bodyPr/>
        <a:lstStyle/>
        <a:p>
          <a:r>
            <a:rPr lang="en-US" sz="2900" dirty="0">
              <a:solidFill>
                <a:schemeClr val="bg1">
                  <a:lumMod val="65000"/>
                </a:schemeClr>
              </a:solidFill>
            </a:rPr>
            <a:t>Discussion and Outlook</a:t>
          </a:r>
        </a:p>
      </dgm:t>
    </dgm:pt>
    <dgm:pt modelId="{52922844-3E32-404D-8362-95E5C55EC362}" type="parTrans" cxnId="{BD7A146C-236B-42C2-87DF-AF10D642BCA4}">
      <dgm:prSet/>
      <dgm:spPr/>
      <dgm:t>
        <a:bodyPr/>
        <a:lstStyle/>
        <a:p>
          <a:endParaRPr lang="en-US"/>
        </a:p>
      </dgm:t>
    </dgm:pt>
    <dgm:pt modelId="{E2C513AA-2CD2-4015-BC26-7E8BFD93F38A}" type="sibTrans" cxnId="{BD7A146C-236B-42C2-87DF-AF10D642BCA4}">
      <dgm:prSet/>
      <dgm:spPr/>
      <dgm:t>
        <a:bodyPr/>
        <a:lstStyle/>
        <a:p>
          <a:endParaRPr lang="en-US"/>
        </a:p>
      </dgm:t>
    </dgm:pt>
    <dgm:pt modelId="{254D3B43-E9D2-4C0D-85E4-A638D4D529BE}" type="pres">
      <dgm:prSet presAssocID="{87F0EF8F-33F6-4CEE-A371-87C0A63BFCBB}" presName="vert0" presStyleCnt="0">
        <dgm:presLayoutVars>
          <dgm:dir/>
          <dgm:animOne val="branch"/>
          <dgm:animLvl val="lvl"/>
        </dgm:presLayoutVars>
      </dgm:prSet>
      <dgm:spPr/>
    </dgm:pt>
    <dgm:pt modelId="{0D5BBD20-12E3-4E58-A9F8-4E816673CBE8}" type="pres">
      <dgm:prSet presAssocID="{657140A3-8E8D-4B03-9C3C-96FD68B9C8AA}" presName="thickLine" presStyleLbl="alignNode1" presStyleIdx="0" presStyleCnt="4"/>
      <dgm:spPr/>
    </dgm:pt>
    <dgm:pt modelId="{1E6A02D3-2BD2-4DB4-8198-9ED63A15FD0C}" type="pres">
      <dgm:prSet presAssocID="{657140A3-8E8D-4B03-9C3C-96FD68B9C8AA}" presName="horz1" presStyleCnt="0"/>
      <dgm:spPr/>
    </dgm:pt>
    <dgm:pt modelId="{1638CDD7-B1B9-4B03-A2EA-FF4FB09A88B5}" type="pres">
      <dgm:prSet presAssocID="{657140A3-8E8D-4B03-9C3C-96FD68B9C8AA}" presName="tx1" presStyleLbl="revTx" presStyleIdx="0" presStyleCnt="4"/>
      <dgm:spPr/>
    </dgm:pt>
    <dgm:pt modelId="{22EDDB08-46A5-415A-AB33-D14EDA60BE1E}" type="pres">
      <dgm:prSet presAssocID="{657140A3-8E8D-4B03-9C3C-96FD68B9C8AA}" presName="vert1" presStyleCnt="0"/>
      <dgm:spPr/>
    </dgm:pt>
    <dgm:pt modelId="{07C742E2-A9DF-44F2-A150-0D0AC83FEA3A}" type="pres">
      <dgm:prSet presAssocID="{658C17E1-76B4-4F0B-BB44-19924B3F7BD2}" presName="thickLine" presStyleLbl="alignNode1" presStyleIdx="1" presStyleCnt="4"/>
      <dgm:spPr/>
    </dgm:pt>
    <dgm:pt modelId="{DF7D9E50-3DC4-48BF-91AD-27BFB1A02E35}" type="pres">
      <dgm:prSet presAssocID="{658C17E1-76B4-4F0B-BB44-19924B3F7BD2}" presName="horz1" presStyleCnt="0"/>
      <dgm:spPr/>
    </dgm:pt>
    <dgm:pt modelId="{9E8FDBFA-BA3E-4B94-AD7D-94447D5F2157}" type="pres">
      <dgm:prSet presAssocID="{658C17E1-76B4-4F0B-BB44-19924B3F7BD2}" presName="tx1" presStyleLbl="revTx" presStyleIdx="1" presStyleCnt="4"/>
      <dgm:spPr/>
    </dgm:pt>
    <dgm:pt modelId="{20B800E5-6AF7-4DC9-A248-E84A05911FFE}" type="pres">
      <dgm:prSet presAssocID="{658C17E1-76B4-4F0B-BB44-19924B3F7BD2}" presName="vert1" presStyleCnt="0"/>
      <dgm:spPr/>
    </dgm:pt>
    <dgm:pt modelId="{F4D0A292-FB72-48C5-BE45-FA77C6DA1D97}" type="pres">
      <dgm:prSet presAssocID="{F1C69937-4ECC-47B6-AEBE-8C2F17F67DD8}" presName="thickLine" presStyleLbl="alignNode1" presStyleIdx="2" presStyleCnt="4"/>
      <dgm:spPr/>
    </dgm:pt>
    <dgm:pt modelId="{356DE5FE-D1B3-4880-9E82-9F3FCBA6F17F}" type="pres">
      <dgm:prSet presAssocID="{F1C69937-4ECC-47B6-AEBE-8C2F17F67DD8}" presName="horz1" presStyleCnt="0"/>
      <dgm:spPr/>
    </dgm:pt>
    <dgm:pt modelId="{FF00C0B2-10C9-4DF7-B586-5F7905F2A225}" type="pres">
      <dgm:prSet presAssocID="{F1C69937-4ECC-47B6-AEBE-8C2F17F67DD8}" presName="tx1" presStyleLbl="revTx" presStyleIdx="2" presStyleCnt="4"/>
      <dgm:spPr/>
    </dgm:pt>
    <dgm:pt modelId="{4154D6F8-A9C3-4419-8BE9-D643F05A77B2}" type="pres">
      <dgm:prSet presAssocID="{F1C69937-4ECC-47B6-AEBE-8C2F17F67DD8}" presName="vert1" presStyleCnt="0"/>
      <dgm:spPr/>
    </dgm:pt>
    <dgm:pt modelId="{1584395E-54A9-4E95-80FD-569649E77016}" type="pres">
      <dgm:prSet presAssocID="{EEEAB950-CD61-4BE3-961C-849F3B17005D}" presName="thickLine" presStyleLbl="alignNode1" presStyleIdx="3" presStyleCnt="4"/>
      <dgm:spPr/>
    </dgm:pt>
    <dgm:pt modelId="{48A4D27A-0B5B-48E3-9147-8C7ACC2AC1B5}" type="pres">
      <dgm:prSet presAssocID="{EEEAB950-CD61-4BE3-961C-849F3B17005D}" presName="horz1" presStyleCnt="0"/>
      <dgm:spPr/>
    </dgm:pt>
    <dgm:pt modelId="{64FD4C22-DB7C-47AD-BED8-064E5663571F}" type="pres">
      <dgm:prSet presAssocID="{EEEAB950-CD61-4BE3-961C-849F3B17005D}" presName="tx1" presStyleLbl="revTx" presStyleIdx="3" presStyleCnt="4"/>
      <dgm:spPr/>
    </dgm:pt>
    <dgm:pt modelId="{14F16E0C-2F16-47E8-A808-B9BC51A6E0B3}" type="pres">
      <dgm:prSet presAssocID="{EEEAB950-CD61-4BE3-961C-849F3B17005D}" presName="vert1" presStyleCnt="0"/>
      <dgm:spPr/>
    </dgm:pt>
  </dgm:ptLst>
  <dgm:cxnLst>
    <dgm:cxn modelId="{992BA107-9D73-4C6C-BD9B-7167C9EB5F9B}" type="presOf" srcId="{F1C69937-4ECC-47B6-AEBE-8C2F17F67DD8}" destId="{FF00C0B2-10C9-4DF7-B586-5F7905F2A225}" srcOrd="0" destOrd="0" presId="urn:microsoft.com/office/officeart/2008/layout/LinedList"/>
    <dgm:cxn modelId="{C999F21C-F6A1-441F-A1AB-B8E463E300F8}" srcId="{87F0EF8F-33F6-4CEE-A371-87C0A63BFCBB}" destId="{657140A3-8E8D-4B03-9C3C-96FD68B9C8AA}" srcOrd="0" destOrd="0" parTransId="{FC6BBE1C-57CA-4FFF-BE11-DC050428FE67}" sibTransId="{89CB2489-724D-4AD4-8E26-326978B09C6D}"/>
    <dgm:cxn modelId="{BD7A146C-236B-42C2-87DF-AF10D642BCA4}" srcId="{87F0EF8F-33F6-4CEE-A371-87C0A63BFCBB}" destId="{EEEAB950-CD61-4BE3-961C-849F3B17005D}" srcOrd="3" destOrd="0" parTransId="{52922844-3E32-404D-8362-95E5C55EC362}" sibTransId="{E2C513AA-2CD2-4015-BC26-7E8BFD93F38A}"/>
    <dgm:cxn modelId="{BB8B3B54-2722-4CF9-B468-4098B8060848}" type="presOf" srcId="{EEEAB950-CD61-4BE3-961C-849F3B17005D}" destId="{64FD4C22-DB7C-47AD-BED8-064E5663571F}" srcOrd="0" destOrd="0" presId="urn:microsoft.com/office/officeart/2008/layout/LinedList"/>
    <dgm:cxn modelId="{2EB84E76-B7D7-4F35-8532-A1B3FB28D6DE}" srcId="{87F0EF8F-33F6-4CEE-A371-87C0A63BFCBB}" destId="{F1C69937-4ECC-47B6-AEBE-8C2F17F67DD8}" srcOrd="2" destOrd="0" parTransId="{63B4D3ED-DF9E-4791-89DF-594900BDB744}" sibTransId="{D4B821C2-E26E-42E6-8C7B-AE9A3D4EBFE8}"/>
    <dgm:cxn modelId="{4E76F8AD-1E4F-4EEB-A746-C2AC8CE01CBB}" type="presOf" srcId="{657140A3-8E8D-4B03-9C3C-96FD68B9C8AA}" destId="{1638CDD7-B1B9-4B03-A2EA-FF4FB09A88B5}" srcOrd="0" destOrd="0" presId="urn:microsoft.com/office/officeart/2008/layout/LinedList"/>
    <dgm:cxn modelId="{3A1AD9C2-FF90-4643-9586-C1F8FC585316}" type="presOf" srcId="{658C17E1-76B4-4F0B-BB44-19924B3F7BD2}" destId="{9E8FDBFA-BA3E-4B94-AD7D-94447D5F2157}" srcOrd="0" destOrd="0" presId="urn:microsoft.com/office/officeart/2008/layout/LinedList"/>
    <dgm:cxn modelId="{17DAB3D1-7B71-43AD-8A10-91FDDBA6F49D}" srcId="{87F0EF8F-33F6-4CEE-A371-87C0A63BFCBB}" destId="{658C17E1-76B4-4F0B-BB44-19924B3F7BD2}" srcOrd="1" destOrd="0" parTransId="{C18D7BD6-ECB1-4BA8-B3BA-FBB18601C22A}" sibTransId="{E3493B7B-E038-4288-8DF9-2917FC1169C1}"/>
    <dgm:cxn modelId="{D1CD62EE-1878-476A-8974-3AB490DEBBC7}" type="presOf" srcId="{87F0EF8F-33F6-4CEE-A371-87C0A63BFCBB}" destId="{254D3B43-E9D2-4C0D-85E4-A638D4D529BE}" srcOrd="0" destOrd="0" presId="urn:microsoft.com/office/officeart/2008/layout/LinedList"/>
    <dgm:cxn modelId="{5928B990-6B0B-4449-BCEC-240ACC316A3E}" type="presParOf" srcId="{254D3B43-E9D2-4C0D-85E4-A638D4D529BE}" destId="{0D5BBD20-12E3-4E58-A9F8-4E816673CBE8}" srcOrd="0" destOrd="0" presId="urn:microsoft.com/office/officeart/2008/layout/LinedList"/>
    <dgm:cxn modelId="{3DBAB77B-6404-496D-A478-B69D318D0010}" type="presParOf" srcId="{254D3B43-E9D2-4C0D-85E4-A638D4D529BE}" destId="{1E6A02D3-2BD2-4DB4-8198-9ED63A15FD0C}" srcOrd="1" destOrd="0" presId="urn:microsoft.com/office/officeart/2008/layout/LinedList"/>
    <dgm:cxn modelId="{2E3FBA76-BF86-4E1D-87C0-FC0DAD9D2A4F}" type="presParOf" srcId="{1E6A02D3-2BD2-4DB4-8198-9ED63A15FD0C}" destId="{1638CDD7-B1B9-4B03-A2EA-FF4FB09A88B5}" srcOrd="0" destOrd="0" presId="urn:microsoft.com/office/officeart/2008/layout/LinedList"/>
    <dgm:cxn modelId="{788ED512-42FA-44C8-AF23-8E33DE445270}" type="presParOf" srcId="{1E6A02D3-2BD2-4DB4-8198-9ED63A15FD0C}" destId="{22EDDB08-46A5-415A-AB33-D14EDA60BE1E}" srcOrd="1" destOrd="0" presId="urn:microsoft.com/office/officeart/2008/layout/LinedList"/>
    <dgm:cxn modelId="{B67711E5-1F55-4276-872D-21189E28E0FF}" type="presParOf" srcId="{254D3B43-E9D2-4C0D-85E4-A638D4D529BE}" destId="{07C742E2-A9DF-44F2-A150-0D0AC83FEA3A}" srcOrd="2" destOrd="0" presId="urn:microsoft.com/office/officeart/2008/layout/LinedList"/>
    <dgm:cxn modelId="{D98C582B-97D8-4942-B78D-28A150CD47EA}" type="presParOf" srcId="{254D3B43-E9D2-4C0D-85E4-A638D4D529BE}" destId="{DF7D9E50-3DC4-48BF-91AD-27BFB1A02E35}" srcOrd="3" destOrd="0" presId="urn:microsoft.com/office/officeart/2008/layout/LinedList"/>
    <dgm:cxn modelId="{DE0450AA-8FFD-4F25-A1BD-C9E035C5312D}" type="presParOf" srcId="{DF7D9E50-3DC4-48BF-91AD-27BFB1A02E35}" destId="{9E8FDBFA-BA3E-4B94-AD7D-94447D5F2157}" srcOrd="0" destOrd="0" presId="urn:microsoft.com/office/officeart/2008/layout/LinedList"/>
    <dgm:cxn modelId="{FCFC3CEF-F2F7-45B5-9F32-B45AE2986B5E}" type="presParOf" srcId="{DF7D9E50-3DC4-48BF-91AD-27BFB1A02E35}" destId="{20B800E5-6AF7-4DC9-A248-E84A05911FFE}" srcOrd="1" destOrd="0" presId="urn:microsoft.com/office/officeart/2008/layout/LinedList"/>
    <dgm:cxn modelId="{5BD0DCF1-078B-421A-AE49-BC7520A29EFB}" type="presParOf" srcId="{254D3B43-E9D2-4C0D-85E4-A638D4D529BE}" destId="{F4D0A292-FB72-48C5-BE45-FA77C6DA1D97}" srcOrd="4" destOrd="0" presId="urn:microsoft.com/office/officeart/2008/layout/LinedList"/>
    <dgm:cxn modelId="{6F17277A-0D4E-43BB-A8E1-2E4E97302C53}" type="presParOf" srcId="{254D3B43-E9D2-4C0D-85E4-A638D4D529BE}" destId="{356DE5FE-D1B3-4880-9E82-9F3FCBA6F17F}" srcOrd="5" destOrd="0" presId="urn:microsoft.com/office/officeart/2008/layout/LinedList"/>
    <dgm:cxn modelId="{C6B9F7CC-001B-40DA-B6C5-5EEEF8521D03}" type="presParOf" srcId="{356DE5FE-D1B3-4880-9E82-9F3FCBA6F17F}" destId="{FF00C0B2-10C9-4DF7-B586-5F7905F2A225}" srcOrd="0" destOrd="0" presId="urn:microsoft.com/office/officeart/2008/layout/LinedList"/>
    <dgm:cxn modelId="{00D7422B-F429-48B1-BE31-2D03D6803A9C}" type="presParOf" srcId="{356DE5FE-D1B3-4880-9E82-9F3FCBA6F17F}" destId="{4154D6F8-A9C3-4419-8BE9-D643F05A77B2}" srcOrd="1" destOrd="0" presId="urn:microsoft.com/office/officeart/2008/layout/LinedList"/>
    <dgm:cxn modelId="{78C11FB5-6FC7-4AAF-A1F7-C66AE6914417}" type="presParOf" srcId="{254D3B43-E9D2-4C0D-85E4-A638D4D529BE}" destId="{1584395E-54A9-4E95-80FD-569649E77016}" srcOrd="6" destOrd="0" presId="urn:microsoft.com/office/officeart/2008/layout/LinedList"/>
    <dgm:cxn modelId="{5F24C6E4-D550-4356-B1F3-FC666D35B83F}" type="presParOf" srcId="{254D3B43-E9D2-4C0D-85E4-A638D4D529BE}" destId="{48A4D27A-0B5B-48E3-9147-8C7ACC2AC1B5}" srcOrd="7" destOrd="0" presId="urn:microsoft.com/office/officeart/2008/layout/LinedList"/>
    <dgm:cxn modelId="{44F308EC-0551-4FDD-9DD2-E5B8FE216328}" type="presParOf" srcId="{48A4D27A-0B5B-48E3-9147-8C7ACC2AC1B5}" destId="{64FD4C22-DB7C-47AD-BED8-064E5663571F}" srcOrd="0" destOrd="0" presId="urn:microsoft.com/office/officeart/2008/layout/LinedList"/>
    <dgm:cxn modelId="{E26DCE37-9703-4795-BBBA-DF489E0010A7}" type="presParOf" srcId="{48A4D27A-0B5B-48E3-9147-8C7ACC2AC1B5}" destId="{14F16E0C-2F16-47E8-A808-B9BC51A6E0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F0EF8F-33F6-4CEE-A371-87C0A63BFCBB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7140A3-8E8D-4B03-9C3C-96FD68B9C8AA}">
      <dgm:prSet custT="1"/>
      <dgm:spPr/>
      <dgm:t>
        <a:bodyPr/>
        <a:lstStyle/>
        <a:p>
          <a:r>
            <a:rPr lang="en-US" sz="2900" dirty="0">
              <a:solidFill>
                <a:schemeClr val="bg1">
                  <a:lumMod val="65000"/>
                </a:schemeClr>
              </a:solidFill>
            </a:rPr>
            <a:t>Introduction</a:t>
          </a:r>
        </a:p>
      </dgm:t>
    </dgm:pt>
    <dgm:pt modelId="{FC6BBE1C-57CA-4FFF-BE11-DC050428FE67}" type="parTrans" cxnId="{C999F21C-F6A1-441F-A1AB-B8E463E300F8}">
      <dgm:prSet/>
      <dgm:spPr/>
      <dgm:t>
        <a:bodyPr/>
        <a:lstStyle/>
        <a:p>
          <a:endParaRPr lang="en-US"/>
        </a:p>
      </dgm:t>
    </dgm:pt>
    <dgm:pt modelId="{89CB2489-724D-4AD4-8E26-326978B09C6D}" type="sibTrans" cxnId="{C999F21C-F6A1-441F-A1AB-B8E463E300F8}">
      <dgm:prSet/>
      <dgm:spPr/>
      <dgm:t>
        <a:bodyPr/>
        <a:lstStyle/>
        <a:p>
          <a:endParaRPr lang="en-US"/>
        </a:p>
      </dgm:t>
    </dgm:pt>
    <dgm:pt modelId="{658C17E1-76B4-4F0B-BB44-19924B3F7BD2}">
      <dgm:prSet custT="1"/>
      <dgm:spPr/>
      <dgm:t>
        <a:bodyPr/>
        <a:lstStyle/>
        <a:p>
          <a:r>
            <a:rPr lang="en-US" sz="2900" dirty="0">
              <a:solidFill>
                <a:schemeClr val="bg1">
                  <a:lumMod val="65000"/>
                </a:schemeClr>
              </a:solidFill>
            </a:rPr>
            <a:t>Measurement Principle and Four term error model </a:t>
          </a:r>
        </a:p>
      </dgm:t>
    </dgm:pt>
    <dgm:pt modelId="{C18D7BD6-ECB1-4BA8-B3BA-FBB18601C22A}" type="parTrans" cxnId="{17DAB3D1-7B71-43AD-8A10-91FDDBA6F49D}">
      <dgm:prSet/>
      <dgm:spPr/>
      <dgm:t>
        <a:bodyPr/>
        <a:lstStyle/>
        <a:p>
          <a:endParaRPr lang="en-US"/>
        </a:p>
      </dgm:t>
    </dgm:pt>
    <dgm:pt modelId="{E3493B7B-E038-4288-8DF9-2917FC1169C1}" type="sibTrans" cxnId="{17DAB3D1-7B71-43AD-8A10-91FDDBA6F49D}">
      <dgm:prSet/>
      <dgm:spPr/>
      <dgm:t>
        <a:bodyPr/>
        <a:lstStyle/>
        <a:p>
          <a:endParaRPr lang="en-US"/>
        </a:p>
      </dgm:t>
    </dgm:pt>
    <dgm:pt modelId="{F1C69937-4ECC-47B6-AEBE-8C2F17F67DD8}">
      <dgm:prSet custT="1"/>
      <dgm:spPr/>
      <dgm:t>
        <a:bodyPr/>
        <a:lstStyle/>
        <a:p>
          <a:r>
            <a:rPr lang="en-US" sz="2900" dirty="0">
              <a:solidFill>
                <a:schemeClr val="tx1"/>
              </a:solidFill>
            </a:rPr>
            <a:t>Current measurement results</a:t>
          </a:r>
        </a:p>
      </dgm:t>
    </dgm:pt>
    <dgm:pt modelId="{63B4D3ED-DF9E-4791-89DF-594900BDB744}" type="parTrans" cxnId="{2EB84E76-B7D7-4F35-8532-A1B3FB28D6DE}">
      <dgm:prSet/>
      <dgm:spPr/>
      <dgm:t>
        <a:bodyPr/>
        <a:lstStyle/>
        <a:p>
          <a:endParaRPr lang="en-US"/>
        </a:p>
      </dgm:t>
    </dgm:pt>
    <dgm:pt modelId="{D4B821C2-E26E-42E6-8C7B-AE9A3D4EBFE8}" type="sibTrans" cxnId="{2EB84E76-B7D7-4F35-8532-A1B3FB28D6DE}">
      <dgm:prSet/>
      <dgm:spPr/>
      <dgm:t>
        <a:bodyPr/>
        <a:lstStyle/>
        <a:p>
          <a:endParaRPr lang="en-US"/>
        </a:p>
      </dgm:t>
    </dgm:pt>
    <dgm:pt modelId="{EEEAB950-CD61-4BE3-961C-849F3B17005D}">
      <dgm:prSet custT="1"/>
      <dgm:spPr/>
      <dgm:t>
        <a:bodyPr/>
        <a:lstStyle/>
        <a:p>
          <a:r>
            <a:rPr lang="en-US" sz="2900" dirty="0">
              <a:solidFill>
                <a:schemeClr val="bg1">
                  <a:lumMod val="65000"/>
                </a:schemeClr>
              </a:solidFill>
            </a:rPr>
            <a:t>Discussion and Outlook</a:t>
          </a:r>
        </a:p>
      </dgm:t>
    </dgm:pt>
    <dgm:pt modelId="{52922844-3E32-404D-8362-95E5C55EC362}" type="parTrans" cxnId="{BD7A146C-236B-42C2-87DF-AF10D642BCA4}">
      <dgm:prSet/>
      <dgm:spPr/>
      <dgm:t>
        <a:bodyPr/>
        <a:lstStyle/>
        <a:p>
          <a:endParaRPr lang="en-US"/>
        </a:p>
      </dgm:t>
    </dgm:pt>
    <dgm:pt modelId="{E2C513AA-2CD2-4015-BC26-7E8BFD93F38A}" type="sibTrans" cxnId="{BD7A146C-236B-42C2-87DF-AF10D642BCA4}">
      <dgm:prSet/>
      <dgm:spPr/>
      <dgm:t>
        <a:bodyPr/>
        <a:lstStyle/>
        <a:p>
          <a:endParaRPr lang="en-US"/>
        </a:p>
      </dgm:t>
    </dgm:pt>
    <dgm:pt modelId="{254D3B43-E9D2-4C0D-85E4-A638D4D529BE}" type="pres">
      <dgm:prSet presAssocID="{87F0EF8F-33F6-4CEE-A371-87C0A63BFCBB}" presName="vert0" presStyleCnt="0">
        <dgm:presLayoutVars>
          <dgm:dir/>
          <dgm:animOne val="branch"/>
          <dgm:animLvl val="lvl"/>
        </dgm:presLayoutVars>
      </dgm:prSet>
      <dgm:spPr/>
    </dgm:pt>
    <dgm:pt modelId="{0D5BBD20-12E3-4E58-A9F8-4E816673CBE8}" type="pres">
      <dgm:prSet presAssocID="{657140A3-8E8D-4B03-9C3C-96FD68B9C8AA}" presName="thickLine" presStyleLbl="alignNode1" presStyleIdx="0" presStyleCnt="4"/>
      <dgm:spPr/>
    </dgm:pt>
    <dgm:pt modelId="{1E6A02D3-2BD2-4DB4-8198-9ED63A15FD0C}" type="pres">
      <dgm:prSet presAssocID="{657140A3-8E8D-4B03-9C3C-96FD68B9C8AA}" presName="horz1" presStyleCnt="0"/>
      <dgm:spPr/>
    </dgm:pt>
    <dgm:pt modelId="{1638CDD7-B1B9-4B03-A2EA-FF4FB09A88B5}" type="pres">
      <dgm:prSet presAssocID="{657140A3-8E8D-4B03-9C3C-96FD68B9C8AA}" presName="tx1" presStyleLbl="revTx" presStyleIdx="0" presStyleCnt="4"/>
      <dgm:spPr/>
    </dgm:pt>
    <dgm:pt modelId="{22EDDB08-46A5-415A-AB33-D14EDA60BE1E}" type="pres">
      <dgm:prSet presAssocID="{657140A3-8E8D-4B03-9C3C-96FD68B9C8AA}" presName="vert1" presStyleCnt="0"/>
      <dgm:spPr/>
    </dgm:pt>
    <dgm:pt modelId="{07C742E2-A9DF-44F2-A150-0D0AC83FEA3A}" type="pres">
      <dgm:prSet presAssocID="{658C17E1-76B4-4F0B-BB44-19924B3F7BD2}" presName="thickLine" presStyleLbl="alignNode1" presStyleIdx="1" presStyleCnt="4"/>
      <dgm:spPr/>
    </dgm:pt>
    <dgm:pt modelId="{DF7D9E50-3DC4-48BF-91AD-27BFB1A02E35}" type="pres">
      <dgm:prSet presAssocID="{658C17E1-76B4-4F0B-BB44-19924B3F7BD2}" presName="horz1" presStyleCnt="0"/>
      <dgm:spPr/>
    </dgm:pt>
    <dgm:pt modelId="{9E8FDBFA-BA3E-4B94-AD7D-94447D5F2157}" type="pres">
      <dgm:prSet presAssocID="{658C17E1-76B4-4F0B-BB44-19924B3F7BD2}" presName="tx1" presStyleLbl="revTx" presStyleIdx="1" presStyleCnt="4"/>
      <dgm:spPr/>
    </dgm:pt>
    <dgm:pt modelId="{20B800E5-6AF7-4DC9-A248-E84A05911FFE}" type="pres">
      <dgm:prSet presAssocID="{658C17E1-76B4-4F0B-BB44-19924B3F7BD2}" presName="vert1" presStyleCnt="0"/>
      <dgm:spPr/>
    </dgm:pt>
    <dgm:pt modelId="{F4D0A292-FB72-48C5-BE45-FA77C6DA1D97}" type="pres">
      <dgm:prSet presAssocID="{F1C69937-4ECC-47B6-AEBE-8C2F17F67DD8}" presName="thickLine" presStyleLbl="alignNode1" presStyleIdx="2" presStyleCnt="4"/>
      <dgm:spPr/>
    </dgm:pt>
    <dgm:pt modelId="{356DE5FE-D1B3-4880-9E82-9F3FCBA6F17F}" type="pres">
      <dgm:prSet presAssocID="{F1C69937-4ECC-47B6-AEBE-8C2F17F67DD8}" presName="horz1" presStyleCnt="0"/>
      <dgm:spPr/>
    </dgm:pt>
    <dgm:pt modelId="{FF00C0B2-10C9-4DF7-B586-5F7905F2A225}" type="pres">
      <dgm:prSet presAssocID="{F1C69937-4ECC-47B6-AEBE-8C2F17F67DD8}" presName="tx1" presStyleLbl="revTx" presStyleIdx="2" presStyleCnt="4"/>
      <dgm:spPr/>
    </dgm:pt>
    <dgm:pt modelId="{4154D6F8-A9C3-4419-8BE9-D643F05A77B2}" type="pres">
      <dgm:prSet presAssocID="{F1C69937-4ECC-47B6-AEBE-8C2F17F67DD8}" presName="vert1" presStyleCnt="0"/>
      <dgm:spPr/>
    </dgm:pt>
    <dgm:pt modelId="{1584395E-54A9-4E95-80FD-569649E77016}" type="pres">
      <dgm:prSet presAssocID="{EEEAB950-CD61-4BE3-961C-849F3B17005D}" presName="thickLine" presStyleLbl="alignNode1" presStyleIdx="3" presStyleCnt="4"/>
      <dgm:spPr/>
    </dgm:pt>
    <dgm:pt modelId="{48A4D27A-0B5B-48E3-9147-8C7ACC2AC1B5}" type="pres">
      <dgm:prSet presAssocID="{EEEAB950-CD61-4BE3-961C-849F3B17005D}" presName="horz1" presStyleCnt="0"/>
      <dgm:spPr/>
    </dgm:pt>
    <dgm:pt modelId="{64FD4C22-DB7C-47AD-BED8-064E5663571F}" type="pres">
      <dgm:prSet presAssocID="{EEEAB950-CD61-4BE3-961C-849F3B17005D}" presName="tx1" presStyleLbl="revTx" presStyleIdx="3" presStyleCnt="4"/>
      <dgm:spPr/>
    </dgm:pt>
    <dgm:pt modelId="{14F16E0C-2F16-47E8-A808-B9BC51A6E0B3}" type="pres">
      <dgm:prSet presAssocID="{EEEAB950-CD61-4BE3-961C-849F3B17005D}" presName="vert1" presStyleCnt="0"/>
      <dgm:spPr/>
    </dgm:pt>
  </dgm:ptLst>
  <dgm:cxnLst>
    <dgm:cxn modelId="{992BA107-9D73-4C6C-BD9B-7167C9EB5F9B}" type="presOf" srcId="{F1C69937-4ECC-47B6-AEBE-8C2F17F67DD8}" destId="{FF00C0B2-10C9-4DF7-B586-5F7905F2A225}" srcOrd="0" destOrd="0" presId="urn:microsoft.com/office/officeart/2008/layout/LinedList"/>
    <dgm:cxn modelId="{C999F21C-F6A1-441F-A1AB-B8E463E300F8}" srcId="{87F0EF8F-33F6-4CEE-A371-87C0A63BFCBB}" destId="{657140A3-8E8D-4B03-9C3C-96FD68B9C8AA}" srcOrd="0" destOrd="0" parTransId="{FC6BBE1C-57CA-4FFF-BE11-DC050428FE67}" sibTransId="{89CB2489-724D-4AD4-8E26-326978B09C6D}"/>
    <dgm:cxn modelId="{BD7A146C-236B-42C2-87DF-AF10D642BCA4}" srcId="{87F0EF8F-33F6-4CEE-A371-87C0A63BFCBB}" destId="{EEEAB950-CD61-4BE3-961C-849F3B17005D}" srcOrd="3" destOrd="0" parTransId="{52922844-3E32-404D-8362-95E5C55EC362}" sibTransId="{E2C513AA-2CD2-4015-BC26-7E8BFD93F38A}"/>
    <dgm:cxn modelId="{BB8B3B54-2722-4CF9-B468-4098B8060848}" type="presOf" srcId="{EEEAB950-CD61-4BE3-961C-849F3B17005D}" destId="{64FD4C22-DB7C-47AD-BED8-064E5663571F}" srcOrd="0" destOrd="0" presId="urn:microsoft.com/office/officeart/2008/layout/LinedList"/>
    <dgm:cxn modelId="{2EB84E76-B7D7-4F35-8532-A1B3FB28D6DE}" srcId="{87F0EF8F-33F6-4CEE-A371-87C0A63BFCBB}" destId="{F1C69937-4ECC-47B6-AEBE-8C2F17F67DD8}" srcOrd="2" destOrd="0" parTransId="{63B4D3ED-DF9E-4791-89DF-594900BDB744}" sibTransId="{D4B821C2-E26E-42E6-8C7B-AE9A3D4EBFE8}"/>
    <dgm:cxn modelId="{4E76F8AD-1E4F-4EEB-A746-C2AC8CE01CBB}" type="presOf" srcId="{657140A3-8E8D-4B03-9C3C-96FD68B9C8AA}" destId="{1638CDD7-B1B9-4B03-A2EA-FF4FB09A88B5}" srcOrd="0" destOrd="0" presId="urn:microsoft.com/office/officeart/2008/layout/LinedList"/>
    <dgm:cxn modelId="{3A1AD9C2-FF90-4643-9586-C1F8FC585316}" type="presOf" srcId="{658C17E1-76B4-4F0B-BB44-19924B3F7BD2}" destId="{9E8FDBFA-BA3E-4B94-AD7D-94447D5F2157}" srcOrd="0" destOrd="0" presId="urn:microsoft.com/office/officeart/2008/layout/LinedList"/>
    <dgm:cxn modelId="{17DAB3D1-7B71-43AD-8A10-91FDDBA6F49D}" srcId="{87F0EF8F-33F6-4CEE-A371-87C0A63BFCBB}" destId="{658C17E1-76B4-4F0B-BB44-19924B3F7BD2}" srcOrd="1" destOrd="0" parTransId="{C18D7BD6-ECB1-4BA8-B3BA-FBB18601C22A}" sibTransId="{E3493B7B-E038-4288-8DF9-2917FC1169C1}"/>
    <dgm:cxn modelId="{D1CD62EE-1878-476A-8974-3AB490DEBBC7}" type="presOf" srcId="{87F0EF8F-33F6-4CEE-A371-87C0A63BFCBB}" destId="{254D3B43-E9D2-4C0D-85E4-A638D4D529BE}" srcOrd="0" destOrd="0" presId="urn:microsoft.com/office/officeart/2008/layout/LinedList"/>
    <dgm:cxn modelId="{5928B990-6B0B-4449-BCEC-240ACC316A3E}" type="presParOf" srcId="{254D3B43-E9D2-4C0D-85E4-A638D4D529BE}" destId="{0D5BBD20-12E3-4E58-A9F8-4E816673CBE8}" srcOrd="0" destOrd="0" presId="urn:microsoft.com/office/officeart/2008/layout/LinedList"/>
    <dgm:cxn modelId="{3DBAB77B-6404-496D-A478-B69D318D0010}" type="presParOf" srcId="{254D3B43-E9D2-4C0D-85E4-A638D4D529BE}" destId="{1E6A02D3-2BD2-4DB4-8198-9ED63A15FD0C}" srcOrd="1" destOrd="0" presId="urn:microsoft.com/office/officeart/2008/layout/LinedList"/>
    <dgm:cxn modelId="{2E3FBA76-BF86-4E1D-87C0-FC0DAD9D2A4F}" type="presParOf" srcId="{1E6A02D3-2BD2-4DB4-8198-9ED63A15FD0C}" destId="{1638CDD7-B1B9-4B03-A2EA-FF4FB09A88B5}" srcOrd="0" destOrd="0" presId="urn:microsoft.com/office/officeart/2008/layout/LinedList"/>
    <dgm:cxn modelId="{788ED512-42FA-44C8-AF23-8E33DE445270}" type="presParOf" srcId="{1E6A02D3-2BD2-4DB4-8198-9ED63A15FD0C}" destId="{22EDDB08-46A5-415A-AB33-D14EDA60BE1E}" srcOrd="1" destOrd="0" presId="urn:microsoft.com/office/officeart/2008/layout/LinedList"/>
    <dgm:cxn modelId="{B67711E5-1F55-4276-872D-21189E28E0FF}" type="presParOf" srcId="{254D3B43-E9D2-4C0D-85E4-A638D4D529BE}" destId="{07C742E2-A9DF-44F2-A150-0D0AC83FEA3A}" srcOrd="2" destOrd="0" presId="urn:microsoft.com/office/officeart/2008/layout/LinedList"/>
    <dgm:cxn modelId="{D98C582B-97D8-4942-B78D-28A150CD47EA}" type="presParOf" srcId="{254D3B43-E9D2-4C0D-85E4-A638D4D529BE}" destId="{DF7D9E50-3DC4-48BF-91AD-27BFB1A02E35}" srcOrd="3" destOrd="0" presId="urn:microsoft.com/office/officeart/2008/layout/LinedList"/>
    <dgm:cxn modelId="{DE0450AA-8FFD-4F25-A1BD-C9E035C5312D}" type="presParOf" srcId="{DF7D9E50-3DC4-48BF-91AD-27BFB1A02E35}" destId="{9E8FDBFA-BA3E-4B94-AD7D-94447D5F2157}" srcOrd="0" destOrd="0" presId="urn:microsoft.com/office/officeart/2008/layout/LinedList"/>
    <dgm:cxn modelId="{FCFC3CEF-F2F7-45B5-9F32-B45AE2986B5E}" type="presParOf" srcId="{DF7D9E50-3DC4-48BF-91AD-27BFB1A02E35}" destId="{20B800E5-6AF7-4DC9-A248-E84A05911FFE}" srcOrd="1" destOrd="0" presId="urn:microsoft.com/office/officeart/2008/layout/LinedList"/>
    <dgm:cxn modelId="{5BD0DCF1-078B-421A-AE49-BC7520A29EFB}" type="presParOf" srcId="{254D3B43-E9D2-4C0D-85E4-A638D4D529BE}" destId="{F4D0A292-FB72-48C5-BE45-FA77C6DA1D97}" srcOrd="4" destOrd="0" presId="urn:microsoft.com/office/officeart/2008/layout/LinedList"/>
    <dgm:cxn modelId="{6F17277A-0D4E-43BB-A8E1-2E4E97302C53}" type="presParOf" srcId="{254D3B43-E9D2-4C0D-85E4-A638D4D529BE}" destId="{356DE5FE-D1B3-4880-9E82-9F3FCBA6F17F}" srcOrd="5" destOrd="0" presId="urn:microsoft.com/office/officeart/2008/layout/LinedList"/>
    <dgm:cxn modelId="{C6B9F7CC-001B-40DA-B6C5-5EEEF8521D03}" type="presParOf" srcId="{356DE5FE-D1B3-4880-9E82-9F3FCBA6F17F}" destId="{FF00C0B2-10C9-4DF7-B586-5F7905F2A225}" srcOrd="0" destOrd="0" presId="urn:microsoft.com/office/officeart/2008/layout/LinedList"/>
    <dgm:cxn modelId="{00D7422B-F429-48B1-BE31-2D03D6803A9C}" type="presParOf" srcId="{356DE5FE-D1B3-4880-9E82-9F3FCBA6F17F}" destId="{4154D6F8-A9C3-4419-8BE9-D643F05A77B2}" srcOrd="1" destOrd="0" presId="urn:microsoft.com/office/officeart/2008/layout/LinedList"/>
    <dgm:cxn modelId="{78C11FB5-6FC7-4AAF-A1F7-C66AE6914417}" type="presParOf" srcId="{254D3B43-E9D2-4C0D-85E4-A638D4D529BE}" destId="{1584395E-54A9-4E95-80FD-569649E77016}" srcOrd="6" destOrd="0" presId="urn:microsoft.com/office/officeart/2008/layout/LinedList"/>
    <dgm:cxn modelId="{5F24C6E4-D550-4356-B1F3-FC666D35B83F}" type="presParOf" srcId="{254D3B43-E9D2-4C0D-85E4-A638D4D529BE}" destId="{48A4D27A-0B5B-48E3-9147-8C7ACC2AC1B5}" srcOrd="7" destOrd="0" presId="urn:microsoft.com/office/officeart/2008/layout/LinedList"/>
    <dgm:cxn modelId="{44F308EC-0551-4FDD-9DD2-E5B8FE216328}" type="presParOf" srcId="{48A4D27A-0B5B-48E3-9147-8C7ACC2AC1B5}" destId="{64FD4C22-DB7C-47AD-BED8-064E5663571F}" srcOrd="0" destOrd="0" presId="urn:microsoft.com/office/officeart/2008/layout/LinedList"/>
    <dgm:cxn modelId="{E26DCE37-9703-4795-BBBA-DF489E0010A7}" type="presParOf" srcId="{48A4D27A-0B5B-48E3-9147-8C7ACC2AC1B5}" destId="{14F16E0C-2F16-47E8-A808-B9BC51A6E0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F0EF8F-33F6-4CEE-A371-87C0A63BFCBB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7140A3-8E8D-4B03-9C3C-96FD68B9C8AA}">
      <dgm:prSet custT="1"/>
      <dgm:spPr/>
      <dgm:t>
        <a:bodyPr/>
        <a:lstStyle/>
        <a:p>
          <a:r>
            <a:rPr lang="en-US" sz="2900" dirty="0">
              <a:solidFill>
                <a:schemeClr val="bg1">
                  <a:lumMod val="65000"/>
                </a:schemeClr>
              </a:solidFill>
            </a:rPr>
            <a:t>Introduction</a:t>
          </a:r>
        </a:p>
      </dgm:t>
    </dgm:pt>
    <dgm:pt modelId="{FC6BBE1C-57CA-4FFF-BE11-DC050428FE67}" type="parTrans" cxnId="{C999F21C-F6A1-441F-A1AB-B8E463E300F8}">
      <dgm:prSet/>
      <dgm:spPr/>
      <dgm:t>
        <a:bodyPr/>
        <a:lstStyle/>
        <a:p>
          <a:endParaRPr lang="en-US"/>
        </a:p>
      </dgm:t>
    </dgm:pt>
    <dgm:pt modelId="{89CB2489-724D-4AD4-8E26-326978B09C6D}" type="sibTrans" cxnId="{C999F21C-F6A1-441F-A1AB-B8E463E300F8}">
      <dgm:prSet/>
      <dgm:spPr/>
      <dgm:t>
        <a:bodyPr/>
        <a:lstStyle/>
        <a:p>
          <a:endParaRPr lang="en-US"/>
        </a:p>
      </dgm:t>
    </dgm:pt>
    <dgm:pt modelId="{658C17E1-76B4-4F0B-BB44-19924B3F7BD2}">
      <dgm:prSet custT="1"/>
      <dgm:spPr/>
      <dgm:t>
        <a:bodyPr/>
        <a:lstStyle/>
        <a:p>
          <a:r>
            <a:rPr lang="en-US" sz="2900" dirty="0">
              <a:solidFill>
                <a:schemeClr val="bg1">
                  <a:lumMod val="65000"/>
                </a:schemeClr>
              </a:solidFill>
            </a:rPr>
            <a:t>Measurement Principle and Four term error model </a:t>
          </a:r>
        </a:p>
      </dgm:t>
    </dgm:pt>
    <dgm:pt modelId="{C18D7BD6-ECB1-4BA8-B3BA-FBB18601C22A}" type="parTrans" cxnId="{17DAB3D1-7B71-43AD-8A10-91FDDBA6F49D}">
      <dgm:prSet/>
      <dgm:spPr/>
      <dgm:t>
        <a:bodyPr/>
        <a:lstStyle/>
        <a:p>
          <a:endParaRPr lang="en-US"/>
        </a:p>
      </dgm:t>
    </dgm:pt>
    <dgm:pt modelId="{E3493B7B-E038-4288-8DF9-2917FC1169C1}" type="sibTrans" cxnId="{17DAB3D1-7B71-43AD-8A10-91FDDBA6F49D}">
      <dgm:prSet/>
      <dgm:spPr/>
      <dgm:t>
        <a:bodyPr/>
        <a:lstStyle/>
        <a:p>
          <a:endParaRPr lang="en-US"/>
        </a:p>
      </dgm:t>
    </dgm:pt>
    <dgm:pt modelId="{F1C69937-4ECC-47B6-AEBE-8C2F17F67DD8}">
      <dgm:prSet custT="1"/>
      <dgm:spPr/>
      <dgm:t>
        <a:bodyPr/>
        <a:lstStyle/>
        <a:p>
          <a:r>
            <a:rPr lang="en-US" sz="2900" dirty="0">
              <a:solidFill>
                <a:schemeClr val="bg1">
                  <a:lumMod val="65000"/>
                </a:schemeClr>
              </a:solidFill>
            </a:rPr>
            <a:t>Current measurement results</a:t>
          </a:r>
        </a:p>
      </dgm:t>
    </dgm:pt>
    <dgm:pt modelId="{63B4D3ED-DF9E-4791-89DF-594900BDB744}" type="parTrans" cxnId="{2EB84E76-B7D7-4F35-8532-A1B3FB28D6DE}">
      <dgm:prSet/>
      <dgm:spPr/>
      <dgm:t>
        <a:bodyPr/>
        <a:lstStyle/>
        <a:p>
          <a:endParaRPr lang="en-US"/>
        </a:p>
      </dgm:t>
    </dgm:pt>
    <dgm:pt modelId="{D4B821C2-E26E-42E6-8C7B-AE9A3D4EBFE8}" type="sibTrans" cxnId="{2EB84E76-B7D7-4F35-8532-A1B3FB28D6DE}">
      <dgm:prSet/>
      <dgm:spPr/>
      <dgm:t>
        <a:bodyPr/>
        <a:lstStyle/>
        <a:p>
          <a:endParaRPr lang="en-US"/>
        </a:p>
      </dgm:t>
    </dgm:pt>
    <dgm:pt modelId="{EEEAB950-CD61-4BE3-961C-849F3B17005D}">
      <dgm:prSet custT="1"/>
      <dgm:spPr/>
      <dgm:t>
        <a:bodyPr/>
        <a:lstStyle/>
        <a:p>
          <a:r>
            <a:rPr lang="en-US" sz="2900" dirty="0">
              <a:solidFill>
                <a:schemeClr val="tx1"/>
              </a:solidFill>
            </a:rPr>
            <a:t>Discussion and Outlook</a:t>
          </a:r>
        </a:p>
      </dgm:t>
    </dgm:pt>
    <dgm:pt modelId="{52922844-3E32-404D-8362-95E5C55EC362}" type="parTrans" cxnId="{BD7A146C-236B-42C2-87DF-AF10D642BCA4}">
      <dgm:prSet/>
      <dgm:spPr/>
      <dgm:t>
        <a:bodyPr/>
        <a:lstStyle/>
        <a:p>
          <a:endParaRPr lang="en-US"/>
        </a:p>
      </dgm:t>
    </dgm:pt>
    <dgm:pt modelId="{E2C513AA-2CD2-4015-BC26-7E8BFD93F38A}" type="sibTrans" cxnId="{BD7A146C-236B-42C2-87DF-AF10D642BCA4}">
      <dgm:prSet/>
      <dgm:spPr/>
      <dgm:t>
        <a:bodyPr/>
        <a:lstStyle/>
        <a:p>
          <a:endParaRPr lang="en-US"/>
        </a:p>
      </dgm:t>
    </dgm:pt>
    <dgm:pt modelId="{254D3B43-E9D2-4C0D-85E4-A638D4D529BE}" type="pres">
      <dgm:prSet presAssocID="{87F0EF8F-33F6-4CEE-A371-87C0A63BFCBB}" presName="vert0" presStyleCnt="0">
        <dgm:presLayoutVars>
          <dgm:dir/>
          <dgm:animOne val="branch"/>
          <dgm:animLvl val="lvl"/>
        </dgm:presLayoutVars>
      </dgm:prSet>
      <dgm:spPr/>
    </dgm:pt>
    <dgm:pt modelId="{0D5BBD20-12E3-4E58-A9F8-4E816673CBE8}" type="pres">
      <dgm:prSet presAssocID="{657140A3-8E8D-4B03-9C3C-96FD68B9C8AA}" presName="thickLine" presStyleLbl="alignNode1" presStyleIdx="0" presStyleCnt="4"/>
      <dgm:spPr/>
    </dgm:pt>
    <dgm:pt modelId="{1E6A02D3-2BD2-4DB4-8198-9ED63A15FD0C}" type="pres">
      <dgm:prSet presAssocID="{657140A3-8E8D-4B03-9C3C-96FD68B9C8AA}" presName="horz1" presStyleCnt="0"/>
      <dgm:spPr/>
    </dgm:pt>
    <dgm:pt modelId="{1638CDD7-B1B9-4B03-A2EA-FF4FB09A88B5}" type="pres">
      <dgm:prSet presAssocID="{657140A3-8E8D-4B03-9C3C-96FD68B9C8AA}" presName="tx1" presStyleLbl="revTx" presStyleIdx="0" presStyleCnt="4"/>
      <dgm:spPr/>
    </dgm:pt>
    <dgm:pt modelId="{22EDDB08-46A5-415A-AB33-D14EDA60BE1E}" type="pres">
      <dgm:prSet presAssocID="{657140A3-8E8D-4B03-9C3C-96FD68B9C8AA}" presName="vert1" presStyleCnt="0"/>
      <dgm:spPr/>
    </dgm:pt>
    <dgm:pt modelId="{07C742E2-A9DF-44F2-A150-0D0AC83FEA3A}" type="pres">
      <dgm:prSet presAssocID="{658C17E1-76B4-4F0B-BB44-19924B3F7BD2}" presName="thickLine" presStyleLbl="alignNode1" presStyleIdx="1" presStyleCnt="4"/>
      <dgm:spPr/>
    </dgm:pt>
    <dgm:pt modelId="{DF7D9E50-3DC4-48BF-91AD-27BFB1A02E35}" type="pres">
      <dgm:prSet presAssocID="{658C17E1-76B4-4F0B-BB44-19924B3F7BD2}" presName="horz1" presStyleCnt="0"/>
      <dgm:spPr/>
    </dgm:pt>
    <dgm:pt modelId="{9E8FDBFA-BA3E-4B94-AD7D-94447D5F2157}" type="pres">
      <dgm:prSet presAssocID="{658C17E1-76B4-4F0B-BB44-19924B3F7BD2}" presName="tx1" presStyleLbl="revTx" presStyleIdx="1" presStyleCnt="4"/>
      <dgm:spPr/>
    </dgm:pt>
    <dgm:pt modelId="{20B800E5-6AF7-4DC9-A248-E84A05911FFE}" type="pres">
      <dgm:prSet presAssocID="{658C17E1-76B4-4F0B-BB44-19924B3F7BD2}" presName="vert1" presStyleCnt="0"/>
      <dgm:spPr/>
    </dgm:pt>
    <dgm:pt modelId="{F4D0A292-FB72-48C5-BE45-FA77C6DA1D97}" type="pres">
      <dgm:prSet presAssocID="{F1C69937-4ECC-47B6-AEBE-8C2F17F67DD8}" presName="thickLine" presStyleLbl="alignNode1" presStyleIdx="2" presStyleCnt="4"/>
      <dgm:spPr/>
    </dgm:pt>
    <dgm:pt modelId="{356DE5FE-D1B3-4880-9E82-9F3FCBA6F17F}" type="pres">
      <dgm:prSet presAssocID="{F1C69937-4ECC-47B6-AEBE-8C2F17F67DD8}" presName="horz1" presStyleCnt="0"/>
      <dgm:spPr/>
    </dgm:pt>
    <dgm:pt modelId="{FF00C0B2-10C9-4DF7-B586-5F7905F2A225}" type="pres">
      <dgm:prSet presAssocID="{F1C69937-4ECC-47B6-AEBE-8C2F17F67DD8}" presName="tx1" presStyleLbl="revTx" presStyleIdx="2" presStyleCnt="4"/>
      <dgm:spPr/>
    </dgm:pt>
    <dgm:pt modelId="{4154D6F8-A9C3-4419-8BE9-D643F05A77B2}" type="pres">
      <dgm:prSet presAssocID="{F1C69937-4ECC-47B6-AEBE-8C2F17F67DD8}" presName="vert1" presStyleCnt="0"/>
      <dgm:spPr/>
    </dgm:pt>
    <dgm:pt modelId="{1584395E-54A9-4E95-80FD-569649E77016}" type="pres">
      <dgm:prSet presAssocID="{EEEAB950-CD61-4BE3-961C-849F3B17005D}" presName="thickLine" presStyleLbl="alignNode1" presStyleIdx="3" presStyleCnt="4"/>
      <dgm:spPr/>
    </dgm:pt>
    <dgm:pt modelId="{48A4D27A-0B5B-48E3-9147-8C7ACC2AC1B5}" type="pres">
      <dgm:prSet presAssocID="{EEEAB950-CD61-4BE3-961C-849F3B17005D}" presName="horz1" presStyleCnt="0"/>
      <dgm:spPr/>
    </dgm:pt>
    <dgm:pt modelId="{64FD4C22-DB7C-47AD-BED8-064E5663571F}" type="pres">
      <dgm:prSet presAssocID="{EEEAB950-CD61-4BE3-961C-849F3B17005D}" presName="tx1" presStyleLbl="revTx" presStyleIdx="3" presStyleCnt="4"/>
      <dgm:spPr/>
    </dgm:pt>
    <dgm:pt modelId="{14F16E0C-2F16-47E8-A808-B9BC51A6E0B3}" type="pres">
      <dgm:prSet presAssocID="{EEEAB950-CD61-4BE3-961C-849F3B17005D}" presName="vert1" presStyleCnt="0"/>
      <dgm:spPr/>
    </dgm:pt>
  </dgm:ptLst>
  <dgm:cxnLst>
    <dgm:cxn modelId="{992BA107-9D73-4C6C-BD9B-7167C9EB5F9B}" type="presOf" srcId="{F1C69937-4ECC-47B6-AEBE-8C2F17F67DD8}" destId="{FF00C0B2-10C9-4DF7-B586-5F7905F2A225}" srcOrd="0" destOrd="0" presId="urn:microsoft.com/office/officeart/2008/layout/LinedList"/>
    <dgm:cxn modelId="{C999F21C-F6A1-441F-A1AB-B8E463E300F8}" srcId="{87F0EF8F-33F6-4CEE-A371-87C0A63BFCBB}" destId="{657140A3-8E8D-4B03-9C3C-96FD68B9C8AA}" srcOrd="0" destOrd="0" parTransId="{FC6BBE1C-57CA-4FFF-BE11-DC050428FE67}" sibTransId="{89CB2489-724D-4AD4-8E26-326978B09C6D}"/>
    <dgm:cxn modelId="{BD7A146C-236B-42C2-87DF-AF10D642BCA4}" srcId="{87F0EF8F-33F6-4CEE-A371-87C0A63BFCBB}" destId="{EEEAB950-CD61-4BE3-961C-849F3B17005D}" srcOrd="3" destOrd="0" parTransId="{52922844-3E32-404D-8362-95E5C55EC362}" sibTransId="{E2C513AA-2CD2-4015-BC26-7E8BFD93F38A}"/>
    <dgm:cxn modelId="{BB8B3B54-2722-4CF9-B468-4098B8060848}" type="presOf" srcId="{EEEAB950-CD61-4BE3-961C-849F3B17005D}" destId="{64FD4C22-DB7C-47AD-BED8-064E5663571F}" srcOrd="0" destOrd="0" presId="urn:microsoft.com/office/officeart/2008/layout/LinedList"/>
    <dgm:cxn modelId="{2EB84E76-B7D7-4F35-8532-A1B3FB28D6DE}" srcId="{87F0EF8F-33F6-4CEE-A371-87C0A63BFCBB}" destId="{F1C69937-4ECC-47B6-AEBE-8C2F17F67DD8}" srcOrd="2" destOrd="0" parTransId="{63B4D3ED-DF9E-4791-89DF-594900BDB744}" sibTransId="{D4B821C2-E26E-42E6-8C7B-AE9A3D4EBFE8}"/>
    <dgm:cxn modelId="{4E76F8AD-1E4F-4EEB-A746-C2AC8CE01CBB}" type="presOf" srcId="{657140A3-8E8D-4B03-9C3C-96FD68B9C8AA}" destId="{1638CDD7-B1B9-4B03-A2EA-FF4FB09A88B5}" srcOrd="0" destOrd="0" presId="urn:microsoft.com/office/officeart/2008/layout/LinedList"/>
    <dgm:cxn modelId="{3A1AD9C2-FF90-4643-9586-C1F8FC585316}" type="presOf" srcId="{658C17E1-76B4-4F0B-BB44-19924B3F7BD2}" destId="{9E8FDBFA-BA3E-4B94-AD7D-94447D5F2157}" srcOrd="0" destOrd="0" presId="urn:microsoft.com/office/officeart/2008/layout/LinedList"/>
    <dgm:cxn modelId="{17DAB3D1-7B71-43AD-8A10-91FDDBA6F49D}" srcId="{87F0EF8F-33F6-4CEE-A371-87C0A63BFCBB}" destId="{658C17E1-76B4-4F0B-BB44-19924B3F7BD2}" srcOrd="1" destOrd="0" parTransId="{C18D7BD6-ECB1-4BA8-B3BA-FBB18601C22A}" sibTransId="{E3493B7B-E038-4288-8DF9-2917FC1169C1}"/>
    <dgm:cxn modelId="{D1CD62EE-1878-476A-8974-3AB490DEBBC7}" type="presOf" srcId="{87F0EF8F-33F6-4CEE-A371-87C0A63BFCBB}" destId="{254D3B43-E9D2-4C0D-85E4-A638D4D529BE}" srcOrd="0" destOrd="0" presId="urn:microsoft.com/office/officeart/2008/layout/LinedList"/>
    <dgm:cxn modelId="{5928B990-6B0B-4449-BCEC-240ACC316A3E}" type="presParOf" srcId="{254D3B43-E9D2-4C0D-85E4-A638D4D529BE}" destId="{0D5BBD20-12E3-4E58-A9F8-4E816673CBE8}" srcOrd="0" destOrd="0" presId="urn:microsoft.com/office/officeart/2008/layout/LinedList"/>
    <dgm:cxn modelId="{3DBAB77B-6404-496D-A478-B69D318D0010}" type="presParOf" srcId="{254D3B43-E9D2-4C0D-85E4-A638D4D529BE}" destId="{1E6A02D3-2BD2-4DB4-8198-9ED63A15FD0C}" srcOrd="1" destOrd="0" presId="urn:microsoft.com/office/officeart/2008/layout/LinedList"/>
    <dgm:cxn modelId="{2E3FBA76-BF86-4E1D-87C0-FC0DAD9D2A4F}" type="presParOf" srcId="{1E6A02D3-2BD2-4DB4-8198-9ED63A15FD0C}" destId="{1638CDD7-B1B9-4B03-A2EA-FF4FB09A88B5}" srcOrd="0" destOrd="0" presId="urn:microsoft.com/office/officeart/2008/layout/LinedList"/>
    <dgm:cxn modelId="{788ED512-42FA-44C8-AF23-8E33DE445270}" type="presParOf" srcId="{1E6A02D3-2BD2-4DB4-8198-9ED63A15FD0C}" destId="{22EDDB08-46A5-415A-AB33-D14EDA60BE1E}" srcOrd="1" destOrd="0" presId="urn:microsoft.com/office/officeart/2008/layout/LinedList"/>
    <dgm:cxn modelId="{B67711E5-1F55-4276-872D-21189E28E0FF}" type="presParOf" srcId="{254D3B43-E9D2-4C0D-85E4-A638D4D529BE}" destId="{07C742E2-A9DF-44F2-A150-0D0AC83FEA3A}" srcOrd="2" destOrd="0" presId="urn:microsoft.com/office/officeart/2008/layout/LinedList"/>
    <dgm:cxn modelId="{D98C582B-97D8-4942-B78D-28A150CD47EA}" type="presParOf" srcId="{254D3B43-E9D2-4C0D-85E4-A638D4D529BE}" destId="{DF7D9E50-3DC4-48BF-91AD-27BFB1A02E35}" srcOrd="3" destOrd="0" presId="urn:microsoft.com/office/officeart/2008/layout/LinedList"/>
    <dgm:cxn modelId="{DE0450AA-8FFD-4F25-A1BD-C9E035C5312D}" type="presParOf" srcId="{DF7D9E50-3DC4-48BF-91AD-27BFB1A02E35}" destId="{9E8FDBFA-BA3E-4B94-AD7D-94447D5F2157}" srcOrd="0" destOrd="0" presId="urn:microsoft.com/office/officeart/2008/layout/LinedList"/>
    <dgm:cxn modelId="{FCFC3CEF-F2F7-45B5-9F32-B45AE2986B5E}" type="presParOf" srcId="{DF7D9E50-3DC4-48BF-91AD-27BFB1A02E35}" destId="{20B800E5-6AF7-4DC9-A248-E84A05911FFE}" srcOrd="1" destOrd="0" presId="urn:microsoft.com/office/officeart/2008/layout/LinedList"/>
    <dgm:cxn modelId="{5BD0DCF1-078B-421A-AE49-BC7520A29EFB}" type="presParOf" srcId="{254D3B43-E9D2-4C0D-85E4-A638D4D529BE}" destId="{F4D0A292-FB72-48C5-BE45-FA77C6DA1D97}" srcOrd="4" destOrd="0" presId="urn:microsoft.com/office/officeart/2008/layout/LinedList"/>
    <dgm:cxn modelId="{6F17277A-0D4E-43BB-A8E1-2E4E97302C53}" type="presParOf" srcId="{254D3B43-E9D2-4C0D-85E4-A638D4D529BE}" destId="{356DE5FE-D1B3-4880-9E82-9F3FCBA6F17F}" srcOrd="5" destOrd="0" presId="urn:microsoft.com/office/officeart/2008/layout/LinedList"/>
    <dgm:cxn modelId="{C6B9F7CC-001B-40DA-B6C5-5EEEF8521D03}" type="presParOf" srcId="{356DE5FE-D1B3-4880-9E82-9F3FCBA6F17F}" destId="{FF00C0B2-10C9-4DF7-B586-5F7905F2A225}" srcOrd="0" destOrd="0" presId="urn:microsoft.com/office/officeart/2008/layout/LinedList"/>
    <dgm:cxn modelId="{00D7422B-F429-48B1-BE31-2D03D6803A9C}" type="presParOf" srcId="{356DE5FE-D1B3-4880-9E82-9F3FCBA6F17F}" destId="{4154D6F8-A9C3-4419-8BE9-D643F05A77B2}" srcOrd="1" destOrd="0" presId="urn:microsoft.com/office/officeart/2008/layout/LinedList"/>
    <dgm:cxn modelId="{78C11FB5-6FC7-4AAF-A1F7-C66AE6914417}" type="presParOf" srcId="{254D3B43-E9D2-4C0D-85E4-A638D4D529BE}" destId="{1584395E-54A9-4E95-80FD-569649E77016}" srcOrd="6" destOrd="0" presId="urn:microsoft.com/office/officeart/2008/layout/LinedList"/>
    <dgm:cxn modelId="{5F24C6E4-D550-4356-B1F3-FC666D35B83F}" type="presParOf" srcId="{254D3B43-E9D2-4C0D-85E4-A638D4D529BE}" destId="{48A4D27A-0B5B-48E3-9147-8C7ACC2AC1B5}" srcOrd="7" destOrd="0" presId="urn:microsoft.com/office/officeart/2008/layout/LinedList"/>
    <dgm:cxn modelId="{44F308EC-0551-4FDD-9DD2-E5B8FE216328}" type="presParOf" srcId="{48A4D27A-0B5B-48E3-9147-8C7ACC2AC1B5}" destId="{64FD4C22-DB7C-47AD-BED8-064E5663571F}" srcOrd="0" destOrd="0" presId="urn:microsoft.com/office/officeart/2008/layout/LinedList"/>
    <dgm:cxn modelId="{E26DCE37-9703-4795-BBBA-DF489E0010A7}" type="presParOf" srcId="{48A4D27A-0B5B-48E3-9147-8C7ACC2AC1B5}" destId="{14F16E0C-2F16-47E8-A808-B9BC51A6E0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BBD20-12E3-4E58-A9F8-4E816673CBE8}">
      <dsp:nvSpPr>
        <dsp:cNvPr id="0" name=""/>
        <dsp:cNvSpPr/>
      </dsp:nvSpPr>
      <dsp:spPr>
        <a:xfrm>
          <a:off x="0" y="0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38CDD7-B1B9-4B03-A2EA-FF4FB09A88B5}">
      <dsp:nvSpPr>
        <dsp:cNvPr id="0" name=""/>
        <dsp:cNvSpPr/>
      </dsp:nvSpPr>
      <dsp:spPr>
        <a:xfrm>
          <a:off x="0" y="0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Introduction</a:t>
          </a:r>
        </a:p>
      </dsp:txBody>
      <dsp:txXfrm>
        <a:off x="0" y="0"/>
        <a:ext cx="11376024" cy="1252562"/>
      </dsp:txXfrm>
    </dsp:sp>
    <dsp:sp modelId="{07C742E2-A9DF-44F2-A150-0D0AC83FEA3A}">
      <dsp:nvSpPr>
        <dsp:cNvPr id="0" name=""/>
        <dsp:cNvSpPr/>
      </dsp:nvSpPr>
      <dsp:spPr>
        <a:xfrm>
          <a:off x="0" y="1252562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8FDBFA-BA3E-4B94-AD7D-94447D5F2157}">
      <dsp:nvSpPr>
        <dsp:cNvPr id="0" name=""/>
        <dsp:cNvSpPr/>
      </dsp:nvSpPr>
      <dsp:spPr>
        <a:xfrm>
          <a:off x="0" y="1252562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Measurement Principle and Four term error model </a:t>
          </a:r>
        </a:p>
      </dsp:txBody>
      <dsp:txXfrm>
        <a:off x="0" y="1252562"/>
        <a:ext cx="11376024" cy="1252562"/>
      </dsp:txXfrm>
    </dsp:sp>
    <dsp:sp modelId="{F4D0A292-FB72-48C5-BE45-FA77C6DA1D97}">
      <dsp:nvSpPr>
        <dsp:cNvPr id="0" name=""/>
        <dsp:cNvSpPr/>
      </dsp:nvSpPr>
      <dsp:spPr>
        <a:xfrm>
          <a:off x="0" y="2505124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0C0B2-10C9-4DF7-B586-5F7905F2A225}">
      <dsp:nvSpPr>
        <dsp:cNvPr id="0" name=""/>
        <dsp:cNvSpPr/>
      </dsp:nvSpPr>
      <dsp:spPr>
        <a:xfrm>
          <a:off x="0" y="2505124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Current measurement results</a:t>
          </a:r>
        </a:p>
      </dsp:txBody>
      <dsp:txXfrm>
        <a:off x="0" y="2505124"/>
        <a:ext cx="11376024" cy="1252562"/>
      </dsp:txXfrm>
    </dsp:sp>
    <dsp:sp modelId="{1584395E-54A9-4E95-80FD-569649E77016}">
      <dsp:nvSpPr>
        <dsp:cNvPr id="0" name=""/>
        <dsp:cNvSpPr/>
      </dsp:nvSpPr>
      <dsp:spPr>
        <a:xfrm>
          <a:off x="0" y="3757686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FD4C22-DB7C-47AD-BED8-064E5663571F}">
      <dsp:nvSpPr>
        <dsp:cNvPr id="0" name=""/>
        <dsp:cNvSpPr/>
      </dsp:nvSpPr>
      <dsp:spPr>
        <a:xfrm>
          <a:off x="0" y="3757686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Discussion and Outlook</a:t>
          </a:r>
        </a:p>
      </dsp:txBody>
      <dsp:txXfrm>
        <a:off x="0" y="3757686"/>
        <a:ext cx="11376024" cy="1252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BBD20-12E3-4E58-A9F8-4E816673CBE8}">
      <dsp:nvSpPr>
        <dsp:cNvPr id="0" name=""/>
        <dsp:cNvSpPr/>
      </dsp:nvSpPr>
      <dsp:spPr>
        <a:xfrm>
          <a:off x="0" y="0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38CDD7-B1B9-4B03-A2EA-FF4FB09A88B5}">
      <dsp:nvSpPr>
        <dsp:cNvPr id="0" name=""/>
        <dsp:cNvSpPr/>
      </dsp:nvSpPr>
      <dsp:spPr>
        <a:xfrm>
          <a:off x="0" y="0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Introduction</a:t>
          </a:r>
        </a:p>
      </dsp:txBody>
      <dsp:txXfrm>
        <a:off x="0" y="0"/>
        <a:ext cx="11376024" cy="1252562"/>
      </dsp:txXfrm>
    </dsp:sp>
    <dsp:sp modelId="{07C742E2-A9DF-44F2-A150-0D0AC83FEA3A}">
      <dsp:nvSpPr>
        <dsp:cNvPr id="0" name=""/>
        <dsp:cNvSpPr/>
      </dsp:nvSpPr>
      <dsp:spPr>
        <a:xfrm>
          <a:off x="0" y="1252562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8FDBFA-BA3E-4B94-AD7D-94447D5F2157}">
      <dsp:nvSpPr>
        <dsp:cNvPr id="0" name=""/>
        <dsp:cNvSpPr/>
      </dsp:nvSpPr>
      <dsp:spPr>
        <a:xfrm>
          <a:off x="0" y="1252562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>
                  <a:lumMod val="65000"/>
                </a:schemeClr>
              </a:solidFill>
            </a:rPr>
            <a:t>Measurement Principle and Four term error model </a:t>
          </a:r>
        </a:p>
      </dsp:txBody>
      <dsp:txXfrm>
        <a:off x="0" y="1252562"/>
        <a:ext cx="11376024" cy="1252562"/>
      </dsp:txXfrm>
    </dsp:sp>
    <dsp:sp modelId="{F4D0A292-FB72-48C5-BE45-FA77C6DA1D97}">
      <dsp:nvSpPr>
        <dsp:cNvPr id="0" name=""/>
        <dsp:cNvSpPr/>
      </dsp:nvSpPr>
      <dsp:spPr>
        <a:xfrm>
          <a:off x="0" y="2505124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0C0B2-10C9-4DF7-B586-5F7905F2A225}">
      <dsp:nvSpPr>
        <dsp:cNvPr id="0" name=""/>
        <dsp:cNvSpPr/>
      </dsp:nvSpPr>
      <dsp:spPr>
        <a:xfrm>
          <a:off x="0" y="2505124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>
                  <a:lumMod val="65000"/>
                </a:schemeClr>
              </a:solidFill>
            </a:rPr>
            <a:t>Current measurement results</a:t>
          </a:r>
        </a:p>
      </dsp:txBody>
      <dsp:txXfrm>
        <a:off x="0" y="2505124"/>
        <a:ext cx="11376024" cy="1252562"/>
      </dsp:txXfrm>
    </dsp:sp>
    <dsp:sp modelId="{1584395E-54A9-4E95-80FD-569649E77016}">
      <dsp:nvSpPr>
        <dsp:cNvPr id="0" name=""/>
        <dsp:cNvSpPr/>
      </dsp:nvSpPr>
      <dsp:spPr>
        <a:xfrm>
          <a:off x="0" y="3757686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FD4C22-DB7C-47AD-BED8-064E5663571F}">
      <dsp:nvSpPr>
        <dsp:cNvPr id="0" name=""/>
        <dsp:cNvSpPr/>
      </dsp:nvSpPr>
      <dsp:spPr>
        <a:xfrm>
          <a:off x="0" y="3757686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>
                  <a:lumMod val="65000"/>
                </a:schemeClr>
              </a:solidFill>
            </a:rPr>
            <a:t>Discussion and Outlook</a:t>
          </a:r>
        </a:p>
      </dsp:txBody>
      <dsp:txXfrm>
        <a:off x="0" y="3757686"/>
        <a:ext cx="11376024" cy="1252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BBD20-12E3-4E58-A9F8-4E816673CBE8}">
      <dsp:nvSpPr>
        <dsp:cNvPr id="0" name=""/>
        <dsp:cNvSpPr/>
      </dsp:nvSpPr>
      <dsp:spPr>
        <a:xfrm>
          <a:off x="0" y="0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38CDD7-B1B9-4B03-A2EA-FF4FB09A88B5}">
      <dsp:nvSpPr>
        <dsp:cNvPr id="0" name=""/>
        <dsp:cNvSpPr/>
      </dsp:nvSpPr>
      <dsp:spPr>
        <a:xfrm>
          <a:off x="0" y="0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>
                  <a:lumMod val="65000"/>
                </a:schemeClr>
              </a:solidFill>
            </a:rPr>
            <a:t>Introduction</a:t>
          </a:r>
        </a:p>
      </dsp:txBody>
      <dsp:txXfrm>
        <a:off x="0" y="0"/>
        <a:ext cx="11376024" cy="1252562"/>
      </dsp:txXfrm>
    </dsp:sp>
    <dsp:sp modelId="{07C742E2-A9DF-44F2-A150-0D0AC83FEA3A}">
      <dsp:nvSpPr>
        <dsp:cNvPr id="0" name=""/>
        <dsp:cNvSpPr/>
      </dsp:nvSpPr>
      <dsp:spPr>
        <a:xfrm>
          <a:off x="0" y="1252562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8FDBFA-BA3E-4B94-AD7D-94447D5F2157}">
      <dsp:nvSpPr>
        <dsp:cNvPr id="0" name=""/>
        <dsp:cNvSpPr/>
      </dsp:nvSpPr>
      <dsp:spPr>
        <a:xfrm>
          <a:off x="0" y="1252562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Measurement Principle and Four term error model </a:t>
          </a:r>
        </a:p>
      </dsp:txBody>
      <dsp:txXfrm>
        <a:off x="0" y="1252562"/>
        <a:ext cx="11376024" cy="1252562"/>
      </dsp:txXfrm>
    </dsp:sp>
    <dsp:sp modelId="{F4D0A292-FB72-48C5-BE45-FA77C6DA1D97}">
      <dsp:nvSpPr>
        <dsp:cNvPr id="0" name=""/>
        <dsp:cNvSpPr/>
      </dsp:nvSpPr>
      <dsp:spPr>
        <a:xfrm>
          <a:off x="0" y="2505124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0C0B2-10C9-4DF7-B586-5F7905F2A225}">
      <dsp:nvSpPr>
        <dsp:cNvPr id="0" name=""/>
        <dsp:cNvSpPr/>
      </dsp:nvSpPr>
      <dsp:spPr>
        <a:xfrm>
          <a:off x="0" y="2505124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>
                  <a:lumMod val="65000"/>
                </a:schemeClr>
              </a:solidFill>
            </a:rPr>
            <a:t>Current measurement results</a:t>
          </a:r>
        </a:p>
      </dsp:txBody>
      <dsp:txXfrm>
        <a:off x="0" y="2505124"/>
        <a:ext cx="11376024" cy="1252562"/>
      </dsp:txXfrm>
    </dsp:sp>
    <dsp:sp modelId="{1584395E-54A9-4E95-80FD-569649E77016}">
      <dsp:nvSpPr>
        <dsp:cNvPr id="0" name=""/>
        <dsp:cNvSpPr/>
      </dsp:nvSpPr>
      <dsp:spPr>
        <a:xfrm>
          <a:off x="0" y="3757686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FD4C22-DB7C-47AD-BED8-064E5663571F}">
      <dsp:nvSpPr>
        <dsp:cNvPr id="0" name=""/>
        <dsp:cNvSpPr/>
      </dsp:nvSpPr>
      <dsp:spPr>
        <a:xfrm>
          <a:off x="0" y="3757686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>
                  <a:lumMod val="65000"/>
                </a:schemeClr>
              </a:solidFill>
            </a:rPr>
            <a:t>Discussion and Outlook</a:t>
          </a:r>
        </a:p>
      </dsp:txBody>
      <dsp:txXfrm>
        <a:off x="0" y="3757686"/>
        <a:ext cx="11376024" cy="1252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BBD20-12E3-4E58-A9F8-4E816673CBE8}">
      <dsp:nvSpPr>
        <dsp:cNvPr id="0" name=""/>
        <dsp:cNvSpPr/>
      </dsp:nvSpPr>
      <dsp:spPr>
        <a:xfrm>
          <a:off x="0" y="0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38CDD7-B1B9-4B03-A2EA-FF4FB09A88B5}">
      <dsp:nvSpPr>
        <dsp:cNvPr id="0" name=""/>
        <dsp:cNvSpPr/>
      </dsp:nvSpPr>
      <dsp:spPr>
        <a:xfrm>
          <a:off x="0" y="0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>
                  <a:lumMod val="65000"/>
                </a:schemeClr>
              </a:solidFill>
            </a:rPr>
            <a:t>Introduction</a:t>
          </a:r>
        </a:p>
      </dsp:txBody>
      <dsp:txXfrm>
        <a:off x="0" y="0"/>
        <a:ext cx="11376024" cy="1252562"/>
      </dsp:txXfrm>
    </dsp:sp>
    <dsp:sp modelId="{07C742E2-A9DF-44F2-A150-0D0AC83FEA3A}">
      <dsp:nvSpPr>
        <dsp:cNvPr id="0" name=""/>
        <dsp:cNvSpPr/>
      </dsp:nvSpPr>
      <dsp:spPr>
        <a:xfrm>
          <a:off x="0" y="1252562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8FDBFA-BA3E-4B94-AD7D-94447D5F2157}">
      <dsp:nvSpPr>
        <dsp:cNvPr id="0" name=""/>
        <dsp:cNvSpPr/>
      </dsp:nvSpPr>
      <dsp:spPr>
        <a:xfrm>
          <a:off x="0" y="1252562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>
                  <a:lumMod val="65000"/>
                </a:schemeClr>
              </a:solidFill>
            </a:rPr>
            <a:t>Measurement Principle and Four term error model </a:t>
          </a:r>
        </a:p>
      </dsp:txBody>
      <dsp:txXfrm>
        <a:off x="0" y="1252562"/>
        <a:ext cx="11376024" cy="1252562"/>
      </dsp:txXfrm>
    </dsp:sp>
    <dsp:sp modelId="{F4D0A292-FB72-48C5-BE45-FA77C6DA1D97}">
      <dsp:nvSpPr>
        <dsp:cNvPr id="0" name=""/>
        <dsp:cNvSpPr/>
      </dsp:nvSpPr>
      <dsp:spPr>
        <a:xfrm>
          <a:off x="0" y="2505124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0C0B2-10C9-4DF7-B586-5F7905F2A225}">
      <dsp:nvSpPr>
        <dsp:cNvPr id="0" name=""/>
        <dsp:cNvSpPr/>
      </dsp:nvSpPr>
      <dsp:spPr>
        <a:xfrm>
          <a:off x="0" y="2505124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Current measurement results</a:t>
          </a:r>
        </a:p>
      </dsp:txBody>
      <dsp:txXfrm>
        <a:off x="0" y="2505124"/>
        <a:ext cx="11376024" cy="1252562"/>
      </dsp:txXfrm>
    </dsp:sp>
    <dsp:sp modelId="{1584395E-54A9-4E95-80FD-569649E77016}">
      <dsp:nvSpPr>
        <dsp:cNvPr id="0" name=""/>
        <dsp:cNvSpPr/>
      </dsp:nvSpPr>
      <dsp:spPr>
        <a:xfrm>
          <a:off x="0" y="3757686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FD4C22-DB7C-47AD-BED8-064E5663571F}">
      <dsp:nvSpPr>
        <dsp:cNvPr id="0" name=""/>
        <dsp:cNvSpPr/>
      </dsp:nvSpPr>
      <dsp:spPr>
        <a:xfrm>
          <a:off x="0" y="3757686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>
                  <a:lumMod val="65000"/>
                </a:schemeClr>
              </a:solidFill>
            </a:rPr>
            <a:t>Discussion and Outlook</a:t>
          </a:r>
        </a:p>
      </dsp:txBody>
      <dsp:txXfrm>
        <a:off x="0" y="3757686"/>
        <a:ext cx="11376024" cy="1252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BBD20-12E3-4E58-A9F8-4E816673CBE8}">
      <dsp:nvSpPr>
        <dsp:cNvPr id="0" name=""/>
        <dsp:cNvSpPr/>
      </dsp:nvSpPr>
      <dsp:spPr>
        <a:xfrm>
          <a:off x="0" y="0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38CDD7-B1B9-4B03-A2EA-FF4FB09A88B5}">
      <dsp:nvSpPr>
        <dsp:cNvPr id="0" name=""/>
        <dsp:cNvSpPr/>
      </dsp:nvSpPr>
      <dsp:spPr>
        <a:xfrm>
          <a:off x="0" y="0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>
                  <a:lumMod val="65000"/>
                </a:schemeClr>
              </a:solidFill>
            </a:rPr>
            <a:t>Introduction</a:t>
          </a:r>
        </a:p>
      </dsp:txBody>
      <dsp:txXfrm>
        <a:off x="0" y="0"/>
        <a:ext cx="11376024" cy="1252562"/>
      </dsp:txXfrm>
    </dsp:sp>
    <dsp:sp modelId="{07C742E2-A9DF-44F2-A150-0D0AC83FEA3A}">
      <dsp:nvSpPr>
        <dsp:cNvPr id="0" name=""/>
        <dsp:cNvSpPr/>
      </dsp:nvSpPr>
      <dsp:spPr>
        <a:xfrm>
          <a:off x="0" y="1252562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8FDBFA-BA3E-4B94-AD7D-94447D5F2157}">
      <dsp:nvSpPr>
        <dsp:cNvPr id="0" name=""/>
        <dsp:cNvSpPr/>
      </dsp:nvSpPr>
      <dsp:spPr>
        <a:xfrm>
          <a:off x="0" y="1252562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>
                  <a:lumMod val="65000"/>
                </a:schemeClr>
              </a:solidFill>
            </a:rPr>
            <a:t>Measurement Principle and Four term error model </a:t>
          </a:r>
        </a:p>
      </dsp:txBody>
      <dsp:txXfrm>
        <a:off x="0" y="1252562"/>
        <a:ext cx="11376024" cy="1252562"/>
      </dsp:txXfrm>
    </dsp:sp>
    <dsp:sp modelId="{F4D0A292-FB72-48C5-BE45-FA77C6DA1D97}">
      <dsp:nvSpPr>
        <dsp:cNvPr id="0" name=""/>
        <dsp:cNvSpPr/>
      </dsp:nvSpPr>
      <dsp:spPr>
        <a:xfrm>
          <a:off x="0" y="2505124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0C0B2-10C9-4DF7-B586-5F7905F2A225}">
      <dsp:nvSpPr>
        <dsp:cNvPr id="0" name=""/>
        <dsp:cNvSpPr/>
      </dsp:nvSpPr>
      <dsp:spPr>
        <a:xfrm>
          <a:off x="0" y="2505124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bg1">
                  <a:lumMod val="65000"/>
                </a:schemeClr>
              </a:solidFill>
            </a:rPr>
            <a:t>Current measurement results</a:t>
          </a:r>
        </a:p>
      </dsp:txBody>
      <dsp:txXfrm>
        <a:off x="0" y="2505124"/>
        <a:ext cx="11376024" cy="1252562"/>
      </dsp:txXfrm>
    </dsp:sp>
    <dsp:sp modelId="{1584395E-54A9-4E95-80FD-569649E77016}">
      <dsp:nvSpPr>
        <dsp:cNvPr id="0" name=""/>
        <dsp:cNvSpPr/>
      </dsp:nvSpPr>
      <dsp:spPr>
        <a:xfrm>
          <a:off x="0" y="3757686"/>
          <a:ext cx="113760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FD4C22-DB7C-47AD-BED8-064E5663571F}">
      <dsp:nvSpPr>
        <dsp:cNvPr id="0" name=""/>
        <dsp:cNvSpPr/>
      </dsp:nvSpPr>
      <dsp:spPr>
        <a:xfrm>
          <a:off x="0" y="3757686"/>
          <a:ext cx="11376024" cy="1252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Discussion and Outlook</a:t>
          </a:r>
        </a:p>
      </dsp:txBody>
      <dsp:txXfrm>
        <a:off x="0" y="3757686"/>
        <a:ext cx="11376024" cy="1252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17.08.2020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r>
              <a:rPr lang="en-US" dirty="0"/>
              <a:t>What and how?</a:t>
            </a:r>
          </a:p>
          <a:p>
            <a:r>
              <a:rPr lang="en-US" dirty="0"/>
              <a:t>Show results</a:t>
            </a:r>
          </a:p>
          <a:p>
            <a:r>
              <a:rPr lang="en-US" dirty="0"/>
              <a:t>Limits and outlook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608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20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measurement set: data set of S_11(</a:t>
            </a:r>
            <a:r>
              <a:rPr lang="en-US" dirty="0" err="1"/>
              <a:t>f,l</a:t>
            </a:r>
            <a:r>
              <a:rPr lang="en-US" dirty="0"/>
              <a:t>)</a:t>
            </a:r>
          </a:p>
          <a:p>
            <a:r>
              <a:rPr lang="en-US" dirty="0"/>
              <a:t>Analyzed separately for each frequency point by fitting the 4-term error model to it</a:t>
            </a:r>
          </a:p>
          <a:p>
            <a:r>
              <a:rPr lang="en-US" dirty="0"/>
              <a:t>Example: Real and Imaginary part versus obstacle position, for selected frequency point</a:t>
            </a:r>
          </a:p>
          <a:p>
            <a:r>
              <a:rPr lang="en-US" dirty="0"/>
              <a:t>Nice sine wave, but does not have to be the case in the 4-term error model</a:t>
            </a:r>
          </a:p>
          <a:p>
            <a:pPr lvl="1"/>
            <a:r>
              <a:rPr lang="en-US" dirty="0"/>
              <a:t>Contributions from error term b and c can significantly distort the shape of the waveform</a:t>
            </a:r>
          </a:p>
          <a:p>
            <a:pPr lvl="1"/>
            <a:r>
              <a:rPr lang="en-US" dirty="0"/>
              <a:t>Here: b and c small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880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r>
              <a:rPr lang="en-US" dirty="0"/>
              <a:t>What and how?</a:t>
            </a:r>
          </a:p>
          <a:p>
            <a:r>
              <a:rPr lang="en-US" dirty="0"/>
              <a:t>Show results</a:t>
            </a:r>
          </a:p>
          <a:p>
            <a:r>
              <a:rPr lang="en-US" dirty="0"/>
              <a:t>Limits and outlook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121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Measurement 05</a:t>
            </a:r>
          </a:p>
          <a:p>
            <a:r>
              <a:rPr lang="en-US" dirty="0"/>
              <a:t>What do you see here?</a:t>
            </a:r>
          </a:p>
          <a:p>
            <a:r>
              <a:rPr lang="en-US" dirty="0"/>
              <a:t>In blue (behind the orange one): phase velocity computed from the 4-term error model (for each frequency point independently!)</a:t>
            </a:r>
          </a:p>
          <a:p>
            <a:r>
              <a:rPr lang="en-US" dirty="0"/>
              <a:t>In orange: fitting the dispersion line of the analytical solution for a metallic waveguide</a:t>
            </a:r>
          </a:p>
          <a:p>
            <a:r>
              <a:rPr lang="en-US" dirty="0"/>
              <a:t>In green: prediction based on the aperture measured under the microscope </a:t>
            </a:r>
            <a:r>
              <a:rPr lang="en-US" dirty="0">
                <a:sym typeface="Wingdings" panose="05000000000000000000" pitchFamily="2" charset="2"/>
              </a:rPr>
              <a:t> a circle detection algorithm applied to the microscope image (Hough transform + accumulator)</a:t>
            </a:r>
          </a:p>
          <a:p>
            <a:r>
              <a:rPr lang="en-US" dirty="0">
                <a:sym typeface="Wingdings" panose="05000000000000000000" pitchFamily="2" charset="2"/>
              </a:rPr>
              <a:t>Measurement does not fall into the error band of the prediction</a:t>
            </a:r>
          </a:p>
          <a:p>
            <a:pPr lvl="1"/>
            <a:r>
              <a:rPr lang="en-US" dirty="0"/>
              <a:t>Uncertainty in radius might be too optimistic</a:t>
            </a:r>
          </a:p>
          <a:p>
            <a:pPr lvl="1"/>
            <a:r>
              <a:rPr lang="en-US" dirty="0"/>
              <a:t>Hole drilled </a:t>
            </a:r>
            <a:r>
              <a:rPr lang="en-US" dirty="0">
                <a:sym typeface="Wingdings" panose="05000000000000000000" pitchFamily="2" charset="2"/>
              </a:rPr>
              <a:t> might be larger at the outside than inside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fit result more trusted than the microscope image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306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Measurement 7</a:t>
            </a:r>
          </a:p>
          <a:p>
            <a:r>
              <a:rPr lang="en-US" dirty="0"/>
              <a:t>Same as before, with brass </a:t>
            </a:r>
            <a:r>
              <a:rPr lang="en-US" dirty="0" err="1"/>
              <a:t>wvg</a:t>
            </a:r>
            <a:endParaRPr lang="en-US" dirty="0"/>
          </a:p>
          <a:p>
            <a:r>
              <a:rPr lang="en-US" dirty="0"/>
              <a:t>Measured dispersion line smoother than the copper one</a:t>
            </a:r>
          </a:p>
          <a:p>
            <a:r>
              <a:rPr lang="en-US" dirty="0"/>
              <a:t>Microscope image looks already cleaner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3937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Measurement 12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Third Last metallic waveguide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Cross section at exit and inside are more likely to be the same as EDM machined, not drilled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Prediction and Measurement match well up to a certain frequency of 280 GHz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What happened there? Verified by another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256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single frequency point: S_11(l) </a:t>
            </a:r>
          </a:p>
          <a:p>
            <a:r>
              <a:rPr lang="en-US" dirty="0"/>
              <a:t>Beat of two different wavelengths directly visible </a:t>
            </a:r>
            <a:r>
              <a:rPr lang="en-US" dirty="0">
                <a:sym typeface="Wingdings" panose="05000000000000000000" pitchFamily="2" charset="2"/>
              </a:rPr>
              <a:t> Fit fails, 4-term error model does not include multiple modes</a:t>
            </a:r>
          </a:p>
          <a:p>
            <a:r>
              <a:rPr lang="en-US" dirty="0"/>
              <a:t>Transform to Fourier Domain (k-space) confirms the interpretation: Two wavevector components with almost equal amplitude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396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Measurement 12</a:t>
            </a:r>
          </a:p>
          <a:p>
            <a:r>
              <a:rPr lang="en-US" dirty="0"/>
              <a:t>Applying a Fourier Domain analysis using FDM </a:t>
            </a:r>
            <a:r>
              <a:rPr lang="en-US" dirty="0">
                <a:sym typeface="Wingdings" panose="05000000000000000000" pitchFamily="2" charset="2"/>
              </a:rPr>
              <a:t> multiple dispersion lines found</a:t>
            </a:r>
          </a:p>
          <a:p>
            <a:r>
              <a:rPr lang="en-US" dirty="0">
                <a:sym typeface="Wingdings" panose="05000000000000000000" pitchFamily="2" charset="2"/>
              </a:rPr>
              <a:t>FDM useful but can’t describe error terms so not as accurate as 4-term error model in general</a:t>
            </a:r>
          </a:p>
          <a:p>
            <a:r>
              <a:rPr lang="en-US" dirty="0">
                <a:sym typeface="Wingdings" panose="05000000000000000000" pitchFamily="2" charset="2"/>
              </a:rPr>
              <a:t>Solid lines: Analytical modes expected from radius</a:t>
            </a:r>
          </a:p>
          <a:p>
            <a:r>
              <a:rPr lang="en-US" dirty="0">
                <a:sym typeface="Wingdings" panose="05000000000000000000" pitchFamily="2" charset="2"/>
              </a:rPr>
              <a:t>TE_01 hidden behind TM_11</a:t>
            </a:r>
          </a:p>
          <a:p>
            <a:r>
              <a:rPr lang="en-US" dirty="0">
                <a:sym typeface="Wingdings" panose="05000000000000000000" pitchFamily="2" charset="2"/>
              </a:rPr>
              <a:t>Apart from fundamental mode: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Dispersion line close to TE21 but clearly separate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TM11 matches very well</a:t>
            </a:r>
          </a:p>
          <a:p>
            <a:pPr lvl="0"/>
            <a:r>
              <a:rPr lang="en-US" dirty="0"/>
              <a:t>Still unclear why TE_21 is so far 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632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M.13</a:t>
            </a:r>
          </a:p>
          <a:p>
            <a:r>
              <a:rPr lang="en-US" dirty="0"/>
              <a:t>Capillary inserted in waveguide</a:t>
            </a:r>
          </a:p>
          <a:p>
            <a:r>
              <a:rPr lang="en-US" dirty="0"/>
              <a:t>3d printed capillary </a:t>
            </a:r>
            <a:r>
              <a:rPr lang="en-US" dirty="0">
                <a:sym typeface="Wingdings" panose="05000000000000000000" pitchFamily="2" charset="2"/>
              </a:rPr>
              <a:t> far from perfect (not centered, sprues on the outside distorting the waveguide inside)</a:t>
            </a:r>
          </a:p>
          <a:p>
            <a:r>
              <a:rPr lang="en-US" dirty="0"/>
              <a:t>Dispersion line got pulled down (in fact, pulled down too far)</a:t>
            </a:r>
          </a:p>
          <a:p>
            <a:r>
              <a:rPr lang="en-US" dirty="0"/>
              <a:t>We would like to cross the speed of light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168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r>
              <a:rPr lang="en-US" dirty="0"/>
              <a:t>What and how?</a:t>
            </a:r>
          </a:p>
          <a:p>
            <a:r>
              <a:rPr lang="en-US" dirty="0"/>
              <a:t>Show results</a:t>
            </a:r>
          </a:p>
          <a:p>
            <a:r>
              <a:rPr lang="en-US" dirty="0"/>
              <a:t>Limits and outlook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8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r>
              <a:rPr lang="en-US" dirty="0"/>
              <a:t>What and how?</a:t>
            </a:r>
          </a:p>
          <a:p>
            <a:r>
              <a:rPr lang="en-US" dirty="0"/>
              <a:t>Show results</a:t>
            </a:r>
          </a:p>
          <a:p>
            <a:r>
              <a:rPr lang="en-US" dirty="0"/>
              <a:t>Limits and outlook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166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Measurement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93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outrun radiation damage effects due to the necessary high X-ray irradiance</a:t>
            </a:r>
          </a:p>
          <a:p>
            <a:r>
              <a:rPr lang="de-DE" dirty="0"/>
              <a:t>Phase </a:t>
            </a:r>
            <a:r>
              <a:rPr lang="de-DE" dirty="0" err="1"/>
              <a:t>velocity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not </a:t>
            </a:r>
            <a:r>
              <a:rPr lang="de-DE" dirty="0" err="1"/>
              <a:t>refering</a:t>
            </a:r>
            <a:r>
              <a:rPr lang="de-DE" dirty="0"/>
              <a:t> to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accelerating</a:t>
            </a:r>
            <a:r>
              <a:rPr lang="de-DE" dirty="0"/>
              <a:t> </a:t>
            </a:r>
            <a:r>
              <a:rPr lang="de-DE" dirty="0" err="1"/>
              <a:t>mode</a:t>
            </a:r>
            <a:r>
              <a:rPr lang="de-DE" dirty="0"/>
              <a:t> but </a:t>
            </a:r>
            <a:r>
              <a:rPr lang="de-DE" dirty="0" err="1"/>
              <a:t>the</a:t>
            </a:r>
            <a:r>
              <a:rPr lang="de-DE" dirty="0"/>
              <a:t> fundamental </a:t>
            </a:r>
            <a:r>
              <a:rPr lang="de-DE" dirty="0" err="1"/>
              <a:t>mode</a:t>
            </a:r>
            <a:endParaRPr lang="de-DE" dirty="0"/>
          </a:p>
          <a:p>
            <a:r>
              <a:rPr lang="de-DE" dirty="0"/>
              <a:t>Still </a:t>
            </a:r>
            <a:r>
              <a:rPr lang="de-DE" dirty="0" err="1"/>
              <a:t>useful</a:t>
            </a:r>
            <a:r>
              <a:rPr lang="de-DE" dirty="0"/>
              <a:t> </a:t>
            </a:r>
            <a:r>
              <a:rPr lang="de-DE" dirty="0" err="1"/>
              <a:t>insights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waveguide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791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more general introduction</a:t>
            </a:r>
          </a:p>
          <a:p>
            <a:r>
              <a:rPr lang="en-US" dirty="0"/>
              <a:t>Waveguides:</a:t>
            </a:r>
          </a:p>
          <a:p>
            <a:pPr lvl="1"/>
            <a:r>
              <a:rPr lang="en-US" dirty="0"/>
              <a:t>Simple funnel and tube in a solid block</a:t>
            </a:r>
          </a:p>
          <a:p>
            <a:pPr lvl="1"/>
            <a:r>
              <a:rPr lang="en-US" dirty="0"/>
              <a:t>More advanced couplers like the one from Francois proposal for THz generation</a:t>
            </a:r>
          </a:p>
          <a:p>
            <a:pPr lvl="1"/>
            <a:r>
              <a:rPr lang="en-US" dirty="0"/>
              <a:t>Or this fancy side couplers foreseen by our CFEL collegues for AXSIS</a:t>
            </a:r>
          </a:p>
          <a:p>
            <a:pPr lvl="0"/>
            <a:r>
              <a:rPr lang="en-US" dirty="0"/>
              <a:t>Phase velocity: keep phase slippage as small as possible</a:t>
            </a:r>
          </a:p>
          <a:p>
            <a:pPr lvl="0"/>
            <a:r>
              <a:rPr lang="en-US" dirty="0"/>
              <a:t>Relatively short waveguides </a:t>
            </a:r>
            <a:r>
              <a:rPr lang="en-US" dirty="0">
                <a:sym typeface="Wingdings" panose="05000000000000000000" pitchFamily="2" charset="2"/>
              </a:rPr>
              <a:t> phase shift at horn matters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55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Mitrofanov</a:t>
            </a:r>
            <a:r>
              <a:rPr lang="en-US" dirty="0"/>
              <a:t>:</a:t>
            </a:r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Optically generated THz</a:t>
            </a:r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First waveguide used as </a:t>
            </a:r>
            <a:r>
              <a:rPr lang="en-US" dirty="0" err="1"/>
              <a:t>luncher</a:t>
            </a:r>
            <a:r>
              <a:rPr lang="en-US" dirty="0"/>
              <a:t>, no coupler included</a:t>
            </a:r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Long waveguide (120 cm) </a:t>
            </a:r>
            <a:r>
              <a:rPr lang="en-US" dirty="0">
                <a:sym typeface="Wingdings" panose="05000000000000000000" pitchFamily="2" charset="2"/>
              </a:rPr>
              <a:t> phase shift from coupling negligible</a:t>
            </a:r>
            <a:endParaRPr lang="en-US" dirty="0"/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2.2 mm diameter Ag/PS waveguide</a:t>
            </a:r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Single cycle pulse, using spectrogram, i.e. frequency depending on time </a:t>
            </a:r>
            <a:r>
              <a:rPr lang="en-US" dirty="0">
                <a:sym typeface="Wingdings" panose="05000000000000000000" pitchFamily="2" charset="2"/>
              </a:rPr>
              <a:t> limited by capabilities of the transform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Group at CLARA in Daresbury applied same optical setup:</a:t>
            </a:r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Traces shown </a:t>
            </a:r>
            <a:r>
              <a:rPr lang="en-US" dirty="0">
                <a:sym typeface="Wingdings" panose="05000000000000000000" pitchFamily="2" charset="2"/>
              </a:rPr>
              <a:t> Phase and power spectra extracted but haven’t seen a dispersion line so far</a:t>
            </a:r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My guess: Horn contribution can’t be taken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166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  <a:p>
            <a:r>
              <a:rPr lang="en-US" dirty="0"/>
              <a:t>What and how?</a:t>
            </a:r>
          </a:p>
          <a:p>
            <a:r>
              <a:rPr lang="en-US" dirty="0"/>
              <a:t>Show results</a:t>
            </a:r>
          </a:p>
          <a:p>
            <a:r>
              <a:rPr lang="en-US" dirty="0"/>
              <a:t>Limits and outlook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82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RF field: wavevector usually beta instead of k</a:t>
            </a:r>
          </a:p>
          <a:p>
            <a:r>
              <a:rPr lang="en-US" dirty="0"/>
              <a:t>VNA sends out CW signal</a:t>
            </a:r>
          </a:p>
          <a:p>
            <a:r>
              <a:rPr lang="en-US" dirty="0"/>
              <a:t>Trombone: same principle applied in music instrument</a:t>
            </a:r>
          </a:p>
          <a:p>
            <a:pPr lvl="1"/>
            <a:r>
              <a:rPr lang="en-US" dirty="0"/>
              <a:t>RF device: Denoted as phase adjusters, line stretchers</a:t>
            </a:r>
          </a:p>
          <a:p>
            <a:pPr lvl="0"/>
            <a:r>
              <a:rPr lang="en-US" dirty="0"/>
              <a:t>One port to VNA, one short-circuited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23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main aspects:</a:t>
            </a:r>
          </a:p>
          <a:p>
            <a:pPr lvl="1"/>
            <a:r>
              <a:rPr lang="en-US" dirty="0"/>
              <a:t>Feature sizes required for a trombone mechanism infeasible at these high frequencies</a:t>
            </a:r>
          </a:p>
          <a:p>
            <a:pPr lvl="1"/>
            <a:r>
              <a:rPr lang="en-US" dirty="0"/>
              <a:t>Connector can cause significant contribution, similar to horn</a:t>
            </a:r>
          </a:p>
          <a:p>
            <a:pPr lvl="2"/>
            <a:r>
              <a:rPr lang="en-US" dirty="0"/>
              <a:t>At low frequencies the impedances of the connectors are matched</a:t>
            </a:r>
          </a:p>
          <a:p>
            <a:pPr lvl="0"/>
            <a:r>
              <a:rPr lang="en-US" dirty="0"/>
              <a:t>Generalization:</a:t>
            </a:r>
          </a:p>
          <a:p>
            <a:pPr lvl="1"/>
            <a:r>
              <a:rPr lang="en-US" dirty="0"/>
              <a:t>Why short-circuit? Any reflection exploited</a:t>
            </a:r>
          </a:p>
          <a:p>
            <a:pPr lvl="1"/>
            <a:r>
              <a:rPr lang="en-US" dirty="0"/>
              <a:t>Length of device fixed </a:t>
            </a:r>
            <a:r>
              <a:rPr lang="en-US" dirty="0">
                <a:sym typeface="Wingdings" panose="05000000000000000000" pitchFamily="2" charset="2"/>
              </a:rPr>
              <a:t> change position of the origin of the reflection</a:t>
            </a:r>
          </a:p>
          <a:p>
            <a:pPr lvl="0"/>
            <a:r>
              <a:rPr lang="en-US" dirty="0">
                <a:sym typeface="Wingdings" panose="05000000000000000000" pitchFamily="2" charset="2"/>
              </a:rPr>
              <a:t>Comment on Transmission technique: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S-parameters are applied for Linear Time invariant systems  no time information</a:t>
            </a:r>
          </a:p>
          <a:p>
            <a:pPr lvl="1"/>
            <a:r>
              <a:rPr lang="en-US" dirty="0"/>
              <a:t>Even though both reflection and transmission </a:t>
            </a:r>
            <a:r>
              <a:rPr lang="en-US" dirty="0">
                <a:sym typeface="Wingdings" panose="05000000000000000000" pitchFamily="2" charset="2"/>
              </a:rPr>
              <a:t> phase ambiguity (30° vs. 390°)</a:t>
            </a:r>
          </a:p>
          <a:p>
            <a:pPr marL="1778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547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But: Principle does not account for couplers and </a:t>
            </a:r>
            <a:r>
              <a:rPr lang="en-US" dirty="0" err="1"/>
              <a:t>freespace</a:t>
            </a:r>
            <a:r>
              <a:rPr lang="en-US" dirty="0"/>
              <a:t> propagation </a:t>
            </a:r>
            <a:r>
              <a:rPr lang="en-US" dirty="0">
                <a:sym typeface="Wingdings" panose="05000000000000000000" pitchFamily="2" charset="2"/>
              </a:rPr>
              <a:t> multiple reflections at interfaces and interference</a:t>
            </a:r>
          </a:p>
          <a:p>
            <a:r>
              <a:rPr lang="en-US" dirty="0">
                <a:sym typeface="Wingdings" panose="05000000000000000000" pitchFamily="2" charset="2"/>
              </a:rPr>
              <a:t> Self-calibration method, denoted as 4-term error model</a:t>
            </a:r>
          </a:p>
          <a:p>
            <a:r>
              <a:rPr lang="en-US" dirty="0">
                <a:sym typeface="Wingdings" panose="05000000000000000000" pitchFamily="2" charset="2"/>
              </a:rPr>
              <a:t>Illustrated here: horns , </a:t>
            </a:r>
            <a:r>
              <a:rPr lang="en-US" dirty="0" err="1">
                <a:sym typeface="Wingdings" panose="05000000000000000000" pitchFamily="2" charset="2"/>
              </a:rPr>
              <a:t>freespace</a:t>
            </a:r>
            <a:r>
              <a:rPr lang="en-US" dirty="0">
                <a:sym typeface="Wingdings" panose="05000000000000000000" pitchFamily="2" charset="2"/>
              </a:rPr>
              <a:t>, waveguide, obstacle</a:t>
            </a:r>
          </a:p>
          <a:p>
            <a:r>
              <a:rPr lang="en-US" dirty="0"/>
              <a:t>S-matrix for a waveguide, gamma includes the wavevector beta, k denoted as propagation factor</a:t>
            </a:r>
          </a:p>
          <a:p>
            <a:r>
              <a:rPr lang="en-US" dirty="0"/>
              <a:t>Doing the math:</a:t>
            </a:r>
          </a:p>
          <a:p>
            <a:pPr lvl="1"/>
            <a:r>
              <a:rPr lang="en-US" dirty="0"/>
              <a:t>Reflection from each network interface is a Möbius transform </a:t>
            </a:r>
          </a:p>
          <a:p>
            <a:pPr lvl="1"/>
            <a:r>
              <a:rPr lang="en-US" dirty="0"/>
              <a:t>arrive at S-parameter measured at test port</a:t>
            </a:r>
          </a:p>
          <a:p>
            <a:pPr lvl="1"/>
            <a:r>
              <a:rPr lang="en-US" dirty="0"/>
              <a:t>Terms similar to a standard Open-Short-Match calibration (directivity, source match, reflection tracking)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22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3555C0A-5935-4CC6-92D3-8B9B49179C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6360" y="5550654"/>
            <a:ext cx="1368152" cy="1032568"/>
          </a:xfrm>
          <a:prstGeom prst="rect">
            <a:avLst/>
          </a:prstGeom>
        </p:spPr>
      </p:pic>
      <p:pic>
        <p:nvPicPr>
          <p:cNvPr id="1026" name="Picture 2" descr="https://axsis.desy.de/common/hh.png">
            <a:extLst>
              <a:ext uri="{FF2B5EF4-FFF2-40B4-BE49-F238E27FC236}">
                <a16:creationId xmlns:a16="http://schemas.microsoft.com/office/drawing/2014/main" id="{A2C00AF9-E5FF-4298-B7CD-2EBF4622D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128" y="5675471"/>
            <a:ext cx="20478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6EC2591D-8E8C-4186-9F0F-C6C396001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A7FCBB3D-A01D-4178-BF04-BF8084A9631F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72F2AD7A-D9C4-402E-84A7-849D287A7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30211D9B-0459-4CF5-A0BE-ED7EEA650863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6F10522B-8F54-4606-9724-59AC3759F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CE0CB2DD-2533-44F3-BC39-FC0F83B5A076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B162D1E5-0BA9-4981-ABFB-5941FBB1C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6AD2F29E-86CD-4DDC-AF6E-626D78FE8E0A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B64B3EDC-5B8C-465B-97D0-74AF4A126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B3657122-95CC-4BA5-8A2E-A2CB36EF23B0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3A98D1B6-7442-4063-AD5C-859727747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7FD56998-7AC5-4E19-9B4D-2A1350492DAF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BE4D4B0B-E25C-4879-A78F-3BD49E0DB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525ECF25-44EE-4BC1-A7E4-A07C1F1154FB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968AF9-971A-4E17-9AE4-A963E8B08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546EAA09-C22E-48A6-BB34-5438117616A3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84C4692-EF87-46E3-B30E-852DE7E45C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9EFB663-BE48-4103-A18C-016A1B947E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36360" y="5550654"/>
            <a:ext cx="1368152" cy="1032568"/>
          </a:xfrm>
          <a:prstGeom prst="rect">
            <a:avLst/>
          </a:prstGeom>
        </p:spPr>
      </p:pic>
      <p:pic>
        <p:nvPicPr>
          <p:cNvPr id="14" name="Picture 2" descr="https://axsis.desy.de/common/hh.png">
            <a:extLst>
              <a:ext uri="{FF2B5EF4-FFF2-40B4-BE49-F238E27FC236}">
                <a16:creationId xmlns:a16="http://schemas.microsoft.com/office/drawing/2014/main" id="{1D45C2D5-D364-432E-AB9F-DCCF788D64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128" y="5675471"/>
            <a:ext cx="20478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9C3F7CD-ABD0-4A47-BB00-2329DBF51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7E5A3D2E-A8C7-437E-AC01-B0EC45D005B4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8274C87-064B-4BF6-AB5B-93C07F847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82214369-5C63-4672-B766-179F4DBF3DD0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D460042-40DB-4360-962C-619E7E4BDC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EE0AA413-2DD2-4CF9-A75B-4F1A5B41E179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304A1177-D347-431F-8351-38E04E5D9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4A1048BA-3589-4268-AE2D-E8A0E9A66DF1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FE704215-290C-48A2-A875-81F6B6348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A053DA8F-C04E-4394-A174-3E867B2B3D8B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9" y="6580800"/>
            <a:ext cx="840076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Characterizing THz waveguides by phase velocity measurements | Max Kellermeier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06BF204F-C3CC-45D1-ACA0-DEDFCE8A1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fld id="{42BA112D-D1C7-494B-AE91-18DC41B0035F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0.jpeg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indoor, table, sitting, area&#10;&#10;Description automatically generated">
            <a:extLst>
              <a:ext uri="{FF2B5EF4-FFF2-40B4-BE49-F238E27FC236}">
                <a16:creationId xmlns:a16="http://schemas.microsoft.com/office/drawing/2014/main" id="{C73B770E-9608-48A5-8427-88CC63E196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144017"/>
            <a:ext cx="12191997" cy="34290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5BC5F1"/>
                </a:solidFill>
              </a:rPr>
              <a:t>Phase velocity measurement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4020" y="3333943"/>
            <a:ext cx="11376025" cy="889339"/>
          </a:xfrm>
        </p:spPr>
        <p:txBody>
          <a:bodyPr/>
          <a:lstStyle/>
          <a:p>
            <a:r>
              <a:rPr lang="en-US" dirty="0"/>
              <a:t>Calibration free characterization of integrated Terahertz waveguides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Max Kellermeier</a:t>
            </a:r>
          </a:p>
          <a:p>
            <a:r>
              <a:rPr lang="en-US" dirty="0"/>
              <a:t>Francois </a:t>
            </a:r>
            <a:r>
              <a:rPr lang="en-US" dirty="0" err="1"/>
              <a:t>Lemery</a:t>
            </a:r>
            <a:r>
              <a:rPr lang="en-US" dirty="0"/>
              <a:t>, Klaus </a:t>
            </a:r>
            <a:r>
              <a:rPr lang="en-US" dirty="0" err="1"/>
              <a:t>Flöttmann</a:t>
            </a:r>
            <a:r>
              <a:rPr lang="en-US" dirty="0"/>
              <a:t>, Ralph Aßmann, Wolfgang Hillert</a:t>
            </a:r>
          </a:p>
          <a:p>
            <a:r>
              <a:rPr lang="en-US" dirty="0"/>
              <a:t>max.kellermeier@desy.de</a:t>
            </a:r>
          </a:p>
          <a:p>
            <a:fld id="{3417BA17-98F6-4727-B448-CE905DE1F466}" type="datetime3">
              <a:rPr lang="en-US" smtClean="0"/>
              <a:t>17 August 2020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FA82-4094-4F14-91BF-73DAEB4E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Four Term Error Network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C89E7-760B-422A-831B-BF46F3ABF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406427"/>
            <a:ext cx="4535884" cy="2958677"/>
          </a:xfrm>
        </p:spPr>
        <p:txBody>
          <a:bodyPr anchor="t">
            <a:normAutofit/>
          </a:bodyPr>
          <a:lstStyle/>
          <a:p>
            <a:r>
              <a:rPr lang="en-US" dirty="0"/>
              <a:t>Issue: Waveguide </a:t>
            </a:r>
            <a:r>
              <a:rPr lang="en-US" b="1" dirty="0"/>
              <a:t>embedded</a:t>
            </a:r>
            <a:r>
              <a:rPr lang="en-US" dirty="0"/>
              <a:t> in single block with horn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can’t be attached to VNA port (ref. plane)</a:t>
            </a:r>
          </a:p>
          <a:p>
            <a:r>
              <a:rPr lang="en-US" dirty="0"/>
              <a:t>Additional out-coupling horn and free space</a:t>
            </a:r>
          </a:p>
          <a:p>
            <a:r>
              <a:rPr lang="en-US" dirty="0"/>
              <a:t>Goal: </a:t>
            </a:r>
            <a:r>
              <a:rPr lang="en-US" b="1" dirty="0"/>
              <a:t>self-calibration</a:t>
            </a:r>
            <a:r>
              <a:rPr lang="en-US" dirty="0"/>
              <a:t> with measurements at different positions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4F7DCE-DCC0-4960-9BFB-BC9E24CF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D25BB69-AA8E-423C-B132-9A085D51D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67D275-135F-4A20-88A3-A95A2B4752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4509024"/>
            <a:ext cx="5401169" cy="1836397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3FF0EA-A8FF-4462-B9EB-E1CF82BA3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62EEF20-263E-4CE8-A269-0A2E7EDA1B01}" type="datetime4">
              <a:rPr lang="de-DE" sz="600" smtClean="0"/>
              <a:t>17. August 2020</a:t>
            </a:fld>
            <a:endParaRPr lang="en-US" sz="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83EE9C-5326-46BD-A463-874E74F26313}"/>
              </a:ext>
            </a:extLst>
          </p:cNvPr>
          <p:cNvSpPr txBox="1"/>
          <p:nvPr/>
        </p:nvSpPr>
        <p:spPr>
          <a:xfrm>
            <a:off x="5447928" y="1412823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Four Term Error Model</a:t>
            </a:r>
          </a:p>
          <a:p>
            <a:pPr algn="l"/>
            <a:endParaRPr lang="en-US" sz="1000" dirty="0" err="1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AB4079F9-0A52-40E8-99C4-6A3EAA061927}"/>
              </a:ext>
            </a:extLst>
          </p:cNvPr>
          <p:cNvSpPr/>
          <p:nvPr/>
        </p:nvSpPr>
        <p:spPr>
          <a:xfrm rot="5400000">
            <a:off x="6926990" y="2459793"/>
            <a:ext cx="642276" cy="3312368"/>
          </a:xfrm>
          <a:prstGeom prst="rightBrace">
            <a:avLst>
              <a:gd name="adj1" fmla="val 8333"/>
              <a:gd name="adj2" fmla="val 43304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F8071CCD-FE41-4E5E-8F96-BE1C328B9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1943" y="2162955"/>
            <a:ext cx="5476875" cy="1733550"/>
          </a:xfrm>
          <a:prstGeom prst="rect">
            <a:avLst/>
          </a:prstGeom>
        </p:spPr>
      </p:pic>
      <p:sp>
        <p:nvSpPr>
          <p:cNvPr id="28" name="Right Brace 27">
            <a:extLst>
              <a:ext uri="{FF2B5EF4-FFF2-40B4-BE49-F238E27FC236}">
                <a16:creationId xmlns:a16="http://schemas.microsoft.com/office/drawing/2014/main" id="{16F8E889-40C5-423E-987A-D83C0EF7D8A3}"/>
              </a:ext>
            </a:extLst>
          </p:cNvPr>
          <p:cNvSpPr/>
          <p:nvPr/>
        </p:nvSpPr>
        <p:spPr>
          <a:xfrm rot="5400000">
            <a:off x="9303254" y="3462106"/>
            <a:ext cx="642276" cy="1296144"/>
          </a:xfrm>
          <a:prstGeom prst="rightBrace">
            <a:avLst>
              <a:gd name="adj1" fmla="val 8333"/>
              <a:gd name="adj2" fmla="val 60288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A8254FAA-DFD5-4E02-8021-3D7CE9D31A57}"/>
              </a:ext>
            </a:extLst>
          </p:cNvPr>
          <p:cNvSpPr/>
          <p:nvPr/>
        </p:nvSpPr>
        <p:spPr>
          <a:xfrm rot="5400000">
            <a:off x="10399364" y="3775102"/>
            <a:ext cx="642276" cy="696630"/>
          </a:xfrm>
          <a:prstGeom prst="rightBrace">
            <a:avLst>
              <a:gd name="adj1" fmla="val 8333"/>
              <a:gd name="adj2" fmla="val 28688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F80E85A-89CE-459E-BE81-2FE3D3E8F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5121" y="1406427"/>
            <a:ext cx="3324317" cy="9137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860A98-B1DE-4471-830B-3815B0B579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982" y="4187203"/>
            <a:ext cx="3288900" cy="1089981"/>
          </a:xfrm>
          <a:prstGeom prst="rect">
            <a:avLst/>
          </a:prstGeom>
        </p:spPr>
      </p:pic>
      <p:sp>
        <p:nvSpPr>
          <p:cNvPr id="33" name="Arrow: Right 32">
            <a:extLst>
              <a:ext uri="{FF2B5EF4-FFF2-40B4-BE49-F238E27FC236}">
                <a16:creationId xmlns:a16="http://schemas.microsoft.com/office/drawing/2014/main" id="{6B424413-D3F0-4BF6-9C4C-88A2FDCD90F8}"/>
              </a:ext>
            </a:extLst>
          </p:cNvPr>
          <p:cNvSpPr/>
          <p:nvPr/>
        </p:nvSpPr>
        <p:spPr>
          <a:xfrm>
            <a:off x="506954" y="4634302"/>
            <a:ext cx="576064" cy="186841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7990DE35-BA7E-4BDB-A8B4-A8BB47E6EBF6}"/>
              </a:ext>
            </a:extLst>
          </p:cNvPr>
          <p:cNvSpPr/>
          <p:nvPr/>
        </p:nvSpPr>
        <p:spPr>
          <a:xfrm>
            <a:off x="503547" y="5742151"/>
            <a:ext cx="576064" cy="186841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F4DBE4-05A3-490B-ABDA-4A9044BB9AD2}"/>
              </a:ext>
            </a:extLst>
          </p:cNvPr>
          <p:cNvSpPr txBox="1"/>
          <p:nvPr/>
        </p:nvSpPr>
        <p:spPr>
          <a:xfrm>
            <a:off x="263352" y="5427222"/>
            <a:ext cx="12235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1" dirty="0" err="1"/>
              <a:t>i-th</a:t>
            </a:r>
            <a:r>
              <a:rPr lang="en-US" sz="1050" i="1" dirty="0"/>
              <a:t> measurement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C71A91C-B224-4B46-BAD4-15C42D238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8825" y="5375697"/>
            <a:ext cx="2323677" cy="9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8" grpId="0" animBg="1"/>
      <p:bldP spid="29" grpId="0" animBg="1"/>
      <p:bldP spid="33" grpId="0" animBg="1"/>
      <p:bldP spid="34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D2A88-006A-4019-B678-E53FFF17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Experimental Setup and Waveguide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D9CA-14FA-43ED-820C-E078E4E61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4391868" cy="5010249"/>
          </a:xfrm>
        </p:spPr>
        <p:txBody>
          <a:bodyPr anchor="t">
            <a:normAutofit/>
          </a:bodyPr>
          <a:lstStyle/>
          <a:p>
            <a:r>
              <a:rPr lang="en-US" dirty="0"/>
              <a:t>Frequency range: 220 GHz – 330 GHz</a:t>
            </a:r>
            <a:br>
              <a:rPr lang="en-US" dirty="0"/>
            </a:br>
            <a:r>
              <a:rPr lang="en-US" dirty="0"/>
              <a:t>(Streaking: 267 GHz, AXSIS: 300 GHz)</a:t>
            </a:r>
          </a:p>
          <a:p>
            <a:r>
              <a:rPr lang="en-US" dirty="0"/>
              <a:t>Obstacles:</a:t>
            </a:r>
          </a:p>
          <a:p>
            <a:pPr lvl="1"/>
            <a:r>
              <a:rPr lang="en-US" dirty="0"/>
              <a:t>Syringe + Canula as obstacle (OD = 0.72 mm, ID = 0.41 mm), on motorized stage (+/- 1 µm)</a:t>
            </a:r>
          </a:p>
          <a:p>
            <a:pPr lvl="1"/>
            <a:r>
              <a:rPr lang="en-US" dirty="0"/>
              <a:t>Paper clip (OD = 0.89mm)</a:t>
            </a:r>
          </a:p>
          <a:p>
            <a:pPr lvl="1"/>
            <a:r>
              <a:rPr lang="en-US" dirty="0"/>
              <a:t>New: steel welding wire</a:t>
            </a:r>
          </a:p>
          <a:p>
            <a:r>
              <a:rPr lang="en-US" dirty="0"/>
              <a:t>Three different waveguide structures: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US" dirty="0"/>
              <a:t>Conical horn drilled in copper monolithically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US" dirty="0"/>
              <a:t>Same, but in brass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US" dirty="0"/>
              <a:t>EDM machined in two half shelves, “split waveguide”</a:t>
            </a:r>
          </a:p>
          <a:p>
            <a:pPr marL="704850" lvl="1" indent="-342900">
              <a:buFont typeface="+mj-lt"/>
              <a:buAutoNum type="arabicPeriod"/>
            </a:pPr>
            <a:endParaRPr lang="en-US" dirty="0"/>
          </a:p>
          <a:p>
            <a:pPr marL="704850" lvl="1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E402E-1107-4DE5-AB4A-9691E2B8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A310723-7856-4ED5-8D80-2539472F5F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5ED9FF-1ED7-4CBB-83AB-F1E6F2825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B2B6D4D-F0A1-46BB-95ED-D60C77CA938D}" type="datetime4">
              <a:rPr lang="de-DE" sz="600" smtClean="0"/>
              <a:t>17. August 2020</a:t>
            </a:fld>
            <a:endParaRPr lang="en-US" sz="600"/>
          </a:p>
        </p:txBody>
      </p:sp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9EA91D33-0D45-49A8-886F-F5A6E4D785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8844" y="4247545"/>
            <a:ext cx="1991233" cy="1994891"/>
          </a:xfrm>
          <a:prstGeom prst="rect">
            <a:avLst/>
          </a:prstGeom>
        </p:spPr>
      </p:pic>
      <p:pic>
        <p:nvPicPr>
          <p:cNvPr id="15" name="Picture 14" descr="A picture containing indoor, sitting, table, person&#10;&#10;Description automatically generated">
            <a:extLst>
              <a:ext uri="{FF2B5EF4-FFF2-40B4-BE49-F238E27FC236}">
                <a16:creationId xmlns:a16="http://schemas.microsoft.com/office/drawing/2014/main" id="{FEA3CA47-DBA4-4F64-A6CC-DEC868B573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6374" y="1297713"/>
            <a:ext cx="5400600" cy="2785708"/>
          </a:xfrm>
          <a:prstGeom prst="rect">
            <a:avLst/>
          </a:prstGeom>
        </p:spPr>
      </p:pic>
      <p:pic>
        <p:nvPicPr>
          <p:cNvPr id="18" name="Picture 17" descr="A picture containing indoor, table, small, room&#10;&#10;Description automatically generated">
            <a:extLst>
              <a:ext uri="{FF2B5EF4-FFF2-40B4-BE49-F238E27FC236}">
                <a16:creationId xmlns:a16="http://schemas.microsoft.com/office/drawing/2014/main" id="{6FBF3EFF-8E59-47FC-ADBA-9BD9DC010A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4247545"/>
            <a:ext cx="2075003" cy="2016817"/>
          </a:xfrm>
          <a:prstGeom prst="rect">
            <a:avLst/>
          </a:prstGeom>
        </p:spPr>
      </p:pic>
      <p:pic>
        <p:nvPicPr>
          <p:cNvPr id="20" name="Picture 19" descr="A picture containing indoor, sitting, table, cup&#10;&#10;Description automatically generated">
            <a:extLst>
              <a:ext uri="{FF2B5EF4-FFF2-40B4-BE49-F238E27FC236}">
                <a16:creationId xmlns:a16="http://schemas.microsoft.com/office/drawing/2014/main" id="{AC14971A-A0B5-46CC-A247-BDE1C42FF0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1"/>
          <a:stretch/>
        </p:blipFill>
        <p:spPr>
          <a:xfrm>
            <a:off x="9552384" y="4257762"/>
            <a:ext cx="2160240" cy="199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2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D3995D0-1A3E-4DE1-8007-30006446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S11 depending on position in 4-term error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9168509-7E6F-45FE-BA53-E89DDA1C0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9" y="1406427"/>
                <a:ext cx="4535884" cy="5010249"/>
              </a:xfrm>
            </p:spPr>
            <p:txBody>
              <a:bodyPr/>
              <a:lstStyle/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Measured: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e>
                    </m:d>
                  </m:oMath>
                </a14:m>
                <a:endParaRPr lang="en-US" b="0" dirty="0">
                  <a:sym typeface="Wingdings" panose="05000000000000000000" pitchFamily="2" charset="2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dirty="0"/>
                  <a:t>analyzed independently for each frequency point: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𝑙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9168509-7E6F-45FE-BA53-E89DDA1C0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9" y="1406427"/>
                <a:ext cx="4535884" cy="5010249"/>
              </a:xfrm>
              <a:blipFill>
                <a:blip r:embed="rId3"/>
                <a:stretch>
                  <a:fillRect l="-2957" t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1D5D6-CC37-4688-A8E7-2DAABA92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6309181-14EA-43BB-957A-0AB276F73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Copper Waveguide 1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50961-0243-40CA-88F6-1DF0309A99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740C9A5-7B92-4A5D-A8F5-8E2C13E95DC4}" type="datetime4">
              <a:rPr lang="de-DE" sz="600" smtClean="0"/>
              <a:t>17. August 2020</a:t>
            </a:fld>
            <a:endParaRPr lang="en-US" sz="600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C4D31C45-DB38-41D4-87E0-D14FBFB41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1834" y="5290776"/>
            <a:ext cx="82105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CE58E5-8A06-4FA2-B9AC-A3D21A78E9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9"/>
          <a:stretch/>
        </p:blipFill>
        <p:spPr>
          <a:xfrm>
            <a:off x="4991962" y="1595433"/>
            <a:ext cx="6082247" cy="320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0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B5A7-FEEF-423F-8831-42CE2A78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F3352-B43F-49B1-A5B3-896CFBBF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31BCD16-0724-408F-B97D-1ADBF7AE48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7A5300-52AC-4476-B647-2D8074C09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A3FDA7C-B8EF-48BC-9DBC-B1AFCA0C7077}" type="datetime4">
              <a:rPr lang="de-DE" sz="600" smtClean="0"/>
              <a:t>17. August 2020</a:t>
            </a:fld>
            <a:endParaRPr lang="en-US" sz="60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B48C706-0A8D-49AB-B1EF-8D05F13B8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362388"/>
              </p:ext>
            </p:extLst>
          </p:nvPr>
        </p:nvGraphicFramePr>
        <p:xfrm>
          <a:off x="407988" y="1406427"/>
          <a:ext cx="11376024" cy="5010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001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0C4F-E0B9-4183-809A-860B53385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based on 4-term error model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E1E1B-84C1-48FF-A527-57254F12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FA390-2851-45A7-B696-DA93E5DA4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Copper waveguide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F46597-E422-4E2C-9B54-BBBD425112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D83028-1AA5-450A-B8CB-2BD23F6CCDA5}" type="datetime4">
              <a:rPr lang="de-DE" smtClean="0"/>
              <a:t>17. August 2020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0A9FF-FDEC-4E79-8284-FDF9E84E518E}"/>
              </a:ext>
            </a:extLst>
          </p:cNvPr>
          <p:cNvSpPr txBox="1"/>
          <p:nvPr/>
        </p:nvSpPr>
        <p:spPr>
          <a:xfrm>
            <a:off x="479376" y="1412776"/>
            <a:ext cx="11304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Tweaking initial parameters for least squares problem </a:t>
            </a:r>
            <a:r>
              <a:rPr lang="en-US" dirty="0">
                <a:sym typeface="Wingdings" panose="05000000000000000000" pitchFamily="2" charset="2"/>
              </a:rPr>
              <a:t> Curve fit works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Better result than harmonic analysis (FDM)</a:t>
            </a:r>
            <a:endParaRPr lang="en-US" dirty="0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1B8C7AEF-3935-4B3A-942B-88FEC68D1C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2384" y="1998191"/>
            <a:ext cx="2218820" cy="22228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71BBC8-EFD4-4D6A-B295-152AD0AF07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343" y="1858417"/>
            <a:ext cx="2448272" cy="24466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2ED9D2-697C-48D6-B292-602848D5F5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0" y="4869160"/>
            <a:ext cx="1714513" cy="9763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718916F-E37F-4B2C-9B4C-E383B3D7AF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108" y="4941168"/>
            <a:ext cx="857256" cy="604842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C45739C-50B5-4D47-B41A-3211F3D2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556" y="2132856"/>
            <a:ext cx="5728492" cy="427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45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E0B2531-BD2C-4C3C-B313-2672D6BF7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745" y="1399008"/>
            <a:ext cx="6708525" cy="50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1A1248-6767-4AFC-9FAC-395212E7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Brass waveguide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C076F-C100-475E-8625-5D1441FA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9C309E3-4029-461F-BD41-380377FF2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4E09A4-0A48-4953-B5F8-0164A7B1D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FFAE658-EF5C-41C9-87CE-B66FC1D56218}" type="datetime4">
              <a:rPr lang="de-DE" sz="600" smtClean="0"/>
              <a:t>17. August 2020</a:t>
            </a:fld>
            <a:endParaRPr lang="en-US" sz="600"/>
          </a:p>
        </p:txBody>
      </p:sp>
      <p:pic>
        <p:nvPicPr>
          <p:cNvPr id="14" name="Picture 13" descr="A picture containing indoor, table, small, room&#10;&#10;Description automatically generated">
            <a:extLst>
              <a:ext uri="{FF2B5EF4-FFF2-40B4-BE49-F238E27FC236}">
                <a16:creationId xmlns:a16="http://schemas.microsoft.com/office/drawing/2014/main" id="{7FBA059C-CBE0-40A0-9443-F654D825A7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8328" y="1772223"/>
            <a:ext cx="2075003" cy="2016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4FBDCE-6C1D-4FA2-9517-9826E3A581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057" y="4055456"/>
            <a:ext cx="2019543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0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B1FE39-D707-4709-97EB-5A83F301A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556792"/>
            <a:ext cx="5953249" cy="4416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06B066-B46A-4F0D-9BCE-7E44DCC9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waveguide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8248B3-4193-4956-9464-A46EFB2C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D7D94-3E71-4EC3-B5C8-93856D781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666746-5F54-4685-8150-7DA656C9F3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A4A115-6399-4185-A27D-1186DC9B2983}" type="datetime4">
              <a:rPr lang="de-DE" smtClean="0"/>
              <a:t>17. August 2020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C8F035-2711-4A84-A253-E597A410ADB7}"/>
              </a:ext>
            </a:extLst>
          </p:cNvPr>
          <p:cNvSpPr txBox="1"/>
          <p:nvPr/>
        </p:nvSpPr>
        <p:spPr>
          <a:xfrm>
            <a:off x="9236861" y="3359297"/>
            <a:ext cx="2907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Measured with different obstacles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dirty="0"/>
              <a:t>Checked reproducibility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01FF0B-7053-4689-BD58-4B8EE55EAE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784" y="1235250"/>
            <a:ext cx="2346528" cy="2303188"/>
          </a:xfrm>
          <a:prstGeom prst="rect">
            <a:avLst/>
          </a:prstGeom>
        </p:spPr>
      </p:pic>
      <p:pic>
        <p:nvPicPr>
          <p:cNvPr id="9" name="Picture 8" descr="A picture containing indoor, sitting, table, cup&#10;&#10;Description automatically generated">
            <a:extLst>
              <a:ext uri="{FF2B5EF4-FFF2-40B4-BE49-F238E27FC236}">
                <a16:creationId xmlns:a16="http://schemas.microsoft.com/office/drawing/2014/main" id="{00F71325-463B-4A0B-9D06-7905BD9D71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1"/>
          <a:stretch/>
        </p:blipFill>
        <p:spPr>
          <a:xfrm>
            <a:off x="9120337" y="1446199"/>
            <a:ext cx="1800200" cy="1663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4613DD-140C-4814-9496-E5A9BCF4B1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451" y="3910166"/>
            <a:ext cx="2907811" cy="21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12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F9632-E753-41B5-86B3-3288BAB9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Multimode excitation in split waveguide,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7F1EE4-B38B-49DE-8073-9C95B5B6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91484-616F-4AAE-868D-48FC0012E6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Above failing frequency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C2A18C-BAE1-4696-9E3A-1D0C166E41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CADA9E-BB2E-40D7-848C-A2255CA5DDDC}" type="datetime4">
              <a:rPr lang="de-DE" smtClean="0"/>
              <a:t>17. August 2020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14637F-0212-44DD-A791-806FA7A634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6" y="1556792"/>
            <a:ext cx="10948684" cy="4320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FC1745-610C-401F-B196-D2C8C7130920}"/>
              </a:ext>
            </a:extLst>
          </p:cNvPr>
          <p:cNvSpPr/>
          <p:nvPr/>
        </p:nvSpPr>
        <p:spPr>
          <a:xfrm rot="16200000">
            <a:off x="4583832" y="3356992"/>
            <a:ext cx="3240360" cy="50405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Amplitude (</a:t>
            </a:r>
            <a:r>
              <a:rPr lang="en-US" sz="1600" dirty="0" err="1">
                <a:solidFill>
                  <a:schemeClr val="tx1"/>
                </a:solidFill>
              </a:rPr>
              <a:t>a.u</a:t>
            </a:r>
            <a:r>
              <a:rPr lang="en-US" sz="1600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088692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BF61-4995-4D0B-8940-A1999563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Higher order modes in metallic waveguide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E19EB41-B79E-4F5C-B36A-A5EC121F20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9" y="1406427"/>
                <a:ext cx="3599779" cy="5010249"/>
              </a:xfrm>
            </p:spPr>
            <p:txBody>
              <a:bodyPr/>
              <a:lstStyle/>
              <a:p>
                <a:r>
                  <a:rPr lang="en-US" dirty="0" err="1"/>
                  <a:t>TE</a:t>
                </a:r>
                <a:r>
                  <a:rPr lang="en-US" baseline="-25000" dirty="0" err="1"/>
                  <a:t>mn</a:t>
                </a:r>
                <a:r>
                  <a:rPr lang="en-US" dirty="0"/>
                  <a:t>/</a:t>
                </a:r>
                <a:r>
                  <a:rPr lang="en-US" dirty="0" err="1"/>
                  <a:t>TM</a:t>
                </a:r>
                <a:r>
                  <a:rPr lang="en-US" baseline="-25000" dirty="0" err="1"/>
                  <a:t>mn</a:t>
                </a:r>
                <a:r>
                  <a:rPr lang="en-US" baseline="-25000" dirty="0"/>
                  <a:t> </a:t>
                </a:r>
                <a:r>
                  <a:rPr lang="en-US" dirty="0"/>
                  <a:t> refer to analytical dispersion relations</a:t>
                </a:r>
              </a:p>
              <a:p>
                <a:r>
                  <a:rPr lang="en-US" dirty="0"/>
                  <a:t>Using radius from microscope image: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=657 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FDM finds a lot more modes, only selected “mode 1” and “mode 2”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EE19EB41-B79E-4F5C-B36A-A5EC121F20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9" y="1406427"/>
                <a:ext cx="3599779" cy="5010249"/>
              </a:xfrm>
              <a:blipFill>
                <a:blip r:embed="rId3"/>
                <a:stretch>
                  <a:fillRect l="-3729" t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A7A7E-47A8-4E61-B712-6C827A84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9A5FF04-A066-40E5-B6DC-96C8765E76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EB76D1-4C8F-4073-8EB5-DD590CED14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9C90D3B-7119-4E4F-8923-AE4D485889F2}" type="datetime4">
              <a:rPr lang="de-DE" sz="600" smtClean="0"/>
              <a:t>17. August 2020</a:t>
            </a:fld>
            <a:endParaRPr lang="en-US" sz="60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6A63C62-4765-40EC-B67F-2CBA37074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895" y="1484784"/>
            <a:ext cx="6488195" cy="455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889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36F0-B4B2-4D6D-8B6E-11FD4985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waveguide with dielectric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0D5BB2-0D1E-48B6-BE51-FD1D886A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1A261-1337-4C64-B282-6F5F6F5A3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Preliminary result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C5B42-68FC-4550-98B8-BB00EBE2C4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0EEA3A-2683-4237-8D4B-65830B2CD42B}" type="datetime4">
              <a:rPr lang="de-DE" smtClean="0"/>
              <a:t>17. August 2020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75EEDA-58E9-4CAF-A6B3-3E1173569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628801"/>
            <a:ext cx="5213873" cy="4176464"/>
          </a:xfrm>
          <a:prstGeom prst="rect">
            <a:avLst/>
          </a:prstGeom>
        </p:spPr>
      </p:pic>
      <p:pic>
        <p:nvPicPr>
          <p:cNvPr id="17" name="Picture 16" descr="A picture containing artifact, wheel, stone&#10;&#10;Description automatically generated">
            <a:extLst>
              <a:ext uri="{FF2B5EF4-FFF2-40B4-BE49-F238E27FC236}">
                <a16:creationId xmlns:a16="http://schemas.microsoft.com/office/drawing/2014/main" id="{030FD990-EC3A-4EE3-A199-60FC0A09A9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412" y="1412776"/>
            <a:ext cx="3139810" cy="23548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EBC95A2-8BCC-4870-9D01-BF31757EBF52}"/>
              </a:ext>
            </a:extLst>
          </p:cNvPr>
          <p:cNvSpPr txBox="1"/>
          <p:nvPr/>
        </p:nvSpPr>
        <p:spPr>
          <a:xfrm>
            <a:off x="5951984" y="3933056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Truncated S</a:t>
            </a:r>
            <a:r>
              <a:rPr lang="en-US" baseline="-25000" dirty="0"/>
              <a:t>11</a:t>
            </a:r>
            <a:r>
              <a:rPr lang="en-US" dirty="0"/>
              <a:t>(l) due to poor signal</a:t>
            </a:r>
            <a:br>
              <a:rPr lang="en-US" dirty="0"/>
            </a:br>
            <a:r>
              <a:rPr lang="en-US" dirty="0"/>
              <a:t>probably due to movement of the dielectric  </a:t>
            </a:r>
          </a:p>
        </p:txBody>
      </p:sp>
    </p:spTree>
    <p:extLst>
      <p:ext uri="{BB962C8B-B14F-4D97-AF65-F5344CB8AC3E}">
        <p14:creationId xmlns:p14="http://schemas.microsoft.com/office/powerpoint/2010/main" val="282084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B5A7-FEEF-423F-8831-42CE2A78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F3352-B43F-49B1-A5B3-896CFBBF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31BCD16-0724-408F-B97D-1ADBF7AE48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7A5300-52AC-4476-B647-2D8074C09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D8AF33F-E60F-4643-A177-8DF6E760B690}" type="datetime4">
              <a:rPr lang="de-DE" sz="600" smtClean="0"/>
              <a:t>17. August 2020</a:t>
            </a:fld>
            <a:endParaRPr lang="en-US" sz="60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B48C706-0A8D-49AB-B1EF-8D05F13B8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146397"/>
              </p:ext>
            </p:extLst>
          </p:nvPr>
        </p:nvGraphicFramePr>
        <p:xfrm>
          <a:off x="407988" y="1406427"/>
          <a:ext cx="11376024" cy="5010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9675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B5A7-FEEF-423F-8831-42CE2A78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F3352-B43F-49B1-A5B3-896CFBBF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31BCD16-0724-408F-B97D-1ADBF7AE48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7A5300-52AC-4476-B647-2D8074C09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1F997D2-9B5C-43F3-8CF7-C15CA5E5F6C5}" type="datetime4">
              <a:rPr lang="de-DE" sz="600" smtClean="0"/>
              <a:t>17. August 2020</a:t>
            </a:fld>
            <a:endParaRPr lang="en-US" sz="60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B48C706-0A8D-49AB-B1EF-8D05F13B8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989436"/>
              </p:ext>
            </p:extLst>
          </p:nvPr>
        </p:nvGraphicFramePr>
        <p:xfrm>
          <a:off x="407988" y="1406427"/>
          <a:ext cx="11376024" cy="5010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6283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71C3-7217-4500-BC81-1E7C4AFB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2AE06-330D-46CB-AADA-1900F6546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Uncertainty in S-parameter below 1‰ (95% confidence interval)</a:t>
            </a:r>
          </a:p>
          <a:p>
            <a:r>
              <a:rPr lang="en-US" dirty="0"/>
              <a:t>4-term error model sufficient for modelling the studied waveguides</a:t>
            </a:r>
          </a:p>
          <a:p>
            <a:pPr lvl="1"/>
            <a:r>
              <a:rPr lang="en-US" sz="1500" dirty="0"/>
              <a:t>Effective inner diameter for metallic waveguides</a:t>
            </a:r>
          </a:p>
          <a:p>
            <a:pPr lvl="1"/>
            <a:r>
              <a:rPr lang="en-US" sz="1500" dirty="0"/>
              <a:t>Phase velocity below c in dielectric loaded waveguide</a:t>
            </a:r>
          </a:p>
          <a:p>
            <a:r>
              <a:rPr lang="en-US" dirty="0"/>
              <a:t>Limits of 4-term error model:</a:t>
            </a:r>
          </a:p>
          <a:p>
            <a:pPr lvl="1"/>
            <a:r>
              <a:rPr lang="en-US" sz="1500" dirty="0"/>
              <a:t>Effects of transitions should be small </a:t>
            </a:r>
            <a:r>
              <a:rPr lang="en-US" sz="1500" dirty="0">
                <a:sym typeface="Wingdings" panose="05000000000000000000" pitchFamily="2" charset="2"/>
              </a:rPr>
              <a:t> long waveguide section</a:t>
            </a:r>
          </a:p>
          <a:p>
            <a:pPr lvl="1"/>
            <a:r>
              <a:rPr lang="en-US" sz="1500" dirty="0">
                <a:sym typeface="Wingdings" panose="05000000000000000000" pitchFamily="2" charset="2"/>
              </a:rPr>
              <a:t>No reflection from behind the obstacle  obstacle not too small</a:t>
            </a:r>
          </a:p>
          <a:p>
            <a:pPr lvl="2"/>
            <a:r>
              <a:rPr lang="en-US" sz="1500" dirty="0">
                <a:sym typeface="Wingdings" panose="05000000000000000000" pitchFamily="2" charset="2"/>
              </a:rPr>
              <a:t>extended model includes 9 unknown terms</a:t>
            </a:r>
          </a:p>
          <a:p>
            <a:pPr lvl="1"/>
            <a:r>
              <a:rPr lang="en-US" sz="1500" dirty="0">
                <a:sym typeface="Wingdings" panose="05000000000000000000" pitchFamily="2" charset="2"/>
              </a:rPr>
              <a:t>Single mode excitation necessary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B722-51A6-4135-9A61-7D0563EE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3CDDB2-C370-409C-81B9-5CB2B79F24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62004B-FDE4-4248-8087-F1BBA77356D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/>
              <a:t>Improving obstacle:</a:t>
            </a:r>
          </a:p>
          <a:p>
            <a:pPr lvl="1"/>
            <a:r>
              <a:rPr lang="en-US" sz="1500" dirty="0"/>
              <a:t>Ideal: Closed circuit, “short”, infeasible</a:t>
            </a:r>
          </a:p>
          <a:p>
            <a:pPr lvl="1"/>
            <a:r>
              <a:rPr lang="en-US" sz="1500" dirty="0"/>
              <a:t>Set of rods of different outer diameters</a:t>
            </a:r>
            <a:endParaRPr lang="en-US" dirty="0"/>
          </a:p>
          <a:p>
            <a:r>
              <a:rPr lang="en-US" dirty="0"/>
              <a:t>Waveguides:</a:t>
            </a:r>
          </a:p>
          <a:p>
            <a:pPr lvl="1"/>
            <a:r>
              <a:rPr lang="en-US" sz="1500" dirty="0"/>
              <a:t>Imperfect Environment (oxidation of copper) and material (standard copper)</a:t>
            </a:r>
          </a:p>
          <a:p>
            <a:pPr lvl="1"/>
            <a:r>
              <a:rPr lang="en-US" sz="1500" dirty="0"/>
              <a:t>Dielectric layer far from acceptable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3D5358-7DD8-4511-A57A-72E33FB1D3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AA797C-382D-48CE-9837-524A7194C7D8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09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8BD4-45DE-4B2C-A978-CAE769474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CE444-E809-4E79-A39A-7B11959F7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6120059" cy="5010249"/>
          </a:xfrm>
        </p:spPr>
        <p:txBody>
          <a:bodyPr anchor="t">
            <a:normAutofit/>
          </a:bodyPr>
          <a:lstStyle/>
          <a:p>
            <a:r>
              <a:rPr lang="en-US" dirty="0"/>
              <a:t>Improve obstacle</a:t>
            </a:r>
          </a:p>
          <a:p>
            <a:r>
              <a:rPr lang="en-US" dirty="0"/>
              <a:t>Continue uncertainty evaluation</a:t>
            </a:r>
          </a:p>
          <a:p>
            <a:r>
              <a:rPr lang="en-US" dirty="0"/>
              <a:t>Compare result of brass waveguide with EO sampling measurement</a:t>
            </a:r>
          </a:p>
          <a:p>
            <a:r>
              <a:rPr lang="en-US" dirty="0"/>
              <a:t>Continue measurements with dielectric (better capillaries)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matching </a:t>
            </a:r>
            <a:r>
              <a:rPr lang="en-US" dirty="0"/>
              <a:t>phase velocity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4607E-8F39-4E71-9057-07900207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14681A-2F95-445A-A5FF-35FA03BE42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BD7E97-E33F-4C22-8468-4A64EC2CF2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65B2BBF-C2C4-4549-AED9-24A540EB82F2}" type="datetime4">
              <a:rPr lang="de-DE" sz="600" smtClean="0"/>
              <a:t>17. August 2020</a:t>
            </a:fld>
            <a:endParaRPr lang="en-US" sz="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C87310-F115-4FE2-A5DB-43F126F11FF0}"/>
              </a:ext>
            </a:extLst>
          </p:cNvPr>
          <p:cNvSpPr txBox="1"/>
          <p:nvPr/>
        </p:nvSpPr>
        <p:spPr>
          <a:xfrm>
            <a:off x="407987" y="4509120"/>
            <a:ext cx="6336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Acknowledgements:</a:t>
            </a:r>
          </a:p>
          <a:p>
            <a:pPr algn="l"/>
            <a:r>
              <a:rPr lang="en-US" sz="1400" dirty="0"/>
              <a:t>Francois </a:t>
            </a:r>
            <a:r>
              <a:rPr lang="en-US" sz="1400" dirty="0" err="1"/>
              <a:t>Lemery</a:t>
            </a:r>
            <a:r>
              <a:rPr lang="en-US" sz="1400" dirty="0"/>
              <a:t>, Thomas </a:t>
            </a:r>
            <a:r>
              <a:rPr lang="en-US" sz="1400" dirty="0" err="1"/>
              <a:t>Vinatier</a:t>
            </a:r>
            <a:r>
              <a:rPr lang="en-US" sz="1400" dirty="0"/>
              <a:t>, Klaus </a:t>
            </a:r>
            <a:r>
              <a:rPr lang="en-US" sz="1400" dirty="0" err="1"/>
              <a:t>Flöttmann</a:t>
            </a:r>
            <a:r>
              <a:rPr lang="en-US" sz="1400" dirty="0"/>
              <a:t>, Wolfgang Hillert, Ralph Aßmann, Hannes Dinter, Frank </a:t>
            </a:r>
            <a:r>
              <a:rPr lang="en-US" sz="1400" dirty="0" err="1"/>
              <a:t>Mayet</a:t>
            </a:r>
            <a:r>
              <a:rPr lang="en-US" sz="1400" dirty="0"/>
              <a:t>, Christian Henkel, </a:t>
            </a:r>
            <a:r>
              <a:rPr lang="en-US" sz="1400" dirty="0" err="1"/>
              <a:t>Immo</a:t>
            </a:r>
            <a:r>
              <a:rPr lang="en-US" sz="1400" dirty="0"/>
              <a:t> </a:t>
            </a:r>
            <a:r>
              <a:rPr lang="en-US" sz="1400" dirty="0" err="1"/>
              <a:t>Bahns</a:t>
            </a:r>
            <a:r>
              <a:rPr lang="en-US" sz="1400" dirty="0"/>
              <a:t>, Patrick </a:t>
            </a:r>
            <a:r>
              <a:rPr lang="en-US" sz="1400" dirty="0" err="1"/>
              <a:t>Rauer</a:t>
            </a:r>
            <a:r>
              <a:rPr lang="en-US" sz="1400" dirty="0"/>
              <a:t>, Markus </a:t>
            </a:r>
            <a:r>
              <a:rPr lang="en-US" sz="1400" dirty="0" err="1"/>
              <a:t>Hünning</a:t>
            </a:r>
            <a:endParaRPr lang="en-US" sz="1400" dirty="0"/>
          </a:p>
        </p:txBody>
      </p:sp>
      <p:pic>
        <p:nvPicPr>
          <p:cNvPr id="15" name="Picture 14" descr="A picture containing indoor, sitting, motorcycle, table&#10;&#10;Description automatically generated">
            <a:extLst>
              <a:ext uri="{FF2B5EF4-FFF2-40B4-BE49-F238E27FC236}">
                <a16:creationId xmlns:a16="http://schemas.microsoft.com/office/drawing/2014/main" id="{6BABDA40-39F6-4362-BA31-8A970733EA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064" y="1880050"/>
            <a:ext cx="4945586" cy="3709190"/>
          </a:xfrm>
          <a:prstGeom prst="rect">
            <a:avLst/>
          </a:prstGeom>
        </p:spPr>
      </p:pic>
      <p:pic>
        <p:nvPicPr>
          <p:cNvPr id="14" name="Content Placeholder 13" descr="A picture containing wheel&#10;&#10;Description automatically generated">
            <a:extLst>
              <a:ext uri="{FF2B5EF4-FFF2-40B4-BE49-F238E27FC236}">
                <a16:creationId xmlns:a16="http://schemas.microsoft.com/office/drawing/2014/main" id="{FDADB81D-8FD6-4C82-89EE-285ABBAC09D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2424" y="1628800"/>
            <a:ext cx="1975961" cy="19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46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7C95F99-EB23-4466-BF0C-910248E3AA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5F194-0FE6-4AFA-9C82-2A9ACEC3A7B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580188"/>
            <a:ext cx="8399463" cy="187325"/>
          </a:xfrm>
        </p:spPr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0CE4AC-CBF6-4ED4-9204-B2C345914C4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968038" y="6580188"/>
            <a:ext cx="1223962" cy="187325"/>
          </a:xfrm>
        </p:spPr>
        <p:txBody>
          <a:bodyPr/>
          <a:lstStyle/>
          <a:p>
            <a:fld id="{2A27EC73-2418-4C4F-AC78-A3ACF1D52002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20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S-Parameters for Phase Velocity Measurement (Simulation)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rectangular waveguide (WR-3)</a:t>
            </a:r>
          </a:p>
          <a:p>
            <a:r>
              <a:rPr lang="en-US" dirty="0"/>
              <a:t>Length: 11.613mm</a:t>
            </a:r>
          </a:p>
          <a:p>
            <a:r>
              <a:rPr lang="en-US" dirty="0"/>
              <a:t>Simulated S_21</a:t>
            </a:r>
          </a:p>
          <a:p>
            <a:r>
              <a:rPr lang="en-US" dirty="0"/>
              <a:t>Phase velocity from unwrapped phase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A3C37B-8F5F-4DB3-A595-20B2BCF1C7CB}" type="datetime4">
              <a:rPr lang="de-DE" smtClean="0"/>
              <a:t>17. August 2020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3881227"/>
            <a:ext cx="4163006" cy="257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063" y="3256017"/>
            <a:ext cx="33909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0838" y="3804707"/>
            <a:ext cx="38671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S21_wr34_11.613mm_at_cutoff_simulat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4" descr="S21_wr34_11.613mm_at_cutoff_simulated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976" y="1226083"/>
            <a:ext cx="3816424" cy="254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276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E834B50-9CCB-4EB1-BB94-ABC1DBFC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9-Term Error model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BE6DB85-3750-4AAD-9158-6B7F24B75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Issue</a:t>
            </a:r>
            <a:r>
              <a:rPr lang="en-US" dirty="0"/>
              <a:t>: canula and waveguide wall form coaxial line </a:t>
            </a:r>
            <a:r>
              <a:rPr lang="en-US" dirty="0">
                <a:sym typeface="Wingdings" panose="05000000000000000000" pitchFamily="2" charset="2"/>
              </a:rPr>
              <a:t> additional reflection from waveguide end (interpretation after first measurements)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4D7E4-CF57-4AE2-818B-590D5BF1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24E195-4BC4-4E85-9634-0C2A75A24A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A710B8-B078-438B-91DB-B90180553E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5EB233-811D-4C10-A8AD-CA066C89509F}" type="datetime4">
              <a:rPr lang="de-DE" smtClean="0"/>
              <a:t>17. August 2020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0F6A41D-D3C4-4523-BF1E-80F723507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424" y="2562225"/>
            <a:ext cx="6248400" cy="1733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886D92-1338-4885-849B-FF00EEDC2A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568" y="4639990"/>
            <a:ext cx="6830402" cy="1623166"/>
          </a:xfrm>
          <a:prstGeom prst="rect">
            <a:avLst/>
          </a:prstGeom>
        </p:spPr>
      </p:pic>
      <p:sp>
        <p:nvSpPr>
          <p:cNvPr id="21" name="Right Brace 20">
            <a:extLst>
              <a:ext uri="{FF2B5EF4-FFF2-40B4-BE49-F238E27FC236}">
                <a16:creationId xmlns:a16="http://schemas.microsoft.com/office/drawing/2014/main" id="{39D9EDDC-9723-4ECB-A92A-CE4C5436C67E}"/>
              </a:ext>
            </a:extLst>
          </p:cNvPr>
          <p:cNvSpPr/>
          <p:nvPr/>
        </p:nvSpPr>
        <p:spPr>
          <a:xfrm rot="5400000">
            <a:off x="2246470" y="2742027"/>
            <a:ext cx="642276" cy="3312368"/>
          </a:xfrm>
          <a:prstGeom prst="rightBrace">
            <a:avLst>
              <a:gd name="adj1" fmla="val 8333"/>
              <a:gd name="adj2" fmla="val 29025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E27B17C2-B905-4EDC-BADD-B52B02E34292}"/>
              </a:ext>
            </a:extLst>
          </p:cNvPr>
          <p:cNvSpPr/>
          <p:nvPr/>
        </p:nvSpPr>
        <p:spPr>
          <a:xfrm rot="5400000">
            <a:off x="4622734" y="3678131"/>
            <a:ext cx="642276" cy="1440160"/>
          </a:xfrm>
          <a:prstGeom prst="rightBrace">
            <a:avLst>
              <a:gd name="adj1" fmla="val 8333"/>
              <a:gd name="adj2" fmla="val 64468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A2DF10A-6EAD-4C8D-A9DB-FAB286E74E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2184" y="1874077"/>
            <a:ext cx="3744415" cy="9633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96FFFB-EB18-431B-8EDB-F3919BB2A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723" y="2837420"/>
            <a:ext cx="2412733" cy="63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10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E834B50-9CCB-4EB1-BB94-ABC1DBFC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9-Term Error model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BE6DB85-3750-4AAD-9158-6B7F24B75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Issue</a:t>
            </a:r>
            <a:r>
              <a:rPr lang="en-US" dirty="0"/>
              <a:t>: canula and waveguide wall form coaxial line </a:t>
            </a:r>
            <a:r>
              <a:rPr lang="en-US" dirty="0">
                <a:sym typeface="Wingdings" panose="05000000000000000000" pitchFamily="2" charset="2"/>
              </a:rPr>
              <a:t> additional reflection from waveguide end (interpretation after first measurements)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4D7E4-CF57-4AE2-818B-590D5BF1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24E195-4BC4-4E85-9634-0C2A75A24A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6A710B8-B078-438B-91DB-B90180553E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0F6C1C-BEE1-4A7A-8AC7-6B470CF7C370}" type="datetime4">
              <a:rPr lang="de-DE" smtClean="0"/>
              <a:t>17. August 2020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0F6A41D-D3C4-4523-BF1E-80F723507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424" y="2562225"/>
            <a:ext cx="6248400" cy="1733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886D92-1338-4885-849B-FF00EEDC2A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568" y="4639990"/>
            <a:ext cx="6830402" cy="1623166"/>
          </a:xfrm>
          <a:prstGeom prst="rect">
            <a:avLst/>
          </a:prstGeom>
        </p:spPr>
      </p:pic>
      <p:sp>
        <p:nvSpPr>
          <p:cNvPr id="21" name="Right Brace 20">
            <a:extLst>
              <a:ext uri="{FF2B5EF4-FFF2-40B4-BE49-F238E27FC236}">
                <a16:creationId xmlns:a16="http://schemas.microsoft.com/office/drawing/2014/main" id="{39D9EDDC-9723-4ECB-A92A-CE4C5436C67E}"/>
              </a:ext>
            </a:extLst>
          </p:cNvPr>
          <p:cNvSpPr/>
          <p:nvPr/>
        </p:nvSpPr>
        <p:spPr>
          <a:xfrm rot="5400000">
            <a:off x="2246470" y="2742027"/>
            <a:ext cx="642276" cy="3312368"/>
          </a:xfrm>
          <a:prstGeom prst="rightBrace">
            <a:avLst>
              <a:gd name="adj1" fmla="val 8333"/>
              <a:gd name="adj2" fmla="val 29025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E27B17C2-B905-4EDC-BADD-B52B02E34292}"/>
              </a:ext>
            </a:extLst>
          </p:cNvPr>
          <p:cNvSpPr/>
          <p:nvPr/>
        </p:nvSpPr>
        <p:spPr>
          <a:xfrm rot="5400000">
            <a:off x="4622734" y="3678131"/>
            <a:ext cx="642276" cy="1440160"/>
          </a:xfrm>
          <a:prstGeom prst="rightBrace">
            <a:avLst>
              <a:gd name="adj1" fmla="val 8333"/>
              <a:gd name="adj2" fmla="val 64468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A2DF10A-6EAD-4C8D-A9DB-FAB286E74E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2184" y="1874077"/>
            <a:ext cx="3744415" cy="96334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96FFFB-EB18-431B-8EDB-F3919BB2A9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723" y="2837420"/>
            <a:ext cx="2412733" cy="6301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8D7201-E63F-44C2-914B-C9C42B825AA6}"/>
              </a:ext>
            </a:extLst>
          </p:cNvPr>
          <p:cNvSpPr/>
          <p:nvPr/>
        </p:nvSpPr>
        <p:spPr>
          <a:xfrm rot="20699058">
            <a:off x="1487487" y="2769465"/>
            <a:ext cx="9217024" cy="2284171"/>
          </a:xfrm>
          <a:custGeom>
            <a:avLst/>
            <a:gdLst>
              <a:gd name="connsiteX0" fmla="*/ 0 w 9217024"/>
              <a:gd name="connsiteY0" fmla="*/ 0 h 2284171"/>
              <a:gd name="connsiteX1" fmla="*/ 381848 w 9217024"/>
              <a:gd name="connsiteY1" fmla="*/ 0 h 2284171"/>
              <a:gd name="connsiteX2" fmla="*/ 1040207 w 9217024"/>
              <a:gd name="connsiteY2" fmla="*/ 0 h 2284171"/>
              <a:gd name="connsiteX3" fmla="*/ 1790736 w 9217024"/>
              <a:gd name="connsiteY3" fmla="*/ 0 h 2284171"/>
              <a:gd name="connsiteX4" fmla="*/ 2356925 w 9217024"/>
              <a:gd name="connsiteY4" fmla="*/ 0 h 2284171"/>
              <a:gd name="connsiteX5" fmla="*/ 2830943 w 9217024"/>
              <a:gd name="connsiteY5" fmla="*/ 0 h 2284171"/>
              <a:gd name="connsiteX6" fmla="*/ 3397132 w 9217024"/>
              <a:gd name="connsiteY6" fmla="*/ 0 h 2284171"/>
              <a:gd name="connsiteX7" fmla="*/ 3778980 w 9217024"/>
              <a:gd name="connsiteY7" fmla="*/ 0 h 2284171"/>
              <a:gd name="connsiteX8" fmla="*/ 4345168 w 9217024"/>
              <a:gd name="connsiteY8" fmla="*/ 0 h 2284171"/>
              <a:gd name="connsiteX9" fmla="*/ 4911357 w 9217024"/>
              <a:gd name="connsiteY9" fmla="*/ 0 h 2284171"/>
              <a:gd name="connsiteX10" fmla="*/ 5385375 w 9217024"/>
              <a:gd name="connsiteY10" fmla="*/ 0 h 2284171"/>
              <a:gd name="connsiteX11" fmla="*/ 6228075 w 9217024"/>
              <a:gd name="connsiteY11" fmla="*/ 0 h 2284171"/>
              <a:gd name="connsiteX12" fmla="*/ 6886434 w 9217024"/>
              <a:gd name="connsiteY12" fmla="*/ 0 h 2284171"/>
              <a:gd name="connsiteX13" fmla="*/ 7544793 w 9217024"/>
              <a:gd name="connsiteY13" fmla="*/ 0 h 2284171"/>
              <a:gd name="connsiteX14" fmla="*/ 8203151 w 9217024"/>
              <a:gd name="connsiteY14" fmla="*/ 0 h 2284171"/>
              <a:gd name="connsiteX15" fmla="*/ 8584999 w 9217024"/>
              <a:gd name="connsiteY15" fmla="*/ 0 h 2284171"/>
              <a:gd name="connsiteX16" fmla="*/ 9217024 w 9217024"/>
              <a:gd name="connsiteY16" fmla="*/ 0 h 2284171"/>
              <a:gd name="connsiteX17" fmla="*/ 9217024 w 9217024"/>
              <a:gd name="connsiteY17" fmla="*/ 571043 h 2284171"/>
              <a:gd name="connsiteX18" fmla="*/ 9217024 w 9217024"/>
              <a:gd name="connsiteY18" fmla="*/ 1187769 h 2284171"/>
              <a:gd name="connsiteX19" fmla="*/ 9217024 w 9217024"/>
              <a:gd name="connsiteY19" fmla="*/ 1781653 h 2284171"/>
              <a:gd name="connsiteX20" fmla="*/ 9217024 w 9217024"/>
              <a:gd name="connsiteY20" fmla="*/ 2284171 h 2284171"/>
              <a:gd name="connsiteX21" fmla="*/ 8466495 w 9217024"/>
              <a:gd name="connsiteY21" fmla="*/ 2284171 h 2284171"/>
              <a:gd name="connsiteX22" fmla="*/ 7992477 w 9217024"/>
              <a:gd name="connsiteY22" fmla="*/ 2284171 h 2284171"/>
              <a:gd name="connsiteX23" fmla="*/ 7334118 w 9217024"/>
              <a:gd name="connsiteY23" fmla="*/ 2284171 h 2284171"/>
              <a:gd name="connsiteX24" fmla="*/ 6952270 w 9217024"/>
              <a:gd name="connsiteY24" fmla="*/ 2284171 h 2284171"/>
              <a:gd name="connsiteX25" fmla="*/ 6293911 w 9217024"/>
              <a:gd name="connsiteY25" fmla="*/ 2284171 h 2284171"/>
              <a:gd name="connsiteX26" fmla="*/ 5635552 w 9217024"/>
              <a:gd name="connsiteY26" fmla="*/ 2284171 h 2284171"/>
              <a:gd name="connsiteX27" fmla="*/ 5161533 w 9217024"/>
              <a:gd name="connsiteY27" fmla="*/ 2284171 h 2284171"/>
              <a:gd name="connsiteX28" fmla="*/ 4503175 w 9217024"/>
              <a:gd name="connsiteY28" fmla="*/ 2284171 h 2284171"/>
              <a:gd name="connsiteX29" fmla="*/ 3752645 w 9217024"/>
              <a:gd name="connsiteY29" fmla="*/ 2284171 h 2284171"/>
              <a:gd name="connsiteX30" fmla="*/ 3094287 w 9217024"/>
              <a:gd name="connsiteY30" fmla="*/ 2284171 h 2284171"/>
              <a:gd name="connsiteX31" fmla="*/ 2251587 w 9217024"/>
              <a:gd name="connsiteY31" fmla="*/ 2284171 h 2284171"/>
              <a:gd name="connsiteX32" fmla="*/ 1593228 w 9217024"/>
              <a:gd name="connsiteY32" fmla="*/ 2284171 h 2284171"/>
              <a:gd name="connsiteX33" fmla="*/ 1027040 w 9217024"/>
              <a:gd name="connsiteY33" fmla="*/ 2284171 h 2284171"/>
              <a:gd name="connsiteX34" fmla="*/ 0 w 9217024"/>
              <a:gd name="connsiteY34" fmla="*/ 2284171 h 2284171"/>
              <a:gd name="connsiteX35" fmla="*/ 0 w 9217024"/>
              <a:gd name="connsiteY35" fmla="*/ 1781653 h 2284171"/>
              <a:gd name="connsiteX36" fmla="*/ 0 w 9217024"/>
              <a:gd name="connsiteY36" fmla="*/ 1279136 h 2284171"/>
              <a:gd name="connsiteX37" fmla="*/ 0 w 9217024"/>
              <a:gd name="connsiteY37" fmla="*/ 662410 h 2284171"/>
              <a:gd name="connsiteX38" fmla="*/ 0 w 9217024"/>
              <a:gd name="connsiteY38" fmla="*/ 0 h 228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217024" h="2284171" fill="none" extrusionOk="0">
                <a:moveTo>
                  <a:pt x="0" y="0"/>
                </a:moveTo>
                <a:cubicBezTo>
                  <a:pt x="89462" y="11337"/>
                  <a:pt x="251656" y="14852"/>
                  <a:pt x="381848" y="0"/>
                </a:cubicBezTo>
                <a:cubicBezTo>
                  <a:pt x="512040" y="-14852"/>
                  <a:pt x="894715" y="-31472"/>
                  <a:pt x="1040207" y="0"/>
                </a:cubicBezTo>
                <a:cubicBezTo>
                  <a:pt x="1185699" y="31472"/>
                  <a:pt x="1612707" y="31523"/>
                  <a:pt x="1790736" y="0"/>
                </a:cubicBezTo>
                <a:cubicBezTo>
                  <a:pt x="1968765" y="-31523"/>
                  <a:pt x="2132906" y="-23045"/>
                  <a:pt x="2356925" y="0"/>
                </a:cubicBezTo>
                <a:cubicBezTo>
                  <a:pt x="2580944" y="23045"/>
                  <a:pt x="2600894" y="9069"/>
                  <a:pt x="2830943" y="0"/>
                </a:cubicBezTo>
                <a:cubicBezTo>
                  <a:pt x="3060992" y="-9069"/>
                  <a:pt x="3203068" y="-6670"/>
                  <a:pt x="3397132" y="0"/>
                </a:cubicBezTo>
                <a:cubicBezTo>
                  <a:pt x="3591196" y="6670"/>
                  <a:pt x="3654098" y="13513"/>
                  <a:pt x="3778980" y="0"/>
                </a:cubicBezTo>
                <a:cubicBezTo>
                  <a:pt x="3903862" y="-13513"/>
                  <a:pt x="4150499" y="13067"/>
                  <a:pt x="4345168" y="0"/>
                </a:cubicBezTo>
                <a:cubicBezTo>
                  <a:pt x="4539837" y="-13067"/>
                  <a:pt x="4634985" y="-10160"/>
                  <a:pt x="4911357" y="0"/>
                </a:cubicBezTo>
                <a:cubicBezTo>
                  <a:pt x="5187729" y="10160"/>
                  <a:pt x="5159619" y="-19197"/>
                  <a:pt x="5385375" y="0"/>
                </a:cubicBezTo>
                <a:cubicBezTo>
                  <a:pt x="5611131" y="19197"/>
                  <a:pt x="5836961" y="18411"/>
                  <a:pt x="6228075" y="0"/>
                </a:cubicBezTo>
                <a:cubicBezTo>
                  <a:pt x="6619189" y="-18411"/>
                  <a:pt x="6633693" y="-23434"/>
                  <a:pt x="6886434" y="0"/>
                </a:cubicBezTo>
                <a:cubicBezTo>
                  <a:pt x="7139175" y="23434"/>
                  <a:pt x="7400321" y="-29552"/>
                  <a:pt x="7544793" y="0"/>
                </a:cubicBezTo>
                <a:cubicBezTo>
                  <a:pt x="7689265" y="29552"/>
                  <a:pt x="8012298" y="-7283"/>
                  <a:pt x="8203151" y="0"/>
                </a:cubicBezTo>
                <a:cubicBezTo>
                  <a:pt x="8394004" y="7283"/>
                  <a:pt x="8402130" y="17825"/>
                  <a:pt x="8584999" y="0"/>
                </a:cubicBezTo>
                <a:cubicBezTo>
                  <a:pt x="8767868" y="-17825"/>
                  <a:pt x="8988705" y="9512"/>
                  <a:pt x="9217024" y="0"/>
                </a:cubicBezTo>
                <a:cubicBezTo>
                  <a:pt x="9218270" y="277160"/>
                  <a:pt x="9204240" y="302706"/>
                  <a:pt x="9217024" y="571043"/>
                </a:cubicBezTo>
                <a:cubicBezTo>
                  <a:pt x="9229808" y="839380"/>
                  <a:pt x="9197124" y="1056484"/>
                  <a:pt x="9217024" y="1187769"/>
                </a:cubicBezTo>
                <a:cubicBezTo>
                  <a:pt x="9236924" y="1319054"/>
                  <a:pt x="9238530" y="1491353"/>
                  <a:pt x="9217024" y="1781653"/>
                </a:cubicBezTo>
                <a:cubicBezTo>
                  <a:pt x="9195518" y="2071953"/>
                  <a:pt x="9205003" y="2118485"/>
                  <a:pt x="9217024" y="2284171"/>
                </a:cubicBezTo>
                <a:cubicBezTo>
                  <a:pt x="8956986" y="2273319"/>
                  <a:pt x="8632579" y="2306813"/>
                  <a:pt x="8466495" y="2284171"/>
                </a:cubicBezTo>
                <a:cubicBezTo>
                  <a:pt x="8300411" y="2261529"/>
                  <a:pt x="8224148" y="2275383"/>
                  <a:pt x="7992477" y="2284171"/>
                </a:cubicBezTo>
                <a:cubicBezTo>
                  <a:pt x="7760806" y="2292959"/>
                  <a:pt x="7560309" y="2301809"/>
                  <a:pt x="7334118" y="2284171"/>
                </a:cubicBezTo>
                <a:cubicBezTo>
                  <a:pt x="7107927" y="2266533"/>
                  <a:pt x="7058476" y="2270468"/>
                  <a:pt x="6952270" y="2284171"/>
                </a:cubicBezTo>
                <a:cubicBezTo>
                  <a:pt x="6846064" y="2297874"/>
                  <a:pt x="6473092" y="2312286"/>
                  <a:pt x="6293911" y="2284171"/>
                </a:cubicBezTo>
                <a:cubicBezTo>
                  <a:pt x="6114730" y="2256056"/>
                  <a:pt x="5944800" y="2308987"/>
                  <a:pt x="5635552" y="2284171"/>
                </a:cubicBezTo>
                <a:cubicBezTo>
                  <a:pt x="5326304" y="2259355"/>
                  <a:pt x="5322103" y="2298332"/>
                  <a:pt x="5161533" y="2284171"/>
                </a:cubicBezTo>
                <a:cubicBezTo>
                  <a:pt x="5000963" y="2270010"/>
                  <a:pt x="4780594" y="2312801"/>
                  <a:pt x="4503175" y="2284171"/>
                </a:cubicBezTo>
                <a:cubicBezTo>
                  <a:pt x="4225756" y="2255541"/>
                  <a:pt x="4109282" y="2265493"/>
                  <a:pt x="3752645" y="2284171"/>
                </a:cubicBezTo>
                <a:cubicBezTo>
                  <a:pt x="3396008" y="2302850"/>
                  <a:pt x="3365911" y="2306794"/>
                  <a:pt x="3094287" y="2284171"/>
                </a:cubicBezTo>
                <a:cubicBezTo>
                  <a:pt x="2822663" y="2261548"/>
                  <a:pt x="2510970" y="2278716"/>
                  <a:pt x="2251587" y="2284171"/>
                </a:cubicBezTo>
                <a:cubicBezTo>
                  <a:pt x="1992204" y="2289626"/>
                  <a:pt x="1895845" y="2305420"/>
                  <a:pt x="1593228" y="2284171"/>
                </a:cubicBezTo>
                <a:cubicBezTo>
                  <a:pt x="1290611" y="2262922"/>
                  <a:pt x="1180642" y="2293208"/>
                  <a:pt x="1027040" y="2284171"/>
                </a:cubicBezTo>
                <a:cubicBezTo>
                  <a:pt x="873438" y="2275134"/>
                  <a:pt x="415479" y="2293521"/>
                  <a:pt x="0" y="2284171"/>
                </a:cubicBezTo>
                <a:cubicBezTo>
                  <a:pt x="14877" y="2116946"/>
                  <a:pt x="-22777" y="1886182"/>
                  <a:pt x="0" y="1781653"/>
                </a:cubicBezTo>
                <a:cubicBezTo>
                  <a:pt x="22777" y="1677124"/>
                  <a:pt x="-13046" y="1464452"/>
                  <a:pt x="0" y="1279136"/>
                </a:cubicBezTo>
                <a:cubicBezTo>
                  <a:pt x="13046" y="1093820"/>
                  <a:pt x="-28893" y="834649"/>
                  <a:pt x="0" y="662410"/>
                </a:cubicBezTo>
                <a:cubicBezTo>
                  <a:pt x="28893" y="490171"/>
                  <a:pt x="-10620" y="191502"/>
                  <a:pt x="0" y="0"/>
                </a:cubicBezTo>
                <a:close/>
              </a:path>
              <a:path w="9217024" h="2284171" stroke="0" extrusionOk="0">
                <a:moveTo>
                  <a:pt x="0" y="0"/>
                </a:moveTo>
                <a:cubicBezTo>
                  <a:pt x="132813" y="12064"/>
                  <a:pt x="259377" y="-9597"/>
                  <a:pt x="381848" y="0"/>
                </a:cubicBezTo>
                <a:cubicBezTo>
                  <a:pt x="504319" y="9597"/>
                  <a:pt x="962913" y="29859"/>
                  <a:pt x="1132377" y="0"/>
                </a:cubicBezTo>
                <a:cubicBezTo>
                  <a:pt x="1301841" y="-29859"/>
                  <a:pt x="1478518" y="13177"/>
                  <a:pt x="1790736" y="0"/>
                </a:cubicBezTo>
                <a:cubicBezTo>
                  <a:pt x="2102954" y="-13177"/>
                  <a:pt x="2050695" y="20658"/>
                  <a:pt x="2264754" y="0"/>
                </a:cubicBezTo>
                <a:cubicBezTo>
                  <a:pt x="2478813" y="-20658"/>
                  <a:pt x="2699583" y="17719"/>
                  <a:pt x="2830943" y="0"/>
                </a:cubicBezTo>
                <a:cubicBezTo>
                  <a:pt x="2962303" y="-17719"/>
                  <a:pt x="3224306" y="-20486"/>
                  <a:pt x="3397132" y="0"/>
                </a:cubicBezTo>
                <a:cubicBezTo>
                  <a:pt x="3569958" y="20486"/>
                  <a:pt x="3588786" y="1513"/>
                  <a:pt x="3778980" y="0"/>
                </a:cubicBezTo>
                <a:cubicBezTo>
                  <a:pt x="3969174" y="-1513"/>
                  <a:pt x="4106890" y="5922"/>
                  <a:pt x="4252998" y="0"/>
                </a:cubicBezTo>
                <a:cubicBezTo>
                  <a:pt x="4399106" y="-5922"/>
                  <a:pt x="4650314" y="25177"/>
                  <a:pt x="4819187" y="0"/>
                </a:cubicBezTo>
                <a:cubicBezTo>
                  <a:pt x="4988060" y="-25177"/>
                  <a:pt x="5102327" y="-8446"/>
                  <a:pt x="5385375" y="0"/>
                </a:cubicBezTo>
                <a:cubicBezTo>
                  <a:pt x="5668423" y="8446"/>
                  <a:pt x="5682199" y="17365"/>
                  <a:pt x="5767224" y="0"/>
                </a:cubicBezTo>
                <a:cubicBezTo>
                  <a:pt x="5852249" y="-17365"/>
                  <a:pt x="6024047" y="-2560"/>
                  <a:pt x="6241242" y="0"/>
                </a:cubicBezTo>
                <a:cubicBezTo>
                  <a:pt x="6458437" y="2560"/>
                  <a:pt x="6702159" y="-13430"/>
                  <a:pt x="6991771" y="0"/>
                </a:cubicBezTo>
                <a:cubicBezTo>
                  <a:pt x="7281383" y="13430"/>
                  <a:pt x="7537177" y="25389"/>
                  <a:pt x="7834470" y="0"/>
                </a:cubicBezTo>
                <a:cubicBezTo>
                  <a:pt x="8131763" y="-25389"/>
                  <a:pt x="8104235" y="-1733"/>
                  <a:pt x="8308489" y="0"/>
                </a:cubicBezTo>
                <a:cubicBezTo>
                  <a:pt x="8512743" y="1733"/>
                  <a:pt x="8973586" y="-6174"/>
                  <a:pt x="9217024" y="0"/>
                </a:cubicBezTo>
                <a:cubicBezTo>
                  <a:pt x="9203649" y="199510"/>
                  <a:pt x="9211644" y="331252"/>
                  <a:pt x="9217024" y="548201"/>
                </a:cubicBezTo>
                <a:cubicBezTo>
                  <a:pt x="9222404" y="765150"/>
                  <a:pt x="9241578" y="922692"/>
                  <a:pt x="9217024" y="1096402"/>
                </a:cubicBezTo>
                <a:cubicBezTo>
                  <a:pt x="9192470" y="1270112"/>
                  <a:pt x="9227506" y="1481966"/>
                  <a:pt x="9217024" y="1621761"/>
                </a:cubicBezTo>
                <a:cubicBezTo>
                  <a:pt x="9206542" y="1761556"/>
                  <a:pt x="9201371" y="1966853"/>
                  <a:pt x="9217024" y="2284171"/>
                </a:cubicBezTo>
                <a:cubicBezTo>
                  <a:pt x="9109041" y="2270498"/>
                  <a:pt x="8971969" y="2307716"/>
                  <a:pt x="8743006" y="2284171"/>
                </a:cubicBezTo>
                <a:cubicBezTo>
                  <a:pt x="8514043" y="2260626"/>
                  <a:pt x="8402053" y="2283256"/>
                  <a:pt x="8084647" y="2284171"/>
                </a:cubicBezTo>
                <a:cubicBezTo>
                  <a:pt x="7767241" y="2285086"/>
                  <a:pt x="7681835" y="2292666"/>
                  <a:pt x="7518458" y="2284171"/>
                </a:cubicBezTo>
                <a:cubicBezTo>
                  <a:pt x="7355081" y="2275676"/>
                  <a:pt x="6883324" y="2297611"/>
                  <a:pt x="6675759" y="2284171"/>
                </a:cubicBezTo>
                <a:cubicBezTo>
                  <a:pt x="6468194" y="2270731"/>
                  <a:pt x="6383173" y="2268557"/>
                  <a:pt x="6109570" y="2284171"/>
                </a:cubicBezTo>
                <a:cubicBezTo>
                  <a:pt x="5835967" y="2299785"/>
                  <a:pt x="5678838" y="2294841"/>
                  <a:pt x="5543382" y="2284171"/>
                </a:cubicBezTo>
                <a:cubicBezTo>
                  <a:pt x="5407926" y="2273501"/>
                  <a:pt x="5289202" y="2293978"/>
                  <a:pt x="5161533" y="2284171"/>
                </a:cubicBezTo>
                <a:cubicBezTo>
                  <a:pt x="5033864" y="2274364"/>
                  <a:pt x="4543553" y="2263496"/>
                  <a:pt x="4318834" y="2284171"/>
                </a:cubicBezTo>
                <a:cubicBezTo>
                  <a:pt x="4094115" y="2304846"/>
                  <a:pt x="3866834" y="2300693"/>
                  <a:pt x="3660475" y="2284171"/>
                </a:cubicBezTo>
                <a:cubicBezTo>
                  <a:pt x="3454116" y="2267649"/>
                  <a:pt x="3303498" y="2292920"/>
                  <a:pt x="3002116" y="2284171"/>
                </a:cubicBezTo>
                <a:cubicBezTo>
                  <a:pt x="2700734" y="2275422"/>
                  <a:pt x="2596251" y="2259437"/>
                  <a:pt x="2251587" y="2284171"/>
                </a:cubicBezTo>
                <a:cubicBezTo>
                  <a:pt x="1906923" y="2308905"/>
                  <a:pt x="1756352" y="2291659"/>
                  <a:pt x="1593228" y="2284171"/>
                </a:cubicBezTo>
                <a:cubicBezTo>
                  <a:pt x="1430104" y="2276683"/>
                  <a:pt x="1215955" y="2294729"/>
                  <a:pt x="1119210" y="2284171"/>
                </a:cubicBezTo>
                <a:cubicBezTo>
                  <a:pt x="1022465" y="2273613"/>
                  <a:pt x="864551" y="2284581"/>
                  <a:pt x="737362" y="2284171"/>
                </a:cubicBezTo>
                <a:cubicBezTo>
                  <a:pt x="610173" y="2283761"/>
                  <a:pt x="239614" y="2273530"/>
                  <a:pt x="0" y="2284171"/>
                </a:cubicBezTo>
                <a:cubicBezTo>
                  <a:pt x="25240" y="2102118"/>
                  <a:pt x="3200" y="1941744"/>
                  <a:pt x="0" y="1713128"/>
                </a:cubicBezTo>
                <a:cubicBezTo>
                  <a:pt x="-3200" y="1484512"/>
                  <a:pt x="-20400" y="1339813"/>
                  <a:pt x="0" y="1187769"/>
                </a:cubicBezTo>
                <a:cubicBezTo>
                  <a:pt x="20400" y="1035725"/>
                  <a:pt x="-18749" y="774108"/>
                  <a:pt x="0" y="571043"/>
                </a:cubicBezTo>
                <a:cubicBezTo>
                  <a:pt x="18749" y="367978"/>
                  <a:pt x="5812" y="236926"/>
                  <a:pt x="0" y="0"/>
                </a:cubicBezTo>
                <a:close/>
              </a:path>
            </a:pathLst>
          </a:custGeom>
          <a:solidFill>
            <a:schemeClr val="accent5">
              <a:alpha val="50000"/>
            </a:schemeClr>
          </a:solidFill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741313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Doesn’t work!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Not even in simulation, too many unknowns (9)</a:t>
            </a:r>
          </a:p>
        </p:txBody>
      </p:sp>
    </p:spTree>
    <p:extLst>
      <p:ext uri="{BB962C8B-B14F-4D97-AF65-F5344CB8AC3E}">
        <p14:creationId xmlns:p14="http://schemas.microsoft.com/office/powerpoint/2010/main" val="805548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D599-94D9-4C9E-92B4-60FCEBA57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Poor man’s solution: Time Gating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42707-0876-4756-A25E-D0BE27831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 anchor="t"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Time Domain Gating (without free space calibration):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Transform from Frequency domain to Time Domain (incomplete time domain information, but helpful tool)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apply window (here: Kaiser instead of Hann)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 transform back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Drawbacks:</a:t>
            </a:r>
          </a:p>
          <a:p>
            <a:pPr>
              <a:lnSpc>
                <a:spcPct val="100000"/>
              </a:lnSpc>
            </a:pPr>
            <a:r>
              <a:rPr lang="en-US" dirty="0"/>
              <a:t>Wiggles in frequency domain</a:t>
            </a:r>
          </a:p>
          <a:p>
            <a:pPr>
              <a:lnSpc>
                <a:spcPct val="100000"/>
              </a:lnSpc>
            </a:pPr>
            <a:r>
              <a:rPr lang="en-US" dirty="0"/>
              <a:t>Result depends on window parameters (center and span)</a:t>
            </a:r>
          </a:p>
          <a:p>
            <a:pPr>
              <a:lnSpc>
                <a:spcPct val="100000"/>
              </a:lnSpc>
            </a:pPr>
            <a:r>
              <a:rPr lang="en-US" dirty="0"/>
              <a:t>Frequency band must be truncated at the edges (DFT assumes a periodic signal, which the S-parameter clearly isn’t)</a:t>
            </a:r>
          </a:p>
          <a:p>
            <a:pPr>
              <a:lnSpc>
                <a:spcPct val="100000"/>
              </a:lnSpc>
            </a:pPr>
            <a:r>
              <a:rPr lang="en-US" dirty="0"/>
              <a:t>Phase information in bandpass transform susceptible to transform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07955-3047-4E87-BF00-87325E26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9B4582D-117C-405F-B151-7C9B694388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7DE66F-3581-4D20-9D57-55D49BEC7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439" y="1412776"/>
            <a:ext cx="5616574" cy="4296679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8B11F3-A2E8-4814-A79A-C58817B73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4005CE8-1F67-44E1-968C-A2520201BA4A}" type="datetime4">
              <a:rPr lang="de-DE" sz="600" smtClean="0"/>
              <a:t>17. August 2020</a:t>
            </a:fld>
            <a:endParaRPr lang="en-US" sz="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2F14C6-1A3B-4463-BDF2-5E58310E53DB}"/>
                  </a:ext>
                </a:extLst>
              </p:cNvPr>
              <p:cNvSpPr txBox="1"/>
              <p:nvPr/>
            </p:nvSpPr>
            <p:spPr>
              <a:xfrm>
                <a:off x="6600056" y="5709455"/>
                <a:ext cx="48965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=0.680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=0.252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en-US" sz="1000" dirty="0" err="1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C2F14C6-1A3B-4463-BDF2-5E58310E5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6" y="5709455"/>
                <a:ext cx="4896544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280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EC5B1-2925-4F55-9B08-11B4F4899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Measurement result with Time Domain Gating, 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6E76697-453C-4C80-A0C9-7A9941517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1812357"/>
            <a:ext cx="5616575" cy="4198389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25F89-C189-4868-AFAA-2550D5A9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F84C8ED-FB94-4183-A197-43F297386F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C1180C-BD7E-4EEB-BDD6-659C12BB3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39" y="1805337"/>
            <a:ext cx="5616574" cy="4212429"/>
          </a:xfrm>
          <a:prstGeom prst="rect">
            <a:avLst/>
          </a:prstGeom>
          <a:noFill/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AB3BE-BD0E-41A5-AEF5-41C99AFE8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FF8C8FB-2BA8-437E-BD01-2616B6328F94}" type="datetime4">
              <a:rPr lang="de-DE" sz="600" smtClean="0"/>
              <a:t>17. August 2020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941603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D2550-6472-4427-A7E2-12D9969F1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Measurement result with Time Domain Gating, II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3BB85E-8217-4502-85D6-B9D0DEED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930" y="1406427"/>
            <a:ext cx="6658138" cy="5010249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0926D3-0E23-403D-876E-A7CF4382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3EF92C8-6E75-4F4F-BDD0-42EE61B92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46971-12B2-4980-8061-95BF9CD51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862BA35-36D4-4192-AEDE-35A3E60B96A4}" type="datetime4">
              <a:rPr lang="de-DE" sz="600" smtClean="0"/>
              <a:t>17. August 2020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7112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B5A7-FEEF-423F-8831-42CE2A78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F3352-B43F-49B1-A5B3-896CFBBF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31BCD16-0724-408F-B97D-1ADBF7AE48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7A5300-52AC-4476-B647-2D8074C09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CDF48D7-D3B3-46EC-9BD8-E1640E7894CB}" type="datetime4">
              <a:rPr lang="de-DE" sz="600" smtClean="0"/>
              <a:t>17. August 2020</a:t>
            </a:fld>
            <a:endParaRPr lang="en-US" sz="60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B48C706-0A8D-49AB-B1EF-8D05F13B8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910416"/>
              </p:ext>
            </p:extLst>
          </p:nvPr>
        </p:nvGraphicFramePr>
        <p:xfrm>
          <a:off x="407988" y="1406427"/>
          <a:ext cx="11376024" cy="5010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6036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9D5F-4323-4199-ACD0-AE528EA3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Fit dispersion curve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D97FB9-6A50-4030-B4A4-C0170869C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1805337"/>
            <a:ext cx="5616575" cy="4212429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C8387-0D49-4B93-8839-A4253EE2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25BC342-BA37-4B86-AD42-3DB7722DAF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5">
                <a:extLst>
                  <a:ext uri="{FF2B5EF4-FFF2-40B4-BE49-F238E27FC236}">
                    <a16:creationId xmlns:a16="http://schemas.microsoft.com/office/drawing/2014/main" id="{304FF114-FEDD-4A62-BAC6-E4CDD96F7A68}"/>
                  </a:ext>
                </a:extLst>
              </p:cNvPr>
              <p:cNvSpPr>
                <a:spLocks noGrp="1"/>
              </p:cNvSpPr>
              <p:nvPr>
                <p:ph idx="14"/>
              </p:nvPr>
            </p:nvSpPr>
            <p:spPr>
              <a:xfrm>
                <a:off x="6167439" y="1406427"/>
                <a:ext cx="5616574" cy="5010249"/>
              </a:xfrm>
            </p:spPr>
            <p:txBody>
              <a:bodyPr/>
              <a:lstStyle/>
              <a:p>
                <a:r>
                  <a:rPr lang="en-US" dirty="0"/>
                  <a:t>Comparing dispersion curves</a:t>
                </a:r>
              </a:p>
              <a:p>
                <a:pPr lvl="1"/>
                <a:r>
                  <a:rPr lang="en-US" dirty="0"/>
                  <a:t>Measured (using time gating)</a:t>
                </a:r>
              </a:p>
              <a:p>
                <a:pPr lvl="1"/>
                <a:r>
                  <a:rPr lang="en-US" dirty="0"/>
                  <a:t>Fit to measured data </a:t>
                </a:r>
                <a:r>
                  <a:rPr lang="en-US" dirty="0">
                    <a:sym typeface="Wingdings" panose="05000000000000000000" pitchFamily="2" charset="2"/>
                  </a:rPr>
                  <a:t> 0.50 mm</a:t>
                </a:r>
                <a:endParaRPr lang="en-US" dirty="0"/>
              </a:p>
              <a:p>
                <a:pPr lvl="1"/>
                <a:r>
                  <a:rPr lang="en-US" dirty="0"/>
                  <a:t>Expected from measured aperture diagonal</a:t>
                </a:r>
              </a:p>
              <a:p>
                <a:pPr lvl="1"/>
                <a:endParaRPr lang="en-US" dirty="0"/>
              </a:p>
              <a:p>
                <a:pPr marL="361950" lvl="1" indent="0">
                  <a:buNone/>
                </a:pPr>
                <a:r>
                  <a:rPr lang="en-US" dirty="0"/>
                  <a:t>Fits from last 10 measurements (from 11.5 mm):</a:t>
                </a:r>
              </a:p>
              <a:p>
                <a:pPr marL="3619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=(0.500±0.002)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Content Placeholder 5">
                <a:extLst>
                  <a:ext uri="{FF2B5EF4-FFF2-40B4-BE49-F238E27FC236}">
                    <a16:creationId xmlns:a16="http://schemas.microsoft.com/office/drawing/2014/main" id="{304FF114-FEDD-4A62-BAC6-E4CDD96F7A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xfrm>
                <a:off x="6167439" y="1406427"/>
                <a:ext cx="5616574" cy="5010249"/>
              </a:xfrm>
              <a:blipFill>
                <a:blip r:embed="rId3"/>
                <a:stretch>
                  <a:fillRect l="-2389" t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9B6C87-228B-462E-960C-5CDEF15D3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D171C4E-2DC2-49B3-ADBA-3D15A65650B7}" type="datetime4">
              <a:rPr lang="de-DE" sz="600" smtClean="0"/>
              <a:t>17. August 2020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175132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DFE30-0D34-4B87-8528-C89EBD48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Impact of Gate parameters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EB6278-A3E2-44B3-8F8C-460E9194E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8" y="2072124"/>
            <a:ext cx="5616575" cy="3678855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E81E0-3C98-45B5-821B-43D43817D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D9E77D1-FE23-47D9-BD96-578E079C94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91C2E83-F486-455F-8792-73C9D964C18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439" y="2030000"/>
            <a:ext cx="5616574" cy="3763103"/>
          </a:xfrm>
          <a:prstGeom prst="rect">
            <a:avLst/>
          </a:prstGeom>
          <a:noFill/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A5BC1D-C61C-4222-9BB0-E9899E951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E5D8CC2-B101-4205-B85A-F06757ED98B9}" type="datetime4">
              <a:rPr lang="de-DE" sz="600" smtClean="0"/>
              <a:t>17. August 2020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2218480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8F95-B2DD-41F0-B2B1-0B51AD45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4-term error model would be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7FCD6-F14E-4A36-89BA-A23508F4C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Per-Frequency analysis</a:t>
            </a:r>
          </a:p>
          <a:p>
            <a:r>
              <a:rPr lang="en-US" dirty="0"/>
              <a:t>Does not rely on incomplete time domain information</a:t>
            </a:r>
          </a:p>
          <a:p>
            <a:r>
              <a:rPr lang="en-US" dirty="0"/>
              <a:t>But: </a:t>
            </a:r>
          </a:p>
          <a:p>
            <a:pPr lvl="1"/>
            <a:r>
              <a:rPr lang="en-US" dirty="0"/>
              <a:t>error function depends on starting point</a:t>
            </a:r>
          </a:p>
          <a:p>
            <a:pPr lvl="1"/>
            <a:r>
              <a:rPr lang="en-US" dirty="0"/>
              <a:t>Complex error function</a:t>
            </a:r>
          </a:p>
          <a:p>
            <a:pPr lvl="1"/>
            <a:r>
              <a:rPr lang="en-US" dirty="0"/>
              <a:t>Sensitive to phase error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4A9E4-37E9-4B19-A57A-AC208ECA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41E10-7C20-4917-8FB0-6DEB1557B9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125CDD1-EA02-49AB-BD16-2564562AF53D}"/>
                  </a:ext>
                </a:extLst>
              </p:cNvPr>
              <p:cNvSpPr>
                <a:spLocks noGrp="1"/>
              </p:cNvSpPr>
              <p:nvPr>
                <p:ph idx="14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)−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solving for a, c, b  with pairs of measurements and back-substitution</a:t>
                </a:r>
              </a:p>
              <a:p>
                <a:r>
                  <a:rPr lang="en-US" dirty="0"/>
                  <a:t>Root finding problem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125CDD1-EA02-49AB-BD16-2564562AF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blipFill>
                <a:blip r:embed="rId2"/>
                <a:stretch>
                  <a:fillRect l="-2389" r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B94705-7175-4830-9965-9B05B6C53D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E2C5912-6A58-4D76-9369-D78A20B12AFF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95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A7251-82FF-4182-B9B4-3A41F244E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Four-term error model applied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14740F-B39A-4726-B33B-AEF88D257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8" y="1812357"/>
            <a:ext cx="5616575" cy="4198389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B3B93-D946-497E-BE4C-52AF628A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B8F36D1-4B2D-42D9-984D-9F9BC0B665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08ED232-951B-41A8-80EA-92F6836B59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 anchor="t">
            <a:normAutofit/>
          </a:bodyPr>
          <a:lstStyle/>
          <a:p>
            <a:r>
              <a:rPr lang="en-US" dirty="0"/>
              <a:t>Using measurement at 10.00, 10.50, 11.00, 11.50 mm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640A8A-5EF0-4DE9-9F3B-F9E43A97B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D25F78-87B2-4482-97B6-F9A14ADA63E9}" type="datetime4">
              <a:rPr lang="de-DE" sz="600" smtClean="0"/>
              <a:t>17. August 2020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176729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332339-1112-4A5E-B58C-5D7D27A3A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Time domain transform at different obstacle position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3D834CC9-928F-49EF-92C6-54BC7EB9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83CC255-BAB2-4CF9-BCBC-F3DE46B95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DC6E82-B955-4E4B-ADEA-CE57B720E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9" y="1812775"/>
            <a:ext cx="5616574" cy="4240514"/>
          </a:xfrm>
          <a:prstGeom prst="rect">
            <a:avLst/>
          </a:prstGeom>
          <a:noFill/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BA2F8D4-3374-4222-B20A-6007F94886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tretch/>
        </p:blipFill>
        <p:spPr>
          <a:xfrm>
            <a:off x="6167437" y="1854900"/>
            <a:ext cx="5616575" cy="4156264"/>
          </a:xfrm>
          <a:prstGeom prst="rect">
            <a:avLst/>
          </a:prstGeom>
          <a:noFill/>
        </p:spPr>
      </p:pic>
      <p:sp>
        <p:nvSpPr>
          <p:cNvPr id="19" name="Date Placeholder 6">
            <a:extLst>
              <a:ext uri="{FF2B5EF4-FFF2-40B4-BE49-F238E27FC236}">
                <a16:creationId xmlns:a16="http://schemas.microsoft.com/office/drawing/2014/main" id="{08F1EA2C-8DB9-4276-A05A-F1F6E7B91E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/>
          <a:lstStyle/>
          <a:p>
            <a:pPr>
              <a:spcAft>
                <a:spcPts val="600"/>
              </a:spcAft>
            </a:pPr>
            <a:fld id="{FDFAC1A6-CB63-438C-AFB5-4A9EA8CD9E40}" type="datetime4">
              <a:rPr lang="de-DE" smtClean="0"/>
              <a:t>17. August 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DC77E-B69B-4A26-AA88-35638B05F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Time domain transform of obstacle free measurements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7C32A3-F682-4A04-AA2C-D075C274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C640C68-BA48-4CA9-9666-AD55501D1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Measurement from 2020.07.02</a:t>
            </a:r>
          </a:p>
        </p:txBody>
      </p:sp>
      <p:pic>
        <p:nvPicPr>
          <p:cNvPr id="8" name="Picture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843985-082E-4002-B04A-BA2D1988F11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7" r="457"/>
          <a:stretch/>
        </p:blipFill>
        <p:spPr>
          <a:xfrm>
            <a:off x="1703511" y="1449389"/>
            <a:ext cx="8784977" cy="4967287"/>
          </a:xfrm>
          <a:prstGeom prst="rect">
            <a:avLst/>
          </a:prstGeom>
          <a:noFill/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4ED6E9-786F-4836-BCBD-7FFC2E390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CDCD209-EC20-479E-B173-545559ADBA65}" type="datetime4">
              <a:rPr lang="de-DE" sz="600" smtClean="0"/>
              <a:t>17. August 2020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1814632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5213-5A29-4B0A-BE50-8754E421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Harmonic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3A36C-815B-44A1-89CA-B3AE6D67A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FCE6C-6A66-4FA0-A2D9-D9F241E0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Comparison to time domain gating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99F2FEA-3272-4765-B517-D1BC9D05EF1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8" b="-1074"/>
          <a:stretch/>
        </p:blipFill>
        <p:spPr>
          <a:xfrm>
            <a:off x="407989" y="1916832"/>
            <a:ext cx="5616574" cy="4123668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4E0EC43-5914-4CEB-92A7-5B885A536C1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54"/>
          <a:stretch/>
        </p:blipFill>
        <p:spPr>
          <a:xfrm>
            <a:off x="6167437" y="1916832"/>
            <a:ext cx="5616575" cy="4123668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34F25B-7A04-40A2-AFDF-D3C7315416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3E3F3FD-43B0-4867-B304-45F2016DA021}" type="datetime4">
              <a:rPr lang="de-DE" smtClean="0"/>
              <a:t>17. August 2020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EAF872-F8AF-4867-AA6C-4E58D6A14A29}"/>
              </a:ext>
            </a:extLst>
          </p:cNvPr>
          <p:cNvSpPr txBox="1"/>
          <p:nvPr/>
        </p:nvSpPr>
        <p:spPr>
          <a:xfrm>
            <a:off x="6575887" y="130711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Based on time domain gating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EDDC74-FEAD-4C21-8AA3-E998F2051F6E}"/>
              </a:ext>
            </a:extLst>
          </p:cNvPr>
          <p:cNvSpPr txBox="1"/>
          <p:nvPr/>
        </p:nvSpPr>
        <p:spPr>
          <a:xfrm>
            <a:off x="791579" y="130711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Based on harmonic analysis</a:t>
            </a:r>
          </a:p>
        </p:txBody>
      </p:sp>
    </p:spTree>
    <p:extLst>
      <p:ext uri="{BB962C8B-B14F-4D97-AF65-F5344CB8AC3E}">
        <p14:creationId xmlns:p14="http://schemas.microsoft.com/office/powerpoint/2010/main" val="3198986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E0C4F-E0B9-4183-809A-860B53385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based on 4-term error model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2E1E1B-84C1-48FF-A527-57254F12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FA390-2851-45A7-B696-DA93E5DA4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9D41D00-ECA4-4501-BD10-A8130ADAEBC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5" b="-185"/>
          <a:stretch/>
        </p:blipFill>
        <p:spPr>
          <a:xfrm>
            <a:off x="407989" y="2348880"/>
            <a:ext cx="5242136" cy="4032448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5F67C8A-F25F-4116-8199-6661C527E6E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3" b="-1020"/>
          <a:stretch/>
        </p:blipFill>
        <p:spPr>
          <a:xfrm>
            <a:off x="6167437" y="2420888"/>
            <a:ext cx="5230999" cy="3907644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F46597-E422-4E2C-9B54-BBBD425112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C3E54D9-0705-4004-B050-DA170E846687}" type="datetime4">
              <a:rPr lang="de-DE" smtClean="0"/>
              <a:t>17. August 2020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0A9FF-FDEC-4E79-8284-FDF9E84E518E}"/>
              </a:ext>
            </a:extLst>
          </p:cNvPr>
          <p:cNvSpPr txBox="1"/>
          <p:nvPr/>
        </p:nvSpPr>
        <p:spPr>
          <a:xfrm>
            <a:off x="479376" y="1412776"/>
            <a:ext cx="11304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While tweaking initial parameters for least squares problem: Found sign error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Curve fit works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Better result than harmonic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8209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A5D98-07E9-4601-9DD9-57ABBCD99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velocity measured with EO sampling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09500-D0A3-4321-9593-058E6621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4FB86-E380-4D05-87B1-E8FEE3EA0C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9B395D-917D-4470-AAC4-EBAB8AC845F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95"/>
          <a:stretch/>
        </p:blipFill>
        <p:spPr>
          <a:xfrm>
            <a:off x="407989" y="1772816"/>
            <a:ext cx="5616574" cy="4411941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5589053-475C-471D-916B-BF5F3027927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" b="-25"/>
          <a:stretch/>
        </p:blipFill>
        <p:spPr>
          <a:xfrm>
            <a:off x="6167437" y="1700808"/>
            <a:ext cx="5616575" cy="4536504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DE8157-597A-4DBF-AE84-243A5BBA4D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14B762-1C5C-43DA-A063-4134EE2E3C1A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33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72CB5D-EF8F-49EE-818C-71C9CE55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THz traces with EO sampling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E0347-D006-4AF5-ACAB-03D08309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8B55D1-6E92-4B8D-ABCE-97BD64839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5B07A7-ABCA-4DBD-AB1B-58B90C2DFC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1213543"/>
            <a:ext cx="3757117" cy="2898591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2346AD-56D6-4176-ABC4-D34065B672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FBDA7C7-510B-4437-ACC6-D608909B5218}" type="datetime4">
              <a:rPr lang="de-DE" smtClean="0"/>
              <a:t>17. August 2020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5EC68D-5F7A-4F74-8542-B96B90A27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720" y="3273939"/>
            <a:ext cx="3872754" cy="30952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23593C-244A-43C4-9CA8-72C064234F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8474" y="1343000"/>
            <a:ext cx="4335538" cy="33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AXSIS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/>
            <a:r>
              <a:rPr lang="en-US" dirty="0"/>
              <a:t>Fully Coherent </a:t>
            </a:r>
            <a:r>
              <a:rPr lang="en-US" dirty="0" err="1"/>
              <a:t>Attosecond</a:t>
            </a:r>
            <a:r>
              <a:rPr lang="en-US" dirty="0"/>
              <a:t> X-ray Source</a:t>
            </a:r>
          </a:p>
          <a:p>
            <a:pPr marL="361950" indent="-361950"/>
            <a:r>
              <a:rPr lang="en-US" dirty="0"/>
              <a:t>Based on THz</a:t>
            </a:r>
            <a:r>
              <a:rPr lang="en-US" baseline="0" dirty="0"/>
              <a:t> Acceleration and Inverse Compton Scattering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dirty="0"/>
              <a:t>Frontiers in </a:t>
            </a:r>
            <a:r>
              <a:rPr lang="en-US" dirty="0" err="1"/>
              <a:t>Attosecond</a:t>
            </a:r>
            <a:r>
              <a:rPr lang="en-US" dirty="0"/>
              <a:t> X-Ray Science: Imaging </a:t>
            </a:r>
            <a:r>
              <a:rPr lang="en-US"/>
              <a:t>and Spectroscopy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848EEA-FCE1-414A-A1E8-1BC06315BA2E}" type="datetime4">
              <a:rPr lang="de-DE" smtClean="0"/>
              <a:t>17. August 2020</a:t>
            </a:fld>
            <a:endParaRPr lang="en-US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1E9A8AA-4502-452B-BB06-D53BB2942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8" y="2780928"/>
            <a:ext cx="9348416" cy="2664296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7AE2A2B8-E098-4B68-899B-F7845CB8B412}"/>
              </a:ext>
            </a:extLst>
          </p:cNvPr>
          <p:cNvSpPr/>
          <p:nvPr/>
        </p:nvSpPr>
        <p:spPr>
          <a:xfrm rot="2001452">
            <a:off x="4228145" y="2526061"/>
            <a:ext cx="360040" cy="1213850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0F963-9A21-453A-A879-3CCCD1B6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coefficients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636EC-2F4C-4F64-B6F4-1445EB169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7B46-5D66-466F-9AF3-ECA8745F7F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Magnitude and unwrapped phase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2BF2D8-F35E-4D2A-BD93-A2E5D78066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097907D-57BC-4D3A-81B7-EED95E973452}" type="datetime4">
              <a:rPr lang="de-DE" smtClean="0"/>
              <a:t>17. August 2020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A85906-2D47-4419-B452-D6E97A733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3458"/>
            <a:ext cx="3288900" cy="1089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1D26A4-8C5F-4258-BB57-0DCE10A5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2864838"/>
            <a:ext cx="2323677" cy="96972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77EFDA-A0D8-495C-9D47-9B42F9D53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300" y="1346925"/>
            <a:ext cx="8928372" cy="5022209"/>
          </a:xfrm>
          <a:prstGeom prst="rect">
            <a:avLst/>
          </a:prstGeom>
        </p:spPr>
      </p:pic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F3B0B066-A7B5-4B70-AA22-85CD92B115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4472" y="185616"/>
            <a:ext cx="1320097" cy="132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84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2151-B32F-472B-8680-BF5732E3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Calibration coefficients</a:t>
            </a:r>
          </a:p>
        </p:txBody>
      </p:sp>
      <p:pic>
        <p:nvPicPr>
          <p:cNvPr id="9" name="Picture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043B95-979C-4B62-B211-08FED5370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444" y="1406427"/>
            <a:ext cx="8907110" cy="5010249"/>
          </a:xfr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46672-452C-4B21-B07C-0CC0C5633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68C60AD-2BE9-4C48-B3F0-B74ABCCB48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/>
          <a:p>
            <a:r>
              <a:rPr lang="en-US" dirty="0"/>
              <a:t>Real and Imaginary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C2568D-7C19-4E22-B39C-593A03F45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8D8ECBA-0151-4C55-8AB7-8617EEDA6842}" type="datetime4">
              <a:rPr lang="de-DE" sz="600" smtClean="0"/>
              <a:t>17. August 2020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2280888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81E9-F662-47FA-A659-63F2A018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in S-parameter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1DFCB7-34FD-4205-AA70-6E74D7547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360" y="1412776"/>
            <a:ext cx="5472608" cy="429447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4AF87-7533-4356-BDA3-A78438D4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3ED7C-51E4-498C-8F74-8BCC56BCA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Waveguide 2 (brass)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6CA547-C25D-4302-9CE3-7DC8FD8952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2DB7B0-19EE-4865-B740-12F33181A05F}" type="datetime4">
              <a:rPr lang="de-DE" smtClean="0"/>
              <a:t>17. August 2020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BEA00-35DE-4331-A5AE-A9CF92E03B37}"/>
              </a:ext>
            </a:extLst>
          </p:cNvPr>
          <p:cNvSpPr txBox="1"/>
          <p:nvPr/>
        </p:nvSpPr>
        <p:spPr>
          <a:xfrm>
            <a:off x="5951984" y="5733256"/>
            <a:ext cx="4536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At a fixed position of the obstacle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78E4FC-E211-4199-BC8B-D78E21BA1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984" y="1412776"/>
            <a:ext cx="5705026" cy="422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10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67BE-6D5B-4D8B-830F-89E01A49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Split waveguide with dielectric, S</a:t>
            </a:r>
            <a:r>
              <a:rPr lang="en-US" baseline="-25000" dirty="0"/>
              <a:t>11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8AF7A-CBDD-4A81-98E3-3AE369DA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B52E2-B6F9-410D-B1B0-BF10833F9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</a:t>
            </a:r>
            <a:r>
              <a:rPr lang="en-US" baseline="-25000" dirty="0"/>
              <a:t>11</a:t>
            </a:r>
            <a:r>
              <a:rPr lang="en-US" dirty="0"/>
              <a:t> at low frequency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598FEA-F28A-4DE3-BEE5-D7D73D1F5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9" y="1714709"/>
            <a:ext cx="11376024" cy="4436647"/>
          </a:xfrm>
          <a:prstGeom prst="rect">
            <a:avLst/>
          </a:prstGeom>
          <a:noFill/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D0303-2309-4D65-BCE3-49F2C33DC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D4BB643-62B9-4CCC-9F95-658A72D4ECE3}" type="datetime4">
              <a:rPr lang="de-DE" sz="600" smtClean="0"/>
              <a:t>17. August 2020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2753250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4CF3-B324-4454-8B3F-9623B570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waveguide with dielectric, S</a:t>
            </a:r>
            <a:r>
              <a:rPr lang="en-US" baseline="-25000" dirty="0"/>
              <a:t>11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6B8D53-75D6-46C0-A1C3-4F910EDD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1148D-ACDA-4BE5-8EAC-A5047D89D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baseline="-25000" dirty="0"/>
              <a:t>11</a:t>
            </a:r>
            <a:r>
              <a:rPr lang="en-US" dirty="0"/>
              <a:t> at medium frequency</a:t>
            </a:r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221375B-CB16-49FD-9F60-675833DD00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02" b="-7602"/>
          <a:stretch/>
        </p:blipFill>
        <p:spPr/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244860-D213-432F-ACE4-395A6A8415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75F40BE-984A-41A6-AF56-51517BD03D68}" type="datetime4">
              <a:rPr lang="de-DE" smtClean="0"/>
              <a:t>17. August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128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A13E359-0A63-4757-997E-3483A3C6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Split waveguide with dielectric, S</a:t>
            </a:r>
            <a:r>
              <a:rPr lang="en-US" baseline="-25000" dirty="0"/>
              <a:t>11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A22128-D79A-46DA-96A5-B4A3BE8EC4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7" y="1693228"/>
            <a:ext cx="11376025" cy="4436647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CE5EFE-CE7E-42BD-A9A3-EB9F345C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9B81E3C-DB11-4E9C-9EB0-D0DF84868F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baseline="-25000" dirty="0"/>
              <a:t>11</a:t>
            </a:r>
            <a:r>
              <a:rPr lang="en-US" dirty="0"/>
              <a:t> at high frequency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948D13-0BB3-4C3F-A634-A0E087E65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E41FA55-8C3A-4C5C-9B82-55033A6715C4}" type="datetime4">
              <a:rPr lang="de-DE" sz="600" smtClean="0"/>
              <a:t>17. August 2020</a:t>
            </a:fld>
            <a:endParaRPr lang="en-US" sz="600"/>
          </a:p>
        </p:txBody>
      </p:sp>
    </p:spTree>
    <p:extLst>
      <p:ext uri="{BB962C8B-B14F-4D97-AF65-F5344CB8AC3E}">
        <p14:creationId xmlns:p14="http://schemas.microsoft.com/office/powerpoint/2010/main" val="300188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8B2487B-A3DD-4526-9440-E5EE9BFBE8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148" y="3741892"/>
            <a:ext cx="2415684" cy="2150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7DA57F-83E3-4E08-9035-7DB77D9A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D37DB-5CEF-42D8-9431-1068FB68E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7033429" cy="5010249"/>
          </a:xfrm>
        </p:spPr>
        <p:txBody>
          <a:bodyPr/>
          <a:lstStyle/>
          <a:p>
            <a:r>
              <a:rPr lang="en-US" dirty="0"/>
              <a:t>Emerging interest in THz waveguides in the accelerator community:</a:t>
            </a:r>
          </a:p>
          <a:p>
            <a:pPr lvl="1"/>
            <a:r>
              <a:rPr lang="en-US" dirty="0"/>
              <a:t>“Active devices” which are driven by external THz sources (streaking, accelerating)</a:t>
            </a:r>
          </a:p>
          <a:p>
            <a:pPr lvl="1"/>
            <a:r>
              <a:rPr lang="en-US" dirty="0"/>
              <a:t>“Passive devices”: Beam-driven, acts as THz source</a:t>
            </a:r>
          </a:p>
          <a:p>
            <a:r>
              <a:rPr lang="en-US" dirty="0"/>
              <a:t>Due to small feature sizes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monolithically</a:t>
            </a:r>
            <a:r>
              <a:rPr lang="en-US" dirty="0">
                <a:sym typeface="Wingdings" panose="05000000000000000000" pitchFamily="2" charset="2"/>
              </a:rPr>
              <a:t> integrated coupler and waveguide preferential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How to characterize the waveguide if you cannot separate it from the coupler?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Critical quantity: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phase velocity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In case of horn coupler: Causes additional phase shift</a:t>
            </a:r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029F8-B1C9-4F8D-8BF0-169DB3B8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2F05D3-8B5C-47F4-9A49-7A790CB680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25F543-FB5B-4DAC-B169-66A9A5A322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FC969E-C546-473B-ACC3-14F3525FF203}" type="datetime4">
              <a:rPr lang="de-DE" smtClean="0"/>
              <a:t>17. August 2020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4E2BA1-1CF9-444E-8F78-51EDC312E4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92" y="1196752"/>
            <a:ext cx="1845640" cy="2004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DAEC9-AADA-404F-922A-171A753B6D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8" y="1601468"/>
            <a:ext cx="1968942" cy="1323476"/>
          </a:xfrm>
          <a:prstGeom prst="rect">
            <a:avLst/>
          </a:prstGeom>
        </p:spPr>
      </p:pic>
      <p:pic>
        <p:nvPicPr>
          <p:cNvPr id="9" name="Picture 8" descr="A picture containing indoor, sitting, table, cup&#10;&#10;Description automatically generated">
            <a:extLst>
              <a:ext uri="{FF2B5EF4-FFF2-40B4-BE49-F238E27FC236}">
                <a16:creationId xmlns:a16="http://schemas.microsoft.com/office/drawing/2014/main" id="{BE4E6C63-77C8-4616-B465-6DFD1CCB68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1"/>
          <a:stretch/>
        </p:blipFill>
        <p:spPr>
          <a:xfrm>
            <a:off x="9702152" y="3206662"/>
            <a:ext cx="2160240" cy="199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5CE3-A34C-4BC5-AE76-7C36D77C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4320A-BCCF-41AA-ACD6-FFB0DAD3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8AF7A1-7036-4004-901A-A2F29096FB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State of the art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2BF154-33AB-4D51-8DD1-E9C4310639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47FE7D1-93C2-411A-BFDA-B9EA3693D6F3}" type="datetime4">
              <a:rPr lang="de-DE" smtClean="0"/>
              <a:t>17. August 2020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6A2F1-3A82-493D-A441-588C88DD11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60" y="2132856"/>
            <a:ext cx="3538563" cy="29051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30AD10-00AA-4583-B884-25971C08C4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262" y="1296278"/>
            <a:ext cx="2624157" cy="8810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905CE6-3D1A-48B3-A429-147A80102D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038002"/>
            <a:ext cx="1685937" cy="12763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58F22C-6013-4687-A0CD-3A93AE693ECF}"/>
              </a:ext>
            </a:extLst>
          </p:cNvPr>
          <p:cNvSpPr txBox="1"/>
          <p:nvPr/>
        </p:nvSpPr>
        <p:spPr>
          <a:xfrm>
            <a:off x="2639616" y="5373216"/>
            <a:ext cx="22134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effectLst/>
              </a:rPr>
              <a:t>Mitrofanov</a:t>
            </a:r>
            <a:r>
              <a:rPr lang="en-US" sz="1100" dirty="0">
                <a:effectLst/>
              </a:rPr>
              <a:t>, O. et al. “Reducing Transmission Losses in Hollow THz Waveguides.” </a:t>
            </a:r>
            <a:r>
              <a:rPr lang="en-US" sz="1100" i="1" dirty="0">
                <a:effectLst/>
              </a:rPr>
              <a:t>IEEE Trans. THz Sci. Tech</a:t>
            </a:r>
            <a:r>
              <a:rPr lang="en-US" sz="1100" dirty="0">
                <a:effectLst/>
              </a:rPr>
              <a:t>, </a:t>
            </a:r>
            <a:r>
              <a:rPr lang="en-US" sz="1100" b="1" dirty="0">
                <a:effectLst/>
              </a:rPr>
              <a:t>2011</a:t>
            </a:r>
            <a:r>
              <a:rPr lang="en-US" sz="1100" dirty="0">
                <a:effectLst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893ACC-AF2F-4074-A87F-085107A423F9}"/>
              </a:ext>
            </a:extLst>
          </p:cNvPr>
          <p:cNvSpPr txBox="1"/>
          <p:nvPr/>
        </p:nvSpPr>
        <p:spPr>
          <a:xfrm>
            <a:off x="6168008" y="5314936"/>
            <a:ext cx="293234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Georgiadis</a:t>
            </a:r>
            <a:r>
              <a:rPr lang="en-US" sz="1100" dirty="0"/>
              <a:t>, V. et al. “Characterizing the Accelerating Mode of a Dielectric-Lined Waveguide Designed for Terahertz-Driven Manipulation of Relativistic Electron Beams.” </a:t>
            </a:r>
            <a:r>
              <a:rPr lang="en-US" sz="1100" i="1" dirty="0"/>
              <a:t>44th IRMMW-THz</a:t>
            </a:r>
            <a:r>
              <a:rPr lang="en-US" sz="1100" dirty="0"/>
              <a:t>, </a:t>
            </a:r>
            <a:r>
              <a:rPr lang="en-US" sz="1100" b="1" dirty="0"/>
              <a:t>2019</a:t>
            </a:r>
            <a:r>
              <a:rPr lang="en-US" sz="1100" dirty="0"/>
              <a:t>. </a:t>
            </a:r>
            <a:endParaRPr lang="en-US" sz="1100" dirty="0">
              <a:effectLst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F7220BE-C1AF-4986-BEA3-AD3E1ECDD3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444" y="1275743"/>
            <a:ext cx="2580029" cy="213522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233314B-D3CB-4D5A-A1C4-D1FCE59DC3D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387" y="3570076"/>
            <a:ext cx="2580029" cy="1590123"/>
          </a:xfrm>
          <a:prstGeom prst="rect">
            <a:avLst/>
          </a:prstGeom>
        </p:spPr>
      </p:pic>
      <p:pic>
        <p:nvPicPr>
          <p:cNvPr id="27" name="Content Placeholder 3">
            <a:extLst>
              <a:ext uri="{FF2B5EF4-FFF2-40B4-BE49-F238E27FC236}">
                <a16:creationId xmlns:a16="http://schemas.microsoft.com/office/drawing/2014/main" id="{22B3C1A8-03A5-4DD8-AFAF-420F110D6CDB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0481" y="3547846"/>
            <a:ext cx="2878127" cy="15432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7E0A776-EDD4-431D-98D4-58C9EE93767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3" t="7304" r="13491" b="15149"/>
          <a:stretch/>
        </p:blipFill>
        <p:spPr>
          <a:xfrm>
            <a:off x="8942790" y="3652563"/>
            <a:ext cx="2250324" cy="118414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09F9C1D-9F7F-47DE-A8D1-64A771090B1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7038" y="1442585"/>
            <a:ext cx="2486854" cy="195212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163141D-3024-4714-B60A-88855031F34D}"/>
              </a:ext>
            </a:extLst>
          </p:cNvPr>
          <p:cNvGrpSpPr/>
          <p:nvPr/>
        </p:nvGrpSpPr>
        <p:grpSpPr>
          <a:xfrm>
            <a:off x="10344472" y="2088923"/>
            <a:ext cx="1838537" cy="1374370"/>
            <a:chOff x="4257463" y="2054631"/>
            <a:chExt cx="3677074" cy="274873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ED9462F-231A-4630-A843-CE643C4DC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57463" y="2054631"/>
              <a:ext cx="3677074" cy="2748739"/>
            </a:xfrm>
            <a:prstGeom prst="rect">
              <a:avLst/>
            </a:prstGeom>
            <a:ln w="28575">
              <a:noFill/>
            </a:ln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74C23DC-C892-4DF4-A4FD-E709DAA46B39}"/>
                </a:ext>
              </a:extLst>
            </p:cNvPr>
            <p:cNvCxnSpPr>
              <a:cxnSpLocks/>
            </p:cNvCxnSpPr>
            <p:nvPr/>
          </p:nvCxnSpPr>
          <p:spPr>
            <a:xfrm>
              <a:off x="4879498" y="4205932"/>
              <a:ext cx="252028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0CECD2E-C8ED-46BF-B80A-F4C822D6CAAD}"/>
                </a:ext>
              </a:extLst>
            </p:cNvPr>
            <p:cNvCxnSpPr>
              <a:cxnSpLocks/>
            </p:cNvCxnSpPr>
            <p:nvPr/>
          </p:nvCxnSpPr>
          <p:spPr>
            <a:xfrm>
              <a:off x="6633727" y="2643131"/>
              <a:ext cx="6878" cy="144016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18">
              <a:extLst>
                <a:ext uri="{FF2B5EF4-FFF2-40B4-BE49-F238E27FC236}">
                  <a16:creationId xmlns:a16="http://schemas.microsoft.com/office/drawing/2014/main" id="{7694E0F5-B8D6-4CF7-BA23-D83ACA90EAF4}"/>
                </a:ext>
              </a:extLst>
            </p:cNvPr>
            <p:cNvSpPr txBox="1"/>
            <p:nvPr/>
          </p:nvSpPr>
          <p:spPr>
            <a:xfrm>
              <a:off x="5599579" y="4227306"/>
              <a:ext cx="219003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1200 </a:t>
              </a:r>
              <a:r>
                <a:rPr lang="el-GR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DA71FA1-A87D-4BAB-8F5A-68F37D6FDE99}"/>
                </a:ext>
              </a:extLst>
            </p:cNvPr>
            <p:cNvCxnSpPr>
              <a:cxnSpLocks/>
            </p:cNvCxnSpPr>
            <p:nvPr/>
          </p:nvCxnSpPr>
          <p:spPr>
            <a:xfrm>
              <a:off x="5049551" y="2787147"/>
              <a:ext cx="0" cy="1224136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id="{64BEE6C5-92AE-44E2-8B9B-B9C672F788A7}"/>
                </a:ext>
              </a:extLst>
            </p:cNvPr>
            <p:cNvSpPr txBox="1"/>
            <p:nvPr/>
          </p:nvSpPr>
          <p:spPr>
            <a:xfrm rot="5400000">
              <a:off x="4642051" y="3227620"/>
              <a:ext cx="13597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l-GR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</a:t>
              </a: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</a:t>
              </a:r>
              <a:r>
                <a:rPr lang="el-GR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296C3D8B-C652-4169-9A8A-C2C00C53789B}"/>
                </a:ext>
              </a:extLst>
            </p:cNvPr>
            <p:cNvSpPr txBox="1"/>
            <p:nvPr/>
          </p:nvSpPr>
          <p:spPr>
            <a:xfrm>
              <a:off x="5992495" y="2057775"/>
              <a:ext cx="190765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DLW exit</a:t>
              </a:r>
            </a:p>
          </p:txBody>
        </p:sp>
        <p:sp>
          <p:nvSpPr>
            <p:cNvPr id="39" name="TextBox 25">
              <a:extLst>
                <a:ext uri="{FF2B5EF4-FFF2-40B4-BE49-F238E27FC236}">
                  <a16:creationId xmlns:a16="http://schemas.microsoft.com/office/drawing/2014/main" id="{F514CB03-58EC-4185-AAB6-F6B19C6C13F8}"/>
                </a:ext>
              </a:extLst>
            </p:cNvPr>
            <p:cNvSpPr txBox="1"/>
            <p:nvPr/>
          </p:nvSpPr>
          <p:spPr>
            <a:xfrm rot="5400000">
              <a:off x="6089141" y="3331732"/>
              <a:ext cx="158161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695 </a:t>
              </a:r>
              <a:r>
                <a:rPr lang="el-GR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2D19B5C-67D6-44C6-9B0D-53AB828393A6}"/>
              </a:ext>
            </a:extLst>
          </p:cNvPr>
          <p:cNvSpPr txBox="1"/>
          <p:nvPr/>
        </p:nvSpPr>
        <p:spPr>
          <a:xfrm>
            <a:off x="9030498" y="5340042"/>
            <a:ext cx="29323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S.P. Jamison, “</a:t>
            </a:r>
            <a:r>
              <a:rPr lang="en-US" sz="1100" dirty="0"/>
              <a:t>Terahertz Driven </a:t>
            </a:r>
          </a:p>
          <a:p>
            <a:r>
              <a:rPr lang="en-US" sz="1100" dirty="0"/>
              <a:t>Particle Acceleration of relativistic beams”, 4</a:t>
            </a:r>
            <a:r>
              <a:rPr lang="en-US" sz="1100" baseline="30000" dirty="0"/>
              <a:t>th</a:t>
            </a:r>
            <a:r>
              <a:rPr lang="en-US" sz="1100" dirty="0"/>
              <a:t> EAAC, </a:t>
            </a:r>
            <a:r>
              <a:rPr lang="en-US" sz="1100" b="1" dirty="0"/>
              <a:t>2019</a:t>
            </a:r>
            <a:r>
              <a:rPr lang="en-US" sz="1100" dirty="0"/>
              <a:t>. (unpublished)</a:t>
            </a:r>
            <a:r>
              <a:rPr lang="en-US" sz="1100" b="1" dirty="0"/>
              <a:t> </a:t>
            </a:r>
            <a:endParaRPr lang="en-US" sz="1100" dirty="0">
              <a:effectLst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4579624-94C1-4BE7-84FE-C6D71F40B95B}"/>
              </a:ext>
            </a:extLst>
          </p:cNvPr>
          <p:cNvCxnSpPr/>
          <p:nvPr/>
        </p:nvCxnSpPr>
        <p:spPr>
          <a:xfrm>
            <a:off x="5303912" y="1296278"/>
            <a:ext cx="0" cy="501808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56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5B5A7-FEEF-423F-8831-42CE2A78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 anchor="t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F3352-B43F-49B1-A5B3-896CFBBF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579" y="6580800"/>
            <a:ext cx="8400766" cy="186841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| Characterizing THz waveguides by phase velocity measurements | Max Kellermeier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31BCD16-0724-408F-B97D-1ADBF7AE48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7A5300-52AC-4476-B647-2D8074C09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2384" y="6580800"/>
            <a:ext cx="1224136" cy="1868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E6CB16A-234B-4981-B249-317C9E0C90BE}" type="datetime4">
              <a:rPr lang="de-DE" sz="600" smtClean="0"/>
              <a:t>17. August 2020</a:t>
            </a:fld>
            <a:endParaRPr lang="en-US" sz="60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B48C706-0A8D-49AB-B1EF-8D05F13B83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076564"/>
              </p:ext>
            </p:extLst>
          </p:nvPr>
        </p:nvGraphicFramePr>
        <p:xfrm>
          <a:off x="407988" y="1406427"/>
          <a:ext cx="11376024" cy="5010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112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rombone Line Phase Adjuster / LS-0103-6161-2">
            <a:extLst>
              <a:ext uri="{FF2B5EF4-FFF2-40B4-BE49-F238E27FC236}">
                <a16:creationId xmlns:a16="http://schemas.microsoft.com/office/drawing/2014/main" id="{3F800D04-3699-4DD5-9ACA-691FF2ADB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44075">
            <a:off x="6895649" y="3568352"/>
            <a:ext cx="3608103" cy="25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2C101C-A50F-4092-98CD-69D44EEE8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Principle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BC5B3A-9FD9-42C7-84B8-2AE3C9A1CF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=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VNA: Fixed frequency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:r>
                  <a:rPr lang="en-US" b="1" dirty="0">
                    <a:sym typeface="Wingdings" panose="05000000000000000000" pitchFamily="2" charset="2"/>
                  </a:rPr>
                  <a:t>unknown</a:t>
                </a:r>
                <a:r>
                  <a:rPr lang="en-US" dirty="0">
                    <a:sym typeface="Wingdings" panose="05000000000000000000" pitchFamily="2" charset="2"/>
                  </a:rPr>
                  <a:t> wavenumber and wavelength in waveguide</a:t>
                </a:r>
              </a:p>
              <a:p>
                <a:pPr marL="0" indent="0">
                  <a:buNone/>
                </a:pPr>
                <a:r>
                  <a:rPr lang="en-US" dirty="0"/>
                  <a:t>Inspired by </a:t>
                </a:r>
                <a:r>
                  <a:rPr lang="en-US" b="1" dirty="0"/>
                  <a:t>lower</a:t>
                </a:r>
                <a:r>
                  <a:rPr lang="en-US" dirty="0"/>
                  <a:t> frequency techniques: Trombone for impedance matching (Constant impedance adjustable coaxial line)</a:t>
                </a:r>
              </a:p>
              <a:p>
                <a:r>
                  <a:rPr lang="en-US" dirty="0"/>
                  <a:t>By varying the length of the coaxial </a:t>
                </a:r>
                <a:r>
                  <a:rPr lang="en-US" dirty="0">
                    <a:sym typeface="Wingdings" panose="05000000000000000000" pitchFamily="2" charset="2"/>
                  </a:rPr>
                  <a:t> change circuit from “open” to “short” (180° phase)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Measured length corresponds to half wavelength</a:t>
                </a:r>
                <a:br>
                  <a:rPr lang="en-US" dirty="0">
                    <a:sym typeface="Wingdings" panose="05000000000000000000" pitchFamily="2" charset="2"/>
                  </a:rPr>
                </a:br>
                <a:r>
                  <a:rPr lang="en-US" dirty="0">
                    <a:sym typeface="Wingdings" panose="05000000000000000000" pitchFamily="2" charset="2"/>
                  </a:rPr>
                  <a:t> phase velocity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BC5B3A-9FD9-42C7-84B8-2AE3C9A1CF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606" r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6C79D-BB51-491F-BE15-01287598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AC5F4-DBCD-4D8F-8EFA-4B6232F82C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3CEA2B-7DFB-47F4-9E5F-E6DEDA21E0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5F908F4-7591-4C26-90D0-5FBC3252D919}" type="datetime4">
              <a:rPr lang="de-DE" smtClean="0"/>
              <a:t>17. August 2020</a:t>
            </a:fld>
            <a:endParaRPr lang="en-US" dirty="0"/>
          </a:p>
        </p:txBody>
      </p:sp>
      <p:pic>
        <p:nvPicPr>
          <p:cNvPr id="1026" name="Picture 2" descr="Microwaves101 | Line Stretchers">
            <a:extLst>
              <a:ext uri="{FF2B5EF4-FFF2-40B4-BE49-F238E27FC236}">
                <a16:creationId xmlns:a16="http://schemas.microsoft.com/office/drawing/2014/main" id="{324497FA-1860-47AE-863D-0E03680ACB4C}"/>
              </a:ext>
            </a:extLst>
          </p:cNvPr>
          <p:cNvPicPr>
            <a:picLocks noGrp="1" noChangeAspect="1" noChangeArrowheads="1"/>
          </p:cNvPicPr>
          <p:nvPr>
            <p:ph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048" y="1484784"/>
            <a:ext cx="50800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6B3D4C2-932A-4633-B4C2-280C8F474B29}"/>
              </a:ext>
            </a:extLst>
          </p:cNvPr>
          <p:cNvSpPr/>
          <p:nvPr/>
        </p:nvSpPr>
        <p:spPr>
          <a:xfrm rot="16777562">
            <a:off x="10973916" y="4791711"/>
            <a:ext cx="216024" cy="432048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29424D2-4CCD-4125-9ADB-93A04805B6E1}"/>
              </a:ext>
            </a:extLst>
          </p:cNvPr>
          <p:cNvSpPr/>
          <p:nvPr/>
        </p:nvSpPr>
        <p:spPr>
          <a:xfrm rot="17975277">
            <a:off x="10682441" y="5217818"/>
            <a:ext cx="198740" cy="432048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5C6BE-31CB-4AF2-B186-47FF31D33DAE}"/>
              </a:ext>
            </a:extLst>
          </p:cNvPr>
          <p:cNvSpPr txBox="1"/>
          <p:nvPr/>
        </p:nvSpPr>
        <p:spPr>
          <a:xfrm>
            <a:off x="11208568" y="4494935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Short-circuit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4BA1AD-6CB9-4D77-B6AD-BBF3DE511DD3}"/>
              </a:ext>
            </a:extLst>
          </p:cNvPr>
          <p:cNvSpPr txBox="1"/>
          <p:nvPr/>
        </p:nvSpPr>
        <p:spPr>
          <a:xfrm>
            <a:off x="10912055" y="564039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VNA </a:t>
            </a:r>
            <a:r>
              <a:rPr lang="en-US" sz="1000" dirty="0" err="1"/>
              <a:t>Testport</a:t>
            </a:r>
            <a:endParaRPr lang="en-US" sz="1000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896C6838-C47E-4EC4-B9DE-1E8295E91CEB}"/>
              </a:ext>
            </a:extLst>
          </p:cNvPr>
          <p:cNvSpPr/>
          <p:nvPr/>
        </p:nvSpPr>
        <p:spPr>
          <a:xfrm>
            <a:off x="6732810" y="5017301"/>
            <a:ext cx="216024" cy="833082"/>
          </a:xfrm>
          <a:prstGeom prst="up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601B-1892-4ABE-8230-4770AA227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Principle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2251AF-B476-4DED-B372-B13BC8C6D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1687465"/>
          </a:xfrm>
        </p:spPr>
        <p:txBody>
          <a:bodyPr/>
          <a:lstStyle/>
          <a:p>
            <a:r>
              <a:rPr lang="en-US" dirty="0"/>
              <a:t>Why not trombone?</a:t>
            </a:r>
          </a:p>
          <a:p>
            <a:pPr lvl="1"/>
            <a:r>
              <a:rPr lang="en-US" dirty="0"/>
              <a:t>Current upper frequency limit:  ~ 20 GHz</a:t>
            </a:r>
          </a:p>
          <a:p>
            <a:pPr lvl="1"/>
            <a:r>
              <a:rPr lang="en-US" dirty="0"/>
              <a:t>Required feature sizes of transition infeasible</a:t>
            </a:r>
          </a:p>
          <a:p>
            <a:pPr lvl="1"/>
            <a:r>
              <a:rPr lang="en-US" dirty="0"/>
              <a:t>Connector can cause significant effect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10632-3980-4010-8241-F185CFC6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Characterizing THz waveguides by phase velocity measurements | Max Kellermeier</a:t>
            </a:r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56A1B1-A2C0-4B7C-9701-7C3C03BF2F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4D58EA6-ED6C-46E0-94EC-4CD2AA5CFD50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08" y="4775298"/>
            <a:ext cx="2905125" cy="135255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87B5C3D-F535-45D8-ACDC-1834B0337A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8FF6130-0CB6-4D51-BD7F-F490C6A0E3D5}" type="datetime4">
              <a:rPr lang="de-DE" smtClean="0"/>
              <a:t>17. August 2020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BDCE0-BB82-4A37-8193-D31524AF02D3}"/>
              </a:ext>
            </a:extLst>
          </p:cNvPr>
          <p:cNvSpPr txBox="1"/>
          <p:nvPr/>
        </p:nvSpPr>
        <p:spPr>
          <a:xfrm>
            <a:off x="285694" y="3649623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Transmission Method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Using phase difference between S</a:t>
            </a:r>
            <a:r>
              <a:rPr lang="en-US" baseline="-25000" dirty="0"/>
              <a:t>21</a:t>
            </a:r>
            <a:r>
              <a:rPr lang="en-US" dirty="0"/>
              <a:t> and S</a:t>
            </a:r>
            <a:r>
              <a:rPr lang="en-US" baseline="-25000" dirty="0"/>
              <a:t>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But </a:t>
            </a:r>
            <a:r>
              <a:rPr lang="en-US" dirty="0">
                <a:solidFill>
                  <a:srgbClr val="FF0000"/>
                </a:solidFill>
              </a:rPr>
              <a:t>phase ambiguity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7957A2-5966-42A6-B8C2-8556EDC97338}"/>
              </a:ext>
            </a:extLst>
          </p:cNvPr>
          <p:cNvSpPr txBox="1"/>
          <p:nvPr/>
        </p:nvSpPr>
        <p:spPr>
          <a:xfrm>
            <a:off x="6095999" y="1406427"/>
            <a:ext cx="51845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Reflection Method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Circuit does not have to be closed, only a reflecting obstacle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Obstacle movable (</a:t>
            </a:r>
            <a:r>
              <a:rPr lang="en-US" b="1" dirty="0"/>
              <a:t>subwavelength</a:t>
            </a:r>
            <a:r>
              <a:rPr lang="en-US" dirty="0"/>
              <a:t> scale)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measure phase difference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391A8B1-6893-4097-ADF1-B858446ED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0096" y="3093892"/>
            <a:ext cx="2905125" cy="135255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FD0FECB-5762-48D2-B3ED-14D6121D8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60096" y="4652032"/>
            <a:ext cx="29908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4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0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Kopie (1)DESY_PowerPoint_16x9_en.potx" id="{021693FB-9455-46D9-BBCF-5DD842B5BFC6}" vid="{30E923C4-42BA-48A4-9D14-8B90DFC8E50A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2777</Words>
  <Application>Microsoft Office PowerPoint</Application>
  <PresentationFormat>Widescreen</PresentationFormat>
  <Paragraphs>420</Paragraphs>
  <Slides>45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Cambria Math</vt:lpstr>
      <vt:lpstr>Wingdings</vt:lpstr>
      <vt:lpstr>DESY</vt:lpstr>
      <vt:lpstr>Phase velocity measurement</vt:lpstr>
      <vt:lpstr>Agenda</vt:lpstr>
      <vt:lpstr>Agenda</vt:lpstr>
      <vt:lpstr>Introduction: AXSIS</vt:lpstr>
      <vt:lpstr>Introduction</vt:lpstr>
      <vt:lpstr>Introduction</vt:lpstr>
      <vt:lpstr>Agenda</vt:lpstr>
      <vt:lpstr>Measurement Principle</vt:lpstr>
      <vt:lpstr>Measurement Principle</vt:lpstr>
      <vt:lpstr>Four Term Error Network Model</vt:lpstr>
      <vt:lpstr>Experimental Setup and Waveguide Structure</vt:lpstr>
      <vt:lpstr>S11 depending on position in 4-term error model</vt:lpstr>
      <vt:lpstr>Agenda</vt:lpstr>
      <vt:lpstr>Analysis based on 4-term error model</vt:lpstr>
      <vt:lpstr>Brass waveguide</vt:lpstr>
      <vt:lpstr>Split waveguide</vt:lpstr>
      <vt:lpstr>Multimode excitation in split waveguide, </vt:lpstr>
      <vt:lpstr>Higher order modes in metallic waveguide</vt:lpstr>
      <vt:lpstr>Split waveguide with dielectric</vt:lpstr>
      <vt:lpstr>Agenda</vt:lpstr>
      <vt:lpstr>Discussion</vt:lpstr>
      <vt:lpstr>Outlook</vt:lpstr>
      <vt:lpstr>Backup</vt:lpstr>
      <vt:lpstr>S-Parameters for Phase Velocity Measurement (Simulation)</vt:lpstr>
      <vt:lpstr>Extended 9-Term Error model</vt:lpstr>
      <vt:lpstr>Extended 9-Term Error model</vt:lpstr>
      <vt:lpstr>Poor man’s solution: Time Gating</vt:lpstr>
      <vt:lpstr>Measurement result with Time Domain Gating, I</vt:lpstr>
      <vt:lpstr>Measurement result with Time Domain Gating, II</vt:lpstr>
      <vt:lpstr>Fit dispersion curve</vt:lpstr>
      <vt:lpstr>Impact of Gate parameters</vt:lpstr>
      <vt:lpstr>4-term error model would be better</vt:lpstr>
      <vt:lpstr>Four-term error model applied</vt:lpstr>
      <vt:lpstr>Time domain transform at different obstacle position</vt:lpstr>
      <vt:lpstr>Time domain transform of obstacle free measurements</vt:lpstr>
      <vt:lpstr>Harmonic analysis</vt:lpstr>
      <vt:lpstr>Analysis based on 4-term error model</vt:lpstr>
      <vt:lpstr>Phase velocity measured with EO sampling</vt:lpstr>
      <vt:lpstr>THz traces with EO sampling</vt:lpstr>
      <vt:lpstr>Calibration coefficients</vt:lpstr>
      <vt:lpstr>Calibration coefficients</vt:lpstr>
      <vt:lpstr>Uncertainty in S-parameter</vt:lpstr>
      <vt:lpstr>Split waveguide with dielectric, S11</vt:lpstr>
      <vt:lpstr>Split waveguide with dielectric, S11</vt:lpstr>
      <vt:lpstr>Split waveguide with dielectric, S11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velocity measurement</dc:title>
  <dc:creator>Max Kellermeier</dc:creator>
  <cp:lastModifiedBy>Max Kellermeier</cp:lastModifiedBy>
  <cp:revision>106</cp:revision>
  <dcterms:created xsi:type="dcterms:W3CDTF">2020-08-10T09:18:16Z</dcterms:created>
  <dcterms:modified xsi:type="dcterms:W3CDTF">2020-08-18T11:26:14Z</dcterms:modified>
</cp:coreProperties>
</file>