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76" r:id="rId2"/>
    <p:sldMasterId id="2147483691" r:id="rId3"/>
    <p:sldMasterId id="2147483699" r:id="rId4"/>
  </p:sldMasterIdLst>
  <p:notesMasterIdLst>
    <p:notesMasterId r:id="rId17"/>
  </p:notesMasterIdLst>
  <p:sldIdLst>
    <p:sldId id="277" r:id="rId5"/>
    <p:sldId id="338" r:id="rId6"/>
    <p:sldId id="345" r:id="rId7"/>
    <p:sldId id="336" r:id="rId8"/>
    <p:sldId id="341" r:id="rId9"/>
    <p:sldId id="340" r:id="rId10"/>
    <p:sldId id="344" r:id="rId11"/>
    <p:sldId id="339" r:id="rId12"/>
    <p:sldId id="342" r:id="rId13"/>
    <p:sldId id="337" r:id="rId14"/>
    <p:sldId id="334" r:id="rId15"/>
    <p:sldId id="335" r:id="rId16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981">
          <p15:clr>
            <a:srgbClr val="A4A3A4"/>
          </p15:clr>
        </p15:guide>
        <p15:guide id="2" orient="horz" pos="855">
          <p15:clr>
            <a:srgbClr val="A4A3A4"/>
          </p15:clr>
        </p15:guide>
        <p15:guide id="3" orient="horz" pos="826">
          <p15:clr>
            <a:srgbClr val="A4A3A4"/>
          </p15:clr>
        </p15:guide>
        <p15:guide id="4" orient="horz" pos="1824">
          <p15:clr>
            <a:srgbClr val="A4A3A4"/>
          </p15:clr>
        </p15:guide>
        <p15:guide id="5" orient="horz" pos="311">
          <p15:clr>
            <a:srgbClr val="A4A3A4"/>
          </p15:clr>
        </p15:guide>
        <p15:guide id="6" orient="horz" pos="554">
          <p15:clr>
            <a:srgbClr val="A4A3A4"/>
          </p15:clr>
        </p15:guide>
        <p15:guide id="7" pos="226">
          <p15:clr>
            <a:srgbClr val="A4A3A4"/>
          </p15:clr>
        </p15:guide>
        <p15:guide id="8" pos="5534">
          <p15:clr>
            <a:srgbClr val="A4A3A4"/>
          </p15:clr>
        </p15:guide>
        <p15:guide id="9" pos="2812">
          <p15:clr>
            <a:srgbClr val="A4A3A4"/>
          </p15:clr>
        </p15:guide>
        <p15:guide id="10" pos="2948">
          <p15:clr>
            <a:srgbClr val="A4A3A4"/>
          </p15:clr>
        </p15:guide>
        <p15:guide id="11" pos="1435">
          <p15:clr>
            <a:srgbClr val="A4A3A4"/>
          </p15:clr>
        </p15:guide>
        <p15:guide id="12" pos="4332">
          <p15:clr>
            <a:srgbClr val="A4A3A4"/>
          </p15:clr>
        </p15:guide>
        <p15:guide id="13" pos="4173">
          <p15:clr>
            <a:srgbClr val="A4A3A4"/>
          </p15:clr>
        </p15:guide>
        <p15:guide id="14" pos="15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88"/>
    <a:srgbClr val="005AA0"/>
    <a:srgbClr val="8CB423"/>
    <a:srgbClr val="0A2D6E"/>
    <a:srgbClr val="A0235A"/>
    <a:srgbClr val="F0781E"/>
    <a:srgbClr val="50C8AA"/>
    <a:srgbClr val="D23264"/>
    <a:srgbClr val="326469"/>
    <a:srgbClr val="FFD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/>
    <p:restoredTop sz="89878" autoAdjust="0"/>
  </p:normalViewPr>
  <p:slideViewPr>
    <p:cSldViewPr snapToObjects="1" showGuides="1">
      <p:cViewPr>
        <p:scale>
          <a:sx n="80" d="100"/>
          <a:sy n="80" d="100"/>
        </p:scale>
        <p:origin x="-864" y="-288"/>
      </p:cViewPr>
      <p:guideLst>
        <p:guide orient="horz" pos="2981"/>
        <p:guide orient="horz" pos="855"/>
        <p:guide orient="horz" pos="826"/>
        <p:guide orient="horz" pos="1824"/>
        <p:guide orient="horz" pos="311"/>
        <p:guide orient="horz" pos="554"/>
        <p:guide pos="226"/>
        <p:guide pos="5534"/>
        <p:guide pos="2812"/>
        <p:guide pos="2948"/>
        <p:guide pos="1435"/>
        <p:guide pos="4332"/>
        <p:guide pos="4173"/>
        <p:guide pos="15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A6037-A285-4C9E-B04C-6DCA60BD155D}" type="datetimeFigureOut">
              <a:rPr lang="de-DE" smtClean="0"/>
              <a:t>18.08.2020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1BAFD-BDF1-4073-A261-64C06A00B82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895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1BAFD-BDF1-4073-A261-64C06A00B82D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58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1BAFD-BDF1-4073-A261-64C06A00B82D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20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TER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xmlns="" id="{26B60EFB-8F8E-FE4A-A6D2-7868077F8D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8400"/>
            <a:ext cx="5868000" cy="69968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WELCOME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xmlns="" id="{8060DCE8-AB47-0D48-BF49-97410B4D44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2499742"/>
            <a:ext cx="5868000" cy="6925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 dirty="0">
                <a:solidFill>
                  <a:schemeClr val="bg1"/>
                </a:solidFill>
              </a:rPr>
              <a:t>Prof. Otmar D. Wiestler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President of the Helmholtz Association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75606"/>
            <a:ext cx="379122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917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-AR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0711" y="219600"/>
            <a:ext cx="7317633" cy="371930"/>
          </a:xfrm>
        </p:spPr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131590"/>
            <a:ext cx="8333130" cy="360233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Datumsplatzhalter 1"/>
          <p:cNvSpPr>
            <a:spLocks noGrp="1"/>
          </p:cNvSpPr>
          <p:nvPr>
            <p:ph type="dt" sz="half" idx="2"/>
          </p:nvPr>
        </p:nvSpPr>
        <p:spPr>
          <a:xfrm>
            <a:off x="628650" y="49284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 smtClean="0">
                <a:solidFill>
                  <a:prstClr val="white"/>
                </a:solidFill>
              </a:rPr>
              <a:t>18.08.2020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9284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MT-ARD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49" y="4876006"/>
            <a:ext cx="243453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8A7D314-ADB3-4224-BAA8-FD8F1154CE8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4827001"/>
            <a:ext cx="46813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84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-DT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0711" y="219600"/>
            <a:ext cx="7317633" cy="371930"/>
          </a:xfrm>
        </p:spPr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131590"/>
            <a:ext cx="8333130" cy="360233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Datumsplatzhalter 1"/>
          <p:cNvSpPr>
            <a:spLocks noGrp="1"/>
          </p:cNvSpPr>
          <p:nvPr>
            <p:ph type="dt" sz="half" idx="2"/>
          </p:nvPr>
        </p:nvSpPr>
        <p:spPr>
          <a:xfrm>
            <a:off x="628650" y="49284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 smtClean="0">
                <a:solidFill>
                  <a:prstClr val="white"/>
                </a:solidFill>
              </a:rPr>
              <a:t>18.08.2020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9284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MT-DTS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49" y="4876006"/>
            <a:ext cx="243453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8A7D314-ADB3-4224-BAA8-FD8F1154CE8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830893"/>
            <a:ext cx="46813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96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-DM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0711" y="219600"/>
            <a:ext cx="7317633" cy="371930"/>
          </a:xfrm>
        </p:spPr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131590"/>
            <a:ext cx="8333130" cy="360233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Datumsplatzhalter 1"/>
          <p:cNvSpPr>
            <a:spLocks noGrp="1"/>
          </p:cNvSpPr>
          <p:nvPr>
            <p:ph type="dt" sz="half" idx="2"/>
          </p:nvPr>
        </p:nvSpPr>
        <p:spPr>
          <a:xfrm>
            <a:off x="628650" y="49284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 smtClean="0">
                <a:solidFill>
                  <a:prstClr val="white"/>
                </a:solidFill>
              </a:rPr>
              <a:t>18.08.2020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9284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MT-DMA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49" y="4876006"/>
            <a:ext cx="243453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8A7D314-ADB3-4224-BAA8-FD8F1154CE8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5" r="14157" b="24988"/>
          <a:stretch/>
        </p:blipFill>
        <p:spPr>
          <a:xfrm>
            <a:off x="350711" y="4815276"/>
            <a:ext cx="480205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71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-IDAF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514775" y="4662417"/>
            <a:ext cx="180000" cy="492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0711" y="219600"/>
            <a:ext cx="7317633" cy="371930"/>
          </a:xfrm>
        </p:spPr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131590"/>
            <a:ext cx="8333130" cy="360233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Datumsplatzhalter 1"/>
          <p:cNvSpPr>
            <a:spLocks noGrp="1"/>
          </p:cNvSpPr>
          <p:nvPr>
            <p:ph type="dt" sz="half" idx="2"/>
          </p:nvPr>
        </p:nvSpPr>
        <p:spPr>
          <a:xfrm>
            <a:off x="628650" y="49284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 smtClean="0">
                <a:solidFill>
                  <a:prstClr val="white"/>
                </a:solidFill>
              </a:rPr>
              <a:t>18.08.2020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9284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MT-IDAF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49" y="4876006"/>
            <a:ext cx="243453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8A7D314-ADB3-4224-BAA8-FD8F1154CE8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9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sch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360001" y="1311276"/>
            <a:ext cx="6264638" cy="12604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358776" y="2879999"/>
            <a:ext cx="4105275" cy="1853925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4679952" y="2879725"/>
            <a:ext cx="4105275" cy="18542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58776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679951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2" name="Datumsplatzhalter 5"/>
          <p:cNvSpPr>
            <a:spLocks noGrp="1"/>
          </p:cNvSpPr>
          <p:nvPr>
            <p:ph type="dt" sz="half" idx="2"/>
          </p:nvPr>
        </p:nvSpPr>
        <p:spPr>
          <a:xfrm>
            <a:off x="6865938" y="4914000"/>
            <a:ext cx="69442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>
                <a:solidFill>
                  <a:prstClr val="white"/>
                </a:solidFill>
              </a:rPr>
              <a:t>24.10.2017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4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258082" y="4914000"/>
            <a:ext cx="5144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EA7858BA-97FF-467B-88B5-B4FF2FCC31FE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3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0711" y="219600"/>
            <a:ext cx="7317633" cy="3719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err="1"/>
              <a:t>Clic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131590"/>
            <a:ext cx="8333130" cy="360233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Datumsplatzhalter 1"/>
          <p:cNvSpPr>
            <a:spLocks noGrp="1"/>
          </p:cNvSpPr>
          <p:nvPr>
            <p:ph type="dt" sz="half" idx="2"/>
          </p:nvPr>
        </p:nvSpPr>
        <p:spPr>
          <a:xfrm>
            <a:off x="628650" y="49284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18.08.2020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9284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MU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49" y="4876006"/>
            <a:ext cx="243453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8A7D314-ADB3-4224-BAA8-FD8F1154CE8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913B727D-BACE-BD44-A6A9-1F07F9C475D9}"/>
              </a:ext>
            </a:extLst>
          </p:cNvPr>
          <p:cNvSpPr txBox="1"/>
          <p:nvPr userDrawn="1"/>
        </p:nvSpPr>
        <p:spPr>
          <a:xfrm>
            <a:off x="8186057" y="4136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Grafik 14">
            <a:extLst>
              <a:ext uri="{FF2B5EF4-FFF2-40B4-BE49-F238E27FC236}">
                <a16:creationId xmlns="" xmlns:a16="http://schemas.microsoft.com/office/drawing/2014/main" id="{B0F7B8E8-10C6-594F-84B3-8C3F91EF33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96" y="4774147"/>
            <a:ext cx="395703" cy="20371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="" xmlns:a16="http://schemas.microsoft.com/office/drawing/2014/main" id="{3CE7A3A4-EC83-E741-9B73-13F65569AB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898" y="84549"/>
            <a:ext cx="961123" cy="64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68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6" y="1311275"/>
            <a:ext cx="4105275" cy="342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2" y="1311275"/>
            <a:ext cx="4092575" cy="342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6865938" y="4914000"/>
            <a:ext cx="69442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24.10.2017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258082" y="4914000"/>
            <a:ext cx="5144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EA7858BA-97FF-467B-88B5-B4FF2FCC31FE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5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h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360001" y="1311276"/>
            <a:ext cx="6264638" cy="1260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358776" y="2879999"/>
            <a:ext cx="4105275" cy="1853925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4679952" y="2879725"/>
            <a:ext cx="4105275" cy="18542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58776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679951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  <p:sp>
        <p:nvSpPr>
          <p:cNvPr id="12" name="Datumsplatzhalter 5"/>
          <p:cNvSpPr>
            <a:spLocks noGrp="1"/>
          </p:cNvSpPr>
          <p:nvPr>
            <p:ph type="dt" sz="half" idx="2"/>
          </p:nvPr>
        </p:nvSpPr>
        <p:spPr>
          <a:xfrm>
            <a:off x="6865938" y="4914000"/>
            <a:ext cx="69442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24.10.2017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4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258082" y="4914000"/>
            <a:ext cx="5144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EA7858BA-97FF-467B-88B5-B4FF2FCC31FE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80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TTER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xmlns="" id="{26B60EFB-8F8E-FE4A-A6D2-7868077F8D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8400"/>
            <a:ext cx="5868000" cy="69968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WELCOME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xmlns="" id="{8060DCE8-AB47-0D48-BF49-97410B4D44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2499742"/>
            <a:ext cx="5868000" cy="6925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 dirty="0">
                <a:solidFill>
                  <a:schemeClr val="bg1"/>
                </a:solidFill>
              </a:rPr>
              <a:t>Prof. Otmar D. Wiestler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President of the Helmholtz Association</a:t>
            </a:r>
          </a:p>
        </p:txBody>
      </p:sp>
    </p:spTree>
    <p:extLst>
      <p:ext uri="{BB962C8B-B14F-4D97-AF65-F5344CB8AC3E}">
        <p14:creationId xmlns:p14="http://schemas.microsoft.com/office/powerpoint/2010/main" val="63754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0711" y="219600"/>
            <a:ext cx="7317633" cy="3719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err="1" smtClean="0"/>
              <a:t>Clic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enter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131590"/>
            <a:ext cx="8333130" cy="360233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Datumsplatzhalter 1"/>
          <p:cNvSpPr>
            <a:spLocks noGrp="1"/>
          </p:cNvSpPr>
          <p:nvPr>
            <p:ph type="dt" sz="half" idx="2"/>
          </p:nvPr>
        </p:nvSpPr>
        <p:spPr>
          <a:xfrm>
            <a:off x="628650" y="49284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 smtClean="0">
                <a:solidFill>
                  <a:prstClr val="white"/>
                </a:solidFill>
              </a:rPr>
              <a:t>18.08.2020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9284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MT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49" y="4876006"/>
            <a:ext cx="243453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8A7D314-ADB3-4224-BAA8-FD8F1154CE8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1" y="4830893"/>
            <a:ext cx="360040" cy="25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1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-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0711" y="219600"/>
            <a:ext cx="7317633" cy="371930"/>
          </a:xfrm>
        </p:spPr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131590"/>
            <a:ext cx="8333130" cy="360233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Datumsplatzhalter 1"/>
          <p:cNvSpPr>
            <a:spLocks noGrp="1"/>
          </p:cNvSpPr>
          <p:nvPr>
            <p:ph type="dt" sz="half" idx="2"/>
          </p:nvPr>
        </p:nvSpPr>
        <p:spPr>
          <a:xfrm>
            <a:off x="628650" y="49284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 smtClean="0">
                <a:solidFill>
                  <a:prstClr val="white"/>
                </a:solidFill>
              </a:rPr>
              <a:t>18.08.2020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9284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MT-ARD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49" y="4876006"/>
            <a:ext cx="243453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8A7D314-ADB3-4224-BAA8-FD8F1154CE8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4827001"/>
            <a:ext cx="46813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-D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0711" y="219600"/>
            <a:ext cx="7317633" cy="371930"/>
          </a:xfrm>
        </p:spPr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131590"/>
            <a:ext cx="8333130" cy="360233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Datumsplatzhalter 1"/>
          <p:cNvSpPr>
            <a:spLocks noGrp="1"/>
          </p:cNvSpPr>
          <p:nvPr>
            <p:ph type="dt" sz="half" idx="2"/>
          </p:nvPr>
        </p:nvSpPr>
        <p:spPr>
          <a:xfrm>
            <a:off x="628650" y="49284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 smtClean="0">
                <a:solidFill>
                  <a:prstClr val="white"/>
                </a:solidFill>
              </a:rPr>
              <a:t>18.08.2020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9284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MT-DTS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49" y="4876006"/>
            <a:ext cx="243453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8A7D314-ADB3-4224-BAA8-FD8F1154CE8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830893"/>
            <a:ext cx="46813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88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-D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0711" y="219600"/>
            <a:ext cx="7317633" cy="371930"/>
          </a:xfrm>
        </p:spPr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131590"/>
            <a:ext cx="8333130" cy="360233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Datumsplatzhalter 1"/>
          <p:cNvSpPr>
            <a:spLocks noGrp="1"/>
          </p:cNvSpPr>
          <p:nvPr>
            <p:ph type="dt" sz="half" idx="2"/>
          </p:nvPr>
        </p:nvSpPr>
        <p:spPr>
          <a:xfrm>
            <a:off x="628650" y="49284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 smtClean="0">
                <a:solidFill>
                  <a:prstClr val="white"/>
                </a:solidFill>
              </a:rPr>
              <a:t>18.08.2020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9284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MT-DMA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49" y="4876006"/>
            <a:ext cx="243453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8A7D314-ADB3-4224-BAA8-FD8F1154CE8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5" r="14157" b="24988"/>
          <a:stretch/>
        </p:blipFill>
        <p:spPr>
          <a:xfrm>
            <a:off x="350711" y="4815276"/>
            <a:ext cx="480205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6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-ID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0711" y="219600"/>
            <a:ext cx="7317633" cy="371930"/>
          </a:xfrm>
        </p:spPr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131590"/>
            <a:ext cx="8333130" cy="360233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Datumsplatzhalter 1"/>
          <p:cNvSpPr>
            <a:spLocks noGrp="1"/>
          </p:cNvSpPr>
          <p:nvPr>
            <p:ph type="dt" sz="half" idx="2"/>
          </p:nvPr>
        </p:nvSpPr>
        <p:spPr>
          <a:xfrm>
            <a:off x="628650" y="49284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 smtClean="0">
                <a:solidFill>
                  <a:prstClr val="white"/>
                </a:solidFill>
              </a:rPr>
              <a:t>18.08.2020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9284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MT-IDAF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49" y="4876006"/>
            <a:ext cx="243453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8A7D314-ADB3-4224-BAA8-FD8F1154CE8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514775" y="4662417"/>
            <a:ext cx="180000" cy="4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5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0711" y="219600"/>
            <a:ext cx="7317633" cy="3719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err="1" smtClean="0"/>
              <a:t>Clic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enter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131590"/>
            <a:ext cx="8333130" cy="360233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Datumsplatzhalter 1"/>
          <p:cNvSpPr>
            <a:spLocks noGrp="1"/>
          </p:cNvSpPr>
          <p:nvPr>
            <p:ph type="dt" sz="half" idx="2"/>
          </p:nvPr>
        </p:nvSpPr>
        <p:spPr>
          <a:xfrm>
            <a:off x="628650" y="49284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 smtClean="0">
                <a:solidFill>
                  <a:prstClr val="white"/>
                </a:solidFill>
              </a:rPr>
              <a:t>18.08.2020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9284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MT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49" y="4876006"/>
            <a:ext cx="243453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8A7D314-ADB3-4224-BAA8-FD8F1154CE8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1" y="4830893"/>
            <a:ext cx="360040" cy="25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1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0711" y="219600"/>
            <a:ext cx="7317633" cy="3719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err="1" smtClean="0"/>
              <a:t>Clic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enter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131590"/>
            <a:ext cx="8333130" cy="360233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Datumsplatzhalter 1"/>
          <p:cNvSpPr>
            <a:spLocks noGrp="1"/>
          </p:cNvSpPr>
          <p:nvPr>
            <p:ph type="dt" sz="half" idx="2"/>
          </p:nvPr>
        </p:nvSpPr>
        <p:spPr>
          <a:xfrm>
            <a:off x="628650" y="49284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 smtClean="0">
                <a:solidFill>
                  <a:prstClr val="white"/>
                </a:solidFill>
              </a:rPr>
              <a:t>18.08.2020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9284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MT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49" y="4876006"/>
            <a:ext cx="243453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8A7D314-ADB3-4224-BAA8-FD8F1154CE8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36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0DB82D07-C42A-2949-82BA-B54A53204C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927" cy="51516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DF5D3127-295E-F84D-9C76-3F5736447F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8800"/>
            <a:ext cx="1633538" cy="21669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7769252A-42C4-FA49-939C-1C88BB93E2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930" y="360225"/>
            <a:ext cx="1344538" cy="245269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F0932376-7BDC-7A4C-99FD-B833BFF7688A}"/>
              </a:ext>
            </a:extLst>
          </p:cNvPr>
          <p:cNvSpPr txBox="1"/>
          <p:nvPr/>
        </p:nvSpPr>
        <p:spPr>
          <a:xfrm>
            <a:off x="6865200" y="4903200"/>
            <a:ext cx="1019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>
                <a:solidFill>
                  <a:srgbClr val="005AA0"/>
                </a:solidFill>
              </a:rPr>
              <a:t>www.helmholtz.de</a:t>
            </a:r>
          </a:p>
        </p:txBody>
      </p:sp>
    </p:spTree>
    <p:extLst>
      <p:ext uri="{BB962C8B-B14F-4D97-AF65-F5344CB8AC3E}">
        <p14:creationId xmlns:p14="http://schemas.microsoft.com/office/powerpoint/2010/main" val="230876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0" r:id="rId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4878000"/>
            <a:ext cx="9143983" cy="271461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50711" y="219600"/>
            <a:ext cx="7317633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786408" y="49284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 smtClean="0">
                <a:solidFill>
                  <a:prstClr val="white"/>
                </a:solidFill>
              </a:rPr>
              <a:t>18.08.2020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9284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49284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8A7D314-ADB3-4224-BAA8-FD8F1154CE8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64080" y="714796"/>
            <a:ext cx="83123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494" y="104560"/>
            <a:ext cx="907411" cy="62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21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7" r:id="rId2"/>
    <p:sldLayoutId id="2147483688" r:id="rId3"/>
    <p:sldLayoutId id="2147483689" r:id="rId4"/>
    <p:sldLayoutId id="2147483697" r:id="rId5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2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4878000"/>
            <a:ext cx="9143983" cy="271461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50711" y="219600"/>
            <a:ext cx="7317633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786408" y="49284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 smtClean="0">
                <a:solidFill>
                  <a:prstClr val="white"/>
                </a:solidFill>
              </a:rPr>
              <a:t>18.08.2020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9284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MT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49284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8A7D314-ADB3-4224-BAA8-FD8F1154CE8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64080" y="714796"/>
            <a:ext cx="83123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25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8" r:id="rId2"/>
    <p:sldLayoutId id="2147483693" r:id="rId3"/>
    <p:sldLayoutId id="2147483694" r:id="rId4"/>
    <p:sldLayoutId id="2147483695" r:id="rId5"/>
    <p:sldLayoutId id="2147483696" r:id="rId6"/>
    <p:sldLayoutId id="2147483702" r:id="rId7"/>
    <p:sldLayoutId id="2147483703" r:id="rId8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2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4878001"/>
            <a:ext cx="9143983" cy="271461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01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2"/>
          </p:nvPr>
        </p:nvSpPr>
        <p:spPr>
          <a:xfrm>
            <a:off x="6865938" y="4914000"/>
            <a:ext cx="69442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24.10.2017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258082" y="4914000"/>
            <a:ext cx="5144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EA7858BA-97FF-467B-88B5-B4FF2FCC31FE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6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639E845-9662-0D4B-8CC6-917F0D5D2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192" y="1203598"/>
            <a:ext cx="5868000" cy="699686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Matter </a:t>
            </a:r>
            <a:r>
              <a:rPr lang="de-DE" dirty="0" err="1" smtClean="0"/>
              <a:t>and</a:t>
            </a:r>
            <a:r>
              <a:rPr lang="de-DE" dirty="0" smtClean="0"/>
              <a:t> Technologies</a:t>
            </a:r>
            <a:br>
              <a:rPr lang="de-DE" dirty="0" smtClean="0"/>
            </a:br>
            <a:r>
              <a:rPr lang="de-DE" dirty="0" smtClean="0"/>
              <a:t>Senatsempfehlungen</a:t>
            </a:r>
            <a:br>
              <a:rPr lang="de-DE" dirty="0" smtClean="0"/>
            </a:br>
            <a:r>
              <a:rPr lang="de-DE" dirty="0" smtClean="0"/>
              <a:t>Forschungspolitische Ziele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D2A355B6-D442-4C47-A101-9CE53E8618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2715766"/>
            <a:ext cx="5868000" cy="692566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Lenkungsausschuss</a:t>
            </a:r>
            <a:r>
              <a:rPr lang="en-US" sz="1800" dirty="0" smtClean="0"/>
              <a:t> 18.8.2020</a:t>
            </a:r>
          </a:p>
          <a:p>
            <a:r>
              <a:rPr lang="en-US" sz="1800" dirty="0" smtClean="0"/>
              <a:t>Ties Behnke, Ralph Engel, Thomas Stoehlker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44839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4929188"/>
            <a:ext cx="2057400" cy="274637"/>
          </a:xfrm>
          <a:prstGeom prst="rect">
            <a:avLst/>
          </a:prstGeom>
        </p:spPr>
        <p:txBody>
          <a:bodyPr/>
          <a:lstStyle/>
          <a:p>
            <a:r>
              <a:rPr lang="de-DE" sz="1200" dirty="0" smtClean="0">
                <a:solidFill>
                  <a:prstClr val="white"/>
                </a:solidFill>
              </a:rPr>
              <a:t>18.08.2020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08775" y="4875213"/>
            <a:ext cx="2435225" cy="274637"/>
          </a:xfrm>
          <a:prstGeom prst="rect">
            <a:avLst/>
          </a:prstGeom>
        </p:spPr>
        <p:txBody>
          <a:bodyPr/>
          <a:lstStyle/>
          <a:p>
            <a:fld id="{68A7D314-ADB3-4224-BAA8-FD8F1154CE84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92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1756" y="3158898"/>
            <a:ext cx="318955" cy="14290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756" y="2211710"/>
            <a:ext cx="318955" cy="9471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756" y="915566"/>
            <a:ext cx="318955" cy="12961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FoPoZi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sz="1100" dirty="0"/>
              <a:t>Entwicklung von zuverlässigem Dauerstrichbetrieb von SCRF Beschleunigern </a:t>
            </a:r>
          </a:p>
          <a:p>
            <a:pPr>
              <a:lnSpc>
                <a:spcPct val="100000"/>
              </a:lnSpc>
            </a:pPr>
            <a:r>
              <a:rPr lang="de-DE" sz="1100" dirty="0"/>
              <a:t>Optimierung von Parametern von Beschleunigern für </a:t>
            </a:r>
            <a:r>
              <a:rPr lang="de-DE" sz="1100" dirty="0" err="1"/>
              <a:t>Hadronen</a:t>
            </a:r>
            <a:r>
              <a:rPr lang="de-DE" sz="1100" dirty="0"/>
              <a:t> und Elektronen, um ultimative Intensitäten und Stabilitäten zu erreichen. </a:t>
            </a:r>
          </a:p>
          <a:p>
            <a:pPr>
              <a:lnSpc>
                <a:spcPct val="100000"/>
              </a:lnSpc>
            </a:pPr>
            <a:r>
              <a:rPr lang="de-DE" sz="1100" dirty="0"/>
              <a:t>Entwicklung avancierter Konzepte von Strahlkontrolle, -dynamik und -diagnose </a:t>
            </a:r>
          </a:p>
          <a:p>
            <a:pPr>
              <a:lnSpc>
                <a:spcPct val="100000"/>
              </a:lnSpc>
            </a:pPr>
            <a:r>
              <a:rPr lang="de-DE" sz="1100" dirty="0"/>
              <a:t>Entwicklung von Konzepten kompakter Beschleuniger bis zur Anwendbarkeit </a:t>
            </a:r>
          </a:p>
          <a:p>
            <a:pPr>
              <a:lnSpc>
                <a:spcPct val="100000"/>
              </a:lnSpc>
            </a:pPr>
            <a:r>
              <a:rPr lang="de-DE" sz="1100" dirty="0"/>
              <a:t>Optimierung der Sensitivität, sowie der Zeit-, Orts- und Energieauflösung von Sensoren </a:t>
            </a:r>
          </a:p>
          <a:p>
            <a:pPr>
              <a:lnSpc>
                <a:spcPct val="100000"/>
              </a:lnSpc>
            </a:pPr>
            <a:r>
              <a:rPr lang="de-DE" sz="1100" dirty="0"/>
              <a:t>Entwicklung von neuartigen Detektor- und Auslesekonzepten </a:t>
            </a:r>
          </a:p>
          <a:p>
            <a:pPr>
              <a:lnSpc>
                <a:spcPct val="100000"/>
              </a:lnSpc>
            </a:pPr>
            <a:r>
              <a:rPr lang="de-DE" sz="1100" dirty="0"/>
              <a:t>Zusammenführung von Technologien in anwendungsspezifische, integrierte Detektorsysteme </a:t>
            </a:r>
          </a:p>
          <a:p>
            <a:pPr>
              <a:lnSpc>
                <a:spcPct val="100000"/>
              </a:lnSpc>
            </a:pPr>
            <a:r>
              <a:rPr lang="de-DE" sz="1100" dirty="0"/>
              <a:t>Entwicklung und Anwendung innovativer digitaler Lösungen für die </a:t>
            </a:r>
            <a:r>
              <a:rPr lang="de-DE" sz="1100" dirty="0" smtClean="0"/>
              <a:t>Handhabung </a:t>
            </a:r>
            <a:r>
              <a:rPr lang="de-DE" sz="1100" dirty="0"/>
              <a:t>und Analyse der extremen Mengen und Raten komplexer Daten, </a:t>
            </a:r>
          </a:p>
          <a:p>
            <a:pPr>
              <a:lnSpc>
                <a:spcPct val="100000"/>
              </a:lnSpc>
            </a:pPr>
            <a:r>
              <a:rPr lang="de-DE" sz="1100" dirty="0"/>
              <a:t>Entwicklung und Bereitstellung neuartiger digitaler Methoden zur </a:t>
            </a:r>
            <a:r>
              <a:rPr lang="de-DE" sz="1100" dirty="0" smtClean="0"/>
              <a:t>Wissensextraktion </a:t>
            </a:r>
            <a:r>
              <a:rPr lang="de-DE" sz="1100" dirty="0"/>
              <a:t>aus Experimenten und digitalen Modellen in </a:t>
            </a:r>
            <a:r>
              <a:rPr lang="de-DE" sz="1100" dirty="0" smtClean="0"/>
              <a:t>Materie</a:t>
            </a:r>
          </a:p>
          <a:p>
            <a:pPr>
              <a:lnSpc>
                <a:spcPct val="100000"/>
              </a:lnSpc>
            </a:pPr>
            <a:r>
              <a:rPr lang="de-DE" sz="1100" dirty="0"/>
              <a:t>Entwicklung und Integration modernster digitaler Methoden, um Experimente und Anlagen in Materie optimal zu </a:t>
            </a:r>
            <a:r>
              <a:rPr lang="de-DE" sz="1100" dirty="0" smtClean="0"/>
              <a:t>nutzen</a:t>
            </a:r>
          </a:p>
          <a:p>
            <a:pPr>
              <a:lnSpc>
                <a:spcPct val="100000"/>
              </a:lnSpc>
            </a:pPr>
            <a:r>
              <a:rPr lang="de-DE" sz="1100" dirty="0"/>
              <a:t>Große Forschungsanlagen des </a:t>
            </a:r>
            <a:r>
              <a:rPr lang="de-DE" sz="1100" dirty="0" smtClean="0"/>
              <a:t>Programms (IDAF)</a:t>
            </a:r>
            <a:endParaRPr lang="de-DE" sz="1100" dirty="0"/>
          </a:p>
          <a:p>
            <a:pPr marL="0" indent="0">
              <a:buNone/>
            </a:pPr>
            <a:r>
              <a:rPr lang="de-DE" sz="1100" b="1" dirty="0" smtClean="0"/>
              <a:t> </a:t>
            </a:r>
            <a:endParaRPr lang="de-DE" sz="1100" dirty="0"/>
          </a:p>
          <a:p>
            <a:endParaRPr lang="de-DE" sz="1100" dirty="0"/>
          </a:p>
          <a:p>
            <a:endParaRPr lang="en-US" sz="1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>
                <a:solidFill>
                  <a:prstClr val="white"/>
                </a:solidFill>
              </a:rPr>
              <a:t>18.08.2020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7D314-ADB3-4224-BAA8-FD8F1154CE84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119567" y="1426929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24755" y="265106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82768" y="351516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25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1756" y="3280054"/>
            <a:ext cx="318955" cy="14290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756" y="2211709"/>
            <a:ext cx="318955" cy="10390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756" y="831747"/>
            <a:ext cx="318955" cy="1379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FoPoZi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827584" y="915566"/>
            <a:ext cx="8333130" cy="360233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100" dirty="0"/>
              <a:t>Entwicklung von zuverlässigem Dauerstrichbetrieb von SCRF Beschleunigern </a:t>
            </a:r>
          </a:p>
          <a:p>
            <a:pPr>
              <a:lnSpc>
                <a:spcPct val="100000"/>
              </a:lnSpc>
            </a:pPr>
            <a:r>
              <a:rPr lang="de-DE" sz="1100" dirty="0"/>
              <a:t>Optimierung von Parametern von Beschleunigern für </a:t>
            </a:r>
            <a:r>
              <a:rPr lang="de-DE" sz="1100" dirty="0" err="1"/>
              <a:t>Hadronen</a:t>
            </a:r>
            <a:r>
              <a:rPr lang="de-DE" sz="1100" dirty="0"/>
              <a:t> und Elektronen, um ultimative Intensitäten und Stabilitäten zu erreichen. </a:t>
            </a:r>
          </a:p>
          <a:p>
            <a:pPr>
              <a:lnSpc>
                <a:spcPct val="100000"/>
              </a:lnSpc>
            </a:pPr>
            <a:r>
              <a:rPr lang="de-DE" sz="1100" dirty="0"/>
              <a:t>Entwicklung avancierter Konzepte von Strahlkontrolle, -dynamik und -diagnose </a:t>
            </a:r>
          </a:p>
          <a:p>
            <a:pPr>
              <a:lnSpc>
                <a:spcPct val="100000"/>
              </a:lnSpc>
            </a:pPr>
            <a:r>
              <a:rPr lang="de-DE" sz="1100" dirty="0"/>
              <a:t>Entwicklung von Konzepten kompakter Beschleuniger bis zur Anwendbarkeit </a:t>
            </a:r>
          </a:p>
          <a:p>
            <a:pPr>
              <a:lnSpc>
                <a:spcPct val="100000"/>
              </a:lnSpc>
            </a:pPr>
            <a:r>
              <a:rPr lang="de-DE" sz="1100" dirty="0"/>
              <a:t>Optimierung der Sensitivität, sowie der Zeit-, Orts- und Energieauflösung von Sensoren </a:t>
            </a:r>
          </a:p>
          <a:p>
            <a:pPr>
              <a:lnSpc>
                <a:spcPct val="100000"/>
              </a:lnSpc>
            </a:pPr>
            <a:r>
              <a:rPr lang="de-DE" sz="1100" dirty="0"/>
              <a:t>Entwicklung von neuartigen Detektor- und Auslesekonzepten </a:t>
            </a:r>
          </a:p>
          <a:p>
            <a:pPr>
              <a:lnSpc>
                <a:spcPct val="100000"/>
              </a:lnSpc>
            </a:pPr>
            <a:r>
              <a:rPr lang="de-DE" sz="1100" dirty="0"/>
              <a:t>Zusammenführung von Technologien in anwendungsspezifische, integrierte Detektorsysteme </a:t>
            </a:r>
          </a:p>
          <a:p>
            <a:pPr>
              <a:lnSpc>
                <a:spcPct val="100000"/>
              </a:lnSpc>
            </a:pPr>
            <a:r>
              <a:rPr lang="de-DE" sz="1100" dirty="0"/>
              <a:t>Entwicklung und Anwendung innovativer digitaler Lösungen für die </a:t>
            </a:r>
            <a:r>
              <a:rPr lang="de-DE" sz="1100" dirty="0" smtClean="0"/>
              <a:t>Handhabung </a:t>
            </a:r>
            <a:r>
              <a:rPr lang="de-DE" sz="1100" dirty="0"/>
              <a:t>und Analyse der extremen Mengen und Raten komplexer Daten, </a:t>
            </a:r>
          </a:p>
          <a:p>
            <a:pPr>
              <a:lnSpc>
                <a:spcPct val="100000"/>
              </a:lnSpc>
            </a:pPr>
            <a:r>
              <a:rPr lang="de-DE" sz="1100" dirty="0"/>
              <a:t>Entwicklung und Bereitstellung neuartiger digitaler Methoden zur </a:t>
            </a:r>
            <a:r>
              <a:rPr lang="de-DE" sz="1100" dirty="0" smtClean="0"/>
              <a:t>Wissensextraktion </a:t>
            </a:r>
            <a:r>
              <a:rPr lang="de-DE" sz="1100" dirty="0"/>
              <a:t>aus Experimenten und digitalen Modellen in </a:t>
            </a:r>
            <a:r>
              <a:rPr lang="de-DE" sz="1100" dirty="0" smtClean="0"/>
              <a:t>Materie</a:t>
            </a:r>
          </a:p>
          <a:p>
            <a:pPr>
              <a:lnSpc>
                <a:spcPct val="100000"/>
              </a:lnSpc>
            </a:pPr>
            <a:r>
              <a:rPr lang="de-DE" sz="1100" dirty="0"/>
              <a:t>Entwicklung und Integration modernster digitaler Methoden, um Experimente und Anlagen in Materie optimal zu </a:t>
            </a:r>
            <a:r>
              <a:rPr lang="de-DE" sz="1100" dirty="0" smtClean="0"/>
              <a:t>nutzen</a:t>
            </a:r>
          </a:p>
          <a:p>
            <a:pPr>
              <a:lnSpc>
                <a:spcPct val="100000"/>
              </a:lnSpc>
            </a:pPr>
            <a:r>
              <a:rPr lang="de-DE" sz="1100" dirty="0"/>
              <a:t>Große Forschungsanlagen des </a:t>
            </a:r>
            <a:r>
              <a:rPr lang="de-DE" sz="1100" dirty="0" smtClean="0"/>
              <a:t>Programms (IDAF)</a:t>
            </a:r>
            <a:endParaRPr lang="de-DE" sz="1100" dirty="0"/>
          </a:p>
          <a:p>
            <a:pPr marL="0" indent="0">
              <a:buNone/>
            </a:pPr>
            <a:r>
              <a:rPr lang="de-DE" sz="1100" b="1" dirty="0" smtClean="0"/>
              <a:t> </a:t>
            </a:r>
            <a:endParaRPr lang="de-DE" sz="1100" dirty="0"/>
          </a:p>
          <a:p>
            <a:endParaRPr lang="de-DE" sz="1100" dirty="0"/>
          </a:p>
          <a:p>
            <a:endParaRPr lang="en-US" sz="1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>
                <a:solidFill>
                  <a:prstClr val="white"/>
                </a:solidFill>
              </a:rPr>
              <a:t>18.08.2020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7D314-ADB3-4224-BAA8-FD8F1154CE84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119567" y="133101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24755" y="249422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82768" y="376646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DMA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5400000">
            <a:off x="486006" y="800604"/>
            <a:ext cx="318955" cy="5488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en-US" sz="1200" dirty="0" smtClean="0"/>
              <a:t>ST1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 rot="5400000">
            <a:off x="486006" y="1424359"/>
            <a:ext cx="318955" cy="5488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en-US" sz="1200" dirty="0" smtClean="0"/>
              <a:t>ST3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 rot="5400000">
            <a:off x="486006" y="1777792"/>
            <a:ext cx="318955" cy="5488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en-US" sz="1200" dirty="0" smtClean="0"/>
              <a:t>ST4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 rot="5400000">
            <a:off x="486006" y="1067304"/>
            <a:ext cx="318955" cy="5488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en-US" sz="1200" dirty="0" smtClean="0"/>
              <a:t>ST2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 rot="5400000">
            <a:off x="486006" y="716784"/>
            <a:ext cx="318955" cy="5488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en-US" sz="1200" dirty="0" smtClean="0"/>
              <a:t>ST1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 rot="16200000">
            <a:off x="486006" y="2096746"/>
            <a:ext cx="318955" cy="5488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rtlCol="0" anchor="ctr"/>
          <a:lstStyle/>
          <a:p>
            <a:r>
              <a:rPr lang="en-US" sz="1200" dirty="0" smtClean="0"/>
              <a:t>ST1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 rot="16200000">
            <a:off x="486006" y="2816827"/>
            <a:ext cx="318955" cy="5488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rtlCol="0" anchor="ctr"/>
          <a:lstStyle/>
          <a:p>
            <a:r>
              <a:rPr lang="en-US" sz="1200" dirty="0" smtClean="0"/>
              <a:t>ST3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 rot="16200000">
            <a:off x="486006" y="2462506"/>
            <a:ext cx="318955" cy="5488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rtlCol="0" anchor="ctr"/>
          <a:lstStyle/>
          <a:p>
            <a:r>
              <a:rPr lang="en-US" sz="1200" dirty="0" smtClean="0"/>
              <a:t>ST2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 rot="16200000">
            <a:off x="486006" y="3176016"/>
            <a:ext cx="318955" cy="5488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r>
              <a:rPr lang="en-US" sz="1200" dirty="0" smtClean="0"/>
              <a:t>ST1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 rot="16200000">
            <a:off x="486006" y="4273266"/>
            <a:ext cx="318955" cy="5488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r>
              <a:rPr lang="en-US" sz="1200" dirty="0" smtClean="0"/>
              <a:t>LKII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 rot="16200000">
            <a:off x="486006" y="3908705"/>
            <a:ext cx="318955" cy="5488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r>
              <a:rPr lang="en-US" sz="1200" dirty="0" smtClean="0"/>
              <a:t>ST3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 rot="16200000">
            <a:off x="486006" y="3557016"/>
            <a:ext cx="318955" cy="5488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r>
              <a:rPr lang="en-US" sz="1200" dirty="0" smtClean="0"/>
              <a:t>ST2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14360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Forschungspolitische</a:t>
            </a:r>
            <a:r>
              <a:rPr lang="en-US" dirty="0" smtClean="0"/>
              <a:t> </a:t>
            </a:r>
            <a:r>
              <a:rPr lang="en-US" dirty="0" err="1" smtClean="0"/>
              <a:t>Ziele</a:t>
            </a:r>
            <a:r>
              <a:rPr lang="en-US" dirty="0" smtClean="0"/>
              <a:t>: </a:t>
            </a:r>
            <a:r>
              <a:rPr lang="en-US" dirty="0" err="1" smtClean="0"/>
              <a:t>Materie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 smtClean="0"/>
              <a:t>Forschungspolitische</a:t>
            </a:r>
            <a:r>
              <a:rPr lang="en-US" dirty="0" smtClean="0"/>
              <a:t> </a:t>
            </a:r>
            <a:r>
              <a:rPr lang="en-US" dirty="0" err="1" smtClean="0"/>
              <a:t>Ziele</a:t>
            </a:r>
            <a:r>
              <a:rPr lang="en-US" dirty="0" smtClean="0"/>
              <a:t> </a:t>
            </a:r>
            <a:r>
              <a:rPr lang="en-US" dirty="0" err="1" smtClean="0"/>
              <a:t>bilden</a:t>
            </a:r>
            <a:r>
              <a:rPr lang="en-US" dirty="0" smtClean="0"/>
              <a:t> die </a:t>
            </a:r>
            <a:r>
              <a:rPr lang="en-US" dirty="0" err="1" smtClean="0"/>
              <a:t>Grundlage</a:t>
            </a:r>
            <a:r>
              <a:rPr lang="en-US" dirty="0" smtClean="0"/>
              <a:t> </a:t>
            </a:r>
            <a:r>
              <a:rPr lang="en-US" dirty="0" err="1" smtClean="0"/>
              <a:t>fuer</a:t>
            </a:r>
            <a:r>
              <a:rPr lang="en-US" dirty="0" smtClean="0"/>
              <a:t> die </a:t>
            </a:r>
            <a:r>
              <a:rPr lang="en-US" dirty="0" err="1" smtClean="0"/>
              <a:t>Formulierung</a:t>
            </a:r>
            <a:r>
              <a:rPr lang="en-US" dirty="0" smtClean="0"/>
              <a:t> der </a:t>
            </a:r>
            <a:r>
              <a:rPr lang="en-US" dirty="0" err="1" smtClean="0"/>
              <a:t>Programme</a:t>
            </a:r>
            <a:endParaRPr lang="en-US" dirty="0" smtClean="0"/>
          </a:p>
          <a:p>
            <a:r>
              <a:rPr lang="en-US" dirty="0" err="1" smtClean="0"/>
              <a:t>Enge</a:t>
            </a:r>
            <a:r>
              <a:rPr lang="en-US" dirty="0" smtClean="0"/>
              <a:t> </a:t>
            </a:r>
            <a:r>
              <a:rPr lang="en-US" dirty="0" err="1" smtClean="0"/>
              <a:t>Abbildung</a:t>
            </a:r>
            <a:r>
              <a:rPr lang="en-US" dirty="0" smtClean="0"/>
              <a:t> </a:t>
            </a:r>
            <a:r>
              <a:rPr lang="en-US" dirty="0" err="1" smtClean="0"/>
              <a:t>zwischen</a:t>
            </a:r>
            <a:r>
              <a:rPr lang="en-US" dirty="0" smtClean="0"/>
              <a:t> der </a:t>
            </a:r>
            <a:r>
              <a:rPr lang="en-US" dirty="0" err="1" smtClean="0"/>
              <a:t>Programm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und den </a:t>
            </a:r>
            <a:r>
              <a:rPr lang="en-US" dirty="0" err="1" smtClean="0"/>
              <a:t>Zielen</a:t>
            </a:r>
            <a:endParaRPr lang="en-US" dirty="0" smtClean="0"/>
          </a:p>
          <a:p>
            <a:r>
              <a:rPr lang="en-US" dirty="0" err="1" smtClean="0"/>
              <a:t>Meilensteine</a:t>
            </a:r>
            <a:r>
              <a:rPr lang="en-US" dirty="0" smtClean="0"/>
              <a:t> der </a:t>
            </a:r>
            <a:r>
              <a:rPr lang="en-US" dirty="0" err="1" smtClean="0"/>
              <a:t>Programme</a:t>
            </a:r>
            <a:r>
              <a:rPr lang="en-US" dirty="0" smtClean="0"/>
              <a:t> </a:t>
            </a:r>
            <a:r>
              <a:rPr lang="en-US" dirty="0" err="1" smtClean="0"/>
              <a:t>spiegeln</a:t>
            </a:r>
            <a:r>
              <a:rPr lang="en-US" dirty="0" smtClean="0"/>
              <a:t> </a:t>
            </a:r>
            <a:r>
              <a:rPr lang="en-US" dirty="0" err="1" smtClean="0"/>
              <a:t>forschungspolitische</a:t>
            </a:r>
            <a:r>
              <a:rPr lang="en-US" dirty="0" smtClean="0"/>
              <a:t> </a:t>
            </a:r>
            <a:r>
              <a:rPr lang="en-US" dirty="0" err="1" smtClean="0"/>
              <a:t>Ziele</a:t>
            </a:r>
            <a:r>
              <a:rPr lang="en-US" dirty="0" smtClean="0"/>
              <a:t> </a:t>
            </a:r>
            <a:r>
              <a:rPr lang="en-US" dirty="0" err="1" smtClean="0"/>
              <a:t>wieder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>
                <a:solidFill>
                  <a:prstClr val="white"/>
                </a:solidFill>
              </a:rPr>
              <a:t>18.08.2020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7D314-ADB3-4224-BAA8-FD8F1154CE84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27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Konkrete</a:t>
            </a:r>
            <a:r>
              <a:rPr lang="en-US" dirty="0"/>
              <a:t> </a:t>
            </a:r>
            <a:r>
              <a:rPr lang="en-US" dirty="0" err="1"/>
              <a:t>Aspekte</a:t>
            </a:r>
            <a:r>
              <a:rPr lang="en-US" dirty="0"/>
              <a:t> 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350711" y="915566"/>
            <a:ext cx="8333130" cy="3960440"/>
          </a:xfrm>
        </p:spPr>
        <p:txBody>
          <a:bodyPr/>
          <a:lstStyle/>
          <a:p>
            <a:r>
              <a:rPr lang="en-US" dirty="0"/>
              <a:t>FPF: </a:t>
            </a:r>
          </a:p>
          <a:p>
            <a:pPr lvl="1"/>
            <a:r>
              <a:rPr lang="en-US" dirty="0" err="1"/>
              <a:t>Zusätzlich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klassischen</a:t>
            </a:r>
            <a:r>
              <a:rPr lang="en-US" dirty="0"/>
              <a:t> </a:t>
            </a:r>
            <a:r>
              <a:rPr lang="en-US" dirty="0" err="1"/>
              <a:t>Hochenergiephysik</a:t>
            </a:r>
            <a:r>
              <a:rPr lang="en-US" dirty="0"/>
              <a:t> Aufbau </a:t>
            </a:r>
            <a:r>
              <a:rPr lang="en-US" dirty="0" err="1"/>
              <a:t>eines</a:t>
            </a:r>
            <a:r>
              <a:rPr lang="en-US" dirty="0"/>
              <a:t> starken und </a:t>
            </a:r>
            <a:r>
              <a:rPr lang="en-US" dirty="0" err="1"/>
              <a:t>weltweit</a:t>
            </a:r>
            <a:r>
              <a:rPr lang="en-US" dirty="0"/>
              <a:t> </a:t>
            </a:r>
            <a:r>
              <a:rPr lang="en-US" dirty="0" err="1"/>
              <a:t>führenden</a:t>
            </a:r>
            <a:r>
              <a:rPr lang="en-US" dirty="0"/>
              <a:t> </a:t>
            </a:r>
            <a:r>
              <a:rPr lang="en-US" dirty="0" err="1"/>
              <a:t>Programms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Suche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Axionen</a:t>
            </a:r>
            <a:r>
              <a:rPr lang="en-US" dirty="0"/>
              <a:t> (ALPS, MADMAX, IAXO) </a:t>
            </a:r>
          </a:p>
          <a:p>
            <a:r>
              <a:rPr lang="en-US" dirty="0"/>
              <a:t>CML: </a:t>
            </a:r>
          </a:p>
          <a:p>
            <a:pPr lvl="1"/>
            <a:r>
              <a:rPr lang="en-US" dirty="0" err="1"/>
              <a:t>Volle</a:t>
            </a:r>
            <a:r>
              <a:rPr lang="en-US" dirty="0"/>
              <a:t> </a:t>
            </a:r>
            <a:r>
              <a:rPr lang="en-US" dirty="0" err="1"/>
              <a:t>Priorität</a:t>
            </a:r>
            <a:r>
              <a:rPr lang="en-US" dirty="0"/>
              <a:t> auf FAIR Phase 0 (</a:t>
            </a:r>
            <a:r>
              <a:rPr lang="en-US" dirty="0" err="1"/>
              <a:t>Physikausbeute</a:t>
            </a:r>
            <a:r>
              <a:rPr lang="en-US" dirty="0"/>
              <a:t> und </a:t>
            </a:r>
            <a:r>
              <a:rPr lang="en-US" dirty="0" err="1"/>
              <a:t>Fertigstellung</a:t>
            </a:r>
            <a:r>
              <a:rPr lang="en-US" dirty="0"/>
              <a:t> von FAIR)</a:t>
            </a:r>
          </a:p>
          <a:p>
            <a:r>
              <a:rPr lang="en-US" dirty="0"/>
              <a:t>MRU: </a:t>
            </a:r>
          </a:p>
          <a:p>
            <a:pPr lvl="1"/>
            <a:r>
              <a:rPr lang="en-US" dirty="0" err="1"/>
              <a:t>Verstärkte</a:t>
            </a:r>
            <a:r>
              <a:rPr lang="en-US" dirty="0"/>
              <a:t> </a:t>
            </a:r>
            <a:r>
              <a:rPr lang="en-US" dirty="0" err="1"/>
              <a:t>Suche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Dunkler</a:t>
            </a:r>
            <a:r>
              <a:rPr lang="en-US" dirty="0"/>
              <a:t> </a:t>
            </a:r>
            <a:r>
              <a:rPr lang="en-US" dirty="0" err="1"/>
              <a:t>Materie</a:t>
            </a:r>
            <a:r>
              <a:rPr lang="en-US" dirty="0"/>
              <a:t> (XENON, DARWIN,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IceCube</a:t>
            </a:r>
            <a:r>
              <a:rPr lang="en-US" dirty="0"/>
              <a:t>, CTA)</a:t>
            </a:r>
          </a:p>
          <a:p>
            <a:pPr lvl="1"/>
            <a:r>
              <a:rPr lang="en-US" dirty="0" err="1"/>
              <a:t>Gravitationswellen</a:t>
            </a:r>
            <a:r>
              <a:rPr lang="en-US" dirty="0"/>
              <a:t> in Multi-Messenger-</a:t>
            </a:r>
            <a:r>
              <a:rPr lang="en-US" dirty="0" err="1"/>
              <a:t>Konzept</a:t>
            </a:r>
            <a:r>
              <a:rPr lang="en-US" dirty="0"/>
              <a:t> (ADC-MAPP) &amp; Helmholtz-</a:t>
            </a:r>
            <a:r>
              <a:rPr lang="en-US" dirty="0" err="1"/>
              <a:t>Beteiligung</a:t>
            </a:r>
            <a:r>
              <a:rPr lang="en-US" dirty="0"/>
              <a:t> an </a:t>
            </a:r>
            <a:r>
              <a:rPr lang="en-US" dirty="0" err="1"/>
              <a:t>existierenden</a:t>
            </a:r>
            <a:r>
              <a:rPr lang="en-US" dirty="0"/>
              <a:t> und </a:t>
            </a:r>
            <a:r>
              <a:rPr lang="en-US" dirty="0" err="1"/>
              <a:t>zukünfigen</a:t>
            </a:r>
            <a:r>
              <a:rPr lang="en-US" dirty="0"/>
              <a:t> GW-</a:t>
            </a:r>
            <a:r>
              <a:rPr lang="en-US" dirty="0" err="1"/>
              <a:t>Interferometern</a:t>
            </a:r>
            <a:r>
              <a:rPr lang="en-US" dirty="0"/>
              <a:t> (HILAGRO)</a:t>
            </a:r>
          </a:p>
          <a:p>
            <a:r>
              <a:rPr lang="en-US" dirty="0"/>
              <a:t>LK II </a:t>
            </a:r>
            <a:r>
              <a:rPr lang="en-US" dirty="0" err="1"/>
              <a:t>GridKA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Finanzierung</a:t>
            </a:r>
            <a:r>
              <a:rPr lang="en-US" dirty="0"/>
              <a:t> des </a:t>
            </a:r>
            <a:r>
              <a:rPr lang="en-US" dirty="0" err="1"/>
              <a:t>Ausbaus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HL-LHC</a:t>
            </a:r>
          </a:p>
          <a:p>
            <a:pPr marL="180975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>
                <a:solidFill>
                  <a:prstClr val="white"/>
                </a:solidFill>
              </a:rPr>
              <a:t>18.08.2020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7D314-ADB3-4224-BAA8-FD8F1154CE84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30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Konkrete</a:t>
            </a:r>
            <a:r>
              <a:rPr lang="en-US" dirty="0" smtClean="0"/>
              <a:t> </a:t>
            </a:r>
            <a:r>
              <a:rPr lang="en-US" dirty="0" err="1" smtClean="0"/>
              <a:t>Aspekte</a:t>
            </a:r>
            <a:r>
              <a:rPr lang="en-US" dirty="0" smtClean="0"/>
              <a:t> 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ARD: </a:t>
            </a:r>
            <a:r>
              <a:rPr lang="en-US" dirty="0" err="1" smtClean="0"/>
              <a:t>Nachhaltigkeit</a:t>
            </a:r>
            <a:r>
              <a:rPr lang="en-US" dirty="0"/>
              <a:t> </a:t>
            </a:r>
            <a:r>
              <a:rPr lang="en-US" dirty="0" smtClean="0"/>
              <a:t>von </a:t>
            </a:r>
            <a:r>
              <a:rPr lang="en-US" dirty="0" err="1" smtClean="0"/>
              <a:t>Beschleunigern</a:t>
            </a:r>
            <a:r>
              <a:rPr lang="en-US" dirty="0" smtClean="0"/>
              <a:t>: </a:t>
            </a:r>
            <a:r>
              <a:rPr lang="en-US" dirty="0" err="1" smtClean="0"/>
              <a:t>neuer</a:t>
            </a:r>
            <a:r>
              <a:rPr lang="en-US" dirty="0" smtClean="0"/>
              <a:t> </a:t>
            </a:r>
            <a:r>
              <a:rPr lang="en-US" dirty="0" err="1" smtClean="0"/>
              <a:t>Meilenstein</a:t>
            </a:r>
            <a:r>
              <a:rPr lang="en-US" dirty="0" smtClean="0"/>
              <a:t>, </a:t>
            </a:r>
            <a:r>
              <a:rPr lang="en-US" dirty="0" err="1" smtClean="0"/>
              <a:t>untermauert</a:t>
            </a:r>
            <a:r>
              <a:rPr lang="en-US" dirty="0" smtClean="0"/>
              <a:t> von </a:t>
            </a:r>
            <a:r>
              <a:rPr lang="en-US" dirty="0" err="1" smtClean="0"/>
              <a:t>Inno</a:t>
            </a:r>
            <a:r>
              <a:rPr lang="en-US" dirty="0" smtClean="0"/>
              <a:t> Pool</a:t>
            </a:r>
            <a:br>
              <a:rPr lang="en-US" dirty="0" smtClean="0"/>
            </a:br>
            <a:r>
              <a:rPr lang="en-US" dirty="0" err="1" smtClean="0"/>
              <a:t>Projekt</a:t>
            </a:r>
            <a:r>
              <a:rPr lang="en-US" dirty="0" smtClean="0"/>
              <a:t> </a:t>
            </a:r>
            <a:r>
              <a:rPr lang="en-US" dirty="0" err="1" smtClean="0"/>
              <a:t>InnovEEA</a:t>
            </a:r>
            <a:r>
              <a:rPr lang="en-US" dirty="0" smtClean="0"/>
              <a:t>.</a:t>
            </a:r>
          </a:p>
          <a:p>
            <a:r>
              <a:rPr lang="en-US" dirty="0" smtClean="0"/>
              <a:t>DTS: </a:t>
            </a:r>
            <a:r>
              <a:rPr lang="en-US" dirty="0" err="1" smtClean="0"/>
              <a:t>Weitere</a:t>
            </a:r>
            <a:r>
              <a:rPr lang="en-US" dirty="0" smtClean="0"/>
              <a:t> </a:t>
            </a:r>
            <a:r>
              <a:rPr lang="en-US" dirty="0" err="1" smtClean="0"/>
              <a:t>Projekte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noch</a:t>
            </a:r>
            <a:r>
              <a:rPr lang="en-US" dirty="0" smtClean="0"/>
              <a:t> </a:t>
            </a:r>
            <a:r>
              <a:rPr lang="en-US" dirty="0" err="1" smtClean="0"/>
              <a:t>engerer</a:t>
            </a:r>
            <a:r>
              <a:rPr lang="en-US" dirty="0"/>
              <a:t> </a:t>
            </a:r>
            <a:r>
              <a:rPr lang="en-US" dirty="0" err="1" smtClean="0"/>
              <a:t>Zusammenarbeit</a:t>
            </a:r>
            <a:r>
              <a:rPr lang="en-US" dirty="0" smtClean="0"/>
              <a:t> </a:t>
            </a:r>
            <a:r>
              <a:rPr lang="en-US" dirty="0" err="1" smtClean="0"/>
              <a:t>zwischen</a:t>
            </a:r>
            <a:r>
              <a:rPr lang="en-US" dirty="0" smtClean="0"/>
              <a:t> den </a:t>
            </a:r>
            <a:r>
              <a:rPr lang="en-US" dirty="0" err="1" smtClean="0"/>
              <a:t>Partnern</a:t>
            </a:r>
            <a:r>
              <a:rPr lang="en-US" dirty="0"/>
              <a:t>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DDL </a:t>
            </a:r>
            <a:r>
              <a:rPr lang="en-US" dirty="0" err="1" smtClean="0"/>
              <a:t>Antrag</a:t>
            </a:r>
            <a:r>
              <a:rPr lang="en-US" dirty="0" smtClean="0"/>
              <a:t>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Abstimmung</a:t>
            </a:r>
            <a:r>
              <a:rPr lang="en-US" dirty="0" smtClean="0"/>
              <a:t> der </a:t>
            </a:r>
            <a:r>
              <a:rPr lang="en-US" dirty="0" err="1" smtClean="0"/>
              <a:t>Infrastrukturen</a:t>
            </a:r>
            <a:r>
              <a:rPr lang="en-US" dirty="0" smtClean="0"/>
              <a:t>: </a:t>
            </a:r>
            <a:r>
              <a:rPr lang="en-US" dirty="0" err="1" smtClean="0"/>
              <a:t>Finanzierung</a:t>
            </a:r>
            <a:r>
              <a:rPr lang="en-US" dirty="0" smtClean="0"/>
              <a:t> </a:t>
            </a:r>
            <a:r>
              <a:rPr lang="en-US" dirty="0" err="1" smtClean="0"/>
              <a:t>unklar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Kryoplatform</a:t>
            </a:r>
            <a:r>
              <a:rPr lang="en-US" dirty="0" smtClean="0"/>
              <a:t>: </a:t>
            </a:r>
            <a:r>
              <a:rPr lang="en-US" dirty="0" err="1" smtClean="0"/>
              <a:t>Neues</a:t>
            </a:r>
            <a:r>
              <a:rPr lang="en-US" dirty="0" smtClean="0"/>
              <a:t> </a:t>
            </a:r>
            <a:r>
              <a:rPr lang="en-US" dirty="0" err="1" smtClean="0"/>
              <a:t>Netzwerk</a:t>
            </a:r>
            <a:r>
              <a:rPr lang="en-US" dirty="0" smtClean="0"/>
              <a:t> KIT/ HIJ + </a:t>
            </a:r>
            <a:r>
              <a:rPr lang="en-US" dirty="0" err="1" smtClean="0"/>
              <a:t>Uni</a:t>
            </a:r>
            <a:r>
              <a:rPr lang="en-US" dirty="0" smtClean="0"/>
              <a:t> + Leibnitz + PTB.</a:t>
            </a:r>
          </a:p>
          <a:p>
            <a:pPr lvl="1"/>
            <a:r>
              <a:rPr lang="en-US" dirty="0" err="1" smtClean="0"/>
              <a:t>Aufbau</a:t>
            </a:r>
            <a:r>
              <a:rPr lang="en-US" dirty="0" smtClean="0"/>
              <a:t> </a:t>
            </a:r>
            <a:r>
              <a:rPr lang="en-US" dirty="0" err="1" smtClean="0"/>
              <a:t>eines</a:t>
            </a:r>
            <a:r>
              <a:rPr lang="en-US" dirty="0" smtClean="0"/>
              <a:t> </a:t>
            </a:r>
            <a:r>
              <a:rPr lang="en-US" dirty="0" err="1" smtClean="0"/>
              <a:t>Industrienetzwerkes</a:t>
            </a:r>
            <a:r>
              <a:rPr lang="en-US" dirty="0" smtClean="0"/>
              <a:t> (DESY ITT, GSI TT, KIT TT).</a:t>
            </a:r>
          </a:p>
          <a:p>
            <a:r>
              <a:rPr lang="en-US" dirty="0" smtClean="0"/>
              <a:t>DMA: </a:t>
            </a:r>
          </a:p>
          <a:p>
            <a:pPr lvl="1"/>
            <a:r>
              <a:rPr lang="en-US" dirty="0" err="1" smtClean="0"/>
              <a:t>Ausstattung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Resourcen</a:t>
            </a:r>
            <a:r>
              <a:rPr lang="en-US" dirty="0" smtClean="0"/>
              <a:t> </a:t>
            </a:r>
            <a:r>
              <a:rPr lang="en-US" dirty="0" err="1" smtClean="0"/>
              <a:t>erlaubt</a:t>
            </a:r>
            <a:r>
              <a:rPr lang="en-US" dirty="0" smtClean="0"/>
              <a:t> </a:t>
            </a:r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Schritte</a:t>
            </a:r>
            <a:r>
              <a:rPr lang="en-US" dirty="0" smtClean="0"/>
              <a:t>, </a:t>
            </a:r>
            <a:r>
              <a:rPr lang="en-US" dirty="0" err="1" smtClean="0"/>
              <a:t>Einwerbung</a:t>
            </a:r>
            <a:r>
              <a:rPr lang="en-US" dirty="0" smtClean="0"/>
              <a:t> </a:t>
            </a:r>
            <a:r>
              <a:rPr lang="en-US" dirty="0" err="1" smtClean="0"/>
              <a:t>weiterer</a:t>
            </a:r>
            <a:r>
              <a:rPr lang="en-US" dirty="0" smtClean="0"/>
              <a:t> </a:t>
            </a:r>
            <a:r>
              <a:rPr lang="en-US" dirty="0" err="1" smtClean="0"/>
              <a:t>Resourcen</a:t>
            </a:r>
            <a:r>
              <a:rPr lang="en-US" dirty="0" smtClean="0"/>
              <a:t> über </a:t>
            </a:r>
            <a:r>
              <a:rPr lang="en-US" dirty="0" err="1" smtClean="0"/>
              <a:t>viele</a:t>
            </a:r>
            <a:r>
              <a:rPr lang="en-US" dirty="0" smtClean="0"/>
              <a:t> </a:t>
            </a:r>
            <a:r>
              <a:rPr lang="en-US" dirty="0" err="1" smtClean="0"/>
              <a:t>verschiedene</a:t>
            </a:r>
            <a:r>
              <a:rPr lang="en-US" dirty="0" smtClean="0"/>
              <a:t> </a:t>
            </a:r>
            <a:r>
              <a:rPr lang="en-US" dirty="0" err="1" smtClean="0"/>
              <a:t>Kanäle</a:t>
            </a:r>
            <a:r>
              <a:rPr lang="en-US" dirty="0" smtClean="0"/>
              <a:t> und </a:t>
            </a:r>
            <a:r>
              <a:rPr lang="en-US" dirty="0" err="1" smtClean="0"/>
              <a:t>Projekte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Enge</a:t>
            </a:r>
            <a:r>
              <a:rPr lang="en-US" dirty="0" smtClean="0"/>
              <a:t> </a:t>
            </a:r>
            <a:r>
              <a:rPr lang="en-US" dirty="0" err="1" smtClean="0"/>
              <a:t>Kooperation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FB Information </a:t>
            </a:r>
            <a:r>
              <a:rPr lang="en-US" dirty="0" err="1" smtClean="0"/>
              <a:t>angestrebt</a:t>
            </a:r>
            <a:r>
              <a:rPr lang="en-US" dirty="0" smtClean="0"/>
              <a:t>/ </a:t>
            </a:r>
            <a:r>
              <a:rPr lang="en-US" dirty="0" err="1" smtClean="0"/>
              <a:t>wird</a:t>
            </a:r>
            <a:r>
              <a:rPr lang="en-US" dirty="0" smtClean="0"/>
              <a:t> </a:t>
            </a:r>
            <a:r>
              <a:rPr lang="en-US" dirty="0" err="1" smtClean="0"/>
              <a:t>aufgebaut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>
                <a:solidFill>
                  <a:prstClr val="white"/>
                </a:solidFill>
              </a:rPr>
              <a:t>18.08.2020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A7D314-ADB3-4224-BAA8-FD8F1154CE84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4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51F064D-3525-4DA6-AAD1-2536C6FC0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Konkrete Aspekte </a:t>
            </a:r>
            <a:r>
              <a:rPr lang="de-DE" dirty="0" smtClean="0"/>
              <a:t>MML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8DDC9307-96E6-4F83-BEED-28E663A1B8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775" y="957600"/>
            <a:ext cx="8424000" cy="266400"/>
          </a:xfrm>
        </p:spPr>
        <p:txBody>
          <a:bodyPr/>
          <a:lstStyle/>
          <a:p>
            <a:r>
              <a:rPr lang="de-DE" dirty="0"/>
              <a:t>HIBEF 2.0</a:t>
            </a:r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574BFF6E-91BC-40DC-B700-D042ECB6F6B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58775" y="1419622"/>
            <a:ext cx="8100431" cy="1260475"/>
          </a:xfrm>
        </p:spPr>
        <p:txBody>
          <a:bodyPr/>
          <a:lstStyle/>
          <a:p>
            <a:r>
              <a:rPr lang="de-DE" sz="1600" dirty="0"/>
              <a:t>Komplementierung von HIBEF durch Hochleistungslasersystem, das als In-Kind von </a:t>
            </a:r>
            <a:r>
              <a:rPr lang="en-US" sz="1600" i="1" dirty="0"/>
              <a:t>China Academy of Engineering Physics</a:t>
            </a:r>
            <a:r>
              <a:rPr lang="en-US" sz="1600" dirty="0"/>
              <a:t> </a:t>
            </a:r>
            <a:r>
              <a:rPr lang="en-US" sz="1600" dirty="0" err="1"/>
              <a:t>bereitgestellt</a:t>
            </a:r>
            <a:r>
              <a:rPr lang="en-US" sz="1600" dirty="0"/>
              <a:t> </a:t>
            </a:r>
            <a:r>
              <a:rPr lang="en-US" sz="1600" dirty="0" err="1"/>
              <a:t>werden</a:t>
            </a:r>
            <a:r>
              <a:rPr lang="en-US" sz="1600" dirty="0"/>
              <a:t> </a:t>
            </a:r>
            <a:r>
              <a:rPr lang="en-US" sz="1600" dirty="0" err="1"/>
              <a:t>sollte</a:t>
            </a:r>
            <a:r>
              <a:rPr lang="en-US" sz="1600" dirty="0"/>
              <a:t>. Alternative Partner </a:t>
            </a:r>
            <a:r>
              <a:rPr lang="en-US" sz="1600" dirty="0" err="1"/>
              <a:t>bzw</a:t>
            </a:r>
            <a:r>
              <a:rPr lang="en-US" sz="1600" dirty="0"/>
              <a:t>. </a:t>
            </a:r>
            <a:r>
              <a:rPr lang="en-US" sz="1600" dirty="0" err="1"/>
              <a:t>Lösungsansätze</a:t>
            </a:r>
            <a:r>
              <a:rPr lang="en-US" sz="1600" dirty="0"/>
              <a:t> </a:t>
            </a:r>
            <a:r>
              <a:rPr lang="en-US" sz="1600" dirty="0" err="1"/>
              <a:t>gesucht</a:t>
            </a:r>
            <a:r>
              <a:rPr lang="en-US" sz="1600" dirty="0"/>
              <a:t>: </a:t>
            </a:r>
            <a:r>
              <a:rPr lang="en-US" sz="1600" dirty="0" err="1"/>
              <a:t>Finanzierungsbedarf</a:t>
            </a:r>
            <a:r>
              <a:rPr lang="en-US" sz="1600" dirty="0"/>
              <a:t> ca. 25 M€.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="" xmlns:a16="http://schemas.microsoft.com/office/drawing/2014/main" id="{EBEFE5CA-9CFD-4FD8-9782-F111BF14580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>
                <a:solidFill>
                  <a:prstClr val="white"/>
                </a:solidFill>
              </a:rPr>
              <a:t>24.10.2017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0" name="Foliennummernplatzhalter 9">
            <a:extLst>
              <a:ext uri="{FF2B5EF4-FFF2-40B4-BE49-F238E27FC236}">
                <a16:creationId xmlns="" xmlns:a16="http://schemas.microsoft.com/office/drawing/2014/main" id="{B9FF5D5B-1328-4BFE-80AE-819D8E2A2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7858BA-97FF-467B-88B5-B4FF2FCC31FE}" type="slidenum">
              <a:rPr lang="de-DE" smtClean="0">
                <a:solidFill>
                  <a:prstClr val="white"/>
                </a:solidFill>
              </a:rPr>
              <a:pPr/>
              <a:t>5</a:t>
            </a:fld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78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Corona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4929188"/>
            <a:ext cx="2057400" cy="274637"/>
          </a:xfrm>
          <a:prstGeom prst="rect">
            <a:avLst/>
          </a:prstGeom>
        </p:spPr>
        <p:txBody>
          <a:bodyPr/>
          <a:lstStyle/>
          <a:p>
            <a:r>
              <a:rPr lang="de-DE" sz="1200" dirty="0" smtClean="0">
                <a:solidFill>
                  <a:prstClr val="white"/>
                </a:solidFill>
              </a:rPr>
              <a:t>18.08.2020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08775" y="4875213"/>
            <a:ext cx="2435225" cy="274637"/>
          </a:xfrm>
          <a:prstGeom prst="rect">
            <a:avLst/>
          </a:prstGeom>
        </p:spPr>
        <p:txBody>
          <a:bodyPr/>
          <a:lstStyle/>
          <a:p>
            <a:fld id="{68A7D314-ADB3-4224-BAA8-FD8F1154CE84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02633EDC-574F-4D49-9D0F-BAED0F9EBC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10" y="2943869"/>
            <a:ext cx="5424090" cy="2199631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="" xmlns:a16="http://schemas.microsoft.com/office/drawing/2014/main" id="{865BC56C-2EFE-044C-88EB-449C33A1B5D0}"/>
              </a:ext>
            </a:extLst>
          </p:cNvPr>
          <p:cNvSpPr/>
          <p:nvPr/>
        </p:nvSpPr>
        <p:spPr>
          <a:xfrm>
            <a:off x="3923928" y="4489725"/>
            <a:ext cx="1440160" cy="4341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Veränderungen durch Corona</a:t>
            </a:r>
            <a:br>
              <a:rPr lang="de-DE" sz="2400" dirty="0"/>
            </a:b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58775" y="691200"/>
            <a:ext cx="8424000" cy="266400"/>
          </a:xfrm>
        </p:spPr>
        <p:txBody>
          <a:bodyPr/>
          <a:lstStyle/>
          <a:p>
            <a:r>
              <a:rPr lang="de-DE" dirty="0"/>
              <a:t>Konsequenzen bei MU</a:t>
            </a:r>
          </a:p>
        </p:txBody>
      </p:sp>
      <p:sp>
        <p:nvSpPr>
          <p:cNvPr id="8" name="Datumsplatzhalter 8"/>
          <p:cNvSpPr>
            <a:spLocks noGrp="1"/>
          </p:cNvSpPr>
          <p:nvPr>
            <p:ph type="dt" sz="half" idx="2"/>
          </p:nvPr>
        </p:nvSpPr>
        <p:spPr>
          <a:xfrm>
            <a:off x="7549988" y="4948014"/>
            <a:ext cx="694420" cy="162000"/>
          </a:xfrm>
        </p:spPr>
        <p:txBody>
          <a:bodyPr/>
          <a:lstStyle/>
          <a:p>
            <a:r>
              <a:rPr lang="de-DE" dirty="0">
                <a:solidFill>
                  <a:prstClr val="white"/>
                </a:solidFill>
              </a:rPr>
              <a:t>18.08.2020</a:t>
            </a:r>
          </a:p>
        </p:txBody>
      </p:sp>
      <p:sp>
        <p:nvSpPr>
          <p:cNvPr id="11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8258082" y="4948034"/>
            <a:ext cx="514400" cy="180000"/>
          </a:xfrm>
        </p:spPr>
        <p:txBody>
          <a:bodyPr/>
          <a:lstStyle/>
          <a:p>
            <a:fld id="{EA7858BA-97FF-467B-88B5-B4FF2FCC31FE}" type="slidenum">
              <a:rPr lang="de-DE" smtClean="0">
                <a:solidFill>
                  <a:prstClr val="white"/>
                </a:solidFill>
              </a:rPr>
              <a:pPr/>
              <a:t>7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1" y="957600"/>
            <a:ext cx="8795269" cy="2314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prstClr val="black"/>
                </a:solidFill>
              </a:rPr>
              <a:t>Umstieg</a:t>
            </a:r>
            <a:r>
              <a:rPr lang="en-US" sz="1400" dirty="0">
                <a:solidFill>
                  <a:prstClr val="black"/>
                </a:solidFill>
              </a:rPr>
              <a:t> auf Home-Office, online </a:t>
            </a:r>
            <a:r>
              <a:rPr lang="en-US" sz="1400" dirty="0" err="1">
                <a:solidFill>
                  <a:prstClr val="black"/>
                </a:solidFill>
              </a:rPr>
              <a:t>Konferenzen</a:t>
            </a:r>
            <a:r>
              <a:rPr lang="en-US" sz="1400" dirty="0">
                <a:solidFill>
                  <a:prstClr val="black"/>
                </a:solidFill>
              </a:rPr>
              <a:t> (NEUTRINO, ICHEP) und </a:t>
            </a:r>
            <a:r>
              <a:rPr lang="en-US" sz="1400" dirty="0" err="1">
                <a:solidFill>
                  <a:prstClr val="black"/>
                </a:solidFill>
              </a:rPr>
              <a:t>Kollaborationstreffen</a:t>
            </a: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prstClr val="black"/>
                </a:solidFill>
              </a:rPr>
              <a:t>Experimente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hatten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schon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sehr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gute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Fernsteuerung</a:t>
            </a:r>
            <a:r>
              <a:rPr lang="en-US" sz="1400" dirty="0">
                <a:solidFill>
                  <a:prstClr val="black"/>
                </a:solidFill>
              </a:rPr>
              <a:t>, </a:t>
            </a:r>
            <a:r>
              <a:rPr lang="en-US" sz="1400" dirty="0" err="1">
                <a:solidFill>
                  <a:prstClr val="black"/>
                </a:solidFill>
              </a:rPr>
              <a:t>Datennahme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wird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fortgeführt</a:t>
            </a:r>
            <a:r>
              <a:rPr lang="en-US" sz="1400" dirty="0">
                <a:solidFill>
                  <a:prstClr val="black"/>
                </a:solidFill>
              </a:rPr>
              <a:t>, </a:t>
            </a:r>
            <a:r>
              <a:rPr lang="en-US" sz="1400" dirty="0" err="1">
                <a:solidFill>
                  <a:prstClr val="black"/>
                </a:solidFill>
              </a:rPr>
              <a:t>starke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zusätzliche</a:t>
            </a:r>
            <a:r>
              <a:rPr lang="en-US" sz="1400" dirty="0">
                <a:solidFill>
                  <a:prstClr val="black"/>
                </a:solidFill>
              </a:rPr>
              <a:t/>
            </a:r>
            <a:br>
              <a:rPr lang="en-US" sz="1400" dirty="0">
                <a:solidFill>
                  <a:prstClr val="black"/>
                </a:solidFill>
              </a:rPr>
            </a:br>
            <a:r>
              <a:rPr lang="en-US" sz="1400" dirty="0" err="1">
                <a:solidFill>
                  <a:prstClr val="black"/>
                </a:solidFill>
              </a:rPr>
              <a:t>Belastung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für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lokale</a:t>
            </a:r>
            <a:r>
              <a:rPr lang="en-US" sz="1400" dirty="0">
                <a:solidFill>
                  <a:prstClr val="black"/>
                </a:solidFill>
              </a:rPr>
              <a:t> Teams (</a:t>
            </a:r>
            <a:r>
              <a:rPr lang="en-US" sz="1400" dirty="0" err="1">
                <a:solidFill>
                  <a:prstClr val="black"/>
                </a:solidFill>
              </a:rPr>
              <a:t>keine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Anreise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externer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Teilnehmer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möglich</a:t>
            </a:r>
            <a:r>
              <a:rPr lang="en-US" sz="1400" dirty="0">
                <a:solidFill>
                  <a:prstClr val="black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prstClr val="black"/>
                </a:solidFill>
              </a:rPr>
              <a:t>Südpol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für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Aufbauarbeiten</a:t>
            </a:r>
            <a:r>
              <a:rPr lang="en-US" sz="1400" dirty="0">
                <a:solidFill>
                  <a:prstClr val="black"/>
                </a:solidFill>
              </a:rPr>
              <a:t> 2020/21 </a:t>
            </a:r>
            <a:r>
              <a:rPr lang="en-US" sz="1400" dirty="0" err="1">
                <a:solidFill>
                  <a:prstClr val="black"/>
                </a:solidFill>
              </a:rPr>
              <a:t>geschlossen</a:t>
            </a:r>
            <a:r>
              <a:rPr lang="en-US" sz="1400" dirty="0">
                <a:solidFill>
                  <a:prstClr val="black"/>
                </a:solidFill>
              </a:rPr>
              <a:t>, CERN </a:t>
            </a:r>
            <a:r>
              <a:rPr lang="en-US" sz="1400" dirty="0" err="1">
                <a:solidFill>
                  <a:prstClr val="black"/>
                </a:solidFill>
              </a:rPr>
              <a:t>über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lange</a:t>
            </a:r>
            <a:r>
              <a:rPr lang="en-US" sz="1400" dirty="0">
                <a:solidFill>
                  <a:prstClr val="black"/>
                </a:solidFill>
              </a:rPr>
              <a:t> Zeit </a:t>
            </a:r>
            <a:r>
              <a:rPr lang="en-US" sz="1400" dirty="0" err="1">
                <a:solidFill>
                  <a:prstClr val="black"/>
                </a:solidFill>
              </a:rPr>
              <a:t>geschlossen</a:t>
            </a: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prstClr val="black"/>
                </a:solidFill>
              </a:rPr>
              <a:t>Langfristige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Verzögerungen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beim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Aufbauen</a:t>
            </a:r>
            <a:r>
              <a:rPr lang="en-US" sz="1400" dirty="0">
                <a:solidFill>
                  <a:prstClr val="black"/>
                </a:solidFill>
              </a:rPr>
              <a:t> von </a:t>
            </a:r>
            <a:r>
              <a:rPr lang="en-US" sz="1400" dirty="0" err="1">
                <a:solidFill>
                  <a:prstClr val="black"/>
                </a:solidFill>
              </a:rPr>
              <a:t>einigen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Experimenten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unvermeidbar</a:t>
            </a: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prstClr val="black"/>
                </a:solidFill>
              </a:rPr>
              <a:t>Jahrestreffen</a:t>
            </a:r>
            <a:r>
              <a:rPr lang="en-US" sz="1400" dirty="0">
                <a:solidFill>
                  <a:prstClr val="black"/>
                </a:solidFill>
              </a:rPr>
              <a:t> MU </a:t>
            </a:r>
            <a:r>
              <a:rPr lang="en-US" sz="1400" dirty="0" err="1">
                <a:solidFill>
                  <a:prstClr val="black"/>
                </a:solidFill>
              </a:rPr>
              <a:t>für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Oktober</a:t>
            </a:r>
            <a:r>
              <a:rPr lang="en-US" sz="1400" dirty="0">
                <a:solidFill>
                  <a:prstClr val="black"/>
                </a:solidFill>
              </a:rPr>
              <a:t> in </a:t>
            </a:r>
            <a:r>
              <a:rPr lang="en-US" sz="1400" dirty="0" err="1">
                <a:solidFill>
                  <a:prstClr val="black"/>
                </a:solidFill>
              </a:rPr>
              <a:t>Vorbereitung</a:t>
            </a: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7AFE5881-93AB-554B-9471-0F36BB5006AA}"/>
              </a:ext>
            </a:extLst>
          </p:cNvPr>
          <p:cNvSpPr txBox="1"/>
          <p:nvPr/>
        </p:nvSpPr>
        <p:spPr>
          <a:xfrm>
            <a:off x="3923928" y="4489725"/>
            <a:ext cx="1522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ICHEP 2020 (</a:t>
            </a:r>
            <a:r>
              <a:rPr lang="en-US" sz="1200" b="1" dirty="0" err="1">
                <a:solidFill>
                  <a:prstClr val="black"/>
                </a:solidFill>
              </a:rPr>
              <a:t>Prag</a:t>
            </a:r>
            <a:r>
              <a:rPr lang="en-US" sz="1200" b="1" dirty="0">
                <a:solidFill>
                  <a:prstClr val="black"/>
                </a:solidFill>
              </a:rPr>
              <a:t>)</a:t>
            </a:r>
            <a:br>
              <a:rPr lang="en-US" sz="1200" b="1" dirty="0">
                <a:solidFill>
                  <a:prstClr val="black"/>
                </a:solidFill>
              </a:rPr>
            </a:br>
            <a:r>
              <a:rPr lang="en-US" sz="1200" b="1" dirty="0">
                <a:solidFill>
                  <a:prstClr val="black"/>
                </a:solidFill>
              </a:rPr>
              <a:t>~3000 </a:t>
            </a:r>
            <a:r>
              <a:rPr lang="en-US" sz="1200" b="1" dirty="0" err="1">
                <a:solidFill>
                  <a:prstClr val="black"/>
                </a:solidFill>
              </a:rPr>
              <a:t>Teilnehmer</a:t>
            </a:r>
            <a:endParaRPr lang="en-US" sz="1200" b="1" dirty="0">
              <a:solidFill>
                <a:prstClr val="black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924AD8C8-931B-084E-BFA1-6B09286D3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19" y="2977495"/>
            <a:ext cx="3323041" cy="1966909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="" xmlns:a16="http://schemas.microsoft.com/office/drawing/2014/main" id="{091DE8D5-2EA4-F04D-BAD1-349C9DD7479C}"/>
              </a:ext>
            </a:extLst>
          </p:cNvPr>
          <p:cNvSpPr txBox="1"/>
          <p:nvPr/>
        </p:nvSpPr>
        <p:spPr>
          <a:xfrm rot="17475265">
            <a:off x="3004917" y="4669540"/>
            <a:ext cx="415498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prstClr val="black"/>
                </a:solidFill>
              </a:rPr>
              <a:t>2020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="" xmlns:a16="http://schemas.microsoft.com/office/drawing/2014/main" id="{2DE6E78B-8246-D84E-A71F-5B721D5E7A57}"/>
              </a:ext>
            </a:extLst>
          </p:cNvPr>
          <p:cNvSpPr txBox="1"/>
          <p:nvPr/>
        </p:nvSpPr>
        <p:spPr>
          <a:xfrm rot="17475265">
            <a:off x="2715387" y="4669541"/>
            <a:ext cx="415498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prstClr val="black"/>
                </a:solidFill>
              </a:rPr>
              <a:t>2019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="" xmlns:a16="http://schemas.microsoft.com/office/drawing/2014/main" id="{338C6432-D4DC-0F4A-B590-B1C94D407219}"/>
              </a:ext>
            </a:extLst>
          </p:cNvPr>
          <p:cNvSpPr txBox="1"/>
          <p:nvPr/>
        </p:nvSpPr>
        <p:spPr>
          <a:xfrm rot="17475265">
            <a:off x="2425855" y="4673667"/>
            <a:ext cx="415498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prstClr val="black"/>
                </a:solidFill>
              </a:rPr>
              <a:t>2018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="" xmlns:a16="http://schemas.microsoft.com/office/drawing/2014/main" id="{CC787E04-D13F-1749-BF28-61C86EAD0C60}"/>
              </a:ext>
            </a:extLst>
          </p:cNvPr>
          <p:cNvSpPr txBox="1"/>
          <p:nvPr/>
        </p:nvSpPr>
        <p:spPr>
          <a:xfrm>
            <a:off x="1567686" y="3152856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CMS</a:t>
            </a:r>
          </a:p>
        </p:txBody>
      </p:sp>
    </p:spTree>
    <p:extLst>
      <p:ext uri="{BB962C8B-B14F-4D97-AF65-F5344CB8AC3E}">
        <p14:creationId xmlns:p14="http://schemas.microsoft.com/office/powerpoint/2010/main" val="348886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Veränderungen durch Corona</a:t>
            </a:r>
            <a:br>
              <a:rPr lang="de-DE" sz="2400" dirty="0"/>
            </a:b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58775" y="691200"/>
            <a:ext cx="8424000" cy="266400"/>
          </a:xfrm>
        </p:spPr>
        <p:txBody>
          <a:bodyPr/>
          <a:lstStyle/>
          <a:p>
            <a:r>
              <a:rPr lang="de-DE" dirty="0" smtClean="0"/>
              <a:t>Konsequenzen bei MT</a:t>
            </a:r>
            <a:endParaRPr lang="de-DE" dirty="0"/>
          </a:p>
        </p:txBody>
      </p:sp>
      <p:sp>
        <p:nvSpPr>
          <p:cNvPr id="8" name="Datumsplatzhalter 8"/>
          <p:cNvSpPr>
            <a:spLocks noGrp="1"/>
          </p:cNvSpPr>
          <p:nvPr>
            <p:ph type="dt" sz="half" idx="2"/>
          </p:nvPr>
        </p:nvSpPr>
        <p:spPr>
          <a:xfrm>
            <a:off x="7549988" y="4948014"/>
            <a:ext cx="694420" cy="162000"/>
          </a:xfrm>
        </p:spPr>
        <p:txBody>
          <a:bodyPr/>
          <a:lstStyle/>
          <a:p>
            <a:r>
              <a:rPr lang="de-DE" dirty="0" smtClean="0">
                <a:solidFill>
                  <a:prstClr val="white"/>
                </a:solidFill>
              </a:rPr>
              <a:t>18.08.2020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1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8258082" y="4948034"/>
            <a:ext cx="514400" cy="180000"/>
          </a:xfrm>
        </p:spPr>
        <p:txBody>
          <a:bodyPr/>
          <a:lstStyle/>
          <a:p>
            <a:fld id="{EA7858BA-97FF-467B-88B5-B4FF2FCC31FE}" type="slidenum">
              <a:rPr lang="de-DE" smtClean="0">
                <a:solidFill>
                  <a:prstClr val="white"/>
                </a:solidFill>
              </a:rPr>
              <a:pPr/>
              <a:t>8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059582"/>
            <a:ext cx="7194277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Schneller </a:t>
            </a:r>
            <a:r>
              <a:rPr lang="en-US" sz="1400" dirty="0" err="1" smtClean="0">
                <a:solidFill>
                  <a:prstClr val="black"/>
                </a:solidFill>
              </a:rPr>
              <a:t>Umstieg</a:t>
            </a:r>
            <a:r>
              <a:rPr lang="en-US" sz="1400" dirty="0" smtClean="0">
                <a:solidFill>
                  <a:prstClr val="black"/>
                </a:solidFill>
              </a:rPr>
              <a:t> auf home-office, starker </a:t>
            </a:r>
            <a:r>
              <a:rPr lang="en-US" sz="1400" dirty="0" err="1" smtClean="0">
                <a:solidFill>
                  <a:prstClr val="black"/>
                </a:solidFill>
              </a:rPr>
              <a:t>Anstieg</a:t>
            </a:r>
            <a:r>
              <a:rPr lang="en-US" sz="1400" dirty="0" smtClean="0">
                <a:solidFill>
                  <a:prstClr val="black"/>
                </a:solidFill>
              </a:rPr>
              <a:t> der </a:t>
            </a:r>
            <a:r>
              <a:rPr lang="en-US" sz="1400" dirty="0" err="1" smtClean="0">
                <a:solidFill>
                  <a:prstClr val="black"/>
                </a:solidFill>
              </a:rPr>
              <a:t>Nutzung</a:t>
            </a:r>
            <a:r>
              <a:rPr lang="en-US" sz="1400" dirty="0" smtClean="0">
                <a:solidFill>
                  <a:prstClr val="black"/>
                </a:solidFill>
              </a:rPr>
              <a:t> von online </a:t>
            </a:r>
            <a:r>
              <a:rPr lang="en-US" sz="1400" dirty="0" err="1" smtClean="0">
                <a:solidFill>
                  <a:prstClr val="black"/>
                </a:solidFill>
              </a:rPr>
              <a:t>Formaten</a:t>
            </a:r>
            <a:endParaRPr lang="en-US" sz="1400" dirty="0" smtClean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prstClr val="black"/>
                </a:solidFill>
              </a:rPr>
              <a:t>Jahrestreffen</a:t>
            </a:r>
            <a:r>
              <a:rPr lang="en-US" sz="1400" dirty="0" smtClean="0">
                <a:solidFill>
                  <a:prstClr val="black"/>
                </a:solidFill>
              </a:rPr>
              <a:t> MT </a:t>
            </a:r>
            <a:r>
              <a:rPr lang="en-US" sz="1400" dirty="0" err="1" smtClean="0">
                <a:solidFill>
                  <a:prstClr val="black"/>
                </a:solidFill>
              </a:rPr>
              <a:t>im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Juni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als</a:t>
            </a:r>
            <a:r>
              <a:rPr lang="en-US" sz="1400" dirty="0" smtClean="0">
                <a:solidFill>
                  <a:prstClr val="black"/>
                </a:solidFill>
              </a:rPr>
              <a:t> rein </a:t>
            </a:r>
            <a:r>
              <a:rPr lang="en-US" sz="1400" dirty="0" err="1" smtClean="0">
                <a:solidFill>
                  <a:prstClr val="black"/>
                </a:solidFill>
              </a:rPr>
              <a:t>virtuelle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Veranstaltung</a:t>
            </a:r>
            <a:endParaRPr lang="en-US" sz="1400" dirty="0" smtClean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Remote Control von </a:t>
            </a:r>
            <a:r>
              <a:rPr lang="en-US" sz="1400" dirty="0" err="1" smtClean="0">
                <a:solidFill>
                  <a:prstClr val="black"/>
                </a:solidFill>
              </a:rPr>
              <a:t>Experimenten</a:t>
            </a:r>
            <a:endParaRPr lang="en-US" sz="1400" dirty="0" smtClean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prstClr val="black"/>
                </a:solidFill>
              </a:rPr>
              <a:t>Arbeiten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im</a:t>
            </a:r>
            <a:r>
              <a:rPr lang="en-US" sz="1400" dirty="0" smtClean="0">
                <a:solidFill>
                  <a:prstClr val="black"/>
                </a:solidFill>
              </a:rPr>
              <a:t> Labor </a:t>
            </a:r>
            <a:r>
              <a:rPr lang="en-US" sz="1400" dirty="0" err="1" smtClean="0">
                <a:solidFill>
                  <a:prstClr val="black"/>
                </a:solidFill>
              </a:rPr>
              <a:t>deutlich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beeinflusst</a:t>
            </a:r>
            <a:r>
              <a:rPr lang="en-US" sz="1400" dirty="0" smtClean="0">
                <a:solidFill>
                  <a:prstClr val="black"/>
                </a:solidFill>
              </a:rPr>
              <a:t> und </a:t>
            </a:r>
            <a:r>
              <a:rPr lang="en-US" sz="1400" dirty="0" err="1" smtClean="0">
                <a:solidFill>
                  <a:prstClr val="black"/>
                </a:solidFill>
              </a:rPr>
              <a:t>teilweise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verzögert</a:t>
            </a:r>
            <a:r>
              <a:rPr lang="en-US" sz="1400" dirty="0" smtClean="0">
                <a:solidFill>
                  <a:prstClr val="black"/>
                </a:solidFill>
              </a:rPr>
              <a:t>, </a:t>
            </a:r>
            <a:br>
              <a:rPr lang="en-US" sz="1400" dirty="0" smtClean="0">
                <a:solidFill>
                  <a:prstClr val="black"/>
                </a:solidFill>
              </a:rPr>
            </a:br>
            <a:r>
              <a:rPr lang="en-US" sz="1400" dirty="0" err="1" smtClean="0">
                <a:solidFill>
                  <a:prstClr val="black"/>
                </a:solidFill>
              </a:rPr>
              <a:t>Auswirkungen</a:t>
            </a:r>
            <a:r>
              <a:rPr lang="en-US" sz="1400" dirty="0" smtClean="0">
                <a:solidFill>
                  <a:prstClr val="black"/>
                </a:solidFill>
              </a:rPr>
              <a:t> auf </a:t>
            </a:r>
            <a:r>
              <a:rPr lang="en-US" sz="1400" dirty="0" err="1" smtClean="0">
                <a:solidFill>
                  <a:prstClr val="black"/>
                </a:solidFill>
              </a:rPr>
              <a:t>Zeitplan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br>
              <a:rPr lang="en-US" sz="1400" dirty="0" smtClean="0">
                <a:solidFill>
                  <a:prstClr val="black"/>
                </a:solidFill>
              </a:rPr>
            </a:br>
            <a:r>
              <a:rPr lang="en-US" sz="1400" dirty="0" err="1" smtClean="0">
                <a:solidFill>
                  <a:prstClr val="black"/>
                </a:solidFill>
              </a:rPr>
              <a:t>zu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erwarten</a:t>
            </a:r>
            <a:r>
              <a:rPr lang="en-US" sz="1400" dirty="0" smtClean="0">
                <a:solidFill>
                  <a:prstClr val="black"/>
                </a:solidFill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</a:rPr>
              <a:t>aber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insgesamt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vermutlich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handhabbar</a:t>
            </a:r>
            <a:r>
              <a:rPr lang="en-US" sz="1400" dirty="0" smtClean="0">
                <a:solidFill>
                  <a:prstClr val="black"/>
                </a:solidFill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prstClr val="black"/>
                </a:solidFill>
              </a:rPr>
              <a:t>Konsequenzen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bei</a:t>
            </a:r>
            <a:r>
              <a:rPr lang="en-US" sz="1400" dirty="0">
                <a:solidFill>
                  <a:prstClr val="black"/>
                </a:solidFill>
              </a:rPr>
              <a:t> TT </a:t>
            </a:r>
            <a:r>
              <a:rPr lang="en-US" sz="1400" dirty="0" err="1">
                <a:solidFill>
                  <a:prstClr val="black"/>
                </a:solidFill>
              </a:rPr>
              <a:t>Projekten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insbesondere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mit</a:t>
            </a:r>
            <a:r>
              <a:rPr lang="en-US" sz="1400" dirty="0">
                <a:solidFill>
                  <a:prstClr val="black"/>
                </a:solidFill>
              </a:rPr>
              <a:t> KMU</a:t>
            </a:r>
            <a:br>
              <a:rPr lang="en-US" sz="1400" dirty="0">
                <a:solidFill>
                  <a:prstClr val="black"/>
                </a:solidFill>
              </a:rPr>
            </a:br>
            <a:r>
              <a:rPr lang="en-US" sz="1400" dirty="0" err="1">
                <a:solidFill>
                  <a:prstClr val="black"/>
                </a:solidFill>
              </a:rPr>
              <a:t>noch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nicht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absehbar</a:t>
            </a:r>
            <a:r>
              <a:rPr lang="en-US" sz="1400" dirty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613" y="2391730"/>
            <a:ext cx="3888867" cy="244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67844" y="4311269"/>
            <a:ext cx="1507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Zoom </a:t>
            </a:r>
            <a:r>
              <a:rPr lang="en-US" sz="1400" dirty="0" err="1" smtClean="0">
                <a:solidFill>
                  <a:prstClr val="black"/>
                </a:solidFill>
              </a:rPr>
              <a:t>Bilder</a:t>
            </a:r>
            <a:r>
              <a:rPr lang="en-US" sz="1400" dirty="0" smtClean="0">
                <a:solidFill>
                  <a:prstClr val="black"/>
                </a:solidFill>
              </a:rPr>
              <a:t> der </a:t>
            </a:r>
            <a:br>
              <a:rPr lang="en-US" sz="1400" dirty="0" smtClean="0">
                <a:solidFill>
                  <a:prstClr val="black"/>
                </a:solidFill>
              </a:rPr>
            </a:br>
            <a:r>
              <a:rPr lang="en-US" sz="1400" dirty="0" err="1" smtClean="0">
                <a:solidFill>
                  <a:prstClr val="black"/>
                </a:solidFill>
              </a:rPr>
              <a:t>Teilnehmer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7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Veränderungen durch </a:t>
            </a:r>
            <a:r>
              <a:rPr lang="de-DE" sz="2400" dirty="0" smtClean="0"/>
              <a:t>Corona</a:t>
            </a:r>
            <a:r>
              <a:rPr lang="de-DE" sz="2400" dirty="0"/>
              <a:t/>
            </a:r>
            <a:br>
              <a:rPr lang="de-DE" sz="2400" dirty="0"/>
            </a:b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52050" y="1297238"/>
            <a:ext cx="8424000" cy="266400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Der </a:t>
            </a:r>
            <a:r>
              <a:rPr lang="en-US" sz="16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Nutzerbetrieb</a:t>
            </a:r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muss </a:t>
            </a:r>
            <a:r>
              <a:rPr lang="en-US" sz="16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stärker</a:t>
            </a:r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auf </a:t>
            </a:r>
            <a:r>
              <a:rPr lang="en-US" sz="16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Aspekte</a:t>
            </a:r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von Remote Access </a:t>
            </a:r>
            <a:r>
              <a:rPr lang="en-US" sz="16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oder</a:t>
            </a:r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mail-in </a:t>
            </a:r>
            <a:r>
              <a:rPr lang="en-US" sz="16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abheben</a:t>
            </a:r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. Dies </a:t>
            </a:r>
            <a:r>
              <a:rPr lang="en-US" sz="16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bedarf</a:t>
            </a:r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signifikanter</a:t>
            </a:r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Anstrengung</a:t>
            </a:r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und </a:t>
            </a:r>
            <a:r>
              <a:rPr lang="en-US" sz="16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Investitionen</a:t>
            </a:r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in Hardware, Software und der </a:t>
            </a:r>
            <a:r>
              <a:rPr lang="en-US" sz="16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Organisation</a:t>
            </a:r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von </a:t>
            </a:r>
            <a:r>
              <a:rPr lang="en-US" sz="16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Prozessen</a:t>
            </a:r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(in </a:t>
            </a:r>
            <a:r>
              <a:rPr lang="en-US" sz="16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Abstimmung</a:t>
            </a:r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mit</a:t>
            </a:r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der </a:t>
            </a:r>
            <a:r>
              <a:rPr lang="en-US" sz="16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Nutzergemeinde</a:t>
            </a:r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). Es </a:t>
            </a:r>
            <a:r>
              <a:rPr lang="en-US" sz="16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werden</a:t>
            </a:r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sich</a:t>
            </a:r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allerdings</a:t>
            </a:r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nur</a:t>
            </a:r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Standard-Experimente </a:t>
            </a:r>
            <a:r>
              <a:rPr lang="en-US" sz="16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soweit</a:t>
            </a:r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automatisieren</a:t>
            </a:r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lassen</a:t>
            </a:r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, dass </a:t>
            </a:r>
            <a:r>
              <a:rPr lang="en-US" sz="16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ein</a:t>
            </a:r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remote Access </a:t>
            </a:r>
            <a:r>
              <a:rPr lang="en-US" sz="16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oder</a:t>
            </a:r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email-in </a:t>
            </a:r>
            <a:r>
              <a:rPr lang="en-US" sz="16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sinnvoll</a:t>
            </a:r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erscheint</a:t>
            </a:r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. Dies </a:t>
            </a:r>
            <a:r>
              <a:rPr lang="en-US" sz="16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wird</a:t>
            </a:r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mit</a:t>
            </a:r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einem</a:t>
            </a:r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höheren</a:t>
            </a:r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personellen</a:t>
            </a:r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Aufwand</a:t>
            </a:r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auf Seiten der Facilities </a:t>
            </a:r>
            <a:r>
              <a:rPr lang="en-US" sz="16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verbunden</a:t>
            </a:r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sein (24/7). </a:t>
            </a:r>
          </a:p>
          <a:p>
            <a:r>
              <a:rPr lang="de-DE" sz="1600" dirty="0">
                <a:solidFill>
                  <a:schemeClr val="tx1"/>
                </a:solidFill>
              </a:rPr>
              <a:t>Beispiel: Bei GSI wurde trotz COVID-19 der Experimentbetrieb ohne Unterbrechung durchgeführt (vor allem von den Teams vor Ort). Ca. 30% der geplanten Experimente mussten auf Grund der Reisebeschränkungen  ausfallen (z.B. auch weil Proben und Equipment nicht angeliefert werden konnten).</a:t>
            </a:r>
          </a:p>
        </p:txBody>
      </p:sp>
      <p:sp>
        <p:nvSpPr>
          <p:cNvPr id="8" name="Datumsplatzhalter 8"/>
          <p:cNvSpPr>
            <a:spLocks noGrp="1"/>
          </p:cNvSpPr>
          <p:nvPr>
            <p:ph type="dt" sz="half" idx="2"/>
          </p:nvPr>
        </p:nvSpPr>
        <p:spPr>
          <a:xfrm>
            <a:off x="7549988" y="4948014"/>
            <a:ext cx="694420" cy="162000"/>
          </a:xfrm>
        </p:spPr>
        <p:txBody>
          <a:bodyPr/>
          <a:lstStyle/>
          <a:p>
            <a:r>
              <a:rPr lang="de-DE" dirty="0">
                <a:solidFill>
                  <a:prstClr val="white"/>
                </a:solidFill>
              </a:rPr>
              <a:t>08.08.2020</a:t>
            </a:r>
          </a:p>
        </p:txBody>
      </p:sp>
      <p:sp>
        <p:nvSpPr>
          <p:cNvPr id="11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8258082" y="4948034"/>
            <a:ext cx="514400" cy="180000"/>
          </a:xfrm>
        </p:spPr>
        <p:txBody>
          <a:bodyPr/>
          <a:lstStyle/>
          <a:p>
            <a:fld id="{EA7858BA-97FF-467B-88B5-B4FF2FCC31FE}" type="slidenum">
              <a:rPr lang="de-DE" smtClean="0">
                <a:solidFill>
                  <a:prstClr val="white"/>
                </a:solidFill>
              </a:rPr>
              <a:pPr/>
              <a:t>9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58775" y="824400"/>
            <a:ext cx="8424000" cy="266400"/>
          </a:xfrm>
        </p:spPr>
        <p:txBody>
          <a:bodyPr/>
          <a:lstStyle/>
          <a:p>
            <a:r>
              <a:rPr lang="de-DE" dirty="0" smtClean="0"/>
              <a:t>Konsequenzen bei MML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813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T template_PoFIV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T Master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T Master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Inhaltsfolie_Mater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MT template_PoFIV</Template>
  <TotalTime>0</TotalTime>
  <Words>693</Words>
  <Application>Microsoft Office PowerPoint</Application>
  <PresentationFormat>On-screen Show (16:9)</PresentationFormat>
  <Paragraphs>123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MT template_PoFIV</vt:lpstr>
      <vt:lpstr>1_MT Master</vt:lpstr>
      <vt:lpstr>2_MT Master</vt:lpstr>
      <vt:lpstr>5_Inhaltsfolie_Materie</vt:lpstr>
      <vt:lpstr>Matter and Technologies Senatsempfehlungen Forschungspolitische Ziele    </vt:lpstr>
      <vt:lpstr>Forschungspolitische Ziele: Materie</vt:lpstr>
      <vt:lpstr>Konkrete Aspekte MU</vt:lpstr>
      <vt:lpstr>Konkrete Aspekte MT</vt:lpstr>
      <vt:lpstr>Konkrete Aspekte MML</vt:lpstr>
      <vt:lpstr>Corona</vt:lpstr>
      <vt:lpstr>Veränderungen durch Corona </vt:lpstr>
      <vt:lpstr>Veränderungen durch Corona </vt:lpstr>
      <vt:lpstr>Veränderungen durch Corona </vt:lpstr>
      <vt:lpstr>Backup</vt:lpstr>
      <vt:lpstr>FoPoZi</vt:lpstr>
      <vt:lpstr>FoPoZi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Matter and Technologies Senatsempfehlungen Forschungspolitische Ziele</dc:title>
  <dc:creator>Friederike Januschek</dc:creator>
  <cp:lastModifiedBy>Behnke, Ties</cp:lastModifiedBy>
  <cp:revision>31</cp:revision>
  <dcterms:created xsi:type="dcterms:W3CDTF">2020-08-06T14:37:14Z</dcterms:created>
  <dcterms:modified xsi:type="dcterms:W3CDTF">2020-08-18T06:48:26Z</dcterms:modified>
</cp:coreProperties>
</file>