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67" r:id="rId2"/>
    <p:sldId id="291" r:id="rId3"/>
    <p:sldId id="286" r:id="rId4"/>
    <p:sldId id="288" r:id="rId5"/>
    <p:sldId id="289" r:id="rId6"/>
    <p:sldId id="290" r:id="rId7"/>
    <p:sldId id="284" r:id="rId8"/>
    <p:sldId id="295" r:id="rId9"/>
    <p:sldId id="296" r:id="rId10"/>
    <p:sldId id="293" r:id="rId11"/>
    <p:sldId id="280" r:id="rId12"/>
    <p:sldId id="282" r:id="rId13"/>
    <p:sldId id="287" r:id="rId14"/>
    <p:sldId id="283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913" userDrawn="1">
          <p15:clr>
            <a:srgbClr val="A4A3A4"/>
          </p15:clr>
        </p15:guide>
        <p15:guide id="2" pos="257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48" autoAdjust="0"/>
    <p:restoredTop sz="94672" autoAdjust="0"/>
  </p:normalViewPr>
  <p:slideViewPr>
    <p:cSldViewPr showGuides="1">
      <p:cViewPr>
        <p:scale>
          <a:sx n="60" d="100"/>
          <a:sy n="60" d="100"/>
        </p:scale>
        <p:origin x="-738" y="-246"/>
      </p:cViewPr>
      <p:guideLst>
        <p:guide orient="horz" pos="913"/>
        <p:guide pos="25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>
        <p:scale>
          <a:sx n="100" d="100"/>
          <a:sy n="100" d="100"/>
        </p:scale>
        <p:origin x="480" y="72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75E6C4-5F43-4FF9-96D4-21B8157BE639}" type="datetimeFigureOut">
              <a:rPr lang="de-DE" smtClean="0"/>
              <a:t>21.08.2020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E8B182-0F75-451D-B88B-ABD1C205B43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8096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BD367-6A7A-405A-BFB1-15817186491F}" type="datetimeFigureOut">
              <a:rPr lang="de-DE" smtClean="0"/>
              <a:t>21.08.2020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413189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7B5255-5329-45F9-87F3-A2F9FB4734D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7676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780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5560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542925" indent="-187325" algn="l" defTabSz="914400" rtl="0" eaLnBrk="1" latinLnBrk="0" hangingPunct="1">
      <a:buFont typeface="Arial" panose="020B0604020202020204" pitchFamily="34" charset="0"/>
      <a:buChar char="•"/>
      <a:tabLst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720725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898525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1"/>
            <a:ext cx="11376025" cy="1855254"/>
          </a:xfrm>
        </p:spPr>
        <p:txBody>
          <a:bodyPr anchor="t"/>
          <a:lstStyle>
            <a:lvl1pPr algn="l">
              <a:lnSpc>
                <a:spcPct val="100000"/>
              </a:lnSpc>
              <a:defRPr sz="60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987" y="2335014"/>
            <a:ext cx="11376025" cy="1525787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14396" y="4096780"/>
            <a:ext cx="11369549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032" y="5669842"/>
            <a:ext cx="793750" cy="794193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="" xmlns:a16="http://schemas.microsoft.com/office/drawing/2014/main" id="{A7BDDAEA-9330-49C2-BDC0-9EC5B726588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6261914"/>
            <a:ext cx="2168482" cy="16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419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Presentation Title | Name Surname, Date (Edit by "Insert &gt; Header and Footer")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7524750" cy="245437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7524750" cy="245437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8075611" y="1449389"/>
            <a:ext cx="3708401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8075612" y="4005263"/>
            <a:ext cx="3708401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447463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Object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Presentation Title | Name Surname, Date (Edit by "Insert &gt; Header and Footer")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7524750" cy="245437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7524750" cy="245437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Inhaltsplatzhalter 5">
            <a:extLst>
              <a:ext uri="{FF2B5EF4-FFF2-40B4-BE49-F238E27FC236}">
                <a16:creationId xmlns="" xmlns:a16="http://schemas.microsoft.com/office/drawing/2014/main" id="{9C675125-65B7-4F5B-AEF0-C38D81E746CF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8075612" y="1449388"/>
            <a:ext cx="3708399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  <p:sp>
        <p:nvSpPr>
          <p:cNvPr id="13" name="Inhaltsplatzhalter 5">
            <a:extLst>
              <a:ext uri="{FF2B5EF4-FFF2-40B4-BE49-F238E27FC236}">
                <a16:creationId xmlns="" xmlns:a16="http://schemas.microsoft.com/office/drawing/2014/main" id="{23FA31D8-E476-4ADE-8ED0-89F2667028D2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8075612" y="4005263"/>
            <a:ext cx="3708399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168109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Presentation Title | Name Surname, Date (Edit by "Insert &gt; Header and Footer")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9" y="1406427"/>
            <a:ext cx="3708400" cy="245437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9" y="3963533"/>
            <a:ext cx="3708400" cy="245437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259262" y="1449389"/>
            <a:ext cx="3673475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4259263" y="4005263"/>
            <a:ext cx="3673475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2" name="Bildplatzhalter 6">
            <a:extLst>
              <a:ext uri="{FF2B5EF4-FFF2-40B4-BE49-F238E27FC236}">
                <a16:creationId xmlns="" xmlns:a16="http://schemas.microsoft.com/office/drawing/2014/main" id="{68AD19F6-8B2A-4294-9E9A-47F8C86A5D6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75611" y="1449389"/>
            <a:ext cx="3708401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3" name="Bildplatzhalter 6">
            <a:extLst>
              <a:ext uri="{FF2B5EF4-FFF2-40B4-BE49-F238E27FC236}">
                <a16:creationId xmlns="" xmlns:a16="http://schemas.microsoft.com/office/drawing/2014/main" id="{B0BE3BFA-E3C5-48E6-ADE2-3072C916F3F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075612" y="4005263"/>
            <a:ext cx="3708401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7530298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Presentation Title | Name Surname, Date (Edit by "Insert &gt; Header and Footer")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11376024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8969432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Presentation Title | Name Surname, Date (Edit by "Insert &gt; Header and Footer")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5616574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5"/>
          </p:nvPr>
        </p:nvSpPr>
        <p:spPr>
          <a:xfrm>
            <a:off x="6167437" y="1449389"/>
            <a:ext cx="5616575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6753528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Presentation Title | Name Surname, Date (Edit by "Insert &gt; Header and Footer")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3708399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5"/>
          </p:nvPr>
        </p:nvSpPr>
        <p:spPr>
          <a:xfrm>
            <a:off x="4259263" y="1449389"/>
            <a:ext cx="7524749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7414256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Presentation Title | Name Surname, Date (Edit by "Insert &gt; Header and Footer")</a:t>
            </a:r>
            <a:endParaRPr lang="en-US" noProof="0" dirty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22976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Presentation Title | Name Surname, Date (Edit by "Insert &gt; Header and Footer")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598946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="" xmlns:a16="http://schemas.microsoft.com/office/drawing/2014/main" id="{A208E4DA-F01F-4DA4-AFAC-53CEEC220C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79" y="4587296"/>
            <a:ext cx="598825" cy="185118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="" xmlns:a16="http://schemas.microsoft.com/office/drawing/2014/main" id="{2955C6E6-DAFB-471E-9050-E05D2B8F3D0D}"/>
              </a:ext>
            </a:extLst>
          </p:cNvPr>
          <p:cNvSpPr/>
          <p:nvPr userDrawn="1"/>
        </p:nvSpPr>
        <p:spPr>
          <a:xfrm>
            <a:off x="395288" y="3980131"/>
            <a:ext cx="4572000" cy="37310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10000"/>
              </a:lnSpc>
            </a:pPr>
            <a:r>
              <a:rPr lang="de-DE" b="1" dirty="0"/>
              <a:t>Contact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="" xmlns:a16="http://schemas.microsoft.com/office/drawing/2014/main" id="{3F6E932F-91BF-4BB6-A060-480141891B9A}"/>
              </a:ext>
            </a:extLst>
          </p:cNvPr>
          <p:cNvSpPr/>
          <p:nvPr userDrawn="1"/>
        </p:nvSpPr>
        <p:spPr>
          <a:xfrm>
            <a:off x="395288" y="4516739"/>
            <a:ext cx="2700548" cy="189993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20000"/>
              </a:lnSpc>
              <a:tabLst>
                <a:tab pos="715963" algn="l"/>
              </a:tabLst>
            </a:pPr>
            <a:r>
              <a:rPr lang="de-DE" dirty="0"/>
              <a:t>	Deutsches </a:t>
            </a:r>
          </a:p>
          <a:p>
            <a:pPr>
              <a:lnSpc>
                <a:spcPct val="120000"/>
              </a:lnSpc>
            </a:pPr>
            <a:r>
              <a:rPr lang="de-DE" dirty="0"/>
              <a:t>Elektronen-Synchrotron</a:t>
            </a:r>
          </a:p>
          <a:p>
            <a:pPr>
              <a:lnSpc>
                <a:spcPct val="120000"/>
              </a:lnSpc>
            </a:pPr>
            <a:endParaRPr lang="de-DE" dirty="0"/>
          </a:p>
          <a:p>
            <a:pPr>
              <a:lnSpc>
                <a:spcPct val="120000"/>
              </a:lnSpc>
            </a:pPr>
            <a:r>
              <a:rPr lang="de-DE" dirty="0"/>
              <a:t>www.desy.de</a:t>
            </a:r>
          </a:p>
        </p:txBody>
      </p:sp>
      <p:sp>
        <p:nvSpPr>
          <p:cNvPr id="7" name="Textplatzhalter 7">
            <a:extLst>
              <a:ext uri="{FF2B5EF4-FFF2-40B4-BE49-F238E27FC236}">
                <a16:creationId xmlns="" xmlns:a16="http://schemas.microsoft.com/office/drawing/2014/main" id="{79C784CF-EB19-427C-881F-56D046C308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99891" y="4516739"/>
            <a:ext cx="5148821" cy="1899936"/>
          </a:xfrm>
        </p:spPr>
        <p:txBody>
          <a:bodyPr/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/>
            </a:lvl1pPr>
            <a:lvl2pPr marL="36195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53079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(with 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6"/>
          <p:cNvSpPr>
            <a:spLocks noGrp="1"/>
          </p:cNvSpPr>
          <p:nvPr>
            <p:ph type="pic" sz="quarter" idx="14"/>
          </p:nvPr>
        </p:nvSpPr>
        <p:spPr>
          <a:xfrm>
            <a:off x="2" y="1"/>
            <a:ext cx="12191997" cy="3429001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2"/>
            <a:ext cx="11376025" cy="1099777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987" y="2335014"/>
            <a:ext cx="11376025" cy="889339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14396" y="4096780"/>
            <a:ext cx="11369548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="" xmlns:a16="http://schemas.microsoft.com/office/drawing/2014/main" id="{25629FEB-7EDF-4566-BF2D-9E9B8D44D5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6261914"/>
            <a:ext cx="2168482" cy="160615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="" xmlns:a16="http://schemas.microsoft.com/office/drawing/2014/main" id="{338F9ECC-B605-4D88-9A7C-3D464250847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032" y="5669842"/>
            <a:ext cx="793750" cy="79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856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cya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0"/>
            <a:ext cx="11376025" cy="3511190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57579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0"/>
            <a:ext cx="11376025" cy="3511190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20239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Presentation Title | Name Surname, Date (Edit by "Insert &gt; Header and Footer")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8" y="817500"/>
            <a:ext cx="11376024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3408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8" y="1406427"/>
            <a:ext cx="5616575" cy="5010249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Presentation Title | Name Surname, Date (Edit by "Insert &gt; Header and Footer")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6167439" y="1406427"/>
            <a:ext cx="5616574" cy="5010249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8715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9" y="1406427"/>
            <a:ext cx="3708400" cy="5010249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Presentation Title | Name Surname, Date (Edit by "Insert &gt; Header and Footer")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4259263" y="1406427"/>
            <a:ext cx="3673475" cy="5010249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5"/>
          </p:nvPr>
        </p:nvSpPr>
        <p:spPr>
          <a:xfrm>
            <a:off x="8075612" y="1406427"/>
            <a:ext cx="3708399" cy="5010249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4802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Presentation Title | Name Surname, Date (Edit by "Insert &gt; Header and Footer")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5616575" cy="245437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5616575" cy="245437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6167437" y="1449389"/>
            <a:ext cx="5616576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6167438" y="4005263"/>
            <a:ext cx="5616576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71160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Presentation Title | Name Surname, Date (Edit by "Insert &gt; Header and Footer")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5616575" cy="245437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5616575" cy="245437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Inhaltsplatzhalter 5">
            <a:extLst>
              <a:ext uri="{FF2B5EF4-FFF2-40B4-BE49-F238E27FC236}">
                <a16:creationId xmlns="" xmlns:a16="http://schemas.microsoft.com/office/drawing/2014/main" id="{2E8BFC49-6C4E-4A78-A7A9-0AB60943F6F7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167438" y="1449388"/>
            <a:ext cx="5616574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  <p:sp>
        <p:nvSpPr>
          <p:cNvPr id="13" name="Inhaltsplatzhalter 5">
            <a:extLst>
              <a:ext uri="{FF2B5EF4-FFF2-40B4-BE49-F238E27FC236}">
                <a16:creationId xmlns="" xmlns:a16="http://schemas.microsoft.com/office/drawing/2014/main" id="{6B2B23C8-8ABC-4DC4-A6B8-3AA482F3414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167438" y="4005263"/>
            <a:ext cx="5616574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5878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7988" y="349611"/>
            <a:ext cx="11376024" cy="4510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7" y="1406427"/>
            <a:ext cx="11376025" cy="50102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1578" y="6580800"/>
            <a:ext cx="9948937" cy="1868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| Presentation Title | Name Surname, Date (Edit by "Insert &gt; Header and Footer")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10848528" y="6580800"/>
            <a:ext cx="935485" cy="1868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1000" b="1" noProof="0" dirty="0"/>
              <a:t>Page </a:t>
            </a:r>
            <a:fld id="{0427E4B2-AC28-443E-BE04-5CD55098A90B}" type="slidenum">
              <a:rPr lang="en-US" sz="1000" b="1" noProof="0" smtClean="0"/>
              <a:pPr algn="r"/>
              <a:t>‹#›</a:t>
            </a:fld>
            <a:endParaRPr lang="en-US" sz="1000" b="1" noProof="0" dirty="0"/>
          </a:p>
        </p:txBody>
      </p:sp>
      <p:pic>
        <p:nvPicPr>
          <p:cNvPr id="10" name="Grafik 9">
            <a:extLst>
              <a:ext uri="{FF2B5EF4-FFF2-40B4-BE49-F238E27FC236}">
                <a16:creationId xmlns="" xmlns:a16="http://schemas.microsoft.com/office/drawing/2014/main" id="{A7829311-53B7-4C59-9288-3343CCC381FC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12" y="6614019"/>
            <a:ext cx="325552" cy="100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299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1" r:id="rId2"/>
    <p:sldLayoutId id="2147483672" r:id="rId3"/>
    <p:sldLayoutId id="2147483680" r:id="rId4"/>
    <p:sldLayoutId id="2147483662" r:id="rId5"/>
    <p:sldLayoutId id="2147483668" r:id="rId6"/>
    <p:sldLayoutId id="2147483673" r:id="rId7"/>
    <p:sldLayoutId id="2147483670" r:id="rId8"/>
    <p:sldLayoutId id="2147483678" r:id="rId9"/>
    <p:sldLayoutId id="2147483674" r:id="rId10"/>
    <p:sldLayoutId id="2147483679" r:id="rId11"/>
    <p:sldLayoutId id="2147483675" r:id="rId12"/>
    <p:sldLayoutId id="2147483669" r:id="rId13"/>
    <p:sldLayoutId id="2147483676" r:id="rId14"/>
    <p:sldLayoutId id="2147483677" r:id="rId15"/>
    <p:sldLayoutId id="2147483666" r:id="rId16"/>
    <p:sldLayoutId id="2147483667" r:id="rId17"/>
    <p:sldLayoutId id="2147483681" r:id="rId18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tabLst>
          <a:tab pos="361950" algn="l"/>
        </a:tabLst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953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620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38275" indent="-276225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1" orient="horz" pos="913" userDrawn="1">
          <p15:clr>
            <a:srgbClr val="F26B43"/>
          </p15:clr>
        </p15:guide>
        <p15:guide id="2" pos="3885" userDrawn="1">
          <p15:clr>
            <a:srgbClr val="F26B43"/>
          </p15:clr>
        </p15:guide>
        <p15:guide id="3" pos="3795" userDrawn="1">
          <p15:clr>
            <a:srgbClr val="F26B43"/>
          </p15:clr>
        </p15:guide>
        <p15:guide id="4" pos="7423" userDrawn="1">
          <p15:clr>
            <a:srgbClr val="F26B43"/>
          </p15:clr>
        </p15:guide>
        <p15:guide id="5" pos="257" userDrawn="1">
          <p15:clr>
            <a:srgbClr val="F26B43"/>
          </p15:clr>
        </p15:guide>
        <p15:guide id="6" orient="horz" pos="4042" userDrawn="1">
          <p15:clr>
            <a:srgbClr val="F26B43"/>
          </p15:clr>
        </p15:guide>
        <p15:guide id="7" orient="horz" pos="2432" userDrawn="1">
          <p15:clr>
            <a:srgbClr val="F26B43"/>
          </p15:clr>
        </p15:guide>
        <p15:guide id="8" orient="horz" pos="2523" userDrawn="1">
          <p15:clr>
            <a:srgbClr val="F26B43"/>
          </p15:clr>
        </p15:guide>
        <p15:guide id="9" pos="2593" userDrawn="1">
          <p15:clr>
            <a:srgbClr val="F26B43"/>
          </p15:clr>
        </p15:guide>
        <p15:guide id="10" pos="2683" userDrawn="1">
          <p15:clr>
            <a:srgbClr val="F26B43"/>
          </p15:clr>
        </p15:guide>
        <p15:guide id="11" pos="4997" userDrawn="1">
          <p15:clr>
            <a:srgbClr val="F26B43"/>
          </p15:clr>
        </p15:guide>
        <p15:guide id="12" pos="508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indico.desy.de/indico/event/25669/" TargetMode="Externa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07987" y="349611"/>
            <a:ext cx="11376025" cy="1855254"/>
          </a:xfrm>
        </p:spPr>
        <p:txBody>
          <a:bodyPr/>
          <a:lstStyle/>
          <a:p>
            <a:r>
              <a:rPr lang="en-US" dirty="0" smtClean="0"/>
              <a:t>ARES Operation Meeting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07987" y="2335014"/>
            <a:ext cx="11376025" cy="1525787"/>
          </a:xfrm>
        </p:spPr>
        <p:txBody>
          <a:bodyPr/>
          <a:lstStyle/>
          <a:p>
            <a:r>
              <a:rPr lang="de-DE" dirty="0" smtClean="0"/>
              <a:t>Summary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week</a:t>
            </a:r>
            <a:r>
              <a:rPr lang="de-DE" dirty="0" smtClean="0"/>
              <a:t> </a:t>
            </a:r>
            <a:r>
              <a:rPr lang="de-DE" dirty="0" smtClean="0"/>
              <a:t>34</a:t>
            </a:r>
            <a:endParaRPr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407987" y="4096780"/>
            <a:ext cx="11369549" cy="700373"/>
          </a:xfrm>
        </p:spPr>
        <p:txBody>
          <a:bodyPr/>
          <a:lstStyle/>
          <a:p>
            <a:r>
              <a:rPr lang="en-US" dirty="0" smtClean="0"/>
              <a:t>Florian Burkart , </a:t>
            </a:r>
            <a:r>
              <a:rPr lang="en-US" dirty="0" smtClean="0"/>
              <a:t>on behalf of the ARES shift crew</a:t>
            </a:r>
            <a:endParaRPr lang="en-US" dirty="0"/>
          </a:p>
        </p:txBody>
      </p:sp>
      <p:pic>
        <p:nvPicPr>
          <p:cNvPr id="5" name="Picture 2" descr="C:\Users\jafarini\Desktop\SINBAD_logo_RGB_H_72dp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87888" y="6075404"/>
            <a:ext cx="2147537" cy="3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12346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Dark </a:t>
            </a:r>
            <a:r>
              <a:rPr lang="de-DE" dirty="0" err="1" smtClean="0"/>
              <a:t>Current</a:t>
            </a:r>
            <a:r>
              <a:rPr lang="de-DE" dirty="0" smtClean="0"/>
              <a:t> Burst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| Presentation Title | Name Surname, Date (Edit by "Insert &gt; Header and Footer")</a:t>
            </a:r>
            <a:endParaRPr lang="en-US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38" r="2016" b="55384"/>
          <a:stretch/>
        </p:blipFill>
        <p:spPr bwMode="auto">
          <a:xfrm>
            <a:off x="551384" y="1340768"/>
            <a:ext cx="10832014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02199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Plans for week </a:t>
            </a:r>
            <a:r>
              <a:rPr lang="en-US" dirty="0" smtClean="0"/>
              <a:t>35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Data </a:t>
            </a:r>
            <a:r>
              <a:rPr lang="de-DE" dirty="0" err="1" smtClean="0"/>
              <a:t>analysis</a:t>
            </a:r>
            <a:endParaRPr lang="de-DE" dirty="0" smtClean="0"/>
          </a:p>
          <a:p>
            <a:r>
              <a:rPr lang="de-DE" dirty="0" smtClean="0"/>
              <a:t>Hardware Studies:</a:t>
            </a:r>
          </a:p>
          <a:p>
            <a:pPr lvl="1"/>
            <a:r>
              <a:rPr lang="de-DE" dirty="0" smtClean="0"/>
              <a:t>Screen </a:t>
            </a:r>
            <a:r>
              <a:rPr lang="de-DE" dirty="0" err="1" smtClean="0"/>
              <a:t>station</a:t>
            </a:r>
            <a:r>
              <a:rPr lang="de-DE" dirty="0" smtClean="0"/>
              <a:t> S1</a:t>
            </a:r>
          </a:p>
          <a:p>
            <a:pPr lvl="1"/>
            <a:r>
              <a:rPr lang="de-DE" dirty="0" err="1" smtClean="0"/>
              <a:t>Collimator</a:t>
            </a:r>
            <a:endParaRPr lang="de-DE" dirty="0" smtClean="0"/>
          </a:p>
          <a:p>
            <a:pPr lvl="1"/>
            <a:r>
              <a:rPr lang="de-DE" dirty="0" smtClean="0"/>
              <a:t>Laser</a:t>
            </a:r>
          </a:p>
          <a:p>
            <a:r>
              <a:rPr lang="de-DE" dirty="0" smtClean="0"/>
              <a:t>Beam </a:t>
            </a:r>
            <a:r>
              <a:rPr lang="de-DE" dirty="0" err="1" smtClean="0"/>
              <a:t>Measurements</a:t>
            </a:r>
            <a:endParaRPr lang="de-DE" dirty="0" smtClean="0"/>
          </a:p>
          <a:p>
            <a:pPr lvl="1"/>
            <a:r>
              <a:rPr lang="de-DE" dirty="0" smtClean="0"/>
              <a:t>Measurement: </a:t>
            </a:r>
            <a:r>
              <a:rPr lang="de-DE" dirty="0" err="1" smtClean="0"/>
              <a:t>coupling</a:t>
            </a:r>
            <a:r>
              <a:rPr lang="de-DE" dirty="0" smtClean="0"/>
              <a:t> </a:t>
            </a:r>
            <a:r>
              <a:rPr lang="de-DE" dirty="0" err="1" smtClean="0"/>
              <a:t>factor</a:t>
            </a:r>
            <a:endParaRPr lang="de-DE" dirty="0" smtClean="0"/>
          </a:p>
          <a:p>
            <a:pPr lvl="1"/>
            <a:r>
              <a:rPr lang="de-DE" dirty="0" smtClean="0"/>
              <a:t>Dark </a:t>
            </a:r>
            <a:r>
              <a:rPr lang="de-DE" dirty="0" err="1" smtClean="0"/>
              <a:t>current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Mo </a:t>
            </a:r>
            <a:r>
              <a:rPr lang="de-DE" dirty="0" err="1" smtClean="0"/>
              <a:t>cathode</a:t>
            </a:r>
            <a:endParaRPr lang="de-DE" dirty="0" smtClean="0"/>
          </a:p>
          <a:p>
            <a:pPr lvl="1"/>
            <a:r>
              <a:rPr lang="de-DE" dirty="0" smtClean="0"/>
              <a:t>Phase </a:t>
            </a:r>
            <a:r>
              <a:rPr lang="de-DE" dirty="0" err="1" smtClean="0"/>
              <a:t>scan</a:t>
            </a:r>
            <a:r>
              <a:rPr lang="de-DE" dirty="0" smtClean="0"/>
              <a:t> vs. </a:t>
            </a:r>
            <a:r>
              <a:rPr lang="de-DE" dirty="0" err="1" smtClean="0"/>
              <a:t>Centroid</a:t>
            </a:r>
            <a:endParaRPr lang="de-DE" dirty="0" smtClean="0"/>
          </a:p>
          <a:p>
            <a:pPr lvl="1"/>
            <a:r>
              <a:rPr lang="de-DE" dirty="0" smtClean="0"/>
              <a:t>Laser </a:t>
            </a:r>
            <a:r>
              <a:rPr lang="de-DE" dirty="0" err="1" smtClean="0"/>
              <a:t>movement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QE </a:t>
            </a:r>
            <a:r>
              <a:rPr lang="de-DE" dirty="0" err="1" smtClean="0"/>
              <a:t>measurements</a:t>
            </a:r>
            <a:r>
              <a:rPr lang="de-DE" dirty="0" smtClean="0"/>
              <a:t> (</a:t>
            </a:r>
            <a:r>
              <a:rPr lang="de-DE" dirty="0" err="1" smtClean="0"/>
              <a:t>with</a:t>
            </a:r>
            <a:r>
              <a:rPr lang="de-DE" dirty="0" smtClean="0"/>
              <a:t> FS-LA)</a:t>
            </a:r>
            <a:endParaRPr lang="de-DE" dirty="0" smtClean="0"/>
          </a:p>
          <a:p>
            <a:pPr lvl="1"/>
            <a:r>
              <a:rPr lang="de-DE" dirty="0" err="1" smtClean="0"/>
              <a:t>Emittance</a:t>
            </a:r>
            <a:r>
              <a:rPr lang="de-DE" dirty="0" smtClean="0"/>
              <a:t> vs. Charge</a:t>
            </a:r>
          </a:p>
          <a:p>
            <a:pPr lvl="1"/>
            <a:r>
              <a:rPr lang="de-DE" dirty="0" err="1" smtClean="0"/>
              <a:t>Stability</a:t>
            </a:r>
            <a:r>
              <a:rPr lang="de-DE" dirty="0" smtClean="0"/>
              <a:t> </a:t>
            </a:r>
            <a:r>
              <a:rPr lang="de-DE" dirty="0" err="1" smtClean="0"/>
              <a:t>measurements</a:t>
            </a:r>
            <a:endParaRPr lang="de-DE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| Presentation Title | Name Surname, Date (Edit by "Insert &gt; Header and Footer")</a:t>
            </a:r>
            <a:endParaRPr lang="en-US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4957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Foliennummer"/>
          <p:cNvSpPr txBox="1">
            <a:spLocks noGrp="1"/>
          </p:cNvSpPr>
          <p:nvPr>
            <p:ph type="sldNum" sz="quarter" idx="4294967295"/>
          </p:nvPr>
        </p:nvSpPr>
        <p:spPr>
          <a:xfrm>
            <a:off x="11635927" y="6596565"/>
            <a:ext cx="127001" cy="135546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12</a:t>
            </a:fld>
            <a:endParaRPr/>
          </a:p>
        </p:txBody>
      </p:sp>
      <p:sp>
        <p:nvSpPr>
          <p:cNvPr id="132" name="Summar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 dirty="0" smtClean="0"/>
              <a:t>Schedule</a:t>
            </a:r>
            <a:endParaRPr dirty="0"/>
          </a:p>
        </p:txBody>
      </p:sp>
      <p:sp>
        <p:nvSpPr>
          <p:cNvPr id="134" name="Textplatzhalter 7"/>
          <p:cNvSpPr>
            <a:spLocks noGrp="1"/>
          </p:cNvSpPr>
          <p:nvPr>
            <p:ph type="body" idx="13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 marL="0" indent="0">
              <a:spcBef>
                <a:spcPts val="0"/>
              </a:spcBef>
              <a:buSzTx/>
              <a:buFontTx/>
              <a:buNone/>
              <a:defRPr b="1">
                <a:solidFill>
                  <a:schemeClr val="accent2"/>
                </a:solidFill>
              </a:defRPr>
            </a:lvl1pPr>
          </a:lstStyle>
          <a:p>
            <a:r>
              <a:rPr dirty="0"/>
              <a:t>Week </a:t>
            </a:r>
            <a:r>
              <a:rPr dirty="0" smtClean="0"/>
              <a:t>3</a:t>
            </a:r>
            <a:r>
              <a:rPr lang="de-DE" dirty="0" smtClean="0"/>
              <a:t>5</a:t>
            </a:r>
            <a:endParaRPr dirty="0"/>
          </a:p>
        </p:txBody>
      </p:sp>
      <p:graphicFrame>
        <p:nvGraphicFramePr>
          <p:cNvPr id="135" name="Tabelle"/>
          <p:cNvGraphicFramePr/>
          <p:nvPr>
            <p:extLst>
              <p:ext uri="{D42A27DB-BD31-4B8C-83A1-F6EECF244321}">
                <p14:modId xmlns:p14="http://schemas.microsoft.com/office/powerpoint/2010/main" val="3753129561"/>
              </p:ext>
            </p:extLst>
          </p:nvPr>
        </p:nvGraphicFramePr>
        <p:xfrm>
          <a:off x="378658" y="1196752"/>
          <a:ext cx="11813342" cy="4672840"/>
        </p:xfrm>
        <a:graphic>
          <a:graphicData uri="http://schemas.openxmlformats.org/drawingml/2006/table">
            <a:tbl>
              <a:tblPr bandRow="1"/>
              <a:tblGrid>
                <a:gridCol w="4061158"/>
                <a:gridCol w="7752184"/>
              </a:tblGrid>
              <a:tr h="262867">
                <a:tc>
                  <a:txBody>
                    <a:bodyPr/>
                    <a:lstStyle/>
                    <a:p>
                      <a:pPr algn="l">
                        <a:lnSpc>
                          <a:spcPts val="5700"/>
                        </a:lnSpc>
                        <a:defRPr sz="1800"/>
                      </a:pPr>
                      <a:r>
                        <a:rPr sz="24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Date</a:t>
                      </a:r>
                    </a:p>
                  </a:txBody>
                  <a:tcPr marL="121920" marR="121920" marT="60960" marB="60960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50800">
                      <a:solidFill>
                        <a:srgbClr val="FFFFFF"/>
                      </a:solidFill>
                      <a:miter lim="400000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700"/>
                        </a:lnSpc>
                        <a:defRPr sz="1800"/>
                      </a:pPr>
                      <a:r>
                        <a:rPr sz="24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Shiftleader</a:t>
                      </a:r>
                    </a:p>
                  </a:txBody>
                  <a:tcPr marL="121920" marR="121920" marT="60960" marB="60960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50800">
                      <a:solidFill>
                        <a:srgbClr val="FFFFFF"/>
                      </a:solidFill>
                      <a:miter lim="400000"/>
                    </a:lnB>
                    <a:solidFill>
                      <a:srgbClr val="4F81BD"/>
                    </a:solidFill>
                  </a:tcPr>
                </a:tc>
              </a:tr>
              <a:tr h="262867">
                <a:tc>
                  <a:txBody>
                    <a:bodyPr/>
                    <a:lstStyle/>
                    <a:p>
                      <a:pPr algn="l">
                        <a:lnSpc>
                          <a:spcPts val="5700"/>
                        </a:lnSpc>
                        <a:defRPr sz="1800"/>
                      </a:pPr>
                      <a:r>
                        <a:rPr lang="de-DE" sz="24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24</a:t>
                      </a:r>
                      <a:r>
                        <a:rPr sz="24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</a:t>
                      </a:r>
                      <a:r>
                        <a:rPr lang="de-DE" sz="24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</a:t>
                      </a:r>
                      <a:r>
                        <a:rPr sz="24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</a:t>
                      </a:r>
                      <a:endParaRPr sz="2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20" marR="121920" marT="60960" marB="60960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508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700"/>
                        </a:lnSpc>
                        <a:defRPr sz="1800"/>
                      </a:pPr>
                      <a:r>
                        <a:rPr lang="de-DE" sz="24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MDI</a:t>
                      </a:r>
                      <a:endParaRPr sz="2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20" marR="121920" marT="60960" marB="60960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508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D0D8E8"/>
                    </a:solidFill>
                  </a:tcPr>
                </a:tc>
              </a:tr>
              <a:tr h="262867">
                <a:tc>
                  <a:txBody>
                    <a:bodyPr/>
                    <a:lstStyle/>
                    <a:p>
                      <a:pPr algn="l">
                        <a:lnSpc>
                          <a:spcPts val="5700"/>
                        </a:lnSpc>
                        <a:defRPr sz="1800"/>
                      </a:pPr>
                      <a:r>
                        <a:rPr lang="de-DE" sz="24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25</a:t>
                      </a:r>
                      <a:r>
                        <a:rPr sz="24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</a:t>
                      </a:r>
                      <a:r>
                        <a:rPr lang="de-DE" sz="24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</a:t>
                      </a:r>
                      <a:r>
                        <a:rPr sz="24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</a:t>
                      </a:r>
                      <a:endParaRPr sz="2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20" marR="121920" marT="60960" marB="60960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700"/>
                        </a:lnSpc>
                        <a:defRPr sz="1800"/>
                      </a:pPr>
                      <a:r>
                        <a:rPr lang="de-DE" sz="24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Florian/Hannes</a:t>
                      </a:r>
                      <a:endParaRPr sz="2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20" marR="121920" marT="60960" marB="60960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E9EDF4"/>
                    </a:solidFill>
                  </a:tcPr>
                </a:tc>
              </a:tr>
              <a:tr h="262867">
                <a:tc>
                  <a:txBody>
                    <a:bodyPr/>
                    <a:lstStyle/>
                    <a:p>
                      <a:pPr algn="l">
                        <a:lnSpc>
                          <a:spcPts val="5700"/>
                        </a:lnSpc>
                        <a:defRPr sz="1800"/>
                      </a:pPr>
                      <a:r>
                        <a:rPr lang="de-DE" sz="24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</a:t>
                      </a:r>
                      <a:r>
                        <a:rPr sz="24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</a:t>
                      </a:r>
                      <a:r>
                        <a:rPr lang="de-DE" sz="24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</a:t>
                      </a:r>
                      <a:r>
                        <a:rPr sz="24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</a:t>
                      </a:r>
                      <a:endParaRPr sz="2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20" marR="121920" marT="60960" marB="60960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700"/>
                        </a:lnSpc>
                        <a:defRPr sz="1800"/>
                      </a:pPr>
                      <a:r>
                        <a:rPr lang="de-DE" sz="24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Frank</a:t>
                      </a:r>
                      <a:endParaRPr sz="2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20" marR="121920" marT="60960" marB="60960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D0D8E8"/>
                    </a:solidFill>
                  </a:tcPr>
                </a:tc>
              </a:tr>
              <a:tr h="262867">
                <a:tc>
                  <a:txBody>
                    <a:bodyPr/>
                    <a:lstStyle/>
                    <a:p>
                      <a:pPr algn="l">
                        <a:lnSpc>
                          <a:spcPts val="5700"/>
                        </a:lnSpc>
                        <a:defRPr sz="1800"/>
                      </a:pPr>
                      <a:r>
                        <a:rPr lang="de-DE" sz="24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27</a:t>
                      </a:r>
                      <a:r>
                        <a:rPr sz="24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</a:t>
                      </a:r>
                      <a:r>
                        <a:rPr lang="de-DE" sz="24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</a:t>
                      </a:r>
                      <a:r>
                        <a:rPr sz="24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</a:t>
                      </a:r>
                      <a:endParaRPr sz="2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20" marR="121920" marT="60960" marB="60960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700"/>
                        </a:lnSpc>
                        <a:defRPr sz="1800"/>
                      </a:pPr>
                      <a:r>
                        <a:rPr lang="de-DE" sz="24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Frank / </a:t>
                      </a:r>
                      <a:r>
                        <a:rPr lang="de-DE" sz="2400" baseline="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Hannes – FS-LA</a:t>
                      </a:r>
                      <a:endParaRPr sz="2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20" marR="121920" marT="60960" marB="60960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E9EDF4"/>
                    </a:solidFill>
                  </a:tcPr>
                </a:tc>
              </a:tr>
              <a:tr h="262867">
                <a:tc>
                  <a:txBody>
                    <a:bodyPr/>
                    <a:lstStyle/>
                    <a:p>
                      <a:pPr algn="l">
                        <a:lnSpc>
                          <a:spcPts val="5700"/>
                        </a:lnSpc>
                        <a:defRPr sz="1800"/>
                      </a:pPr>
                      <a:r>
                        <a:rPr lang="de-DE" sz="24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</a:t>
                      </a:r>
                      <a:r>
                        <a:rPr sz="24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</a:t>
                      </a:r>
                      <a:r>
                        <a:rPr lang="de-DE" sz="24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</a:t>
                      </a:r>
                      <a:r>
                        <a:rPr sz="24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</a:t>
                      </a:r>
                      <a:endParaRPr sz="2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20" marR="121920" marT="60960" marB="60960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700"/>
                        </a:lnSpc>
                        <a:defRPr sz="1800"/>
                      </a:pPr>
                      <a:r>
                        <a:rPr lang="de-DE" sz="24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Thomas</a:t>
                      </a:r>
                      <a:endParaRPr sz="2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20" marR="121920" marT="60960" marB="60960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pic>
        <p:nvPicPr>
          <p:cNvPr id="136" name="Bild" descr="Bild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07568" y="6239825"/>
            <a:ext cx="7442200" cy="6096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720120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Foliennummer"/>
          <p:cNvSpPr txBox="1">
            <a:spLocks noGrp="1"/>
          </p:cNvSpPr>
          <p:nvPr>
            <p:ph type="sldNum" sz="quarter" idx="4294967295"/>
          </p:nvPr>
        </p:nvSpPr>
        <p:spPr>
          <a:xfrm>
            <a:off x="11635927" y="6596565"/>
            <a:ext cx="127001" cy="135546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13</a:t>
            </a:fld>
            <a:endParaRPr/>
          </a:p>
        </p:txBody>
      </p:sp>
      <p:sp>
        <p:nvSpPr>
          <p:cNvPr id="132" name="Summar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 dirty="0"/>
              <a:t>Schedule</a:t>
            </a:r>
            <a:endParaRPr dirty="0"/>
          </a:p>
        </p:txBody>
      </p:sp>
      <p:sp>
        <p:nvSpPr>
          <p:cNvPr id="134" name="Textplatzhalter 7"/>
          <p:cNvSpPr>
            <a:spLocks noGrp="1"/>
          </p:cNvSpPr>
          <p:nvPr>
            <p:ph type="body" idx="13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 marL="0" indent="0">
              <a:spcBef>
                <a:spcPts val="0"/>
              </a:spcBef>
              <a:buSzTx/>
              <a:buFontTx/>
              <a:buNone/>
              <a:defRPr b="1">
                <a:solidFill>
                  <a:schemeClr val="accent2"/>
                </a:solidFill>
              </a:defRPr>
            </a:lvl1pPr>
          </a:lstStyle>
          <a:p>
            <a:r>
              <a:rPr dirty="0"/>
              <a:t>Week </a:t>
            </a:r>
            <a:r>
              <a:rPr dirty="0" smtClean="0"/>
              <a:t>3</a:t>
            </a:r>
            <a:r>
              <a:rPr lang="de-DE" dirty="0"/>
              <a:t>6</a:t>
            </a:r>
            <a:endParaRPr dirty="0"/>
          </a:p>
        </p:txBody>
      </p:sp>
      <p:graphicFrame>
        <p:nvGraphicFramePr>
          <p:cNvPr id="135" name="Tabelle"/>
          <p:cNvGraphicFramePr/>
          <p:nvPr>
            <p:extLst>
              <p:ext uri="{D42A27DB-BD31-4B8C-83A1-F6EECF244321}">
                <p14:modId xmlns:p14="http://schemas.microsoft.com/office/powerpoint/2010/main" val="536838326"/>
              </p:ext>
            </p:extLst>
          </p:nvPr>
        </p:nvGraphicFramePr>
        <p:xfrm>
          <a:off x="378658" y="1196752"/>
          <a:ext cx="11813342" cy="4672840"/>
        </p:xfrm>
        <a:graphic>
          <a:graphicData uri="http://schemas.openxmlformats.org/drawingml/2006/table">
            <a:tbl>
              <a:tblPr bandRow="1"/>
              <a:tblGrid>
                <a:gridCol w="4061158"/>
                <a:gridCol w="7752184"/>
              </a:tblGrid>
              <a:tr h="262867">
                <a:tc>
                  <a:txBody>
                    <a:bodyPr/>
                    <a:lstStyle/>
                    <a:p>
                      <a:pPr algn="l">
                        <a:lnSpc>
                          <a:spcPts val="5700"/>
                        </a:lnSpc>
                        <a:defRPr sz="1800"/>
                      </a:pPr>
                      <a:r>
                        <a:rPr sz="24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Date</a:t>
                      </a:r>
                    </a:p>
                  </a:txBody>
                  <a:tcPr marL="121920" marR="121920" marT="60960" marB="60960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50800">
                      <a:solidFill>
                        <a:srgbClr val="FFFFFF"/>
                      </a:solidFill>
                      <a:miter lim="400000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700"/>
                        </a:lnSpc>
                        <a:defRPr sz="1800"/>
                      </a:pPr>
                      <a:r>
                        <a:rPr sz="24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Shiftleader</a:t>
                      </a:r>
                    </a:p>
                  </a:txBody>
                  <a:tcPr marL="121920" marR="121920" marT="60960" marB="60960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50800">
                      <a:solidFill>
                        <a:srgbClr val="FFFFFF"/>
                      </a:solidFill>
                      <a:miter lim="400000"/>
                    </a:lnB>
                    <a:solidFill>
                      <a:srgbClr val="4F81BD"/>
                    </a:solidFill>
                  </a:tcPr>
                </a:tc>
              </a:tr>
              <a:tr h="262867">
                <a:tc>
                  <a:txBody>
                    <a:bodyPr/>
                    <a:lstStyle/>
                    <a:p>
                      <a:pPr algn="l">
                        <a:lnSpc>
                          <a:spcPts val="5700"/>
                        </a:lnSpc>
                        <a:defRPr sz="1800"/>
                      </a:pPr>
                      <a:r>
                        <a:rPr lang="de-DE" sz="24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31</a:t>
                      </a:r>
                      <a:r>
                        <a:rPr sz="24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</a:t>
                      </a:r>
                      <a:r>
                        <a:rPr lang="de-DE" sz="24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</a:t>
                      </a:r>
                      <a:r>
                        <a:rPr sz="24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</a:t>
                      </a:r>
                      <a:endParaRPr sz="2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20" marR="121920" marT="60960" marB="60960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508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700"/>
                        </a:lnSpc>
                        <a:defRPr sz="1800"/>
                      </a:pPr>
                      <a:r>
                        <a:rPr lang="de-DE" sz="24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ACHIP </a:t>
                      </a:r>
                      <a:r>
                        <a:rPr lang="de-DE" sz="2400" dirty="0" err="1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laser</a:t>
                      </a:r>
                      <a:r>
                        <a:rPr lang="de-DE" sz="24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de-DE" sz="2400" dirty="0" err="1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alignment</a:t>
                      </a:r>
                      <a:endParaRPr sz="2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20" marR="121920" marT="60960" marB="60960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508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D0D8E8"/>
                    </a:solidFill>
                  </a:tcPr>
                </a:tc>
              </a:tr>
              <a:tr h="262867">
                <a:tc>
                  <a:txBody>
                    <a:bodyPr/>
                    <a:lstStyle/>
                    <a:p>
                      <a:pPr algn="l">
                        <a:lnSpc>
                          <a:spcPts val="5700"/>
                        </a:lnSpc>
                        <a:defRPr sz="1800"/>
                      </a:pPr>
                      <a:r>
                        <a:rPr lang="de-DE" sz="24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r>
                        <a:rPr sz="24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</a:t>
                      </a:r>
                      <a:r>
                        <a:rPr lang="de-DE" sz="24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</a:t>
                      </a:r>
                      <a:r>
                        <a:rPr sz="24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</a:t>
                      </a:r>
                      <a:endParaRPr sz="2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20" marR="121920" marT="60960" marB="60960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700"/>
                        </a:lnSpc>
                        <a:defRPr sz="1800"/>
                      </a:pPr>
                      <a:r>
                        <a:rPr lang="de-DE" sz="24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Florian</a:t>
                      </a:r>
                      <a:endParaRPr sz="2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20" marR="121920" marT="60960" marB="60960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E9EDF4"/>
                    </a:solidFill>
                  </a:tcPr>
                </a:tc>
              </a:tr>
              <a:tr h="262867">
                <a:tc>
                  <a:txBody>
                    <a:bodyPr/>
                    <a:lstStyle/>
                    <a:p>
                      <a:pPr algn="l">
                        <a:lnSpc>
                          <a:spcPts val="5700"/>
                        </a:lnSpc>
                        <a:defRPr sz="1800"/>
                      </a:pPr>
                      <a:r>
                        <a:rPr lang="de-DE" sz="24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r>
                        <a:rPr sz="24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</a:t>
                      </a:r>
                      <a:r>
                        <a:rPr lang="de-DE" sz="24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</a:t>
                      </a:r>
                      <a:r>
                        <a:rPr sz="24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</a:t>
                      </a:r>
                      <a:endParaRPr sz="2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20" marR="121920" marT="60960" marB="60960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700"/>
                        </a:lnSpc>
                        <a:defRPr sz="1800"/>
                      </a:pPr>
                      <a:r>
                        <a:rPr lang="de-DE" sz="24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Frank / </a:t>
                      </a:r>
                      <a:r>
                        <a:rPr lang="de-DE" sz="2400" b="1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Willi</a:t>
                      </a:r>
                      <a:endParaRPr sz="2400" b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20" marR="121920" marT="60960" marB="60960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D0D8E8"/>
                    </a:solidFill>
                  </a:tcPr>
                </a:tc>
              </a:tr>
              <a:tr h="262867">
                <a:tc>
                  <a:txBody>
                    <a:bodyPr/>
                    <a:lstStyle/>
                    <a:p>
                      <a:pPr algn="l">
                        <a:lnSpc>
                          <a:spcPts val="5700"/>
                        </a:lnSpc>
                        <a:defRPr sz="1800"/>
                      </a:pPr>
                      <a:r>
                        <a:rPr lang="de-DE" sz="24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r>
                        <a:rPr sz="24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</a:t>
                      </a:r>
                      <a:r>
                        <a:rPr lang="de-DE" sz="24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</a:t>
                      </a:r>
                      <a:r>
                        <a:rPr sz="24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</a:t>
                      </a:r>
                      <a:endParaRPr sz="2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20" marR="121920" marT="60960" marB="60960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700"/>
                        </a:lnSpc>
                        <a:defRPr sz="1800"/>
                      </a:pPr>
                      <a:r>
                        <a:rPr lang="de-DE" sz="24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Florian</a:t>
                      </a:r>
                      <a:r>
                        <a:rPr lang="de-DE" sz="2400" baseline="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/ Willi</a:t>
                      </a:r>
                      <a:endParaRPr sz="2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20" marR="121920" marT="60960" marB="60960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E9EDF4"/>
                    </a:solidFill>
                  </a:tcPr>
                </a:tc>
              </a:tr>
              <a:tr h="262867">
                <a:tc>
                  <a:txBody>
                    <a:bodyPr/>
                    <a:lstStyle/>
                    <a:p>
                      <a:pPr algn="l">
                        <a:lnSpc>
                          <a:spcPts val="5700"/>
                        </a:lnSpc>
                        <a:defRPr sz="1800"/>
                      </a:pPr>
                      <a:r>
                        <a:rPr lang="de-DE" sz="24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r>
                        <a:rPr sz="24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</a:t>
                      </a:r>
                      <a:r>
                        <a:rPr lang="de-DE" sz="24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</a:t>
                      </a:r>
                      <a:r>
                        <a:rPr sz="24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</a:t>
                      </a:r>
                      <a:endParaRPr sz="2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20" marR="121920" marT="60960" marB="60960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700"/>
                        </a:lnSpc>
                        <a:defRPr sz="1800"/>
                      </a:pPr>
                      <a:r>
                        <a:rPr lang="de-DE" sz="24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Thomas</a:t>
                      </a:r>
                      <a:r>
                        <a:rPr lang="de-DE" sz="2400" baseline="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/ Hannes</a:t>
                      </a:r>
                      <a:endParaRPr sz="2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20" marR="121920" marT="60960" marB="60960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pic>
        <p:nvPicPr>
          <p:cNvPr id="136" name="Bild" descr="Bild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07568" y="6239825"/>
            <a:ext cx="7442200" cy="6096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610010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ummar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 dirty="0" smtClean="0"/>
              <a:t>ARES </a:t>
            </a:r>
            <a:r>
              <a:rPr lang="de-DE" dirty="0" err="1" smtClean="0"/>
              <a:t>schedule</a:t>
            </a:r>
            <a:endParaRPr dirty="0"/>
          </a:p>
        </p:txBody>
      </p:sp>
      <p:sp>
        <p:nvSpPr>
          <p:cNvPr id="141" name="Textplatzhalter 7"/>
          <p:cNvSpPr>
            <a:spLocks noGrp="1"/>
          </p:cNvSpPr>
          <p:nvPr>
            <p:ph type="body" idx="13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 marL="0" indent="0">
              <a:spcBef>
                <a:spcPts val="0"/>
              </a:spcBef>
              <a:buSzTx/>
              <a:buFontTx/>
              <a:buNone/>
              <a:defRPr b="1">
                <a:solidFill>
                  <a:schemeClr val="accent2"/>
                </a:solidFill>
              </a:defRPr>
            </a:lvl1pPr>
          </a:lstStyle>
          <a:p>
            <a:r>
              <a:rPr dirty="0"/>
              <a:t>Week </a:t>
            </a:r>
            <a:r>
              <a:rPr dirty="0" smtClean="0"/>
              <a:t>3</a:t>
            </a:r>
            <a:r>
              <a:rPr lang="de-DE" dirty="0"/>
              <a:t>4</a:t>
            </a:r>
            <a:endParaRPr dirty="0"/>
          </a:p>
        </p:txBody>
      </p:sp>
      <p:sp>
        <p:nvSpPr>
          <p:cNvPr id="142" name="Rechteck"/>
          <p:cNvSpPr/>
          <p:nvPr/>
        </p:nvSpPr>
        <p:spPr>
          <a:xfrm>
            <a:off x="1015974" y="4685229"/>
            <a:ext cx="1387499" cy="45109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43" name="Rechteck"/>
          <p:cNvSpPr/>
          <p:nvPr/>
        </p:nvSpPr>
        <p:spPr>
          <a:xfrm>
            <a:off x="460455" y="4893132"/>
            <a:ext cx="612700" cy="254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44" name="Rechteck"/>
          <p:cNvSpPr/>
          <p:nvPr/>
        </p:nvSpPr>
        <p:spPr>
          <a:xfrm>
            <a:off x="2494045" y="4917402"/>
            <a:ext cx="2524590" cy="45109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45" name="Rechteck"/>
          <p:cNvSpPr/>
          <p:nvPr/>
        </p:nvSpPr>
        <p:spPr>
          <a:xfrm>
            <a:off x="4155253" y="4704612"/>
            <a:ext cx="612700" cy="254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46" name="Rechteck"/>
          <p:cNvSpPr/>
          <p:nvPr/>
        </p:nvSpPr>
        <p:spPr>
          <a:xfrm>
            <a:off x="2680384" y="3763700"/>
            <a:ext cx="612700" cy="254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47" name="Rechteck"/>
          <p:cNvSpPr/>
          <p:nvPr/>
        </p:nvSpPr>
        <p:spPr>
          <a:xfrm>
            <a:off x="5018465" y="3763700"/>
            <a:ext cx="1542984" cy="254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48" name="Rechteck"/>
          <p:cNvSpPr/>
          <p:nvPr/>
        </p:nvSpPr>
        <p:spPr>
          <a:xfrm>
            <a:off x="5337208" y="4893132"/>
            <a:ext cx="6459831" cy="254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49" name="Rechteck"/>
          <p:cNvSpPr/>
          <p:nvPr/>
        </p:nvSpPr>
        <p:spPr>
          <a:xfrm>
            <a:off x="7370283" y="3763700"/>
            <a:ext cx="325553" cy="254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50" name="Rechteck"/>
          <p:cNvSpPr/>
          <p:nvPr/>
        </p:nvSpPr>
        <p:spPr>
          <a:xfrm>
            <a:off x="9746372" y="3763700"/>
            <a:ext cx="791058" cy="254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51" name="Rechteck"/>
          <p:cNvSpPr/>
          <p:nvPr/>
        </p:nvSpPr>
        <p:spPr>
          <a:xfrm>
            <a:off x="11450968" y="4704612"/>
            <a:ext cx="325553" cy="254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52" name="Rechteck"/>
          <p:cNvSpPr/>
          <p:nvPr/>
        </p:nvSpPr>
        <p:spPr>
          <a:xfrm>
            <a:off x="8298217" y="4704612"/>
            <a:ext cx="1094506" cy="254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grpSp>
        <p:nvGrpSpPr>
          <p:cNvPr id="187" name="Gruppieren"/>
          <p:cNvGrpSpPr/>
          <p:nvPr/>
        </p:nvGrpSpPr>
        <p:grpSpPr>
          <a:xfrm>
            <a:off x="365697" y="1617105"/>
            <a:ext cx="11483306" cy="3129752"/>
            <a:chOff x="0" y="0"/>
            <a:chExt cx="11483305" cy="3129751"/>
          </a:xfrm>
        </p:grpSpPr>
        <p:grpSp>
          <p:nvGrpSpPr>
            <p:cNvPr id="156" name="Gruppieren"/>
            <p:cNvGrpSpPr/>
            <p:nvPr/>
          </p:nvGrpSpPr>
          <p:grpSpPr>
            <a:xfrm>
              <a:off x="0" y="0"/>
              <a:ext cx="11483306" cy="2069588"/>
              <a:chOff x="0" y="0"/>
              <a:chExt cx="11483305" cy="2069587"/>
            </a:xfrm>
          </p:grpSpPr>
          <p:pic>
            <p:nvPicPr>
              <p:cNvPr id="153" name="Bild" descr="Bild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rcRect/>
              <a:stretch>
                <a:fillRect/>
              </a:stretch>
            </p:blipFill>
            <p:spPr>
              <a:xfrm>
                <a:off x="0" y="102808"/>
                <a:ext cx="6856907" cy="196678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54" name="Bild" descr="Bild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6923954" y="0"/>
                <a:ext cx="4559352" cy="2047238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55" name="Bild" descr="Bild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rcRect l="85604" t="50788" r="9649" b="35709"/>
              <a:stretch>
                <a:fillRect/>
              </a:stretch>
            </p:blipFill>
            <p:spPr>
              <a:xfrm>
                <a:off x="2642817" y="1099257"/>
                <a:ext cx="325488" cy="26555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178" name="Gruppieren"/>
            <p:cNvGrpSpPr/>
            <p:nvPr/>
          </p:nvGrpSpPr>
          <p:grpSpPr>
            <a:xfrm>
              <a:off x="51591" y="661974"/>
              <a:ext cx="11329323" cy="1314153"/>
              <a:chOff x="0" y="0"/>
              <a:chExt cx="11329322" cy="1314151"/>
            </a:xfrm>
          </p:grpSpPr>
          <p:sp>
            <p:nvSpPr>
              <p:cNvPr id="157" name="Rechteck"/>
              <p:cNvSpPr/>
              <p:nvPr/>
            </p:nvSpPr>
            <p:spPr>
              <a:xfrm>
                <a:off x="263775" y="237270"/>
                <a:ext cx="1217004" cy="451099"/>
              </a:xfrm>
              <a:prstGeom prst="rect">
                <a:avLst/>
              </a:prstGeom>
              <a:solidFill>
                <a:srgbClr val="00A5EC">
                  <a:alpha val="49789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158" name="Rechteck"/>
              <p:cNvSpPr/>
              <p:nvPr/>
            </p:nvSpPr>
            <p:spPr>
              <a:xfrm>
                <a:off x="1466778" y="237270"/>
                <a:ext cx="533788" cy="451099"/>
              </a:xfrm>
              <a:prstGeom prst="rect">
                <a:avLst/>
              </a:prstGeom>
              <a:solidFill>
                <a:srgbClr val="21D36B">
                  <a:alpha val="49789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159" name="Rechteck"/>
              <p:cNvSpPr/>
              <p:nvPr/>
            </p:nvSpPr>
            <p:spPr>
              <a:xfrm>
                <a:off x="0" y="237270"/>
                <a:ext cx="261280" cy="891391"/>
              </a:xfrm>
              <a:prstGeom prst="rect">
                <a:avLst/>
              </a:prstGeom>
              <a:solidFill>
                <a:srgbClr val="21D36B">
                  <a:alpha val="49789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160" name="Rechteck"/>
              <p:cNvSpPr/>
              <p:nvPr/>
            </p:nvSpPr>
            <p:spPr>
              <a:xfrm>
                <a:off x="266978" y="690262"/>
                <a:ext cx="1733894" cy="438399"/>
              </a:xfrm>
              <a:prstGeom prst="rect">
                <a:avLst/>
              </a:prstGeom>
              <a:solidFill>
                <a:srgbClr val="21D36B">
                  <a:alpha val="49789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161" name="Rechteck"/>
              <p:cNvSpPr/>
              <p:nvPr/>
            </p:nvSpPr>
            <p:spPr>
              <a:xfrm>
                <a:off x="2596942" y="244092"/>
                <a:ext cx="1217004" cy="451099"/>
              </a:xfrm>
              <a:prstGeom prst="rect">
                <a:avLst/>
              </a:prstGeom>
              <a:solidFill>
                <a:srgbClr val="00A5EC">
                  <a:alpha val="49789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162" name="Rechteck"/>
              <p:cNvSpPr/>
              <p:nvPr/>
            </p:nvSpPr>
            <p:spPr>
              <a:xfrm>
                <a:off x="2335636" y="237029"/>
                <a:ext cx="261280" cy="891392"/>
              </a:xfrm>
              <a:prstGeom prst="rect">
                <a:avLst/>
              </a:prstGeom>
              <a:solidFill>
                <a:srgbClr val="21D36B">
                  <a:alpha val="49789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163" name="Rechteck"/>
              <p:cNvSpPr/>
              <p:nvPr/>
            </p:nvSpPr>
            <p:spPr>
              <a:xfrm>
                <a:off x="3810505" y="44052"/>
                <a:ext cx="533789" cy="837534"/>
              </a:xfrm>
              <a:prstGeom prst="rect">
                <a:avLst/>
              </a:prstGeom>
              <a:solidFill>
                <a:srgbClr val="21D36B">
                  <a:alpha val="49789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164" name="Rechteck"/>
              <p:cNvSpPr/>
              <p:nvPr/>
            </p:nvSpPr>
            <p:spPr>
              <a:xfrm>
                <a:off x="2918981" y="45208"/>
                <a:ext cx="884229" cy="192508"/>
              </a:xfrm>
              <a:prstGeom prst="rect">
                <a:avLst/>
              </a:prstGeom>
              <a:solidFill>
                <a:srgbClr val="21D36B">
                  <a:alpha val="49789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165" name="Rechteck"/>
              <p:cNvSpPr/>
              <p:nvPr/>
            </p:nvSpPr>
            <p:spPr>
              <a:xfrm>
                <a:off x="2596968" y="691386"/>
                <a:ext cx="1217004" cy="436151"/>
              </a:xfrm>
              <a:prstGeom prst="rect">
                <a:avLst/>
              </a:prstGeom>
              <a:solidFill>
                <a:srgbClr val="FA9F00">
                  <a:alpha val="49789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166" name="Rechteck"/>
              <p:cNvSpPr/>
              <p:nvPr/>
            </p:nvSpPr>
            <p:spPr>
              <a:xfrm>
                <a:off x="4932605" y="207446"/>
                <a:ext cx="1217004" cy="951039"/>
              </a:xfrm>
              <a:prstGeom prst="rect">
                <a:avLst/>
              </a:prstGeom>
              <a:solidFill>
                <a:srgbClr val="FA9F00">
                  <a:alpha val="49789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167" name="Rechteck"/>
              <p:cNvSpPr/>
              <p:nvPr/>
            </p:nvSpPr>
            <p:spPr>
              <a:xfrm>
                <a:off x="4671274" y="205683"/>
                <a:ext cx="261280" cy="1108469"/>
              </a:xfrm>
              <a:prstGeom prst="rect">
                <a:avLst/>
              </a:prstGeom>
              <a:solidFill>
                <a:srgbClr val="21D36B">
                  <a:alpha val="49789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168" name="Rechteck"/>
              <p:cNvSpPr/>
              <p:nvPr/>
            </p:nvSpPr>
            <p:spPr>
              <a:xfrm>
                <a:off x="6153927" y="5952"/>
                <a:ext cx="533789" cy="1156025"/>
              </a:xfrm>
              <a:prstGeom prst="rect">
                <a:avLst/>
              </a:prstGeom>
              <a:solidFill>
                <a:srgbClr val="21D36B">
                  <a:alpha val="49789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169" name="Rechteck"/>
              <p:cNvSpPr/>
              <p:nvPr/>
            </p:nvSpPr>
            <p:spPr>
              <a:xfrm>
                <a:off x="7240904" y="0"/>
                <a:ext cx="1217004" cy="891391"/>
              </a:xfrm>
              <a:prstGeom prst="rect">
                <a:avLst/>
              </a:prstGeom>
              <a:solidFill>
                <a:srgbClr val="E0481D">
                  <a:alpha val="49789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170" name="Rechteck"/>
              <p:cNvSpPr/>
              <p:nvPr/>
            </p:nvSpPr>
            <p:spPr>
              <a:xfrm>
                <a:off x="7240904" y="894080"/>
                <a:ext cx="594750" cy="220757"/>
              </a:xfrm>
              <a:prstGeom prst="rect">
                <a:avLst/>
              </a:prstGeom>
              <a:solidFill>
                <a:srgbClr val="E0481D">
                  <a:alpha val="49789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171" name="Rechteck"/>
              <p:cNvSpPr/>
              <p:nvPr/>
            </p:nvSpPr>
            <p:spPr>
              <a:xfrm>
                <a:off x="9576035" y="237029"/>
                <a:ext cx="1217004" cy="891392"/>
              </a:xfrm>
              <a:prstGeom prst="rect">
                <a:avLst/>
              </a:prstGeom>
              <a:solidFill>
                <a:srgbClr val="E0481D">
                  <a:alpha val="49789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172" name="Rechteck"/>
              <p:cNvSpPr/>
              <p:nvPr/>
            </p:nvSpPr>
            <p:spPr>
              <a:xfrm>
                <a:off x="10193925" y="18384"/>
                <a:ext cx="594750" cy="220756"/>
              </a:xfrm>
              <a:prstGeom prst="rect">
                <a:avLst/>
              </a:prstGeom>
              <a:solidFill>
                <a:srgbClr val="E0481D">
                  <a:alpha val="49789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173" name="Rechteck"/>
              <p:cNvSpPr/>
              <p:nvPr/>
            </p:nvSpPr>
            <p:spPr>
              <a:xfrm>
                <a:off x="8459898" y="5952"/>
                <a:ext cx="533788" cy="885254"/>
              </a:xfrm>
              <a:prstGeom prst="rect">
                <a:avLst/>
              </a:prstGeom>
              <a:solidFill>
                <a:srgbClr val="21D36B">
                  <a:alpha val="49789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174" name="Rechteck"/>
              <p:cNvSpPr/>
              <p:nvPr/>
            </p:nvSpPr>
            <p:spPr>
              <a:xfrm>
                <a:off x="10795534" y="20192"/>
                <a:ext cx="533789" cy="885254"/>
              </a:xfrm>
              <a:prstGeom prst="rect">
                <a:avLst/>
              </a:prstGeom>
              <a:solidFill>
                <a:srgbClr val="21D36B">
                  <a:alpha val="49789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175" name="Rechteck"/>
              <p:cNvSpPr/>
              <p:nvPr/>
            </p:nvSpPr>
            <p:spPr>
              <a:xfrm>
                <a:off x="10793090" y="907675"/>
                <a:ext cx="285298" cy="222972"/>
              </a:xfrm>
              <a:prstGeom prst="rect">
                <a:avLst/>
              </a:prstGeom>
              <a:solidFill>
                <a:srgbClr val="21D36B">
                  <a:alpha val="49789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176" name="Rechteck"/>
              <p:cNvSpPr/>
              <p:nvPr/>
            </p:nvSpPr>
            <p:spPr>
              <a:xfrm>
                <a:off x="6980315" y="237029"/>
                <a:ext cx="261280" cy="883080"/>
              </a:xfrm>
              <a:prstGeom prst="rect">
                <a:avLst/>
              </a:prstGeom>
              <a:solidFill>
                <a:srgbClr val="21D36B">
                  <a:alpha val="49789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177" name="Rechteck"/>
              <p:cNvSpPr/>
              <p:nvPr/>
            </p:nvSpPr>
            <p:spPr>
              <a:xfrm>
                <a:off x="9310260" y="241425"/>
                <a:ext cx="261280" cy="883080"/>
              </a:xfrm>
              <a:prstGeom prst="rect">
                <a:avLst/>
              </a:prstGeom>
              <a:solidFill>
                <a:srgbClr val="21D36B">
                  <a:alpha val="49789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179" name="Quadrat"/>
            <p:cNvSpPr/>
            <p:nvPr/>
          </p:nvSpPr>
          <p:spPr>
            <a:xfrm>
              <a:off x="32661" y="2018200"/>
              <a:ext cx="254001" cy="254001"/>
            </a:xfrm>
            <a:prstGeom prst="rect">
              <a:avLst/>
            </a:prstGeom>
            <a:solidFill>
              <a:srgbClr val="21D36B">
                <a:alpha val="4978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80" name="Quadrat"/>
            <p:cNvSpPr/>
            <p:nvPr/>
          </p:nvSpPr>
          <p:spPr>
            <a:xfrm>
              <a:off x="32661" y="2574447"/>
              <a:ext cx="254001" cy="254001"/>
            </a:xfrm>
            <a:prstGeom prst="rect">
              <a:avLst/>
            </a:prstGeom>
            <a:solidFill>
              <a:srgbClr val="FA9F00">
                <a:alpha val="4978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81" name="Quadrat"/>
            <p:cNvSpPr/>
            <p:nvPr/>
          </p:nvSpPr>
          <p:spPr>
            <a:xfrm>
              <a:off x="32661" y="2296324"/>
              <a:ext cx="254001" cy="254001"/>
            </a:xfrm>
            <a:prstGeom prst="rect">
              <a:avLst/>
            </a:prstGeom>
            <a:solidFill>
              <a:srgbClr val="00A5EC">
                <a:alpha val="4978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82" name="Shutdown (Monday = Maintenance day)"/>
            <p:cNvSpPr txBox="1"/>
            <p:nvPr/>
          </p:nvSpPr>
          <p:spPr>
            <a:xfrm>
              <a:off x="338042" y="2018411"/>
              <a:ext cx="3027250" cy="2765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1300"/>
              </a:lvl1pPr>
            </a:lstStyle>
            <a:p>
              <a:r>
                <a:t>Shutdown (Monday = Maintenance day)</a:t>
              </a:r>
            </a:p>
          </p:txBody>
        </p:sp>
        <p:sp>
          <p:nvSpPr>
            <p:cNvPr id="183" name="RF Conditioning (Gun)"/>
            <p:cNvSpPr txBox="1"/>
            <p:nvPr/>
          </p:nvSpPr>
          <p:spPr>
            <a:xfrm>
              <a:off x="338042" y="2296986"/>
              <a:ext cx="1755867" cy="2765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1300"/>
              </a:lvl1pPr>
            </a:lstStyle>
            <a:p>
              <a:r>
                <a:t>RF Conditioning (Gun)</a:t>
              </a:r>
            </a:p>
          </p:txBody>
        </p:sp>
        <p:sp>
          <p:nvSpPr>
            <p:cNvPr id="184" name="Beam Commissioning (Gun section)"/>
            <p:cNvSpPr txBox="1"/>
            <p:nvPr/>
          </p:nvSpPr>
          <p:spPr>
            <a:xfrm>
              <a:off x="338042" y="2575560"/>
              <a:ext cx="2746709" cy="2765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1300"/>
              </a:lvl1pPr>
            </a:lstStyle>
            <a:p>
              <a:r>
                <a:t>Beam Commissioning (Gun section)</a:t>
              </a:r>
            </a:p>
          </p:txBody>
        </p:sp>
        <p:sp>
          <p:nvSpPr>
            <p:cNvPr id="185" name="Beam Commissioning (Linac section + EA1)"/>
            <p:cNvSpPr txBox="1"/>
            <p:nvPr/>
          </p:nvSpPr>
          <p:spPr>
            <a:xfrm>
              <a:off x="335598" y="2853212"/>
              <a:ext cx="3329557" cy="2765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1300"/>
              </a:lvl1pPr>
            </a:lstStyle>
            <a:p>
              <a:r>
                <a:t>Beam Commissioning (Linac section + EA1)</a:t>
              </a:r>
            </a:p>
          </p:txBody>
        </p:sp>
        <p:sp>
          <p:nvSpPr>
            <p:cNvPr id="186" name="Quadrat"/>
            <p:cNvSpPr/>
            <p:nvPr/>
          </p:nvSpPr>
          <p:spPr>
            <a:xfrm>
              <a:off x="32661" y="2853212"/>
              <a:ext cx="254001" cy="254001"/>
            </a:xfrm>
            <a:prstGeom prst="rect">
              <a:avLst/>
            </a:prstGeom>
            <a:solidFill>
              <a:srgbClr val="E0481D">
                <a:alpha val="4978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2" name="Oval 1"/>
          <p:cNvSpPr/>
          <p:nvPr/>
        </p:nvSpPr>
        <p:spPr>
          <a:xfrm>
            <a:off x="5087888" y="3140968"/>
            <a:ext cx="255590" cy="215043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058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ST3 </a:t>
            </a:r>
            <a:r>
              <a:rPr lang="de-DE" dirty="0" err="1" smtClean="0"/>
              <a:t>annual</a:t>
            </a:r>
            <a:r>
              <a:rPr lang="de-DE" dirty="0" smtClean="0"/>
              <a:t> </a:t>
            </a:r>
            <a:r>
              <a:rPr lang="de-DE" dirty="0" err="1" smtClean="0"/>
              <a:t>meeting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On Wed 23</a:t>
            </a:r>
            <a:r>
              <a:rPr lang="en-US" baseline="30000" dirty="0"/>
              <a:t>rd</a:t>
            </a:r>
            <a:r>
              <a:rPr lang="en-US" dirty="0"/>
              <a:t> September, 2020, from 14:00 to 17:00, we start with a welcome address from KIT, followed by presentations on the status of the ST3 test facilities and future plans at the Helmholtz centers.</a:t>
            </a:r>
          </a:p>
          <a:p>
            <a:pPr marL="0" indent="0">
              <a:buNone/>
            </a:pPr>
            <a:r>
              <a:rPr lang="en-US" dirty="0"/>
              <a:t> </a:t>
            </a:r>
            <a:r>
              <a:rPr lang="en-US" dirty="0" smtClean="0"/>
              <a:t>On </a:t>
            </a:r>
            <a:r>
              <a:rPr lang="en-US" dirty="0"/>
              <a:t>Thu 24</a:t>
            </a:r>
            <a:r>
              <a:rPr lang="en-US" baseline="30000" dirty="0"/>
              <a:t>th</a:t>
            </a:r>
            <a:r>
              <a:rPr lang="en-US" dirty="0"/>
              <a:t> September, 2020, from 9:00 to 17:00, we will commence with highlighted presentations and speed talks. Since we cannot organize a poster session, we will try a slightly different speed-talk format than usual.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/>
              <a:t>The </a:t>
            </a:r>
            <a:r>
              <a:rPr lang="en-US" b="1" dirty="0"/>
              <a:t>Annual Meeting in subtopic 3 (ST3) in the topic Accelerator R&amp;D (ARD) </a:t>
            </a:r>
            <a:r>
              <a:rPr lang="en-US" dirty="0"/>
              <a:t>of the </a:t>
            </a:r>
            <a:r>
              <a:rPr lang="en-US" dirty="0" err="1"/>
              <a:t>programme</a:t>
            </a:r>
            <a:r>
              <a:rPr lang="en-US" dirty="0"/>
              <a:t> Matter and Technologies (MT) is designed to provide the </a:t>
            </a:r>
            <a:r>
              <a:rPr lang="en-US" b="1" dirty="0"/>
              <a:t>platform for colleagues including students who are in the fields of advanced beam control, diagnostics and dynamics </a:t>
            </a:r>
            <a:r>
              <a:rPr lang="en-US" dirty="0"/>
              <a:t>across the HGF to exchange the progress and ideas.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/>
              <a:t>The workshop and registration can be found here: </a:t>
            </a:r>
            <a:r>
              <a:rPr lang="en-US" b="1" dirty="0">
                <a:hlinkClick r:id="rId2"/>
              </a:rPr>
              <a:t>https://indico.desy.de/indico/event/25669/</a:t>
            </a:r>
            <a:r>
              <a:rPr lang="en-US" b="1" dirty="0"/>
              <a:t>.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/>
              <a:t>Your registration is highly appreciated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https://indico.desy.de/indico/event/25669</a:t>
            </a:r>
            <a:r>
              <a:rPr lang="en-US" dirty="0" smtClean="0">
                <a:hlinkClick r:id="rId2"/>
              </a:rPr>
              <a:t>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763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MVS </a:t>
            </a:r>
            <a:r>
              <a:rPr lang="de-DE" dirty="0" err="1" smtClean="0"/>
              <a:t>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MVS </a:t>
            </a:r>
            <a:r>
              <a:rPr lang="de-DE" dirty="0" err="1" smtClean="0"/>
              <a:t>had</a:t>
            </a:r>
            <a:r>
              <a:rPr lang="de-DE" dirty="0" smtClean="0"/>
              <a:t> a </a:t>
            </a:r>
            <a:r>
              <a:rPr lang="de-DE" dirty="0" err="1" smtClean="0"/>
              <a:t>look</a:t>
            </a:r>
            <a:r>
              <a:rPr lang="de-DE" dirty="0" smtClean="0"/>
              <a:t> at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cathode</a:t>
            </a:r>
            <a:r>
              <a:rPr lang="de-DE" dirty="0" smtClean="0"/>
              <a:t>.</a:t>
            </a:r>
          </a:p>
          <a:p>
            <a:r>
              <a:rPr lang="de-DE" dirty="0" err="1" smtClean="0"/>
              <a:t>Cathode</a:t>
            </a:r>
            <a:r>
              <a:rPr lang="de-DE" dirty="0" smtClean="0"/>
              <a:t> </a:t>
            </a:r>
            <a:r>
              <a:rPr lang="de-DE" dirty="0" err="1" smtClean="0"/>
              <a:t>looks</a:t>
            </a:r>
            <a:r>
              <a:rPr lang="de-DE" dirty="0" smtClean="0"/>
              <a:t> ok.</a:t>
            </a:r>
          </a:p>
          <a:p>
            <a:r>
              <a:rPr lang="de-DE" dirty="0" smtClean="0"/>
              <a:t>But </a:t>
            </a:r>
            <a:r>
              <a:rPr lang="de-DE" dirty="0" err="1" smtClean="0"/>
              <a:t>cathode</a:t>
            </a:r>
            <a:r>
              <a:rPr lang="de-DE" dirty="0" smtClean="0"/>
              <a:t> spring </a:t>
            </a:r>
            <a:r>
              <a:rPr lang="de-DE" dirty="0" err="1" smtClean="0"/>
              <a:t>might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damaged</a:t>
            </a:r>
            <a:r>
              <a:rPr lang="de-DE" dirty="0" smtClean="0"/>
              <a:t>. </a:t>
            </a:r>
            <a:r>
              <a:rPr lang="de-DE" dirty="0" err="1" smtClean="0"/>
              <a:t>Replaced</a:t>
            </a:r>
            <a:r>
              <a:rPr lang="de-DE" dirty="0" smtClean="0"/>
              <a:t> – </a:t>
            </a:r>
            <a:r>
              <a:rPr lang="de-DE" dirty="0" err="1" smtClean="0"/>
              <a:t>now</a:t>
            </a:r>
            <a:r>
              <a:rPr lang="de-DE" dirty="0" smtClean="0"/>
              <a:t> </a:t>
            </a:r>
            <a:r>
              <a:rPr lang="de-DE" dirty="0" err="1" smtClean="0"/>
              <a:t>fine</a:t>
            </a:r>
            <a:r>
              <a:rPr lang="de-DE" dirty="0" smtClean="0"/>
              <a:t>.</a:t>
            </a:r>
          </a:p>
          <a:p>
            <a:r>
              <a:rPr lang="de-DE" dirty="0" smtClean="0"/>
              <a:t>Mo </a:t>
            </a:r>
            <a:r>
              <a:rPr lang="de-DE" dirty="0" err="1" smtClean="0"/>
              <a:t>cathode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gun</a:t>
            </a:r>
            <a:r>
              <a:rPr lang="de-DE" dirty="0" smtClean="0"/>
              <a:t> – </a:t>
            </a:r>
            <a:r>
              <a:rPr lang="de-DE" dirty="0" err="1" smtClean="0"/>
              <a:t>fresh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new</a:t>
            </a:r>
            <a:r>
              <a:rPr lang="de-DE" dirty="0" smtClean="0"/>
              <a:t>.</a:t>
            </a:r>
            <a:endParaRPr lang="de-DE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| Presentation Title | Name Surname, Date (Edit by "Insert &gt; Header and Footer")</a:t>
            </a:r>
            <a:endParaRPr lang="en-US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705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Collimator</a:t>
            </a:r>
            <a:r>
              <a:rPr lang="de-DE" dirty="0" smtClean="0"/>
              <a:t> </a:t>
            </a:r>
            <a:r>
              <a:rPr lang="de-DE" dirty="0" err="1" smtClean="0"/>
              <a:t>investigations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| Presentation Title | Name Surname, Date (Edit by "Insert &gt; Header and Footer")</a:t>
            </a:r>
            <a:endParaRPr lang="en-US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7503864" cy="501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160" y="1556792"/>
            <a:ext cx="4420204" cy="4464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8269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Collimator</a:t>
            </a:r>
            <a:r>
              <a:rPr lang="de-DE" dirty="0"/>
              <a:t> </a:t>
            </a:r>
            <a:r>
              <a:rPr lang="de-DE" dirty="0" err="1"/>
              <a:t>investigations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| Presentation Title | Name Surname, Date (Edit by "Insert &gt; Header and Footer")</a:t>
            </a:r>
            <a:endParaRPr lang="en-US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141" y="1406525"/>
            <a:ext cx="8477718" cy="501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9548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Collimator</a:t>
            </a:r>
            <a:r>
              <a:rPr lang="de-DE" dirty="0"/>
              <a:t> </a:t>
            </a:r>
            <a:r>
              <a:rPr lang="de-DE" dirty="0" err="1"/>
              <a:t>investigations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| Presentation Title | Name Surname, Date (Edit by "Insert &gt; Header and Footer")</a:t>
            </a:r>
            <a:endParaRPr lang="en-US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121" y="1406525"/>
            <a:ext cx="7629759" cy="501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77758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Other </a:t>
            </a:r>
            <a:r>
              <a:rPr lang="de-DE" dirty="0" smtClean="0"/>
              <a:t>(</a:t>
            </a:r>
            <a:r>
              <a:rPr lang="de-DE" dirty="0" err="1" smtClean="0"/>
              <a:t>technical</a:t>
            </a:r>
            <a:r>
              <a:rPr lang="de-DE" dirty="0" smtClean="0"/>
              <a:t>) </a:t>
            </a:r>
            <a:r>
              <a:rPr lang="de-DE" dirty="0" err="1" smtClean="0"/>
              <a:t>stuff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352" y="1847751"/>
            <a:ext cx="11376025" cy="5010249"/>
          </a:xfrm>
        </p:spPr>
        <p:txBody>
          <a:bodyPr/>
          <a:lstStyle/>
          <a:p>
            <a:r>
              <a:rPr lang="de-DE" dirty="0" err="1" smtClean="0"/>
              <a:t>Collimator</a:t>
            </a:r>
            <a:r>
              <a:rPr lang="de-DE" dirty="0" smtClean="0"/>
              <a:t> lost </a:t>
            </a:r>
            <a:r>
              <a:rPr lang="de-DE" dirty="0" err="1" smtClean="0"/>
              <a:t>steps</a:t>
            </a:r>
            <a:r>
              <a:rPr lang="de-DE" dirty="0" smtClean="0"/>
              <a:t> – </a:t>
            </a:r>
            <a:r>
              <a:rPr lang="de-DE" dirty="0" err="1" smtClean="0"/>
              <a:t>adjusted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Gunnar </a:t>
            </a:r>
            <a:r>
              <a:rPr lang="de-DE" dirty="0" err="1" smtClean="0"/>
              <a:t>during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Weekend.</a:t>
            </a:r>
          </a:p>
          <a:p>
            <a:r>
              <a:rPr lang="de-DE" dirty="0" smtClean="0"/>
              <a:t>Crane </a:t>
            </a:r>
            <a:r>
              <a:rPr lang="de-DE" dirty="0" err="1" smtClean="0"/>
              <a:t>works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construction</a:t>
            </a:r>
            <a:r>
              <a:rPr lang="de-DE" dirty="0" smtClean="0"/>
              <a:t> </a:t>
            </a:r>
            <a:r>
              <a:rPr lang="de-DE" dirty="0" err="1" smtClean="0"/>
              <a:t>work</a:t>
            </a:r>
            <a:r>
              <a:rPr lang="de-DE" dirty="0" smtClean="0"/>
              <a:t> </a:t>
            </a:r>
            <a:r>
              <a:rPr lang="de-DE" dirty="0" err="1" smtClean="0"/>
              <a:t>expected</a:t>
            </a:r>
            <a:r>
              <a:rPr lang="de-DE" dirty="0"/>
              <a:t> </a:t>
            </a:r>
            <a:r>
              <a:rPr lang="de-DE" dirty="0" smtClean="0"/>
              <a:t>– </a:t>
            </a:r>
            <a:r>
              <a:rPr lang="de-DE" dirty="0" err="1" smtClean="0"/>
              <a:t>going</a:t>
            </a:r>
            <a:r>
              <a:rPr lang="de-DE" dirty="0" smtClean="0"/>
              <a:t> back </a:t>
            </a:r>
            <a:r>
              <a:rPr lang="de-DE" dirty="0" err="1" smtClean="0"/>
              <a:t>to</a:t>
            </a:r>
            <a:r>
              <a:rPr lang="de-DE" dirty="0" smtClean="0"/>
              <a:t> BKR </a:t>
            </a:r>
            <a:r>
              <a:rPr lang="de-DE" dirty="0" err="1" smtClean="0"/>
              <a:t>under</a:t>
            </a:r>
            <a:r>
              <a:rPr lang="de-DE" dirty="0" smtClean="0"/>
              <a:t> </a:t>
            </a:r>
            <a:r>
              <a:rPr lang="de-DE" dirty="0" err="1" smtClean="0"/>
              <a:t>discussion</a:t>
            </a:r>
            <a:r>
              <a:rPr lang="de-DE" dirty="0" smtClean="0"/>
              <a:t>.</a:t>
            </a:r>
          </a:p>
          <a:p>
            <a:r>
              <a:rPr lang="de-DE" dirty="0" smtClean="0"/>
              <a:t>Dark </a:t>
            </a:r>
            <a:r>
              <a:rPr lang="de-DE" dirty="0" err="1" smtClean="0"/>
              <a:t>Current</a:t>
            </a:r>
            <a:r>
              <a:rPr lang="de-DE" dirty="0" smtClean="0"/>
              <a:t> </a:t>
            </a:r>
            <a:r>
              <a:rPr lang="de-DE" dirty="0" err="1" smtClean="0"/>
              <a:t>comparison</a:t>
            </a:r>
            <a:r>
              <a:rPr lang="de-DE" dirty="0" smtClean="0"/>
              <a:t> </a:t>
            </a:r>
            <a:r>
              <a:rPr lang="de-DE" dirty="0" err="1" smtClean="0"/>
              <a:t>ongoing</a:t>
            </a:r>
            <a:r>
              <a:rPr lang="de-DE" dirty="0" smtClean="0"/>
              <a:t>.</a:t>
            </a:r>
          </a:p>
          <a:p>
            <a:endParaRPr lang="de-DE" i="1" dirty="0" smtClean="0"/>
          </a:p>
          <a:p>
            <a:r>
              <a:rPr lang="de-DE" i="1" dirty="0" smtClean="0"/>
              <a:t>Power </a:t>
            </a:r>
            <a:r>
              <a:rPr lang="de-DE" i="1" dirty="0" err="1" smtClean="0"/>
              <a:t>dependend</a:t>
            </a:r>
            <a:r>
              <a:rPr lang="de-DE" i="1" dirty="0" smtClean="0"/>
              <a:t> </a:t>
            </a:r>
            <a:r>
              <a:rPr lang="de-DE" i="1" dirty="0" err="1" smtClean="0"/>
              <a:t>base</a:t>
            </a:r>
            <a:r>
              <a:rPr lang="de-DE" i="1" dirty="0" smtClean="0"/>
              <a:t> </a:t>
            </a:r>
            <a:r>
              <a:rPr lang="de-DE" i="1" dirty="0" err="1" smtClean="0"/>
              <a:t>line</a:t>
            </a:r>
            <a:r>
              <a:rPr lang="de-DE" i="1" dirty="0" smtClean="0"/>
              <a:t> FC – MDI </a:t>
            </a:r>
            <a:r>
              <a:rPr lang="de-DE" i="1" dirty="0" err="1" smtClean="0"/>
              <a:t>informed</a:t>
            </a:r>
            <a:r>
              <a:rPr lang="de-DE" i="1" dirty="0" smtClean="0"/>
              <a:t> </a:t>
            </a:r>
            <a:r>
              <a:rPr lang="de-DE" i="1" dirty="0" err="1" smtClean="0"/>
              <a:t>problem</a:t>
            </a:r>
            <a:r>
              <a:rPr lang="de-DE" i="1" dirty="0" smtClean="0"/>
              <a:t> not </a:t>
            </a:r>
            <a:r>
              <a:rPr lang="de-DE" i="1" dirty="0" err="1" smtClean="0"/>
              <a:t>understood</a:t>
            </a:r>
            <a:r>
              <a:rPr lang="de-DE" i="1" dirty="0" smtClean="0"/>
              <a:t>. </a:t>
            </a:r>
            <a:r>
              <a:rPr lang="de-DE" i="1" dirty="0" err="1" smtClean="0"/>
              <a:t>Please</a:t>
            </a:r>
            <a:r>
              <a:rPr lang="de-DE" i="1" dirty="0" smtClean="0"/>
              <a:t> send </a:t>
            </a:r>
            <a:r>
              <a:rPr lang="de-DE" i="1" dirty="0" err="1" smtClean="0"/>
              <a:t>screenshot</a:t>
            </a:r>
            <a:r>
              <a:rPr lang="de-DE" i="1" dirty="0" smtClean="0"/>
              <a:t> </a:t>
            </a:r>
            <a:r>
              <a:rPr lang="de-DE" i="1" dirty="0" err="1" smtClean="0"/>
              <a:t>to</a:t>
            </a:r>
            <a:r>
              <a:rPr lang="de-DE" i="1" dirty="0" smtClean="0"/>
              <a:t> MDI (M. Werner).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| Presentation Title | Name Surname, Date (Edit by "Insert &gt; Header and Footer")</a:t>
            </a:r>
            <a:endParaRPr lang="en-US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517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| Presentation Title | Name Surname, Date (Edit by "Insert &gt; Header and Footer")</a:t>
            </a:r>
            <a:endParaRPr lang="en-US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992" y="847703"/>
            <a:ext cx="5902970" cy="5595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24208">
            <a:off x="-42392" y="2649038"/>
            <a:ext cx="6624736" cy="1690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87158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| Presentation Title | Name Surname, Date (Edit by "Insert &gt; Header and Footer")</a:t>
            </a:r>
            <a:endParaRPr lang="en-US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968" y="1196751"/>
            <a:ext cx="5925666" cy="5642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96589">
            <a:off x="5012" y="2924944"/>
            <a:ext cx="6595044" cy="1583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0463246"/>
      </p:ext>
    </p:extLst>
  </p:cSld>
  <p:clrMapOvr>
    <a:masterClrMapping/>
  </p:clrMapOvr>
</p:sld>
</file>

<file path=ppt/theme/theme1.xml><?xml version="1.0" encoding="utf-8"?>
<a:theme xmlns:a="http://schemas.openxmlformats.org/drawingml/2006/main" name="DESY_PowerPoint_16x9_en (1)">
  <a:themeElements>
    <a:clrScheme name="DESY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18F1F"/>
      </a:accent2>
      <a:accent3>
        <a:srgbClr val="004B7D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1"/>
          </a:solidFill>
        </a:ln>
      </a:spPr>
      <a:bodyPr rtlCol="0" anchor="ctr"/>
      <a:lstStyle>
        <a:defPPr algn="ctr"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dirty="0" err="1" smtClean="0"/>
        </a:defPPr>
      </a:lstStyle>
    </a:txDef>
  </a:objectDefaults>
  <a:extraClrSchemeLst/>
  <a:custClrLst>
    <a:custClr>
      <a:srgbClr val="8B6EC9"/>
    </a:custClr>
    <a:custClr>
      <a:srgbClr val="E35D50"/>
    </a:custClr>
    <a:custClr>
      <a:srgbClr val="5BC5F1"/>
    </a:custClr>
    <a:custClr>
      <a:srgbClr val="00AA92"/>
    </a:custClr>
  </a:custClrLst>
  <a:extLst>
    <a:ext uri="{05A4C25C-085E-4340-85A3-A5531E510DB2}">
      <thm15:themeFamily xmlns="" xmlns:thm15="http://schemas.microsoft.com/office/thememl/2012/main" name="Präsentation10" id="{2B0CCFEF-3092-0942-8FFD-946A8089C971}" vid="{71341955-5B0B-6345-98C1-5CB085C5AEBD}"/>
    </a:ext>
  </a:extLst>
</a:theme>
</file>

<file path=ppt/theme/theme2.xml><?xml version="1.0" encoding="utf-8"?>
<a:theme xmlns:a="http://schemas.openxmlformats.org/drawingml/2006/main" name="Office">
  <a:themeElements>
    <a:clrScheme name="Benutzerdefiniert 104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F9E1B"/>
      </a:accent2>
      <a:accent3>
        <a:srgbClr val="020A0A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Benutzerdefiniert 104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F9E1B"/>
      </a:accent2>
      <a:accent3>
        <a:srgbClr val="020A0A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DESY_PowerPoint_16x9_en (1)</Template>
  <TotalTime>0</TotalTime>
  <Words>480</Words>
  <Application>Microsoft Office PowerPoint</Application>
  <PresentationFormat>Custom</PresentationFormat>
  <Paragraphs>86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DESY_PowerPoint_16x9_en (1)</vt:lpstr>
      <vt:lpstr>ARES Operation Meeting</vt:lpstr>
      <vt:lpstr>ST3 annual meeting</vt:lpstr>
      <vt:lpstr>MVS activity</vt:lpstr>
      <vt:lpstr>Collimator investigations</vt:lpstr>
      <vt:lpstr>Collimator investigations</vt:lpstr>
      <vt:lpstr>Collimator investigations</vt:lpstr>
      <vt:lpstr>Other (technical) stuff</vt:lpstr>
      <vt:lpstr>PowerPoint Presentation</vt:lpstr>
      <vt:lpstr>PowerPoint Presentation</vt:lpstr>
      <vt:lpstr>Dark Current Burst</vt:lpstr>
      <vt:lpstr>Plans for week 35 </vt:lpstr>
      <vt:lpstr>Schedule</vt:lpstr>
      <vt:lpstr>Schedule</vt:lpstr>
      <vt:lpstr>ARES schedule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SINBAD ARES Beam commissioning</dc:title>
  <dc:creator>Panofski, Eva</dc:creator>
  <cp:lastModifiedBy>Burkart, Florian</cp:lastModifiedBy>
  <cp:revision>75</cp:revision>
  <dcterms:created xsi:type="dcterms:W3CDTF">2020-02-10T13:37:05Z</dcterms:created>
  <dcterms:modified xsi:type="dcterms:W3CDTF">2020-08-24T11:35:45Z</dcterms:modified>
</cp:coreProperties>
</file>