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9" r:id="rId8"/>
    <p:sldId id="268" r:id="rId9"/>
    <p:sldId id="262" r:id="rId10"/>
    <p:sldId id="263" r:id="rId11"/>
    <p:sldId id="264" r:id="rId12"/>
    <p:sldId id="265" r:id="rId13"/>
    <p:sldId id="266" r:id="rId14"/>
    <p:sldId id="267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7"/>
    <p:restoredTop sz="94676"/>
  </p:normalViewPr>
  <p:slideViewPr>
    <p:cSldViewPr snapToGrid="0" snapToObjects="1">
      <p:cViewPr varScale="1">
        <p:scale>
          <a:sx n="101" d="100"/>
          <a:sy n="101" d="100"/>
        </p:scale>
        <p:origin x="232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3CB4DA-54C8-004D-890D-F32DABDE98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EF16E5-09CA-B84A-AA7B-EB2DFAF2DE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A38A0D-49A0-6D45-B972-D88E9049E4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FBA28-C404-2248-AA0C-42D69931683A}" type="datetimeFigureOut">
              <a:rPr lang="en-US" smtClean="0"/>
              <a:t>8/26/20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46FBBE-B307-1C41-917D-29A6215CA9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1ED9D3-3B7B-F04E-8CEB-1CA2E07780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B3803-D1D1-A145-AF0F-31DCD7B006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442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885078-0511-7446-B0B9-5094068B5C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D77E4B-A846-0541-AC3C-63098F301C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7DA035-14D5-EF45-A185-ACC411920F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FBA28-C404-2248-AA0C-42D69931683A}" type="datetimeFigureOut">
              <a:rPr lang="en-US" smtClean="0"/>
              <a:t>8/26/20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6CF43A-3377-C641-9903-81FFB5B6AD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AFC6B4-15B8-2C4F-9827-0DB00FBC0E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B3803-D1D1-A145-AF0F-31DCD7B006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0858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A629BB6-845F-834A-AB26-DB511356F3F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4B5BE07-5717-4849-9CC2-1CDF320B6A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35239C-4C07-D74D-9B82-4E94D17BE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FBA28-C404-2248-AA0C-42D69931683A}" type="datetimeFigureOut">
              <a:rPr lang="en-US" smtClean="0"/>
              <a:t>8/26/20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A1B27A-28C4-484C-B345-22E91B5AFC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81343C-6156-6A44-BDCE-82D9BA58AA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B3803-D1D1-A145-AF0F-31DCD7B006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289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BA07DB-098D-A14A-AFD2-C8A8CA45F5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2BD9D0-DC20-244D-A16C-54E5831E3E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7D6B18-5C1F-BE45-B8B7-600088765C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FBA28-C404-2248-AA0C-42D69931683A}" type="datetimeFigureOut">
              <a:rPr lang="en-US" smtClean="0"/>
              <a:t>8/26/20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284ECE-9BBA-724E-837A-3C2FCA905A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3A4FB2-2ADC-DE44-9F83-DDAA82F56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B3803-D1D1-A145-AF0F-31DCD7B006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210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7C9933-2187-FD41-90B9-7BF9F83F20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4AC515-06E0-A841-AFBC-C373AD582D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BD4E2F-6629-1D4B-B07C-0359223897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FBA28-C404-2248-AA0C-42D69931683A}" type="datetimeFigureOut">
              <a:rPr lang="en-US" smtClean="0"/>
              <a:t>8/26/20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59664B-E587-4F4F-814A-FAD02F8FBB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C5F251-FEFB-D149-BA8E-DB586D12A4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B3803-D1D1-A145-AF0F-31DCD7B006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2063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302719-8A36-1445-B9CC-8BF9A48748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D4E5B8-901A-D24C-AF6A-341746FEDA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FBE2C0-0C7F-C44D-B04D-F1C2A94CEE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17F6C4-50C6-3948-874E-F520FAC678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FBA28-C404-2248-AA0C-42D69931683A}" type="datetimeFigureOut">
              <a:rPr lang="en-US" smtClean="0"/>
              <a:t>8/26/20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9C5652-BCDB-3144-AE80-F7FE9FD8E9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22CAF7-D995-2E4F-8569-3A633E03F5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B3803-D1D1-A145-AF0F-31DCD7B006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7957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695139-849A-C947-A5A8-6644B75B2F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715947-1709-944E-A29B-4330F131C7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DFBBED-22C8-BB4F-BC53-5379D92BFD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533AF11-3FFB-E74D-B2BD-4E9F4E216E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7FE5647-74B0-5F4F-B44C-1B9C0386E4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EC418FB-5A3D-B547-8E7B-AC6D522E15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FBA28-C404-2248-AA0C-42D69931683A}" type="datetimeFigureOut">
              <a:rPr lang="en-US" smtClean="0"/>
              <a:t>8/26/20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4A95479-964A-BA4F-8545-5B73D69539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30BC583-6A3C-CD4C-A605-C2C50192A3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B3803-D1D1-A145-AF0F-31DCD7B006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2174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FCBDC4-56BC-2349-B184-4D1BFFE13E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902C786-F66B-4E48-9718-3E0FE8226E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FBA28-C404-2248-AA0C-42D69931683A}" type="datetimeFigureOut">
              <a:rPr lang="en-US" smtClean="0"/>
              <a:t>8/26/20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B32BC3-94CE-B745-8074-CC7E52885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933DCA-4799-084B-80C0-B082364DC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B3803-D1D1-A145-AF0F-31DCD7B006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7971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EE164B4-4117-CD48-AB18-377F03B8EA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FBA28-C404-2248-AA0C-42D69931683A}" type="datetimeFigureOut">
              <a:rPr lang="en-US" smtClean="0"/>
              <a:t>8/26/20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0F28429-3F96-5C43-8503-76C0676B78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9FBBFA-3F16-9A4C-87B9-6BACE46AD5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B3803-D1D1-A145-AF0F-31DCD7B006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067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23DE40-2E43-7647-BE53-1727955DAE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4DA3BB-5A75-624A-9A82-F843B5B47B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4EB440-F629-E441-BF22-186200BE9E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47A4DB-17FD-A347-89F7-EF72CDC077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FBA28-C404-2248-AA0C-42D69931683A}" type="datetimeFigureOut">
              <a:rPr lang="en-US" smtClean="0"/>
              <a:t>8/26/20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5CF15A-052A-8B4E-B886-AD4750A6E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D43EF4-5969-5442-8C88-3243F65F03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B3803-D1D1-A145-AF0F-31DCD7B006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3816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1CC04-8416-1F4C-B71A-019D4D1B9E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95CA3FA-AC92-AA45-A914-8734C8EA305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8A3AB4-4E05-7C4B-B190-9B9F9444DE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CC68DE-BCA8-C446-8935-62142E2D01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FBA28-C404-2248-AA0C-42D69931683A}" type="datetimeFigureOut">
              <a:rPr lang="en-US" smtClean="0"/>
              <a:t>8/26/20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C3F1F1-1FAE-B640-B9BC-389C910BBF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2E7099-B5C5-C643-A493-EB0BA13D3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B3803-D1D1-A145-AF0F-31DCD7B006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8858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6AB5F98-D6C6-1B47-BD85-5725696EE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DBB114-FF55-4947-B030-C3117591A0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EB0C54-D89C-6449-9BD3-3D3891E440D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0FBA28-C404-2248-AA0C-42D69931683A}" type="datetimeFigureOut">
              <a:rPr lang="en-US" smtClean="0"/>
              <a:t>8/26/20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DAAD47-EC47-3843-9936-EF2D7DE7DB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DCC3CB-C111-1048-A30D-449F2E3AF3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1B3803-D1D1-A145-AF0F-31DCD7B006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481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5B66F6-97E8-B843-8B38-B1B976AC5C3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CDR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562C735-4D94-0148-AD14-5EA4CB1768D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84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C7A286-AAD0-134E-9A6E-C19A5BA9B5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165F70-39A7-4A4E-BD6A-0FDA78E672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is topology of the HV distribution 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80074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30133F-9421-2C47-9023-8C9CA71FA2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commissioning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91F162-9FEE-7549-9182-8479FBF7BD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will test the whole system before we install it (with muons for example -&gt; trigger?) </a:t>
            </a:r>
          </a:p>
          <a:p>
            <a:r>
              <a:rPr lang="en-US" dirty="0"/>
              <a:t>We install on the alignment pins respect to the tracker (Noam is on vacation this week, next week I will meet with him and the mechanical engineer)</a:t>
            </a:r>
          </a:p>
          <a:p>
            <a:r>
              <a:rPr lang="en-US" dirty="0"/>
              <a:t>We connect all the cables from the rack(s) to the patch panel.</a:t>
            </a:r>
          </a:p>
          <a:p>
            <a:r>
              <a:rPr lang="en-US" dirty="0"/>
              <a:t>We take a cosmic run to be sure that everything is well connected (?)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15390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476CC3-5E05-E241-A34B-449D49D095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Trigger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BAE028-A4D3-AA4B-A5AB-5B828D9ADB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Cosmic trigger</a:t>
            </a:r>
          </a:p>
          <a:p>
            <a:r>
              <a:rPr lang="en-US" dirty="0"/>
              <a:t>electron beam trigger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42850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E2DA4-9DD3-3441-8119-3FE4A7A622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Operations during the data taking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4864F6-1145-2F4E-A57D-97D7BE6ECF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Monitoring of the sensor current</a:t>
            </a:r>
          </a:p>
          <a:p>
            <a:r>
              <a:rPr lang="en-US" dirty="0"/>
              <a:t>Monitoring of the temperature/humidity inside the box (?)</a:t>
            </a:r>
          </a:p>
          <a:p>
            <a:r>
              <a:rPr lang="en-US" dirty="0"/>
              <a:t>Monitoring of the FEB current (?)</a:t>
            </a:r>
          </a:p>
          <a:p>
            <a:r>
              <a:rPr lang="en-US" dirty="0"/>
              <a:t>Monitoring of the FPGA current (?)</a:t>
            </a:r>
          </a:p>
          <a:p>
            <a:r>
              <a:rPr lang="en-US" dirty="0"/>
              <a:t>Do we want an expert system to take care of this or the shifter is enough (difference is the time response) ?</a:t>
            </a:r>
          </a:p>
        </p:txBody>
      </p:sp>
    </p:spTree>
    <p:extLst>
      <p:ext uri="{BB962C8B-B14F-4D97-AF65-F5344CB8AC3E}">
        <p14:creationId xmlns:p14="http://schemas.microsoft.com/office/powerpoint/2010/main" val="23348925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3825DC-719E-1A41-946D-FEAB7DCCFA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cooling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72B788-72F5-2341-93A7-A38D5848FA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Only air cooling</a:t>
            </a:r>
          </a:p>
          <a:p>
            <a:r>
              <a:rPr lang="en-US" dirty="0"/>
              <a:t>Nitrogen inside the box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C817392-393E-DB4C-B27B-4FEF37098B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844800"/>
            <a:ext cx="5029200" cy="38862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BC3A95D-9D30-D440-9A18-DAF48643B7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3700" y="2290763"/>
            <a:ext cx="5029200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0528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7DCD1E-5338-A946-8F4C-0690B50D31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 supposed 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7A7880-CFE9-3A49-B0EA-F63E29C8D5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 sensor : 5.5x10.5 cm2</a:t>
            </a:r>
          </a:p>
          <a:p>
            <a:r>
              <a:rPr lang="en-US" dirty="0"/>
              <a:t>5 tower of 20 sensors</a:t>
            </a:r>
          </a:p>
          <a:p>
            <a:r>
              <a:rPr lang="en-US" dirty="0"/>
              <a:t>One long tungsten plane</a:t>
            </a:r>
          </a:p>
          <a:p>
            <a:r>
              <a:rPr lang="en-US" dirty="0"/>
              <a:t>Box : I need from Wolfgang the 3D model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0E8D406-3608-F04F-935A-77FA98D1C0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8400" y="0"/>
            <a:ext cx="4673600" cy="252541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713E730-A50B-1C4B-897D-E4E0A409A439}"/>
              </a:ext>
            </a:extLst>
          </p:cNvPr>
          <p:cNvSpPr txBox="1"/>
          <p:nvPr/>
        </p:nvSpPr>
        <p:spPr>
          <a:xfrm>
            <a:off x="1092200" y="4381500"/>
            <a:ext cx="48074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What I didn’t draw : </a:t>
            </a:r>
            <a:r>
              <a:rPr lang="en-US" sz="2800" dirty="0" err="1"/>
              <a:t>elx</a:t>
            </a:r>
            <a:r>
              <a:rPr lang="en-US" sz="2800" dirty="0"/>
              <a:t> support</a:t>
            </a:r>
          </a:p>
        </p:txBody>
      </p:sp>
    </p:spTree>
    <p:extLst>
      <p:ext uri="{BB962C8B-B14F-4D97-AF65-F5344CB8AC3E}">
        <p14:creationId xmlns:p14="http://schemas.microsoft.com/office/powerpoint/2010/main" val="34817605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98D7CC-9750-084C-8727-104A5BCE06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Carbon envelop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8D4EDF5-762A-4A45-9013-5E0107E2BC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0" y="3891108"/>
            <a:ext cx="3810000" cy="294409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1BB0DA0-70A7-F34D-AF36-F8A0FFA9B6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2800" y="0"/>
            <a:ext cx="5029200" cy="38862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77CB25F-4E72-FE45-995F-00A67FFA25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447512"/>
            <a:ext cx="6972300" cy="5387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458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458F97-B46D-B340-8052-F90326E046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Precise positioning of the envelop on the tungsten plane : jig (CNC)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E975495-5E61-CE47-8AFD-CF7E3F1598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798" y="1818265"/>
            <a:ext cx="6522010" cy="503973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37240B5-A9E2-7347-BA7D-83783645E0E1}"/>
              </a:ext>
            </a:extLst>
          </p:cNvPr>
          <p:cNvSpPr txBox="1"/>
          <p:nvPr/>
        </p:nvSpPr>
        <p:spPr>
          <a:xfrm>
            <a:off x="59880" y="2617829"/>
            <a:ext cx="17241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Precision bumps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83C1748-CEF5-BE49-AD31-01516F2EDFE0}"/>
              </a:ext>
            </a:extLst>
          </p:cNvPr>
          <p:cNvCxnSpPr>
            <a:cxnSpLocks/>
          </p:cNvCxnSpPr>
          <p:nvPr/>
        </p:nvCxnSpPr>
        <p:spPr>
          <a:xfrm>
            <a:off x="1049491" y="3017174"/>
            <a:ext cx="825500" cy="15391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BE9F125-D79F-2746-85CF-510ABF31E792}"/>
              </a:ext>
            </a:extLst>
          </p:cNvPr>
          <p:cNvCxnSpPr>
            <a:cxnSpLocks/>
          </p:cNvCxnSpPr>
          <p:nvPr/>
        </p:nvCxnSpPr>
        <p:spPr>
          <a:xfrm>
            <a:off x="1049491" y="2986089"/>
            <a:ext cx="1790315" cy="15391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98539785-B29C-7548-B0C9-4FCB5983D5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93058" y="1271845"/>
            <a:ext cx="2698942" cy="208554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6F6AEAC-1E13-5241-A6AE-F0C1B53F71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2800" y="2986089"/>
            <a:ext cx="5029200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9617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DCF6F5-121B-8B44-89B2-7C0E435FBD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Alignment tool between the jig and the tungsten plane (CNC)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50C4251-A6C1-4D42-BE2C-F46CE1D205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400" y="2010064"/>
            <a:ext cx="6273800" cy="48479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AD977B0-D7A7-2E45-B57F-44F6D6CEAE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8224" y="3771900"/>
            <a:ext cx="3993776" cy="30861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C124374-4578-EB4C-BC18-A5393F90B763}"/>
              </a:ext>
            </a:extLst>
          </p:cNvPr>
          <p:cNvSpPr txBox="1"/>
          <p:nvPr/>
        </p:nvSpPr>
        <p:spPr>
          <a:xfrm>
            <a:off x="7099300" y="2692400"/>
            <a:ext cx="34383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Holes to screw it on a granite table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A7A9B5F-C3E1-8743-B73E-C991B186257B}"/>
              </a:ext>
            </a:extLst>
          </p:cNvPr>
          <p:cNvCxnSpPr>
            <a:stCxn id="8" idx="1"/>
          </p:cNvCxnSpPr>
          <p:nvPr/>
        </p:nvCxnSpPr>
        <p:spPr>
          <a:xfrm flipH="1">
            <a:off x="5715000" y="2877066"/>
            <a:ext cx="1384300" cy="19870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6EE081A5-737A-654A-8236-AC5275DF737C}"/>
              </a:ext>
            </a:extLst>
          </p:cNvPr>
          <p:cNvCxnSpPr>
            <a:cxnSpLocks/>
            <a:stCxn id="8" idx="1"/>
          </p:cNvCxnSpPr>
          <p:nvPr/>
        </p:nvCxnSpPr>
        <p:spPr>
          <a:xfrm flipH="1">
            <a:off x="1308100" y="2877066"/>
            <a:ext cx="5791200" cy="12885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79534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E17144-AC01-E545-9CAC-BAEF45DB7E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assembly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39313DE-C567-874F-AD74-F736370F9E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43727"/>
            <a:ext cx="5842000" cy="451427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29A5224-9D0C-944B-AAAD-95BD54FBF5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0900" y="0"/>
            <a:ext cx="6261100" cy="483812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C71FBF0-CFCD-B942-87DE-16A25A637805}"/>
              </a:ext>
            </a:extLst>
          </p:cNvPr>
          <p:cNvSpPr txBox="1"/>
          <p:nvPr/>
        </p:nvSpPr>
        <p:spPr>
          <a:xfrm>
            <a:off x="546100" y="5842000"/>
            <a:ext cx="1013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tungsten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FF02B71-5B68-0A40-B305-8622EF5FCA55}"/>
              </a:ext>
            </a:extLst>
          </p:cNvPr>
          <p:cNvCxnSpPr/>
          <p:nvPr/>
        </p:nvCxnSpPr>
        <p:spPr>
          <a:xfrm flipV="1">
            <a:off x="1727200" y="5410200"/>
            <a:ext cx="736600" cy="533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973DA4AE-E934-EE43-9070-45427A1B5C01}"/>
              </a:ext>
            </a:extLst>
          </p:cNvPr>
          <p:cNvSpPr txBox="1"/>
          <p:nvPr/>
        </p:nvSpPr>
        <p:spPr>
          <a:xfrm>
            <a:off x="6985000" y="5765800"/>
            <a:ext cx="401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jig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B0BD900C-8C79-1540-99FF-0EF8789A814E}"/>
              </a:ext>
            </a:extLst>
          </p:cNvPr>
          <p:cNvCxnSpPr/>
          <p:nvPr/>
        </p:nvCxnSpPr>
        <p:spPr>
          <a:xfrm flipH="1" flipV="1">
            <a:off x="5461000" y="5410200"/>
            <a:ext cx="1435100" cy="5402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43092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F8B61B-2725-B14F-B160-920735F5F7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Gluing of the envelop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48C786F-1B8B-8F4B-9019-AD229D3CC2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4000" y="1686214"/>
            <a:ext cx="6692900" cy="517178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A1BEBD1-3EE7-0F4C-976E-144AEDD5104A}"/>
              </a:ext>
            </a:extLst>
          </p:cNvPr>
          <p:cNvSpPr txBox="1"/>
          <p:nvPr/>
        </p:nvSpPr>
        <p:spPr>
          <a:xfrm>
            <a:off x="1562100" y="3860800"/>
            <a:ext cx="1664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Carbon envelop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870056E-6BAA-AF43-A3CD-8E63C7D314CD}"/>
              </a:ext>
            </a:extLst>
          </p:cNvPr>
          <p:cNvCxnSpPr/>
          <p:nvPr/>
        </p:nvCxnSpPr>
        <p:spPr>
          <a:xfrm>
            <a:off x="3060700" y="4272107"/>
            <a:ext cx="1574800" cy="3633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14053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E1E97C-4FE5-214B-A544-D96E8DB1B3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304" y="0"/>
            <a:ext cx="5489448" cy="1325563"/>
          </a:xfrm>
        </p:spPr>
        <p:txBody>
          <a:bodyPr/>
          <a:lstStyle/>
          <a:p>
            <a:r>
              <a:rPr lang="en-US" dirty="0"/>
              <a:t>Patch panel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722534D-A115-7046-B481-1CC90083A28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709" t="6825" r="15957" b="6098"/>
          <a:stretch/>
        </p:blipFill>
        <p:spPr>
          <a:xfrm>
            <a:off x="0" y="1293613"/>
            <a:ext cx="5650992" cy="556438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574AFFB-A3DD-B741-A937-00F63919FA7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537" t="16392" r="27555" b="13698"/>
          <a:stretch/>
        </p:blipFill>
        <p:spPr>
          <a:xfrm>
            <a:off x="5650992" y="618517"/>
            <a:ext cx="5413248" cy="6104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2533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F93D41-DD69-3F4D-8476-9106073A40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130300"/>
          </a:xfrm>
        </p:spPr>
        <p:txBody>
          <a:bodyPr/>
          <a:lstStyle/>
          <a:p>
            <a:r>
              <a:rPr lang="en-US" dirty="0" err="1"/>
              <a:t>Elx</a:t>
            </a:r>
            <a:r>
              <a:rPr lang="en-US" dirty="0"/>
              <a:t>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30030C-8CD6-834F-872A-99842F5928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30300"/>
            <a:ext cx="10515600" cy="5537199"/>
          </a:xfrm>
        </p:spPr>
        <p:txBody>
          <a:bodyPr/>
          <a:lstStyle/>
          <a:p>
            <a:r>
              <a:rPr lang="en-US" dirty="0"/>
              <a:t>How many FEBs will we have per plane ?</a:t>
            </a:r>
          </a:p>
          <a:p>
            <a:r>
              <a:rPr lang="en-US" dirty="0"/>
              <a:t>Do we consider to use FELIX (like the tracker) or do we continue with the FPGA board to read/configure the FEB ?</a:t>
            </a:r>
          </a:p>
          <a:p>
            <a:r>
              <a:rPr lang="en-US" dirty="0"/>
              <a:t>Where will be located the FPGA boards ?</a:t>
            </a:r>
          </a:p>
          <a:p>
            <a:r>
              <a:rPr lang="en-US" dirty="0"/>
              <a:t>How many FPGA boards will we have ? What are the specs of the switch which concentrate the FPGA board ethernet cables ?</a:t>
            </a:r>
          </a:p>
          <a:p>
            <a:r>
              <a:rPr lang="en-US" dirty="0"/>
              <a:t>Which type of cables between the FEBs and the FPGA boards ?</a:t>
            </a:r>
          </a:p>
          <a:p>
            <a:r>
              <a:rPr lang="en-US" dirty="0"/>
              <a:t>Consumption of the FPGA boards ? What is the topology of the LV distribution?</a:t>
            </a:r>
          </a:p>
          <a:p>
            <a:r>
              <a:rPr lang="en-US" dirty="0"/>
              <a:t>Where do we distribute the trigger (FEBs or FPGA) ?</a:t>
            </a:r>
          </a:p>
          <a:p>
            <a:r>
              <a:rPr lang="en-US" dirty="0"/>
              <a:t>How many computers for the data taking ? </a:t>
            </a:r>
          </a:p>
        </p:txBody>
      </p:sp>
    </p:spTree>
    <p:extLst>
      <p:ext uri="{BB962C8B-B14F-4D97-AF65-F5344CB8AC3E}">
        <p14:creationId xmlns:p14="http://schemas.microsoft.com/office/powerpoint/2010/main" val="5455961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985</TotalTime>
  <Words>358</Words>
  <Application>Microsoft Macintosh PowerPoint</Application>
  <PresentationFormat>Widescreen</PresentationFormat>
  <Paragraphs>46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CDR</vt:lpstr>
      <vt:lpstr>What I supposed :</vt:lpstr>
      <vt:lpstr>Carbon envelop</vt:lpstr>
      <vt:lpstr>Precise positioning of the envelop on the tungsten plane : jig (CNC)</vt:lpstr>
      <vt:lpstr>Alignment tool between the jig and the tungsten plane (CNC)</vt:lpstr>
      <vt:lpstr>assembly</vt:lpstr>
      <vt:lpstr>Gluing of the envelop</vt:lpstr>
      <vt:lpstr>Patch panel</vt:lpstr>
      <vt:lpstr>Elx question</vt:lpstr>
      <vt:lpstr>Si questions</vt:lpstr>
      <vt:lpstr>commissioning</vt:lpstr>
      <vt:lpstr>Trigger</vt:lpstr>
      <vt:lpstr>Operations during the data taking</vt:lpstr>
      <vt:lpstr>cooling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yan bb</dc:creator>
  <cp:lastModifiedBy>yan bb</cp:lastModifiedBy>
  <cp:revision>25</cp:revision>
  <dcterms:created xsi:type="dcterms:W3CDTF">2020-08-26T19:56:00Z</dcterms:created>
  <dcterms:modified xsi:type="dcterms:W3CDTF">2020-08-27T12:21:54Z</dcterms:modified>
</cp:coreProperties>
</file>