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83"/>
  </p:normalViewPr>
  <p:slideViewPr>
    <p:cSldViewPr snapToGrid="0" snapToObjects="1">
      <p:cViewPr varScale="1">
        <p:scale>
          <a:sx n="100" d="100"/>
          <a:sy n="100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eate/Dropbox/LUXE/XFELop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eate/Dropbox/LUXE/XFELop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XFEL Operations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XFEL Operations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88-5C46-AD3D-2F2F32CB240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88-5C46-AD3D-2F2F32CB240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88-5C46-AD3D-2F2F32CB240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88-5C46-AD3D-2F2F32CB24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Scheduled Down</c:v>
                </c:pt>
                <c:pt idx="1">
                  <c:v>Setup, tuning, unscheduled access</c:v>
                </c:pt>
                <c:pt idx="2">
                  <c:v>facility development</c:v>
                </c:pt>
                <c:pt idx="3">
                  <c:v>Photon delivery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2280</c:v>
                </c:pt>
                <c:pt idx="1">
                  <c:v>1176</c:v>
                </c:pt>
                <c:pt idx="2">
                  <c:v>1656</c:v>
                </c:pt>
                <c:pt idx="3">
                  <c:v>3648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88-5C46-AD3D-2F2F32CB240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047147362107994E-2"/>
          <c:y val="0.65194824181179312"/>
          <c:w val="0.51684768519414193"/>
          <c:h val="0.29373259124368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BC81B-65A1-9D4D-98EB-F1CB6625A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DF08C-0A93-9E41-88EA-6AD82A508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E0D07-7CDE-F748-B8B7-521CC23E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7384-70F1-9C4B-820F-0B4922C5E352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44592-80E8-5545-8D20-8121A529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B79A9-E1D8-E843-9DE1-E472FAAD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D5A-3676-EB4E-9FFB-D0D858FFE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7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BA30-9641-8D47-9504-16B81482E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50E58-7543-CE4C-8E11-830F016BC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16E78-B11C-1047-82D4-B4375B77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7384-70F1-9C4B-820F-0B4922C5E352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91AE2-A058-D44F-8AE2-E2620E61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25CE2-C469-DE46-AE11-7AFF56FB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D5A-3676-EB4E-9FFB-D0D858FFE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7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EBABF0-C2BF-D949-9B3D-CA7F54DE1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07304-1906-684F-9F51-EC41AACE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6C68A-9368-3448-904F-A947C1B0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7384-70F1-9C4B-820F-0B4922C5E352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FABC7-C9C8-1F4A-BDA3-059A5ED1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45233-30FC-EE47-A65F-993632BF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D5A-3676-EB4E-9FFB-D0D858FFE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6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5218-1F1D-6A4F-894F-EDB74306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DE673-055D-374D-931B-054B11ECF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97B5D-373D-E645-9AA1-F0A19091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7384-70F1-9C4B-820F-0B4922C5E352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C720F-A5C9-4C4A-9A45-E2CEF917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4B049-BB22-5149-83C4-63DBB8D5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D5A-3676-EB4E-9FFB-D0D858FFE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1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2F87-299E-0C4E-BA82-D07D583F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50464-8EE3-A14D-9056-B9C0FD68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69BD-F701-5D48-BA9B-3F6157D5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7384-70F1-9C4B-820F-0B4922C5E352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B1555-3B7F-B746-B194-8638A5E5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9943A-16CC-124D-A094-D54DF409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D5A-3676-EB4E-9FFB-D0D858FFE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AA87-2873-4942-B718-095AE591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3E46B-6840-6045-9B24-BC684D0B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E192D-625C-2D4C-BDDC-6E3000019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D2C74-A5F8-424E-BC27-0C7850B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7384-70F1-9C4B-820F-0B4922C5E352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6989E-DAAC-7D44-970B-3936CE2E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1D3CE-7DF0-E340-A486-8B39BB33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D5A-3676-EB4E-9FFB-D0D858FFE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FC85-33D1-404B-A7DB-AE69AE0C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A8D06-5F03-5645-A2C7-3C0235C9D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E899B-EB1F-E14B-9ACE-4C16AF29F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8DBD1-A493-7A47-84EC-F606F8C3F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6F958-8C2F-1B46-AE4A-B1D47F81F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2FEA20-1707-A548-A4E2-F91C13D7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7384-70F1-9C4B-820F-0B4922C5E352}" type="datetimeFigureOut">
              <a:rPr lang="en-US" smtClean="0"/>
              <a:t>9/3/20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2D3B1-4C2A-DA41-A1CC-040C4F7B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75CFB1-96AD-AB44-90B7-6843C52B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D5A-3676-EB4E-9FFB-D0D858FFE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4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7C18-F981-6A47-B127-54A2A6920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CD7555-E293-0C46-B3AF-C606BF50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7384-70F1-9C4B-820F-0B4922C5E352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1F70D-73C3-B146-AEC6-08C2CBBB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92690-9311-A04B-AB10-E144731D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D5A-3676-EB4E-9FFB-D0D858FFE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1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46AC3-32DC-4249-AFD0-E1DCBF87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7384-70F1-9C4B-820F-0B4922C5E352}" type="datetimeFigureOut">
              <a:rPr lang="en-US" smtClean="0"/>
              <a:t>9/3/20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669C2-A948-6B42-86D0-543A5F58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B1AF1-571C-DD4A-8494-C40B654E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D5A-3676-EB4E-9FFB-D0D858FFE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8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03923-CD01-1646-B4DE-FAF559CD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70112-D4DE-9F45-8A3D-F174F5B93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F35FE-E2B4-5245-9B4E-0D3D86745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B4291-D3E7-1442-A2F2-1683C9AA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7384-70F1-9C4B-820F-0B4922C5E352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D23AE-CC9B-E544-A64E-413A07FE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BEF21-E94E-5F47-957D-E21DA674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D5A-3676-EB4E-9FFB-D0D858FFE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9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F6D2-0705-4348-8BF3-BEC4C90A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9DE15-020D-A24B-B8F9-05FE8951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0174F-D132-DA49-99C6-9F2805AFC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F89A8-FB01-D84E-87FC-658843DD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7384-70F1-9C4B-820F-0B4922C5E352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53DBA-3001-104B-909D-D293AADA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6F3D5-D1B9-7742-A8D0-6FD7FBB3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4D5A-3676-EB4E-9FFB-D0D858FFE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3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8E35A-A7DA-8B48-9BF4-08DBA38B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C0058-7560-5449-BC70-790494BE0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EBD74-A4B2-5341-A05A-99C632169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57384-70F1-9C4B-820F-0B4922C5E352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CA98B-A657-254C-844F-9E8857139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E9C5A-EAC8-2048-9A3D-E554562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4D5A-3676-EB4E-9FFB-D0D858FFE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5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A57EF-86FC-6C4E-B51E-1C41775CB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XFEL Operations </a:t>
            </a:r>
            <a:r>
              <a:rPr lang="en-US"/>
              <a:t>and </a:t>
            </a:r>
            <a:br>
              <a:rPr lang="en-US"/>
            </a:br>
            <a:r>
              <a:rPr lang="en-US"/>
              <a:t>LUXE beam time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E86F8-FA1D-5E42-A667-4CB49E7791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B. Heinemann, Sep 2020</a:t>
            </a:r>
          </a:p>
          <a:p>
            <a:r>
              <a:rPr lang="en-US" dirty="0"/>
              <a:t>(with help of Winnie Decking)</a:t>
            </a:r>
          </a:p>
        </p:txBody>
      </p:sp>
    </p:spTree>
    <p:extLst>
      <p:ext uri="{BB962C8B-B14F-4D97-AF65-F5344CB8AC3E}">
        <p14:creationId xmlns:p14="http://schemas.microsoft.com/office/powerpoint/2010/main" val="280315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9886-AB1D-4E45-88D2-6AA3462C0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84869-A371-DC43-B5EE-01542CF6A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Aim of this talk is to propose parameters used for the CDR for operations</a:t>
            </a:r>
          </a:p>
          <a:p>
            <a:r>
              <a:rPr lang="en-US" dirty="0"/>
              <a:t>Using 2019 as example (as 2020 was compromised by pandemic)</a:t>
            </a:r>
          </a:p>
          <a:p>
            <a:r>
              <a:rPr lang="en-US" dirty="0"/>
              <a:t>I propose we assume we take data worth 1e7 seconds/year once we are fully commissioned =&gt; see next two slides </a:t>
            </a:r>
          </a:p>
          <a:p>
            <a:r>
              <a:rPr lang="en-US" dirty="0"/>
              <a:t>Then we get </a:t>
            </a:r>
          </a:p>
          <a:p>
            <a:pPr lvl="1"/>
            <a:r>
              <a:rPr lang="en-US" dirty="0"/>
              <a:t>for electron-laser run:</a:t>
            </a:r>
          </a:p>
          <a:p>
            <a:pPr lvl="2"/>
            <a:r>
              <a:rPr lang="en-US" dirty="0"/>
              <a:t>Year 1: 0.5e7s (due to commissioning)</a:t>
            </a:r>
          </a:p>
          <a:p>
            <a:pPr lvl="2"/>
            <a:r>
              <a:rPr lang="en-US" dirty="0"/>
              <a:t>Year 2+: 1e7s </a:t>
            </a:r>
          </a:p>
          <a:p>
            <a:pPr lvl="1"/>
            <a:r>
              <a:rPr lang="en-US" dirty="0"/>
              <a:t>for photon-laser run the same:</a:t>
            </a:r>
          </a:p>
          <a:p>
            <a:pPr lvl="2"/>
            <a:r>
              <a:rPr lang="en-US" dirty="0"/>
              <a:t>Year 1: 0.5e7s</a:t>
            </a:r>
          </a:p>
          <a:p>
            <a:pPr lvl="2"/>
            <a:r>
              <a:rPr lang="en-US" dirty="0"/>
              <a:t>Year 2+: 1e7s </a:t>
            </a:r>
          </a:p>
        </p:txBody>
      </p:sp>
    </p:spTree>
    <p:extLst>
      <p:ext uri="{BB962C8B-B14F-4D97-AF65-F5344CB8AC3E}">
        <p14:creationId xmlns:p14="http://schemas.microsoft.com/office/powerpoint/2010/main" val="120071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17BB59-1F39-FB48-8418-C5A5E3FEEB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-461086" y="-220722"/>
            <a:ext cx="10328418" cy="729871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E64A38-6170-944C-B7B2-60802814180D}"/>
              </a:ext>
            </a:extLst>
          </p:cNvPr>
          <p:cNvSpPr txBox="1"/>
          <p:nvPr/>
        </p:nvSpPr>
        <p:spPr>
          <a:xfrm>
            <a:off x="9157648" y="1009935"/>
            <a:ext cx="288149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Scheduled down:</a:t>
            </a:r>
          </a:p>
          <a:p>
            <a:r>
              <a:rPr lang="en-US" dirty="0"/>
              <a:t>Winter shutdown: 5-7 weeks</a:t>
            </a:r>
          </a:p>
          <a:p>
            <a:r>
              <a:rPr lang="en-US" dirty="0"/>
              <a:t>Week-long stops: 3-4/year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B4CAC3-CBD9-444A-885F-2F2B6D55FF14}"/>
              </a:ext>
            </a:extLst>
          </p:cNvPr>
          <p:cNvSpPr txBox="1"/>
          <p:nvPr/>
        </p:nvSpPr>
        <p:spPr>
          <a:xfrm>
            <a:off x="9157648" y="3428633"/>
            <a:ext cx="178728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X-ray </a:t>
            </a:r>
            <a:r>
              <a:rPr lang="en-US" b="1" dirty="0" err="1"/>
              <a:t>programm</a:t>
            </a:r>
            <a:r>
              <a:rPr lang="en-US" b="1" dirty="0"/>
              <a:t>:</a:t>
            </a:r>
          </a:p>
          <a:p>
            <a:r>
              <a:rPr lang="en-US" dirty="0"/>
              <a:t>~40%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D627E-76A1-8F41-AF6C-4D5204FFFDD3}"/>
              </a:ext>
            </a:extLst>
          </p:cNvPr>
          <p:cNvSpPr txBox="1"/>
          <p:nvPr/>
        </p:nvSpPr>
        <p:spPr>
          <a:xfrm>
            <a:off x="9157648" y="2357783"/>
            <a:ext cx="221906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Access/setup/tuning:</a:t>
            </a:r>
          </a:p>
          <a:p>
            <a:r>
              <a:rPr lang="en-US" dirty="0"/>
              <a:t>1-2 days/week</a:t>
            </a:r>
          </a:p>
        </p:txBody>
      </p:sp>
    </p:spTree>
    <p:extLst>
      <p:ext uri="{BB962C8B-B14F-4D97-AF65-F5344CB8AC3E}">
        <p14:creationId xmlns:p14="http://schemas.microsoft.com/office/powerpoint/2010/main" val="82400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3B1F-F567-D145-AA20-BD049675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Operations Summary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5C67129-877E-144F-833F-4D3DEE30EF7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6240845"/>
              </p:ext>
            </p:extLst>
          </p:nvPr>
        </p:nvGraphicFramePr>
        <p:xfrm>
          <a:off x="6172200" y="1825625"/>
          <a:ext cx="5181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1484">
                  <a:extLst>
                    <a:ext uri="{9D8B030D-6E8A-4147-A177-3AD203B41FA5}">
                      <a16:colId xmlns:a16="http://schemas.microsoft.com/office/drawing/2014/main" val="2328702915"/>
                    </a:ext>
                  </a:extLst>
                </a:gridCol>
                <a:gridCol w="1500116">
                  <a:extLst>
                    <a:ext uri="{9D8B030D-6E8A-4147-A177-3AD203B41FA5}">
                      <a16:colId xmlns:a16="http://schemas.microsoft.com/office/drawing/2014/main" val="346162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8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Scheduled downtime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35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Setup, tuning, unscheduled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63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Facility development (accelerator and photon systems)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907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Photon delivery (user program and exp. commissioning)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3648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22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8760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355151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9E168F9-8307-604D-8875-0134F266DE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191272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9E168F9-8307-604D-8875-0134F266DE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891533"/>
              </p:ext>
            </p:extLst>
          </p:nvPr>
        </p:nvGraphicFramePr>
        <p:xfrm>
          <a:off x="600499" y="1825624"/>
          <a:ext cx="5473226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1E8AA5B-A70D-F84D-819C-DF61A233018F}"/>
              </a:ext>
            </a:extLst>
          </p:cNvPr>
          <p:cNvSpPr txBox="1"/>
          <p:nvPr/>
        </p:nvSpPr>
        <p:spPr>
          <a:xfrm>
            <a:off x="4026561" y="5776852"/>
            <a:ext cx="6669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en-US" sz="2000" b="1" dirty="0"/>
              <a:t>Assume that ~40% of the year we will have beam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US" sz="2000" b="1" dirty="0"/>
              <a:t>Assume data taking efficiency of 80% =&gt; 1e7 seconds/year</a:t>
            </a:r>
          </a:p>
        </p:txBody>
      </p:sp>
    </p:spTree>
    <p:extLst>
      <p:ext uri="{BB962C8B-B14F-4D97-AF65-F5344CB8AC3E}">
        <p14:creationId xmlns:p14="http://schemas.microsoft.com/office/powerpoint/2010/main" val="115324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0C64DB-C209-DA48-8C6A-24386A2F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764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099CC0-8D3C-8544-BCF9-C9997225319D}"/>
              </a:ext>
            </a:extLst>
          </p:cNvPr>
          <p:cNvSpPr txBox="1"/>
          <p:nvPr/>
        </p:nvSpPr>
        <p:spPr>
          <a:xfrm>
            <a:off x="9182100" y="406400"/>
            <a:ext cx="2345579" cy="92333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Beam Currents:</a:t>
            </a:r>
          </a:p>
          <a:p>
            <a:r>
              <a:rPr lang="en-US" dirty="0"/>
              <a:t>14 GeV: 	           250 </a:t>
            </a:r>
            <a:r>
              <a:rPr lang="en-US" dirty="0" err="1"/>
              <a:t>pC</a:t>
            </a:r>
            <a:endParaRPr lang="en-US" dirty="0"/>
          </a:p>
          <a:p>
            <a:r>
              <a:rPr lang="en-US" dirty="0"/>
              <a:t>Other energies: 100 </a:t>
            </a:r>
            <a:r>
              <a:rPr lang="en-US" dirty="0" err="1"/>
              <a:t>pC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A28AA1-A148-FD49-8F55-89C23E88DC7B}"/>
              </a:ext>
            </a:extLst>
          </p:cNvPr>
          <p:cNvSpPr txBox="1"/>
          <p:nvPr/>
        </p:nvSpPr>
        <p:spPr>
          <a:xfrm>
            <a:off x="9182100" y="4229100"/>
            <a:ext cx="2667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=&gt; Assume 16.5 GeV:</a:t>
            </a:r>
          </a:p>
          <a:p>
            <a:r>
              <a:rPr lang="en-US" b="1" dirty="0"/>
              <a:t>Default: 		250 </a:t>
            </a:r>
            <a:r>
              <a:rPr lang="en-US" b="1" dirty="0" err="1"/>
              <a:t>pC</a:t>
            </a:r>
            <a:endParaRPr lang="en-US" b="1" dirty="0"/>
          </a:p>
          <a:p>
            <a:r>
              <a:rPr lang="en-US" b="1" dirty="0"/>
              <a:t>Worst case: 	100 </a:t>
            </a:r>
            <a:r>
              <a:rPr lang="en-US" b="1" dirty="0" err="1"/>
              <a:t>pC</a:t>
            </a:r>
            <a:endParaRPr lang="en-US" b="1" dirty="0"/>
          </a:p>
          <a:p>
            <a:r>
              <a:rPr lang="en-US" b="1" dirty="0"/>
              <a:t>Best case: 	1 </a:t>
            </a:r>
            <a:r>
              <a:rPr lang="en-US" b="1" dirty="0" err="1"/>
              <a:t>nC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183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AE00-015F-6B43-9036-CB12DE795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10755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0252DA-9ACC-5148-A297-DC14F23A245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27546" y="-233363"/>
            <a:ext cx="10754435" cy="7601249"/>
          </a:xfrm>
        </p:spPr>
      </p:pic>
    </p:spTree>
    <p:extLst>
      <p:ext uri="{BB962C8B-B14F-4D97-AF65-F5344CB8AC3E}">
        <p14:creationId xmlns:p14="http://schemas.microsoft.com/office/powerpoint/2010/main" val="1872573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237</Words>
  <Application>Microsoft Macintosh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Office Theme</vt:lpstr>
      <vt:lpstr>XFEL Operations and  LUXE beam time</vt:lpstr>
      <vt:lpstr>Introduction</vt:lpstr>
      <vt:lpstr>PowerPoint Presentation</vt:lpstr>
      <vt:lpstr>2019 Operations Summary</vt:lpstr>
      <vt:lpstr>PowerPoint Presentation</vt:lpstr>
      <vt:lpstr>Backup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XFEL Operations</dc:title>
  <dc:creator>Beate Heinemann</dc:creator>
  <cp:lastModifiedBy>Beate Heinemann</cp:lastModifiedBy>
  <cp:revision>16</cp:revision>
  <dcterms:created xsi:type="dcterms:W3CDTF">2020-08-20T12:50:32Z</dcterms:created>
  <dcterms:modified xsi:type="dcterms:W3CDTF">2020-09-03T14:05:43Z</dcterms:modified>
</cp:coreProperties>
</file>