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4" r:id="rId3"/>
    <p:sldId id="269" r:id="rId4"/>
    <p:sldId id="270" r:id="rId5"/>
    <p:sldId id="271" r:id="rId6"/>
    <p:sldId id="273" r:id="rId7"/>
    <p:sldId id="265" r:id="rId8"/>
    <p:sldId id="266" r:id="rId9"/>
    <p:sldId id="272" r:id="rId10"/>
    <p:sldId id="267" r:id="rId11"/>
    <p:sldId id="268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6" d="100"/>
          <a:sy n="126" d="100"/>
        </p:scale>
        <p:origin x="-119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AD4EB-98CB-41A6-AD4E-090390A44E3E}" type="datetimeFigureOut">
              <a:rPr lang="en-US" smtClean="0"/>
              <a:t>9/7/2020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F7513-BE20-4BA1-8929-FD7624E648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4081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AD4EB-98CB-41A6-AD4E-090390A44E3E}" type="datetimeFigureOut">
              <a:rPr lang="en-US" smtClean="0"/>
              <a:t>9/7/2020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F7513-BE20-4BA1-8929-FD7624E648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7537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AD4EB-98CB-41A6-AD4E-090390A44E3E}" type="datetimeFigureOut">
              <a:rPr lang="en-US" smtClean="0"/>
              <a:t>9/7/2020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F7513-BE20-4BA1-8929-FD7624E648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459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AD4EB-98CB-41A6-AD4E-090390A44E3E}" type="datetimeFigureOut">
              <a:rPr lang="en-US" smtClean="0"/>
              <a:t>9/7/2020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F7513-BE20-4BA1-8929-FD7624E648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2861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AD4EB-98CB-41A6-AD4E-090390A44E3E}" type="datetimeFigureOut">
              <a:rPr lang="en-US" smtClean="0"/>
              <a:t>9/7/2020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F7513-BE20-4BA1-8929-FD7624E648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1340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AD4EB-98CB-41A6-AD4E-090390A44E3E}" type="datetimeFigureOut">
              <a:rPr lang="en-US" smtClean="0"/>
              <a:t>9/7/2020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F7513-BE20-4BA1-8929-FD7624E648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4573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AD4EB-98CB-41A6-AD4E-090390A44E3E}" type="datetimeFigureOut">
              <a:rPr lang="en-US" smtClean="0"/>
              <a:t>9/7/2020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F7513-BE20-4BA1-8929-FD7624E648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8010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AD4EB-98CB-41A6-AD4E-090390A44E3E}" type="datetimeFigureOut">
              <a:rPr lang="en-US" smtClean="0"/>
              <a:t>9/7/2020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F7513-BE20-4BA1-8929-FD7624E648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2268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AD4EB-98CB-41A6-AD4E-090390A44E3E}" type="datetimeFigureOut">
              <a:rPr lang="en-US" smtClean="0"/>
              <a:t>9/7/2020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F7513-BE20-4BA1-8929-FD7624E648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1416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AD4EB-98CB-41A6-AD4E-090390A44E3E}" type="datetimeFigureOut">
              <a:rPr lang="en-US" smtClean="0"/>
              <a:t>9/7/2020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F7513-BE20-4BA1-8929-FD7624E648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7749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AD4EB-98CB-41A6-AD4E-090390A44E3E}" type="datetimeFigureOut">
              <a:rPr lang="en-US" smtClean="0"/>
              <a:t>9/7/2020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F7513-BE20-4BA1-8929-FD7624E648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8120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6AD4EB-98CB-41A6-AD4E-090390A44E3E}" type="datetimeFigureOut">
              <a:rPr lang="en-US" smtClean="0"/>
              <a:t>9/7/2020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DF7513-BE20-4BA1-8929-FD7624E648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914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97468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 smtClean="0"/>
              <a:t>ARES </a:t>
            </a:r>
            <a:r>
              <a:rPr lang="de-DE" sz="2800" b="1" dirty="0" err="1" smtClean="0"/>
              <a:t>operation</a:t>
            </a:r>
            <a:r>
              <a:rPr lang="de-DE" sz="2800" b="1" dirty="0" smtClean="0"/>
              <a:t> </a:t>
            </a:r>
            <a:r>
              <a:rPr lang="de-DE" sz="2800" b="1" dirty="0" err="1" smtClean="0"/>
              <a:t>meeting</a:t>
            </a:r>
            <a:r>
              <a:rPr lang="de-DE" sz="2800" b="1" dirty="0" smtClean="0"/>
              <a:t>, </a:t>
            </a:r>
            <a:r>
              <a:rPr lang="de-DE" sz="2800" b="1" dirty="0" err="1" smtClean="0"/>
              <a:t>Monday</a:t>
            </a:r>
            <a:r>
              <a:rPr lang="de-DE" sz="2800" b="1" dirty="0" smtClean="0"/>
              <a:t> </a:t>
            </a:r>
            <a:r>
              <a:rPr lang="de-DE" sz="2800" b="1" dirty="0" smtClean="0"/>
              <a:t>7th September </a:t>
            </a:r>
            <a:r>
              <a:rPr lang="de-DE" sz="2800" b="1" dirty="0" smtClean="0"/>
              <a:t>2020</a:t>
            </a:r>
            <a:endParaRPr lang="en-US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0" y="620688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i="1" u="sng" dirty="0" err="1"/>
              <a:t>b</a:t>
            </a:r>
            <a:r>
              <a:rPr lang="de-DE" b="1" i="1" u="sng" dirty="0" err="1" smtClean="0"/>
              <a:t>y</a:t>
            </a:r>
            <a:r>
              <a:rPr lang="de-DE" b="1" i="1" u="sng" dirty="0" smtClean="0"/>
              <a:t> </a:t>
            </a:r>
            <a:r>
              <a:rPr lang="de-DE" b="1" i="1" u="sng" dirty="0" err="1" smtClean="0"/>
              <a:t>the</a:t>
            </a:r>
            <a:r>
              <a:rPr lang="de-DE" b="1" i="1" u="sng" dirty="0" smtClean="0"/>
              <a:t> ARES </a:t>
            </a:r>
            <a:r>
              <a:rPr lang="de-DE" b="1" i="1" u="sng" dirty="0" err="1" smtClean="0"/>
              <a:t>shift</a:t>
            </a:r>
            <a:r>
              <a:rPr lang="de-DE" b="1" i="1" u="sng" dirty="0" smtClean="0"/>
              <a:t> </a:t>
            </a:r>
            <a:r>
              <a:rPr lang="de-DE" b="1" i="1" u="sng" dirty="0" err="1" smtClean="0"/>
              <a:t>crew</a:t>
            </a:r>
            <a:r>
              <a:rPr lang="de-DE" b="1" i="1" u="sng" dirty="0" smtClean="0"/>
              <a:t> </a:t>
            </a:r>
            <a:endParaRPr lang="en-US" b="1" i="1" u="sng" dirty="0"/>
          </a:p>
        </p:txBody>
      </p:sp>
      <p:grpSp>
        <p:nvGrpSpPr>
          <p:cNvPr id="42" name="Gruppieren"/>
          <p:cNvGrpSpPr/>
          <p:nvPr/>
        </p:nvGrpSpPr>
        <p:grpSpPr>
          <a:xfrm>
            <a:off x="0" y="1852801"/>
            <a:ext cx="9144000" cy="2063643"/>
            <a:chOff x="0" y="0"/>
            <a:chExt cx="11353911" cy="2063642"/>
          </a:xfrm>
        </p:grpSpPr>
        <p:grpSp>
          <p:nvGrpSpPr>
            <p:cNvPr id="43" name="Gruppieren"/>
            <p:cNvGrpSpPr/>
            <p:nvPr/>
          </p:nvGrpSpPr>
          <p:grpSpPr>
            <a:xfrm>
              <a:off x="0" y="0"/>
              <a:ext cx="11353912" cy="2063643"/>
              <a:chOff x="0" y="0"/>
              <a:chExt cx="11353912" cy="2063642"/>
            </a:xfrm>
          </p:grpSpPr>
          <p:pic>
            <p:nvPicPr>
              <p:cNvPr id="65" name="Bild" descr="Bild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2245208" y="0"/>
                <a:ext cx="4559351" cy="2047238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66" name="Bild" descr="Bild"/>
              <p:cNvPicPr>
                <a:picLocks noChangeAspect="1"/>
              </p:cNvPicPr>
              <p:nvPr/>
            </p:nvPicPr>
            <p:blipFill>
              <a:blip r:embed="rId3">
                <a:extLst/>
              </a:blip>
              <a:stretch>
                <a:fillRect/>
              </a:stretch>
            </p:blipFill>
            <p:spPr>
              <a:xfrm>
                <a:off x="7007128" y="126780"/>
                <a:ext cx="4346785" cy="1936863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67" name="Bild" descr="Bild"/>
              <p:cNvPicPr>
                <a:picLocks noChangeAspect="1"/>
              </p:cNvPicPr>
              <p:nvPr/>
            </p:nvPicPr>
            <p:blipFill>
              <a:blip r:embed="rId4">
                <a:extLst/>
              </a:blip>
              <a:stretch>
                <a:fillRect/>
              </a:stretch>
            </p:blipFill>
            <p:spPr>
              <a:xfrm>
                <a:off x="0" y="129862"/>
                <a:ext cx="2082534" cy="1905298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sp>
          <p:nvSpPr>
            <p:cNvPr id="44" name="Rechteck"/>
            <p:cNvSpPr/>
            <p:nvPr/>
          </p:nvSpPr>
          <p:spPr>
            <a:xfrm>
              <a:off x="287270" y="858139"/>
              <a:ext cx="1217004" cy="951039"/>
            </a:xfrm>
            <a:prstGeom prst="rect">
              <a:avLst/>
            </a:prstGeom>
            <a:solidFill>
              <a:srgbClr val="FA9F00">
                <a:alpha val="49789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45" name="Rechteck"/>
            <p:cNvSpPr/>
            <p:nvPr/>
          </p:nvSpPr>
          <p:spPr>
            <a:xfrm>
              <a:off x="25938" y="856376"/>
              <a:ext cx="261280" cy="1108470"/>
            </a:xfrm>
            <a:prstGeom prst="rect">
              <a:avLst/>
            </a:prstGeom>
            <a:solidFill>
              <a:srgbClr val="21D36B">
                <a:alpha val="49789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46" name="Rechteck"/>
            <p:cNvSpPr/>
            <p:nvPr/>
          </p:nvSpPr>
          <p:spPr>
            <a:xfrm>
              <a:off x="1508592" y="656645"/>
              <a:ext cx="533789" cy="1156025"/>
            </a:xfrm>
            <a:prstGeom prst="rect">
              <a:avLst/>
            </a:prstGeom>
            <a:solidFill>
              <a:srgbClr val="21D36B">
                <a:alpha val="49789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47" name="Rechteck"/>
            <p:cNvSpPr/>
            <p:nvPr/>
          </p:nvSpPr>
          <p:spPr>
            <a:xfrm>
              <a:off x="2595569" y="650693"/>
              <a:ext cx="1217003" cy="891392"/>
            </a:xfrm>
            <a:prstGeom prst="rect">
              <a:avLst/>
            </a:prstGeom>
            <a:solidFill>
              <a:srgbClr val="E0481D">
                <a:alpha val="49789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48" name="Rechteck"/>
            <p:cNvSpPr/>
            <p:nvPr/>
          </p:nvSpPr>
          <p:spPr>
            <a:xfrm>
              <a:off x="2595569" y="1544774"/>
              <a:ext cx="594750" cy="220756"/>
            </a:xfrm>
            <a:prstGeom prst="rect">
              <a:avLst/>
            </a:prstGeom>
            <a:solidFill>
              <a:srgbClr val="E0481D">
                <a:alpha val="49789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49" name="Rechteck"/>
            <p:cNvSpPr/>
            <p:nvPr/>
          </p:nvSpPr>
          <p:spPr>
            <a:xfrm>
              <a:off x="4930700" y="1118895"/>
              <a:ext cx="1217004" cy="660220"/>
            </a:xfrm>
            <a:prstGeom prst="rect">
              <a:avLst/>
            </a:prstGeom>
            <a:solidFill>
              <a:srgbClr val="E0481D">
                <a:alpha val="49789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50" name="Rechteck"/>
            <p:cNvSpPr/>
            <p:nvPr/>
          </p:nvSpPr>
          <p:spPr>
            <a:xfrm>
              <a:off x="5548590" y="669077"/>
              <a:ext cx="594750" cy="229511"/>
            </a:xfrm>
            <a:prstGeom prst="rect">
              <a:avLst/>
            </a:prstGeom>
            <a:solidFill>
              <a:srgbClr val="E0481D">
                <a:alpha val="49789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51" name="Rechteck"/>
            <p:cNvSpPr/>
            <p:nvPr/>
          </p:nvSpPr>
          <p:spPr>
            <a:xfrm>
              <a:off x="3814563" y="656645"/>
              <a:ext cx="533789" cy="885255"/>
            </a:xfrm>
            <a:prstGeom prst="rect">
              <a:avLst/>
            </a:prstGeom>
            <a:solidFill>
              <a:srgbClr val="21D36B">
                <a:alpha val="49789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52" name="Rechteck"/>
            <p:cNvSpPr/>
            <p:nvPr/>
          </p:nvSpPr>
          <p:spPr>
            <a:xfrm>
              <a:off x="6150199" y="670885"/>
              <a:ext cx="533788" cy="885255"/>
            </a:xfrm>
            <a:prstGeom prst="rect">
              <a:avLst/>
            </a:prstGeom>
            <a:solidFill>
              <a:srgbClr val="21D36B">
                <a:alpha val="49789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53" name="Rechteck"/>
            <p:cNvSpPr/>
            <p:nvPr/>
          </p:nvSpPr>
          <p:spPr>
            <a:xfrm>
              <a:off x="6147755" y="1558368"/>
              <a:ext cx="285298" cy="222973"/>
            </a:xfrm>
            <a:prstGeom prst="rect">
              <a:avLst/>
            </a:prstGeom>
            <a:solidFill>
              <a:srgbClr val="21D36B">
                <a:alpha val="49789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54" name="Rechteck"/>
            <p:cNvSpPr/>
            <p:nvPr/>
          </p:nvSpPr>
          <p:spPr>
            <a:xfrm>
              <a:off x="2334979" y="887723"/>
              <a:ext cx="261280" cy="883080"/>
            </a:xfrm>
            <a:prstGeom prst="rect">
              <a:avLst/>
            </a:prstGeom>
            <a:solidFill>
              <a:srgbClr val="21D36B">
                <a:alpha val="49789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55" name="Rechteck"/>
            <p:cNvSpPr/>
            <p:nvPr/>
          </p:nvSpPr>
          <p:spPr>
            <a:xfrm>
              <a:off x="4664925" y="892118"/>
              <a:ext cx="261280" cy="883081"/>
            </a:xfrm>
            <a:prstGeom prst="rect">
              <a:avLst/>
            </a:prstGeom>
            <a:solidFill>
              <a:srgbClr val="21D36B">
                <a:alpha val="49789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56" name="Rechteck"/>
            <p:cNvSpPr/>
            <p:nvPr/>
          </p:nvSpPr>
          <p:spPr>
            <a:xfrm>
              <a:off x="4930738" y="894968"/>
              <a:ext cx="1214444" cy="223340"/>
            </a:xfrm>
            <a:prstGeom prst="rect">
              <a:avLst/>
            </a:prstGeom>
            <a:solidFill>
              <a:srgbClr val="21D36B">
                <a:alpha val="49789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57" name="Rechteck"/>
            <p:cNvSpPr/>
            <p:nvPr/>
          </p:nvSpPr>
          <p:spPr>
            <a:xfrm>
              <a:off x="8485835" y="886635"/>
              <a:ext cx="533789" cy="885255"/>
            </a:xfrm>
            <a:prstGeom prst="rect">
              <a:avLst/>
            </a:prstGeom>
            <a:solidFill>
              <a:srgbClr val="21D36B">
                <a:alpha val="49789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58" name="Rechteck"/>
            <p:cNvSpPr/>
            <p:nvPr/>
          </p:nvSpPr>
          <p:spPr>
            <a:xfrm>
              <a:off x="7044494" y="892315"/>
              <a:ext cx="261280" cy="1086759"/>
            </a:xfrm>
            <a:prstGeom prst="rect">
              <a:avLst/>
            </a:prstGeom>
            <a:solidFill>
              <a:srgbClr val="21D36B">
                <a:alpha val="49789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59" name="Rechteck"/>
            <p:cNvSpPr/>
            <p:nvPr/>
          </p:nvSpPr>
          <p:spPr>
            <a:xfrm>
              <a:off x="7303931" y="891848"/>
              <a:ext cx="1185401" cy="874830"/>
            </a:xfrm>
            <a:prstGeom prst="rect">
              <a:avLst/>
            </a:prstGeom>
            <a:solidFill>
              <a:srgbClr val="E0481D">
                <a:alpha val="49789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60" name="Rechteck"/>
            <p:cNvSpPr/>
            <p:nvPr/>
          </p:nvSpPr>
          <p:spPr>
            <a:xfrm>
              <a:off x="9316611" y="880225"/>
              <a:ext cx="261280" cy="910793"/>
            </a:xfrm>
            <a:prstGeom prst="rect">
              <a:avLst/>
            </a:prstGeom>
            <a:solidFill>
              <a:srgbClr val="21D36B">
                <a:alpha val="49789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61" name="Rechteck"/>
            <p:cNvSpPr/>
            <p:nvPr/>
          </p:nvSpPr>
          <p:spPr>
            <a:xfrm>
              <a:off x="10737863" y="683585"/>
              <a:ext cx="533788" cy="885255"/>
            </a:xfrm>
            <a:prstGeom prst="rect">
              <a:avLst/>
            </a:prstGeom>
            <a:solidFill>
              <a:srgbClr val="21D36B">
                <a:alpha val="49789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62" name="Rechteck"/>
            <p:cNvSpPr/>
            <p:nvPr/>
          </p:nvSpPr>
          <p:spPr>
            <a:xfrm>
              <a:off x="9581634" y="688798"/>
              <a:ext cx="1155916" cy="874829"/>
            </a:xfrm>
            <a:prstGeom prst="rect">
              <a:avLst/>
            </a:prstGeom>
            <a:solidFill>
              <a:srgbClr val="E0481D">
                <a:alpha val="49789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63" name="Rechteck"/>
            <p:cNvSpPr/>
            <p:nvPr/>
          </p:nvSpPr>
          <p:spPr>
            <a:xfrm>
              <a:off x="9583178" y="1564651"/>
              <a:ext cx="858663" cy="229510"/>
            </a:xfrm>
            <a:prstGeom prst="rect">
              <a:avLst/>
            </a:prstGeom>
            <a:solidFill>
              <a:srgbClr val="E0481D">
                <a:alpha val="49789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64" name="Rechteck"/>
            <p:cNvSpPr/>
            <p:nvPr/>
          </p:nvSpPr>
          <p:spPr>
            <a:xfrm>
              <a:off x="8757182" y="691096"/>
              <a:ext cx="261280" cy="197495"/>
            </a:xfrm>
            <a:prstGeom prst="rect">
              <a:avLst/>
            </a:prstGeom>
            <a:solidFill>
              <a:srgbClr val="21D36B">
                <a:alpha val="49789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</p:grpSp>
      <p:sp>
        <p:nvSpPr>
          <p:cNvPr id="41" name="Oval 40"/>
          <p:cNvSpPr/>
          <p:nvPr/>
        </p:nvSpPr>
        <p:spPr>
          <a:xfrm>
            <a:off x="1854000" y="2761200"/>
            <a:ext cx="255590" cy="215043"/>
          </a:xfrm>
          <a:prstGeom prst="ellipse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 smtClean="0">
              <a:solidFill>
                <a:schemeClr val="tx1"/>
              </a:solidFill>
            </a:endParaRPr>
          </a:p>
        </p:txBody>
      </p:sp>
      <p:sp>
        <p:nvSpPr>
          <p:cNvPr id="68" name="Quadrat"/>
          <p:cNvSpPr/>
          <p:nvPr/>
        </p:nvSpPr>
        <p:spPr>
          <a:xfrm>
            <a:off x="35496" y="3933056"/>
            <a:ext cx="254001" cy="254000"/>
          </a:xfrm>
          <a:prstGeom prst="rect">
            <a:avLst/>
          </a:prstGeom>
          <a:solidFill>
            <a:srgbClr val="21D36B">
              <a:alpha val="49789"/>
            </a:srgbClr>
          </a:solidFill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ctr">
            <a:noAutofit/>
          </a:bodyPr>
          <a:lstStyle/>
          <a:p>
            <a:endParaRPr/>
          </a:p>
        </p:txBody>
      </p:sp>
      <p:sp>
        <p:nvSpPr>
          <p:cNvPr id="69" name="Quadrat"/>
          <p:cNvSpPr/>
          <p:nvPr/>
        </p:nvSpPr>
        <p:spPr>
          <a:xfrm>
            <a:off x="35496" y="4489303"/>
            <a:ext cx="254000" cy="254001"/>
          </a:xfrm>
          <a:prstGeom prst="rect">
            <a:avLst/>
          </a:prstGeom>
          <a:solidFill>
            <a:srgbClr val="FA9F00">
              <a:alpha val="49789"/>
            </a:srgbClr>
          </a:solidFill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ctr">
            <a:noAutofit/>
          </a:bodyPr>
          <a:lstStyle/>
          <a:p>
            <a:endParaRPr/>
          </a:p>
        </p:txBody>
      </p:sp>
      <p:sp>
        <p:nvSpPr>
          <p:cNvPr id="70" name="Quadrat"/>
          <p:cNvSpPr/>
          <p:nvPr/>
        </p:nvSpPr>
        <p:spPr>
          <a:xfrm>
            <a:off x="35496" y="4211180"/>
            <a:ext cx="254000" cy="254001"/>
          </a:xfrm>
          <a:prstGeom prst="rect">
            <a:avLst/>
          </a:prstGeom>
          <a:solidFill>
            <a:srgbClr val="00A5EC">
              <a:alpha val="49789"/>
            </a:srgbClr>
          </a:solidFill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ctr">
            <a:noAutofit/>
          </a:bodyPr>
          <a:lstStyle/>
          <a:p>
            <a:endParaRPr/>
          </a:p>
        </p:txBody>
      </p:sp>
      <p:sp>
        <p:nvSpPr>
          <p:cNvPr id="71" name="Shutdown (Monday = Maintenance day)"/>
          <p:cNvSpPr txBox="1"/>
          <p:nvPr/>
        </p:nvSpPr>
        <p:spPr>
          <a:xfrm>
            <a:off x="340877" y="3933266"/>
            <a:ext cx="3027251" cy="27654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tIns="45719" rIns="45719" bIns="45719" numCol="1" anchor="t">
            <a:spAutoFit/>
          </a:bodyPr>
          <a:lstStyle>
            <a:lvl1pPr>
              <a:defRPr sz="1300"/>
            </a:lvl1pPr>
          </a:lstStyle>
          <a:p>
            <a:r>
              <a:rPr dirty="0"/>
              <a:t>Shutdown (Monday = Maintenance day)</a:t>
            </a:r>
          </a:p>
        </p:txBody>
      </p:sp>
      <p:sp>
        <p:nvSpPr>
          <p:cNvPr id="72" name="RF Conditioning (Gun)"/>
          <p:cNvSpPr txBox="1"/>
          <p:nvPr/>
        </p:nvSpPr>
        <p:spPr>
          <a:xfrm>
            <a:off x="340877" y="4211842"/>
            <a:ext cx="1755867" cy="27654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tIns="45719" rIns="45719" bIns="45719" numCol="1" anchor="t">
            <a:spAutoFit/>
          </a:bodyPr>
          <a:lstStyle>
            <a:lvl1pPr>
              <a:defRPr sz="1300"/>
            </a:lvl1pPr>
          </a:lstStyle>
          <a:p>
            <a:r>
              <a:t>RF Conditioning (Gun)</a:t>
            </a:r>
          </a:p>
        </p:txBody>
      </p:sp>
      <p:sp>
        <p:nvSpPr>
          <p:cNvPr id="73" name="Beam Commissioning (Gun section)"/>
          <p:cNvSpPr txBox="1"/>
          <p:nvPr/>
        </p:nvSpPr>
        <p:spPr>
          <a:xfrm>
            <a:off x="340877" y="4490416"/>
            <a:ext cx="2746710" cy="27654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tIns="45719" rIns="45719" bIns="45719" numCol="1" anchor="t">
            <a:spAutoFit/>
          </a:bodyPr>
          <a:lstStyle>
            <a:lvl1pPr>
              <a:defRPr sz="1300"/>
            </a:lvl1pPr>
          </a:lstStyle>
          <a:p>
            <a:r>
              <a:t>Beam Commissioning (Gun section)</a:t>
            </a:r>
          </a:p>
        </p:txBody>
      </p:sp>
      <p:sp>
        <p:nvSpPr>
          <p:cNvPr id="74" name="Beam Commissioning (Linac section + EA1)"/>
          <p:cNvSpPr txBox="1"/>
          <p:nvPr/>
        </p:nvSpPr>
        <p:spPr>
          <a:xfrm>
            <a:off x="338433" y="4768069"/>
            <a:ext cx="3329558" cy="27654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tIns="45719" rIns="45719" bIns="45719" numCol="1" anchor="t">
            <a:spAutoFit/>
          </a:bodyPr>
          <a:lstStyle>
            <a:lvl1pPr>
              <a:defRPr sz="1300"/>
            </a:lvl1pPr>
          </a:lstStyle>
          <a:p>
            <a:r>
              <a:t>Beam Commissioning (Linac section + EA1)</a:t>
            </a:r>
          </a:p>
        </p:txBody>
      </p:sp>
      <p:sp>
        <p:nvSpPr>
          <p:cNvPr id="75" name="Quadrat"/>
          <p:cNvSpPr/>
          <p:nvPr/>
        </p:nvSpPr>
        <p:spPr>
          <a:xfrm>
            <a:off x="35496" y="4768069"/>
            <a:ext cx="254001" cy="254001"/>
          </a:xfrm>
          <a:prstGeom prst="rect">
            <a:avLst/>
          </a:prstGeom>
          <a:solidFill>
            <a:srgbClr val="E0481D">
              <a:alpha val="49789"/>
            </a:srgbClr>
          </a:solidFill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ctr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066508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97468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 smtClean="0"/>
              <a:t>Plans </a:t>
            </a:r>
            <a:r>
              <a:rPr lang="de-DE" sz="2800" b="1" dirty="0" err="1" smtClean="0"/>
              <a:t>for</a:t>
            </a:r>
            <a:r>
              <a:rPr lang="de-DE" sz="2800" b="1" dirty="0" smtClean="0"/>
              <a:t> KW37</a:t>
            </a:r>
            <a:endParaRPr lang="en-US" sz="2800" b="1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35496" y="795015"/>
            <a:ext cx="11376025" cy="501024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000" b="1" dirty="0" smtClean="0"/>
              <a:t>Data </a:t>
            </a:r>
            <a:r>
              <a:rPr lang="de-DE" sz="2000" b="1" dirty="0" err="1" smtClean="0"/>
              <a:t>analysis</a:t>
            </a:r>
            <a:endParaRPr lang="de-DE" sz="2000" b="1" dirty="0" smtClean="0"/>
          </a:p>
          <a:p>
            <a:r>
              <a:rPr lang="de-DE" sz="2000" b="1" dirty="0" smtClean="0"/>
              <a:t>Hardware </a:t>
            </a:r>
            <a:r>
              <a:rPr lang="de-DE" sz="2000" b="1" dirty="0" err="1" smtClean="0"/>
              <a:t>Commissioning</a:t>
            </a:r>
            <a:r>
              <a:rPr lang="de-DE" sz="2000" b="1" dirty="0" smtClean="0"/>
              <a:t> – Screens </a:t>
            </a:r>
            <a:r>
              <a:rPr lang="de-DE" sz="2000" b="1" dirty="0" err="1" smtClean="0"/>
              <a:t>and</a:t>
            </a:r>
            <a:r>
              <a:rPr lang="de-DE" sz="2000" b="1" dirty="0" smtClean="0"/>
              <a:t> Magnets </a:t>
            </a:r>
            <a:r>
              <a:rPr lang="de-DE" sz="2000" b="1" dirty="0" err="1" smtClean="0"/>
              <a:t>downstream</a:t>
            </a:r>
            <a:r>
              <a:rPr lang="de-DE" sz="2000" b="1" dirty="0" smtClean="0"/>
              <a:t> TWS2.</a:t>
            </a:r>
          </a:p>
          <a:p>
            <a:r>
              <a:rPr lang="de-DE" sz="2000" b="1" dirty="0" smtClean="0"/>
              <a:t>Beam </a:t>
            </a:r>
            <a:r>
              <a:rPr lang="de-DE" sz="2000" b="1" dirty="0" err="1" smtClean="0"/>
              <a:t>Measurements</a:t>
            </a:r>
            <a:endParaRPr lang="de-DE" sz="2000" b="1" dirty="0" smtClean="0"/>
          </a:p>
          <a:p>
            <a:pPr lvl="1"/>
            <a:r>
              <a:rPr lang="de-DE" sz="2000" b="1" dirty="0" smtClean="0"/>
              <a:t>Phase </a:t>
            </a:r>
            <a:r>
              <a:rPr lang="de-DE" sz="2000" b="1" dirty="0" err="1" smtClean="0"/>
              <a:t>scan</a:t>
            </a:r>
            <a:r>
              <a:rPr lang="de-DE" sz="2000" b="1" dirty="0" smtClean="0"/>
              <a:t> vs. </a:t>
            </a:r>
            <a:r>
              <a:rPr lang="de-DE" sz="2000" b="1" dirty="0" err="1" smtClean="0"/>
              <a:t>Centroid</a:t>
            </a:r>
            <a:endParaRPr lang="de-DE" sz="2000" b="1" dirty="0" smtClean="0"/>
          </a:p>
          <a:p>
            <a:pPr lvl="1"/>
            <a:r>
              <a:rPr lang="de-DE" sz="2000" b="1" dirty="0" smtClean="0"/>
              <a:t>QE </a:t>
            </a:r>
            <a:r>
              <a:rPr lang="de-DE" sz="2000" b="1" dirty="0" err="1" smtClean="0"/>
              <a:t>measurements</a:t>
            </a:r>
            <a:r>
              <a:rPr lang="de-DE" sz="2000" b="1" dirty="0" smtClean="0"/>
              <a:t> (</a:t>
            </a:r>
            <a:r>
              <a:rPr lang="de-DE" sz="2000" b="1" dirty="0" err="1" smtClean="0"/>
              <a:t>please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inform</a:t>
            </a:r>
            <a:r>
              <a:rPr lang="de-DE" sz="2000" b="1" dirty="0" smtClean="0"/>
              <a:t> Max!)</a:t>
            </a:r>
          </a:p>
          <a:p>
            <a:pPr lvl="1"/>
            <a:r>
              <a:rPr lang="de-DE" sz="2000" b="1" dirty="0" err="1" smtClean="0"/>
              <a:t>Emittance</a:t>
            </a:r>
            <a:r>
              <a:rPr lang="de-DE" sz="2000" b="1" dirty="0" smtClean="0"/>
              <a:t> vs. Charge</a:t>
            </a:r>
          </a:p>
          <a:p>
            <a:pPr lvl="1"/>
            <a:r>
              <a:rPr lang="de-DE" sz="2000" b="1" dirty="0" err="1" smtClean="0"/>
              <a:t>Stability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measurements</a:t>
            </a:r>
            <a:endParaRPr lang="de-DE" sz="2000" b="1" dirty="0" smtClean="0"/>
          </a:p>
        </p:txBody>
      </p:sp>
    </p:spTree>
    <p:extLst>
      <p:ext uri="{BB962C8B-B14F-4D97-AF65-F5344CB8AC3E}">
        <p14:creationId xmlns:p14="http://schemas.microsoft.com/office/powerpoint/2010/main" val="24959976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97468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 err="1" smtClean="0"/>
              <a:t>Shift</a:t>
            </a:r>
            <a:r>
              <a:rPr lang="de-DE" sz="2800" b="1" dirty="0" smtClean="0"/>
              <a:t> </a:t>
            </a:r>
            <a:r>
              <a:rPr lang="de-DE" sz="2800" b="1" dirty="0" err="1" smtClean="0"/>
              <a:t>planning</a:t>
            </a:r>
            <a:r>
              <a:rPr lang="de-DE" sz="2800" b="1" dirty="0" smtClean="0"/>
              <a:t> </a:t>
            </a:r>
            <a:r>
              <a:rPr lang="de-DE" sz="2800" b="1" dirty="0" err="1" smtClean="0"/>
              <a:t>for</a:t>
            </a:r>
            <a:r>
              <a:rPr lang="de-DE" sz="2800" b="1" dirty="0" smtClean="0"/>
              <a:t> KW37</a:t>
            </a:r>
            <a:endParaRPr lang="en-US" sz="2800" b="1" dirty="0"/>
          </a:p>
        </p:txBody>
      </p:sp>
      <p:graphicFrame>
        <p:nvGraphicFramePr>
          <p:cNvPr id="4" name="Tabelle"/>
          <p:cNvGraphicFramePr/>
          <p:nvPr>
            <p:extLst>
              <p:ext uri="{D42A27DB-BD31-4B8C-83A1-F6EECF244321}">
                <p14:modId xmlns:p14="http://schemas.microsoft.com/office/powerpoint/2010/main" val="2638926313"/>
              </p:ext>
            </p:extLst>
          </p:nvPr>
        </p:nvGraphicFramePr>
        <p:xfrm>
          <a:off x="95672" y="874360"/>
          <a:ext cx="8952656" cy="5074920"/>
        </p:xfrm>
        <a:graphic>
          <a:graphicData uri="http://schemas.openxmlformats.org/drawingml/2006/table">
            <a:tbl>
              <a:tblPr bandRow="1"/>
              <a:tblGrid>
                <a:gridCol w="3077719"/>
                <a:gridCol w="5874937"/>
              </a:tblGrid>
              <a:tr h="677801">
                <a:tc>
                  <a:txBody>
                    <a:bodyPr/>
                    <a:lstStyle/>
                    <a:p>
                      <a:pPr algn="l">
                        <a:lnSpc>
                          <a:spcPts val="5700"/>
                        </a:lnSpc>
                        <a:defRPr sz="1800"/>
                      </a:pPr>
                      <a:r>
                        <a:rPr sz="2400" b="1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Date</a:t>
                      </a:r>
                    </a:p>
                  </a:txBody>
                  <a:tcPr marL="121920" marR="121920" marT="60960" marB="60960" horzOverflow="overflow">
                    <a:lnL w="12700">
                      <a:solidFill>
                        <a:srgbClr val="FFFFFF"/>
                      </a:solidFill>
                      <a:miter lim="400000"/>
                    </a:lnL>
                    <a:lnR w="12700">
                      <a:solidFill>
                        <a:srgbClr val="FFFFFF"/>
                      </a:solidFill>
                      <a:miter lim="400000"/>
                    </a:lnR>
                    <a:lnT w="12700">
                      <a:solidFill>
                        <a:srgbClr val="FFFFFF"/>
                      </a:solidFill>
                      <a:miter lim="400000"/>
                    </a:lnT>
                    <a:lnB w="50800">
                      <a:solidFill>
                        <a:srgbClr val="FFFFFF"/>
                      </a:solidFill>
                      <a:miter lim="400000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5700"/>
                        </a:lnSpc>
                        <a:defRPr sz="1800"/>
                      </a:pPr>
                      <a:r>
                        <a:rPr sz="2400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Shiftleader</a:t>
                      </a:r>
                    </a:p>
                  </a:txBody>
                  <a:tcPr marL="121920" marR="121920" marT="60960" marB="60960" horzOverflow="overflow">
                    <a:lnL w="12700">
                      <a:solidFill>
                        <a:srgbClr val="FFFFFF"/>
                      </a:solidFill>
                      <a:miter lim="400000"/>
                    </a:lnL>
                    <a:lnR w="12700">
                      <a:solidFill>
                        <a:srgbClr val="FFFFFF"/>
                      </a:solidFill>
                      <a:miter lim="400000"/>
                    </a:lnR>
                    <a:lnT w="12700">
                      <a:solidFill>
                        <a:srgbClr val="FFFFFF"/>
                      </a:solidFill>
                      <a:miter lim="400000"/>
                    </a:lnT>
                    <a:lnB w="50800">
                      <a:solidFill>
                        <a:srgbClr val="FFFFFF"/>
                      </a:solidFill>
                      <a:miter lim="400000"/>
                    </a:lnB>
                    <a:solidFill>
                      <a:srgbClr val="4F81BD"/>
                    </a:solidFill>
                  </a:tcPr>
                </a:tc>
              </a:tr>
              <a:tr h="677801">
                <a:tc>
                  <a:txBody>
                    <a:bodyPr/>
                    <a:lstStyle/>
                    <a:p>
                      <a:pPr algn="l">
                        <a:lnSpc>
                          <a:spcPts val="5700"/>
                        </a:lnSpc>
                        <a:defRPr sz="1800"/>
                      </a:pPr>
                      <a:r>
                        <a:rPr lang="de-DE" sz="2400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</a:t>
                      </a:r>
                      <a:r>
                        <a:rPr sz="2400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.</a:t>
                      </a:r>
                      <a:r>
                        <a:rPr lang="de-DE" sz="2400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9.</a:t>
                      </a:r>
                      <a:endParaRPr sz="24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1920" marR="121920" marT="60960" marB="60960" horzOverflow="overflow">
                    <a:lnL w="12700">
                      <a:solidFill>
                        <a:srgbClr val="FFFFFF"/>
                      </a:solidFill>
                      <a:miter lim="400000"/>
                    </a:lnL>
                    <a:lnR w="12700">
                      <a:solidFill>
                        <a:srgbClr val="FFFFFF"/>
                      </a:solidFill>
                      <a:miter lim="400000"/>
                    </a:lnR>
                    <a:lnT w="50800">
                      <a:solidFill>
                        <a:srgbClr val="FFFFFF"/>
                      </a:solidFill>
                      <a:miter lim="400000"/>
                    </a:lnT>
                    <a:lnB w="12700">
                      <a:solidFill>
                        <a:srgbClr val="FFFFFF"/>
                      </a:solidFill>
                      <a:miter lim="400000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5700"/>
                        </a:lnSpc>
                        <a:defRPr sz="1800"/>
                      </a:pPr>
                      <a:r>
                        <a:rPr lang="de-DE" sz="2400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MDI</a:t>
                      </a:r>
                      <a:endParaRPr sz="24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1920" marR="121920" marT="60960" marB="60960" horzOverflow="overflow">
                    <a:lnL w="12700">
                      <a:solidFill>
                        <a:srgbClr val="FFFFFF"/>
                      </a:solidFill>
                      <a:miter lim="400000"/>
                    </a:lnL>
                    <a:lnR w="12700">
                      <a:solidFill>
                        <a:srgbClr val="FFFFFF"/>
                      </a:solidFill>
                      <a:miter lim="400000"/>
                    </a:lnR>
                    <a:lnT w="50800">
                      <a:solidFill>
                        <a:srgbClr val="FFFFFF"/>
                      </a:solidFill>
                      <a:miter lim="400000"/>
                    </a:lnT>
                    <a:lnB w="12700">
                      <a:solidFill>
                        <a:srgbClr val="FFFFFF"/>
                      </a:solidFill>
                      <a:miter lim="400000"/>
                    </a:lnB>
                    <a:solidFill>
                      <a:srgbClr val="D0D8E8"/>
                    </a:solidFill>
                  </a:tcPr>
                </a:tc>
              </a:tr>
              <a:tr h="677801">
                <a:tc>
                  <a:txBody>
                    <a:bodyPr/>
                    <a:lstStyle/>
                    <a:p>
                      <a:pPr algn="l">
                        <a:lnSpc>
                          <a:spcPts val="5700"/>
                        </a:lnSpc>
                        <a:defRPr sz="1800"/>
                      </a:pPr>
                      <a:r>
                        <a:rPr lang="de-DE" sz="2400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</a:t>
                      </a:r>
                      <a:r>
                        <a:rPr sz="2400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.</a:t>
                      </a:r>
                      <a:r>
                        <a:rPr lang="de-DE" sz="2400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</a:t>
                      </a:r>
                      <a:r>
                        <a:rPr sz="2400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.</a:t>
                      </a:r>
                      <a:endParaRPr sz="24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1920" marR="121920" marT="60960" marB="60960" horzOverflow="overflow">
                    <a:lnL w="12700">
                      <a:solidFill>
                        <a:srgbClr val="FFFFFF"/>
                      </a:solidFill>
                      <a:miter lim="400000"/>
                    </a:lnL>
                    <a:lnR w="12700">
                      <a:solidFill>
                        <a:srgbClr val="FFFFFF"/>
                      </a:solidFill>
                      <a:miter lim="400000"/>
                    </a:lnR>
                    <a:lnT w="12700">
                      <a:solidFill>
                        <a:srgbClr val="FFFFFF"/>
                      </a:solidFill>
                      <a:miter lim="400000"/>
                    </a:lnT>
                    <a:lnB w="12700">
                      <a:solidFill>
                        <a:srgbClr val="FFFFFF"/>
                      </a:solidFill>
                      <a:miter lim="400000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5700"/>
                        </a:lnSpc>
                        <a:defRPr sz="1800"/>
                      </a:pPr>
                      <a:r>
                        <a:rPr lang="de-DE" sz="2400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Hannes / Willi</a:t>
                      </a:r>
                      <a:endParaRPr sz="24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1920" marR="121920" marT="60960" marB="60960" horzOverflow="overflow">
                    <a:lnL w="12700">
                      <a:solidFill>
                        <a:srgbClr val="FFFFFF"/>
                      </a:solidFill>
                      <a:miter lim="400000"/>
                    </a:lnL>
                    <a:lnR w="12700">
                      <a:solidFill>
                        <a:srgbClr val="FFFFFF"/>
                      </a:solidFill>
                      <a:miter lim="400000"/>
                    </a:lnR>
                    <a:lnT w="12700">
                      <a:solidFill>
                        <a:srgbClr val="FFFFFF"/>
                      </a:solidFill>
                      <a:miter lim="400000"/>
                    </a:lnT>
                    <a:lnB w="12700">
                      <a:solidFill>
                        <a:srgbClr val="FFFFFF"/>
                      </a:solidFill>
                      <a:miter lim="400000"/>
                    </a:lnB>
                    <a:solidFill>
                      <a:srgbClr val="E9EDF4"/>
                    </a:solidFill>
                  </a:tcPr>
                </a:tc>
              </a:tr>
              <a:tr h="677801">
                <a:tc>
                  <a:txBody>
                    <a:bodyPr/>
                    <a:lstStyle/>
                    <a:p>
                      <a:pPr algn="l">
                        <a:lnSpc>
                          <a:spcPts val="5700"/>
                        </a:lnSpc>
                        <a:defRPr sz="1800"/>
                      </a:pPr>
                      <a:r>
                        <a:rPr lang="de-DE" sz="2400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</a:t>
                      </a:r>
                      <a:r>
                        <a:rPr sz="2400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.</a:t>
                      </a:r>
                      <a:r>
                        <a:rPr lang="de-DE" sz="2400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</a:t>
                      </a:r>
                      <a:r>
                        <a:rPr sz="2400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.</a:t>
                      </a:r>
                      <a:endParaRPr sz="24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1920" marR="121920" marT="60960" marB="60960" horzOverflow="overflow">
                    <a:lnL w="12700">
                      <a:solidFill>
                        <a:srgbClr val="FFFFFF"/>
                      </a:solidFill>
                      <a:miter lim="400000"/>
                    </a:lnL>
                    <a:lnR w="12700">
                      <a:solidFill>
                        <a:srgbClr val="FFFFFF"/>
                      </a:solidFill>
                      <a:miter lim="400000"/>
                    </a:lnR>
                    <a:lnT w="12700">
                      <a:solidFill>
                        <a:srgbClr val="FFFFFF"/>
                      </a:solidFill>
                      <a:miter lim="400000"/>
                    </a:lnT>
                    <a:lnB w="12700">
                      <a:solidFill>
                        <a:srgbClr val="FFFFFF"/>
                      </a:solidFill>
                      <a:miter lim="400000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5700"/>
                        </a:lnSpc>
                        <a:defRPr sz="1800"/>
                      </a:pPr>
                      <a:r>
                        <a:rPr lang="de-DE" sz="2400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Thomas / Willi</a:t>
                      </a:r>
                      <a:endParaRPr sz="2400" b="1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1920" marR="121920" marT="60960" marB="60960" horzOverflow="overflow">
                    <a:lnL w="12700">
                      <a:solidFill>
                        <a:srgbClr val="FFFFFF"/>
                      </a:solidFill>
                      <a:miter lim="400000"/>
                    </a:lnL>
                    <a:lnR w="12700">
                      <a:solidFill>
                        <a:srgbClr val="FFFFFF"/>
                      </a:solidFill>
                      <a:miter lim="400000"/>
                    </a:lnR>
                    <a:lnT w="12700">
                      <a:solidFill>
                        <a:srgbClr val="FFFFFF"/>
                      </a:solidFill>
                      <a:miter lim="400000"/>
                    </a:lnT>
                    <a:lnB w="12700">
                      <a:solidFill>
                        <a:srgbClr val="FFFFFF"/>
                      </a:solidFill>
                      <a:miter lim="400000"/>
                    </a:lnB>
                    <a:solidFill>
                      <a:srgbClr val="D0D8E8"/>
                    </a:solidFill>
                  </a:tcPr>
                </a:tc>
              </a:tr>
              <a:tr h="677801">
                <a:tc>
                  <a:txBody>
                    <a:bodyPr/>
                    <a:lstStyle/>
                    <a:p>
                      <a:pPr algn="l">
                        <a:lnSpc>
                          <a:spcPts val="5700"/>
                        </a:lnSpc>
                        <a:defRPr sz="1800"/>
                      </a:pPr>
                      <a:r>
                        <a:rPr lang="de-DE" sz="2400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</a:t>
                      </a:r>
                      <a:r>
                        <a:rPr sz="2400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.</a:t>
                      </a:r>
                      <a:r>
                        <a:rPr lang="de-DE" sz="2400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</a:t>
                      </a:r>
                      <a:r>
                        <a:rPr sz="2400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.</a:t>
                      </a:r>
                      <a:endParaRPr sz="24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1920" marR="121920" marT="60960" marB="60960" horzOverflow="overflow">
                    <a:lnL w="12700">
                      <a:solidFill>
                        <a:srgbClr val="FFFFFF"/>
                      </a:solidFill>
                      <a:miter lim="400000"/>
                    </a:lnL>
                    <a:lnR w="12700">
                      <a:solidFill>
                        <a:srgbClr val="FFFFFF"/>
                      </a:solidFill>
                      <a:miter lim="400000"/>
                    </a:lnR>
                    <a:lnT w="12700">
                      <a:solidFill>
                        <a:srgbClr val="FFFFFF"/>
                      </a:solidFill>
                      <a:miter lim="400000"/>
                    </a:lnT>
                    <a:lnB w="12700">
                      <a:solidFill>
                        <a:srgbClr val="FFFFFF"/>
                      </a:solidFill>
                      <a:miter lim="400000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5700"/>
                        </a:lnSpc>
                        <a:defRPr sz="1800"/>
                      </a:pPr>
                      <a:r>
                        <a:rPr lang="de-DE" sz="2400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MSK /</a:t>
                      </a:r>
                      <a:r>
                        <a:rPr lang="de-DE" sz="2400" baseline="0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Florian</a:t>
                      </a:r>
                    </a:p>
                  </a:txBody>
                  <a:tcPr marL="121920" marR="121920" marT="60960" marB="60960" horzOverflow="overflow">
                    <a:lnL w="12700">
                      <a:solidFill>
                        <a:srgbClr val="FFFFFF"/>
                      </a:solidFill>
                      <a:miter lim="400000"/>
                    </a:lnL>
                    <a:lnR w="12700">
                      <a:solidFill>
                        <a:srgbClr val="FFFFFF"/>
                      </a:solidFill>
                      <a:miter lim="400000"/>
                    </a:lnR>
                    <a:lnT w="12700">
                      <a:solidFill>
                        <a:srgbClr val="FFFFFF"/>
                      </a:solidFill>
                      <a:miter lim="400000"/>
                    </a:lnT>
                    <a:lnB w="12700">
                      <a:solidFill>
                        <a:srgbClr val="FFFFFF"/>
                      </a:solidFill>
                      <a:miter lim="400000"/>
                    </a:lnB>
                    <a:solidFill>
                      <a:srgbClr val="E9EDF4"/>
                    </a:solidFill>
                  </a:tcPr>
                </a:tc>
              </a:tr>
              <a:tr h="677801">
                <a:tc>
                  <a:txBody>
                    <a:bodyPr/>
                    <a:lstStyle/>
                    <a:p>
                      <a:pPr algn="l">
                        <a:lnSpc>
                          <a:spcPts val="5700"/>
                        </a:lnSpc>
                        <a:defRPr sz="1800"/>
                      </a:pPr>
                      <a:r>
                        <a:rPr lang="de-DE" sz="2400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11</a:t>
                      </a:r>
                      <a:r>
                        <a:rPr sz="2400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.</a:t>
                      </a:r>
                      <a:r>
                        <a:rPr lang="de-DE" sz="2400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</a:t>
                      </a:r>
                      <a:r>
                        <a:rPr sz="2400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.</a:t>
                      </a:r>
                      <a:endParaRPr sz="24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1920" marR="121920" marT="60960" marB="60960" horzOverflow="overflow">
                    <a:lnL w="12700">
                      <a:solidFill>
                        <a:srgbClr val="FFFFFF"/>
                      </a:solidFill>
                      <a:miter lim="400000"/>
                    </a:lnL>
                    <a:lnR w="12700">
                      <a:solidFill>
                        <a:srgbClr val="FFFFFF"/>
                      </a:solidFill>
                      <a:miter lim="400000"/>
                    </a:lnR>
                    <a:lnT w="12700">
                      <a:solidFill>
                        <a:srgbClr val="FFFFFF"/>
                      </a:solidFill>
                      <a:miter lim="400000"/>
                    </a:lnT>
                    <a:lnB w="12700">
                      <a:solidFill>
                        <a:srgbClr val="FFFFFF"/>
                      </a:solidFill>
                      <a:miter lim="400000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5700"/>
                        </a:lnSpc>
                        <a:defRPr sz="1800"/>
                      </a:pPr>
                      <a:r>
                        <a:rPr lang="de-DE" sz="2400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Frank / Willi</a:t>
                      </a:r>
                      <a:endParaRPr sz="24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1920" marR="121920" marT="60960" marB="60960" horzOverflow="overflow">
                    <a:lnL w="12700">
                      <a:solidFill>
                        <a:srgbClr val="FFFFFF"/>
                      </a:solidFill>
                      <a:miter lim="400000"/>
                    </a:lnL>
                    <a:lnR w="12700">
                      <a:solidFill>
                        <a:srgbClr val="FFFFFF"/>
                      </a:solidFill>
                      <a:miter lim="400000"/>
                    </a:lnR>
                    <a:lnT w="12700">
                      <a:solidFill>
                        <a:srgbClr val="FFFFFF"/>
                      </a:solidFill>
                      <a:miter lim="400000"/>
                    </a:lnT>
                    <a:lnB w="12700">
                      <a:solidFill>
                        <a:srgbClr val="FFFFFF"/>
                      </a:solidFill>
                      <a:miter lim="400000"/>
                    </a:lnB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pic>
        <p:nvPicPr>
          <p:cNvPr id="5" name="Bild" descr="Bild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68287" y="5991354"/>
            <a:ext cx="5640017" cy="461982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9318600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620688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i="1" dirty="0" smtClean="0"/>
              <a:t>Summary </a:t>
            </a:r>
            <a:r>
              <a:rPr lang="de-DE" sz="2000" i="1" dirty="0" err="1" smtClean="0"/>
              <a:t>of</a:t>
            </a:r>
            <a:r>
              <a:rPr lang="de-DE" sz="2000" i="1" dirty="0" smtClean="0"/>
              <a:t> </a:t>
            </a:r>
            <a:r>
              <a:rPr lang="de-DE" sz="2000" i="1" dirty="0" smtClean="0"/>
              <a:t>KW36</a:t>
            </a:r>
            <a:endParaRPr lang="en-US" sz="2000" i="1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639890"/>
              </p:ext>
            </p:extLst>
          </p:nvPr>
        </p:nvGraphicFramePr>
        <p:xfrm>
          <a:off x="0" y="1045736"/>
          <a:ext cx="9144000" cy="52072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/>
                <a:gridCol w="1828800"/>
                <a:gridCol w="1828800"/>
                <a:gridCol w="1828800"/>
                <a:gridCol w="1828800"/>
              </a:tblGrid>
              <a:tr h="73585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err="1" smtClean="0"/>
                        <a:t>Tuesday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smtClean="0"/>
                        <a:t>1</a:t>
                      </a:r>
                      <a:r>
                        <a:rPr lang="de-DE" baseline="30000" dirty="0" smtClean="0"/>
                        <a:t>st</a:t>
                      </a:r>
                      <a:r>
                        <a:rPr lang="de-DE" dirty="0" smtClean="0"/>
                        <a:t> September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err="1" smtClean="0"/>
                        <a:t>Wednesday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smtClean="0"/>
                        <a:t>2</a:t>
                      </a:r>
                      <a:r>
                        <a:rPr lang="de-DE" baseline="30000" dirty="0" smtClean="0"/>
                        <a:t>nd</a:t>
                      </a:r>
                      <a:r>
                        <a:rPr lang="de-DE" dirty="0" smtClean="0"/>
                        <a:t> September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err="1" smtClean="0"/>
                        <a:t>Thursday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smtClean="0"/>
                        <a:t>3</a:t>
                      </a:r>
                      <a:r>
                        <a:rPr lang="de-DE" baseline="30000" dirty="0" smtClean="0"/>
                        <a:t>rd</a:t>
                      </a:r>
                      <a:r>
                        <a:rPr lang="de-DE" baseline="0" dirty="0" smtClean="0"/>
                        <a:t> September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err="1" smtClean="0"/>
                        <a:t>Friday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smtClean="0"/>
                        <a:t>4</a:t>
                      </a:r>
                      <a:r>
                        <a:rPr lang="de-DE" baseline="30000" dirty="0" smtClean="0"/>
                        <a:t>th</a:t>
                      </a:r>
                      <a:r>
                        <a:rPr lang="de-DE" dirty="0" smtClean="0"/>
                        <a:t> September</a:t>
                      </a:r>
                      <a:endParaRPr lang="en-US" dirty="0"/>
                    </a:p>
                  </a:txBody>
                  <a:tcPr/>
                </a:tc>
              </a:tr>
              <a:tr h="1728192">
                <a:tc>
                  <a:txBody>
                    <a:bodyPr/>
                    <a:lstStyle/>
                    <a:p>
                      <a:pPr algn="ctr"/>
                      <a:r>
                        <a:rPr lang="de-DE" b="1" dirty="0" err="1" smtClean="0"/>
                        <a:t>Achievements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charset="0"/>
                        <a:buNone/>
                      </a:pPr>
                      <a:r>
                        <a:rPr lang="de-DE" sz="1400" baseline="0" dirty="0" smtClean="0"/>
                        <a:t>* </a:t>
                      </a:r>
                      <a:r>
                        <a:rPr lang="de-DE" sz="1400" baseline="0" dirty="0" smtClean="0"/>
                        <a:t>Test </a:t>
                      </a:r>
                      <a:r>
                        <a:rPr lang="de-DE" sz="1400" baseline="0" dirty="0" err="1" smtClean="0"/>
                        <a:t>of</a:t>
                      </a:r>
                      <a:r>
                        <a:rPr lang="de-DE" sz="1400" baseline="0" dirty="0" smtClean="0"/>
                        <a:t> </a:t>
                      </a:r>
                      <a:r>
                        <a:rPr lang="de-DE" sz="1400" baseline="0" dirty="0" err="1" smtClean="0"/>
                        <a:t>steerers</a:t>
                      </a:r>
                      <a:r>
                        <a:rPr lang="de-DE" sz="1400" baseline="0" dirty="0" smtClean="0"/>
                        <a:t> </a:t>
                      </a:r>
                      <a:r>
                        <a:rPr lang="de-DE" sz="1400" baseline="0" dirty="0" err="1" smtClean="0"/>
                        <a:t>and</a:t>
                      </a:r>
                      <a:r>
                        <a:rPr lang="de-DE" sz="1400" baseline="0" dirty="0" smtClean="0"/>
                        <a:t> </a:t>
                      </a:r>
                      <a:r>
                        <a:rPr lang="de-DE" sz="1400" baseline="0" dirty="0" err="1" smtClean="0"/>
                        <a:t>screens</a:t>
                      </a:r>
                      <a:r>
                        <a:rPr lang="de-DE" sz="1400" baseline="0" dirty="0" smtClean="0"/>
                        <a:t> </a:t>
                      </a:r>
                      <a:r>
                        <a:rPr lang="de-DE" sz="1400" baseline="0" dirty="0" err="1" smtClean="0"/>
                        <a:t>displacements</a:t>
                      </a:r>
                      <a:endParaRPr lang="de-DE" sz="1400" baseline="0" dirty="0" smtClean="0"/>
                    </a:p>
                    <a:p>
                      <a:pPr marL="0" indent="0" algn="ctr">
                        <a:buFont typeface="Arial" charset="0"/>
                        <a:buNone/>
                      </a:pPr>
                      <a:endParaRPr lang="de-DE" sz="1400" dirty="0" smtClean="0"/>
                    </a:p>
                    <a:p>
                      <a:pPr marL="0" indent="0" algn="ctr">
                        <a:buFont typeface="Arial" charset="0"/>
                        <a:buNone/>
                      </a:pPr>
                      <a:r>
                        <a:rPr lang="de-DE" sz="1400" dirty="0" smtClean="0"/>
                        <a:t>* Measurement</a:t>
                      </a:r>
                      <a:r>
                        <a:rPr lang="de-DE" sz="1400" baseline="0" dirty="0" smtClean="0"/>
                        <a:t> </a:t>
                      </a:r>
                      <a:r>
                        <a:rPr lang="de-DE" sz="1400" baseline="0" dirty="0" err="1" smtClean="0"/>
                        <a:t>of</a:t>
                      </a:r>
                      <a:r>
                        <a:rPr lang="de-DE" sz="1400" baseline="0" dirty="0" smtClean="0"/>
                        <a:t> </a:t>
                      </a:r>
                      <a:r>
                        <a:rPr lang="de-DE" sz="1400" baseline="0" dirty="0" err="1" smtClean="0"/>
                        <a:t>momentum</a:t>
                      </a:r>
                      <a:r>
                        <a:rPr lang="de-DE" sz="1400" baseline="0" dirty="0" smtClean="0"/>
                        <a:t> </a:t>
                      </a:r>
                      <a:r>
                        <a:rPr lang="de-DE" sz="1400" baseline="0" dirty="0" err="1" smtClean="0"/>
                        <a:t>vs</a:t>
                      </a:r>
                      <a:r>
                        <a:rPr lang="de-DE" sz="1400" baseline="0" dirty="0" smtClean="0"/>
                        <a:t> </a:t>
                      </a:r>
                      <a:r>
                        <a:rPr lang="de-DE" sz="1400" baseline="0" dirty="0" err="1" smtClean="0"/>
                        <a:t>phase</a:t>
                      </a:r>
                      <a:r>
                        <a:rPr lang="de-DE" sz="1400" baseline="0" dirty="0" smtClean="0"/>
                        <a:t> </a:t>
                      </a:r>
                      <a:r>
                        <a:rPr lang="de-DE" sz="1400" baseline="0" dirty="0" err="1" smtClean="0"/>
                        <a:t>of</a:t>
                      </a:r>
                      <a:r>
                        <a:rPr lang="de-DE" sz="1400" baseline="0" dirty="0" smtClean="0"/>
                        <a:t> TWS1 </a:t>
                      </a:r>
                      <a:r>
                        <a:rPr lang="de-DE" sz="1400" baseline="0" dirty="0" err="1" smtClean="0"/>
                        <a:t>up</a:t>
                      </a:r>
                      <a:r>
                        <a:rPr lang="de-DE" sz="1400" baseline="0" dirty="0" smtClean="0"/>
                        <a:t> </a:t>
                      </a:r>
                      <a:r>
                        <a:rPr lang="de-DE" sz="1400" baseline="0" dirty="0" err="1" smtClean="0"/>
                        <a:t>to</a:t>
                      </a:r>
                      <a:r>
                        <a:rPr lang="de-DE" sz="1400" baseline="0" dirty="0" smtClean="0"/>
                        <a:t> </a:t>
                      </a:r>
                      <a:r>
                        <a:rPr lang="de-DE" sz="1400" baseline="0" dirty="0" err="1" smtClean="0"/>
                        <a:t>the</a:t>
                      </a:r>
                      <a:r>
                        <a:rPr lang="de-DE" sz="1400" baseline="0" dirty="0" smtClean="0"/>
                        <a:t> </a:t>
                      </a:r>
                      <a:r>
                        <a:rPr lang="de-DE" sz="1400" baseline="0" dirty="0" err="1" smtClean="0"/>
                        <a:t>maximum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charset="0"/>
                        <a:buNone/>
                      </a:pPr>
                      <a:r>
                        <a:rPr lang="de-DE" sz="1400" dirty="0" smtClean="0"/>
                        <a:t>-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charset="0"/>
                        <a:buNone/>
                      </a:pPr>
                      <a:r>
                        <a:rPr lang="de-DE" sz="1400" baseline="0" dirty="0" smtClean="0"/>
                        <a:t>* </a:t>
                      </a:r>
                      <a:r>
                        <a:rPr lang="de-DE" sz="1400" baseline="0" dirty="0" err="1" smtClean="0"/>
                        <a:t>Discussion</a:t>
                      </a:r>
                      <a:r>
                        <a:rPr lang="de-DE" sz="1400" baseline="0" dirty="0" smtClean="0"/>
                        <a:t> </a:t>
                      </a:r>
                      <a:r>
                        <a:rPr lang="de-DE" sz="1400" baseline="0" dirty="0" err="1" smtClean="0"/>
                        <a:t>of</a:t>
                      </a:r>
                      <a:r>
                        <a:rPr lang="de-DE" sz="1400" baseline="0" dirty="0" smtClean="0"/>
                        <a:t> </a:t>
                      </a:r>
                      <a:r>
                        <a:rPr lang="de-DE" sz="1400" baseline="0" dirty="0" err="1" smtClean="0"/>
                        <a:t>laser</a:t>
                      </a:r>
                      <a:r>
                        <a:rPr lang="de-DE" sz="1400" baseline="0" dirty="0" smtClean="0"/>
                        <a:t> auto-</a:t>
                      </a:r>
                      <a:r>
                        <a:rPr lang="de-DE" sz="1400" baseline="0" dirty="0" err="1" smtClean="0"/>
                        <a:t>alignment</a:t>
                      </a:r>
                      <a:r>
                        <a:rPr lang="de-DE" sz="1400" baseline="0" dirty="0" smtClean="0"/>
                        <a:t> </a:t>
                      </a:r>
                      <a:r>
                        <a:rPr lang="de-DE" sz="1400" baseline="0" dirty="0" err="1" smtClean="0"/>
                        <a:t>with</a:t>
                      </a:r>
                      <a:r>
                        <a:rPr lang="de-DE" sz="1400" baseline="0" dirty="0" smtClean="0"/>
                        <a:t> Lutz </a:t>
                      </a:r>
                      <a:r>
                        <a:rPr lang="de-DE" sz="1400" baseline="0" dirty="0" err="1" smtClean="0"/>
                        <a:t>and</a:t>
                      </a:r>
                      <a:r>
                        <a:rPr lang="de-DE" sz="1400" baseline="0" dirty="0" smtClean="0"/>
                        <a:t> Caterina</a:t>
                      </a:r>
                      <a:endParaRPr lang="de-DE" sz="1400" baseline="0" dirty="0" smtClean="0"/>
                    </a:p>
                    <a:p>
                      <a:pPr marL="285750" indent="-285750" algn="ctr">
                        <a:buFont typeface="Arial" charset="0"/>
                        <a:buChar char="•"/>
                      </a:pPr>
                      <a:endParaRPr lang="de-DE" sz="1400" baseline="0" dirty="0" smtClean="0"/>
                    </a:p>
                    <a:p>
                      <a:pPr marL="0" indent="0" algn="ctr">
                        <a:buFont typeface="Arial" charset="0"/>
                        <a:buNone/>
                      </a:pPr>
                      <a:r>
                        <a:rPr lang="de-DE" sz="1400" baseline="0" dirty="0" smtClean="0"/>
                        <a:t>* </a:t>
                      </a:r>
                      <a:r>
                        <a:rPr lang="de-DE" sz="1400" baseline="0" dirty="0" smtClean="0"/>
                        <a:t>Training </a:t>
                      </a:r>
                      <a:r>
                        <a:rPr lang="de-DE" sz="1400" baseline="0" dirty="0" err="1" smtClean="0"/>
                        <a:t>of</a:t>
                      </a:r>
                      <a:r>
                        <a:rPr lang="de-DE" sz="1400" baseline="0" dirty="0" smtClean="0"/>
                        <a:t> Willy</a:t>
                      </a:r>
                      <a:endParaRPr lang="de-DE" sz="1400" baseline="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charset="0"/>
                        <a:buNone/>
                      </a:pPr>
                      <a:r>
                        <a:rPr lang="de-DE" sz="1400" dirty="0" smtClean="0"/>
                        <a:t>* </a:t>
                      </a:r>
                      <a:r>
                        <a:rPr lang="de-DE" sz="1400" dirty="0" smtClean="0"/>
                        <a:t>As</a:t>
                      </a:r>
                      <a:r>
                        <a:rPr lang="de-DE" sz="1400" baseline="0" dirty="0" smtClean="0"/>
                        <a:t> </a:t>
                      </a:r>
                      <a:r>
                        <a:rPr lang="de-DE" sz="1400" baseline="0" dirty="0" err="1" smtClean="0"/>
                        <a:t>complete</a:t>
                      </a:r>
                      <a:r>
                        <a:rPr lang="de-DE" sz="1400" baseline="0" dirty="0" smtClean="0"/>
                        <a:t> </a:t>
                      </a:r>
                      <a:r>
                        <a:rPr lang="de-DE" sz="1400" baseline="0" dirty="0" err="1" smtClean="0"/>
                        <a:t>as</a:t>
                      </a:r>
                      <a:r>
                        <a:rPr lang="de-DE" sz="1400" baseline="0" dirty="0" smtClean="0"/>
                        <a:t> </a:t>
                      </a:r>
                      <a:r>
                        <a:rPr lang="de-DE" sz="1400" baseline="0" dirty="0" err="1" smtClean="0"/>
                        <a:t>possible</a:t>
                      </a:r>
                      <a:r>
                        <a:rPr lang="de-DE" sz="1400" baseline="0" dirty="0" smtClean="0"/>
                        <a:t> </a:t>
                      </a:r>
                      <a:r>
                        <a:rPr lang="de-DE" sz="1400" baseline="0" dirty="0" err="1" smtClean="0"/>
                        <a:t>momentum</a:t>
                      </a:r>
                      <a:r>
                        <a:rPr lang="de-DE" sz="1400" baseline="0" dirty="0" smtClean="0"/>
                        <a:t> </a:t>
                      </a:r>
                      <a:r>
                        <a:rPr lang="de-DE" sz="1400" baseline="0" dirty="0" err="1" smtClean="0"/>
                        <a:t>phase</a:t>
                      </a:r>
                      <a:r>
                        <a:rPr lang="de-DE" sz="1400" baseline="0" dirty="0" smtClean="0"/>
                        <a:t> </a:t>
                      </a:r>
                      <a:r>
                        <a:rPr lang="de-DE" sz="1400" baseline="0" dirty="0" err="1" smtClean="0"/>
                        <a:t>scan</a:t>
                      </a:r>
                      <a:r>
                        <a:rPr lang="de-DE" sz="1400" baseline="0" dirty="0" smtClean="0"/>
                        <a:t> </a:t>
                      </a:r>
                      <a:r>
                        <a:rPr lang="de-DE" sz="1400" baseline="0" dirty="0" err="1" smtClean="0"/>
                        <a:t>for</a:t>
                      </a:r>
                      <a:r>
                        <a:rPr lang="de-DE" sz="1400" baseline="0" dirty="0" smtClean="0"/>
                        <a:t> TWS1</a:t>
                      </a:r>
                      <a:endParaRPr lang="de-DE" sz="1400" dirty="0" smtClean="0"/>
                    </a:p>
                    <a:p>
                      <a:pPr marL="285750" indent="-285750" algn="ctr">
                        <a:buFont typeface="Arial" charset="0"/>
                        <a:buChar char="•"/>
                      </a:pPr>
                      <a:endParaRPr lang="de-DE" sz="1400" dirty="0" smtClean="0"/>
                    </a:p>
                    <a:p>
                      <a:pPr marL="0" indent="0" algn="ctr">
                        <a:buFont typeface="Arial" charset="0"/>
                        <a:buNone/>
                      </a:pPr>
                      <a:r>
                        <a:rPr lang="de-DE" sz="1400" dirty="0" smtClean="0"/>
                        <a:t>* </a:t>
                      </a:r>
                      <a:r>
                        <a:rPr lang="de-DE" sz="1400" dirty="0" smtClean="0"/>
                        <a:t>Beam </a:t>
                      </a:r>
                      <a:r>
                        <a:rPr lang="de-DE" sz="1400" dirty="0" err="1" smtClean="0"/>
                        <a:t>accelerated</a:t>
                      </a:r>
                      <a:r>
                        <a:rPr lang="de-DE" sz="1400" dirty="0" smtClean="0"/>
                        <a:t> (</a:t>
                      </a:r>
                      <a:r>
                        <a:rPr lang="de-DE" sz="1400" dirty="0" err="1" smtClean="0"/>
                        <a:t>decelerated</a:t>
                      </a:r>
                      <a:r>
                        <a:rPr lang="de-DE" sz="1400" dirty="0" smtClean="0"/>
                        <a:t>) in TWS2 </a:t>
                      </a:r>
                      <a:r>
                        <a:rPr lang="de-DE" sz="1400" dirty="0" err="1" smtClean="0"/>
                        <a:t>for</a:t>
                      </a:r>
                      <a:r>
                        <a:rPr lang="de-DE" sz="1400" baseline="0" dirty="0" smtClean="0"/>
                        <a:t> 360° </a:t>
                      </a:r>
                      <a:r>
                        <a:rPr lang="de-DE" sz="1400" baseline="0" dirty="0" err="1" smtClean="0"/>
                        <a:t>of</a:t>
                      </a:r>
                      <a:r>
                        <a:rPr lang="de-DE" sz="1400" baseline="0" dirty="0" smtClean="0"/>
                        <a:t> </a:t>
                      </a:r>
                      <a:r>
                        <a:rPr lang="de-DE" sz="1400" baseline="0" dirty="0" err="1" smtClean="0"/>
                        <a:t>phase</a:t>
                      </a:r>
                      <a:endParaRPr lang="en-US" sz="1400" dirty="0"/>
                    </a:p>
                  </a:txBody>
                  <a:tcPr anchor="ctr"/>
                </a:tc>
              </a:tr>
              <a:tr h="1364704">
                <a:tc>
                  <a:txBody>
                    <a:bodyPr/>
                    <a:lstStyle/>
                    <a:p>
                      <a:pPr algn="ctr"/>
                      <a:r>
                        <a:rPr lang="de-DE" b="1" dirty="0" err="1" smtClean="0"/>
                        <a:t>Perturbating</a:t>
                      </a:r>
                      <a:r>
                        <a:rPr lang="de-DE" b="1" dirty="0" smtClean="0"/>
                        <a:t> </a:t>
                      </a:r>
                      <a:r>
                        <a:rPr lang="de-DE" b="1" dirty="0" err="1" smtClean="0"/>
                        <a:t>events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/>
                        <a:t>-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/>
                        <a:t>*</a:t>
                      </a:r>
                      <a:r>
                        <a:rPr lang="de-DE" sz="1400" baseline="0" dirty="0" smtClean="0"/>
                        <a:t> </a:t>
                      </a:r>
                      <a:r>
                        <a:rPr lang="de-DE" sz="1400" baseline="0" dirty="0" err="1" smtClean="0"/>
                        <a:t>Gun</a:t>
                      </a:r>
                      <a:r>
                        <a:rPr lang="de-DE" sz="1400" baseline="0" dirty="0" smtClean="0"/>
                        <a:t> </a:t>
                      </a:r>
                      <a:r>
                        <a:rPr lang="de-DE" sz="1400" baseline="0" dirty="0" err="1" smtClean="0"/>
                        <a:t>modulator</a:t>
                      </a:r>
                      <a:r>
                        <a:rPr lang="de-DE" sz="1400" baseline="0" dirty="0" smtClean="0"/>
                        <a:t> </a:t>
                      </a:r>
                      <a:r>
                        <a:rPr lang="de-DE" sz="1400" baseline="0" dirty="0" err="1" smtClean="0"/>
                        <a:t>crashed</a:t>
                      </a:r>
                      <a:r>
                        <a:rPr lang="de-DE" sz="1400" baseline="0" dirty="0" smtClean="0"/>
                        <a:t> </a:t>
                      </a:r>
                      <a:r>
                        <a:rPr lang="de-DE" sz="1400" baseline="0" dirty="0" err="1" smtClean="0"/>
                        <a:t>during</a:t>
                      </a:r>
                      <a:r>
                        <a:rPr lang="de-DE" sz="1400" baseline="0" dirty="0" smtClean="0"/>
                        <a:t> </a:t>
                      </a:r>
                      <a:r>
                        <a:rPr lang="de-DE" sz="1400" baseline="0" dirty="0" err="1" smtClean="0"/>
                        <a:t>the</a:t>
                      </a:r>
                      <a:r>
                        <a:rPr lang="de-DE" sz="1400" baseline="0" dirty="0" smtClean="0"/>
                        <a:t> </a:t>
                      </a:r>
                      <a:r>
                        <a:rPr lang="de-DE" sz="1400" baseline="0" dirty="0" err="1" smtClean="0"/>
                        <a:t>night</a:t>
                      </a:r>
                      <a:r>
                        <a:rPr lang="de-DE" sz="1400" baseline="0" dirty="0" smtClean="0"/>
                        <a:t> </a:t>
                      </a:r>
                      <a:r>
                        <a:rPr lang="de-DE" sz="1400" baseline="0" dirty="0" err="1" smtClean="0"/>
                        <a:t>and</a:t>
                      </a:r>
                      <a:r>
                        <a:rPr lang="de-DE" sz="1400" baseline="0" dirty="0" smtClean="0"/>
                        <a:t> </a:t>
                      </a:r>
                      <a:r>
                        <a:rPr lang="de-DE" sz="1400" baseline="0" dirty="0" err="1" smtClean="0"/>
                        <a:t>several</a:t>
                      </a:r>
                      <a:r>
                        <a:rPr lang="de-DE" sz="1400" baseline="0" dirty="0" smtClean="0"/>
                        <a:t> </a:t>
                      </a:r>
                      <a:r>
                        <a:rPr lang="de-DE" sz="1400" baseline="0" dirty="0" err="1" smtClean="0"/>
                        <a:t>times</a:t>
                      </a:r>
                      <a:r>
                        <a:rPr lang="de-DE" sz="1400" baseline="0" dirty="0" smtClean="0"/>
                        <a:t> </a:t>
                      </a:r>
                      <a:r>
                        <a:rPr lang="de-DE" sz="1400" baseline="0" dirty="0" err="1" smtClean="0"/>
                        <a:t>during</a:t>
                      </a:r>
                      <a:r>
                        <a:rPr lang="de-DE" sz="1400" baseline="0" dirty="0" smtClean="0"/>
                        <a:t> </a:t>
                      </a:r>
                      <a:r>
                        <a:rPr lang="de-DE" sz="1400" baseline="0" dirty="0" err="1" smtClean="0"/>
                        <a:t>restart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charset="0"/>
                        <a:buNone/>
                      </a:pPr>
                      <a:r>
                        <a:rPr lang="de-DE" sz="1400" baseline="0" dirty="0" smtClean="0"/>
                        <a:t>* </a:t>
                      </a:r>
                      <a:r>
                        <a:rPr lang="de-DE" sz="1400" baseline="0" dirty="0" err="1" smtClean="0"/>
                        <a:t>Gun</a:t>
                      </a:r>
                      <a:r>
                        <a:rPr lang="de-DE" sz="1400" baseline="0" dirty="0" smtClean="0"/>
                        <a:t> </a:t>
                      </a:r>
                      <a:r>
                        <a:rPr lang="de-DE" sz="1400" baseline="0" dirty="0" err="1" smtClean="0"/>
                        <a:t>modulator</a:t>
                      </a:r>
                      <a:r>
                        <a:rPr lang="de-DE" sz="1400" baseline="0" dirty="0" smtClean="0"/>
                        <a:t> </a:t>
                      </a:r>
                      <a:r>
                        <a:rPr lang="de-DE" sz="1400" baseline="0" dirty="0" err="1" smtClean="0"/>
                        <a:t>crash</a:t>
                      </a:r>
                      <a:r>
                        <a:rPr lang="de-DE" sz="1400" baseline="0" dirty="0" smtClean="0"/>
                        <a:t> </a:t>
                      </a:r>
                      <a:r>
                        <a:rPr lang="de-DE" sz="1400" baseline="0" dirty="0" err="1" smtClean="0"/>
                        <a:t>and</a:t>
                      </a:r>
                      <a:r>
                        <a:rPr lang="de-DE" sz="1400" baseline="0" dirty="0" smtClean="0"/>
                        <a:t> </a:t>
                      </a:r>
                      <a:r>
                        <a:rPr lang="de-DE" sz="1400" baseline="0" dirty="0" err="1" smtClean="0"/>
                        <a:t>laser</a:t>
                      </a:r>
                      <a:r>
                        <a:rPr lang="de-DE" sz="1400" baseline="0" dirty="0" smtClean="0"/>
                        <a:t> </a:t>
                      </a:r>
                      <a:r>
                        <a:rPr lang="de-DE" sz="1400" baseline="0" dirty="0" err="1" smtClean="0"/>
                        <a:t>trip</a:t>
                      </a:r>
                      <a:r>
                        <a:rPr lang="de-DE" sz="1400" baseline="0" dirty="0" smtClean="0"/>
                        <a:t> </a:t>
                      </a:r>
                      <a:r>
                        <a:rPr lang="de-DE" sz="1400" baseline="0" dirty="0" err="1" smtClean="0"/>
                        <a:t>during</a:t>
                      </a:r>
                      <a:r>
                        <a:rPr lang="de-DE" sz="1400" baseline="0" dirty="0" smtClean="0"/>
                        <a:t> </a:t>
                      </a:r>
                      <a:r>
                        <a:rPr lang="de-DE" sz="1400" baseline="0" dirty="0" err="1" smtClean="0"/>
                        <a:t>the</a:t>
                      </a:r>
                      <a:r>
                        <a:rPr lang="de-DE" sz="1400" baseline="0" dirty="0" smtClean="0"/>
                        <a:t> </a:t>
                      </a:r>
                      <a:r>
                        <a:rPr lang="de-DE" sz="1400" baseline="0" dirty="0" err="1" smtClean="0"/>
                        <a:t>night</a:t>
                      </a:r>
                      <a:endParaRPr lang="de-DE" sz="1400" baseline="0" dirty="0" smtClean="0"/>
                    </a:p>
                    <a:p>
                      <a:pPr marL="285750" indent="-285750" algn="ctr">
                        <a:buFont typeface="Arial" charset="0"/>
                        <a:buChar char="•"/>
                      </a:pPr>
                      <a:endParaRPr lang="de-DE" sz="1400" baseline="0" dirty="0" smtClean="0"/>
                    </a:p>
                    <a:p>
                      <a:pPr marL="0" indent="0" algn="ctr">
                        <a:buFont typeface="Arial" charset="0"/>
                        <a:buNone/>
                      </a:pPr>
                      <a:r>
                        <a:rPr lang="de-DE" sz="1400" baseline="0" dirty="0" smtClean="0"/>
                        <a:t>* Problem </a:t>
                      </a:r>
                      <a:r>
                        <a:rPr lang="de-DE" sz="1400" baseline="0" dirty="0" err="1" smtClean="0"/>
                        <a:t>of</a:t>
                      </a:r>
                      <a:r>
                        <a:rPr lang="de-DE" sz="1400" baseline="0" dirty="0" smtClean="0"/>
                        <a:t> </a:t>
                      </a:r>
                      <a:r>
                        <a:rPr lang="de-DE" sz="1400" baseline="0" dirty="0" err="1" smtClean="0"/>
                        <a:t>access</a:t>
                      </a:r>
                      <a:r>
                        <a:rPr lang="de-DE" sz="1400" baseline="0" dirty="0" smtClean="0"/>
                        <a:t> </a:t>
                      </a:r>
                      <a:r>
                        <a:rPr lang="de-DE" sz="1400" baseline="0" dirty="0" err="1" smtClean="0"/>
                        <a:t>to</a:t>
                      </a:r>
                      <a:r>
                        <a:rPr lang="de-DE" sz="1400" baseline="0" dirty="0" smtClean="0"/>
                        <a:t> </a:t>
                      </a:r>
                      <a:r>
                        <a:rPr lang="de-DE" sz="1400" baseline="0" dirty="0" err="1" smtClean="0"/>
                        <a:t>certain</a:t>
                      </a:r>
                      <a:r>
                        <a:rPr lang="de-DE" sz="1400" baseline="0" dirty="0" smtClean="0"/>
                        <a:t> </a:t>
                      </a:r>
                      <a:r>
                        <a:rPr lang="de-DE" sz="1400" baseline="0" dirty="0" err="1" smtClean="0"/>
                        <a:t>tools</a:t>
                      </a:r>
                      <a:r>
                        <a:rPr lang="de-DE" sz="1400" baseline="0" dirty="0" smtClean="0"/>
                        <a:t> (PS </a:t>
                      </a:r>
                      <a:r>
                        <a:rPr lang="de-DE" sz="1400" baseline="0" dirty="0" err="1" smtClean="0"/>
                        <a:t>monitoring</a:t>
                      </a:r>
                      <a:r>
                        <a:rPr lang="de-DE" sz="1400" baseline="0" dirty="0" smtClean="0"/>
                        <a:t>)</a:t>
                      </a:r>
                      <a:endParaRPr lang="de-DE" sz="1400" baseline="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charset="0"/>
                        <a:buNone/>
                      </a:pPr>
                      <a:r>
                        <a:rPr lang="de-DE" sz="1400" dirty="0" smtClean="0"/>
                        <a:t>* Power </a:t>
                      </a:r>
                      <a:r>
                        <a:rPr lang="de-DE" sz="1400" dirty="0" err="1" smtClean="0"/>
                        <a:t>cut</a:t>
                      </a:r>
                      <a:r>
                        <a:rPr lang="de-DE" sz="1400" dirty="0" smtClean="0"/>
                        <a:t> in TWS1 (</a:t>
                      </a:r>
                      <a:r>
                        <a:rPr lang="de-DE" sz="1400" dirty="0" err="1" smtClean="0"/>
                        <a:t>vacuum</a:t>
                      </a:r>
                      <a:r>
                        <a:rPr lang="de-DE" sz="1400" baseline="0" dirty="0" smtClean="0"/>
                        <a:t> </a:t>
                      </a:r>
                      <a:r>
                        <a:rPr lang="de-DE" sz="1400" baseline="0" dirty="0" err="1" smtClean="0"/>
                        <a:t>event</a:t>
                      </a:r>
                      <a:r>
                        <a:rPr lang="de-DE" sz="1400" baseline="0" dirty="0" smtClean="0"/>
                        <a:t>)</a:t>
                      </a:r>
                    </a:p>
                    <a:p>
                      <a:pPr marL="285750" indent="-285750" algn="ctr">
                        <a:buFont typeface="Arial" charset="0"/>
                        <a:buChar char="•"/>
                      </a:pPr>
                      <a:endParaRPr lang="de-DE" sz="1400" baseline="0" dirty="0" smtClean="0"/>
                    </a:p>
                    <a:p>
                      <a:pPr marL="0" indent="0" algn="ctr">
                        <a:buFont typeface="Arial" charset="0"/>
                        <a:buNone/>
                      </a:pPr>
                      <a:r>
                        <a:rPr lang="de-DE" sz="1400" baseline="0" dirty="0" smtClean="0"/>
                        <a:t>* </a:t>
                      </a:r>
                      <a:r>
                        <a:rPr lang="de-DE" sz="1400" baseline="0" dirty="0" err="1" smtClean="0"/>
                        <a:t>Logbook</a:t>
                      </a:r>
                      <a:r>
                        <a:rPr lang="de-DE" sz="1400" baseline="0" dirty="0" smtClean="0"/>
                        <a:t> </a:t>
                      </a:r>
                      <a:r>
                        <a:rPr lang="de-DE" sz="1400" baseline="0" dirty="0" err="1" smtClean="0"/>
                        <a:t>server</a:t>
                      </a:r>
                      <a:r>
                        <a:rPr lang="de-DE" sz="1400" baseline="0" dirty="0" smtClean="0"/>
                        <a:t> </a:t>
                      </a:r>
                      <a:r>
                        <a:rPr lang="de-DE" sz="1400" baseline="0" dirty="0" err="1" smtClean="0"/>
                        <a:t>instabilities</a:t>
                      </a:r>
                      <a:endParaRPr lang="de-DE" sz="1400" baseline="0" dirty="0" smtClean="0"/>
                    </a:p>
                  </a:txBody>
                  <a:tcPr anchor="ctr"/>
                </a:tc>
              </a:tr>
              <a:tr h="1076672">
                <a:tc>
                  <a:txBody>
                    <a:bodyPr/>
                    <a:lstStyle/>
                    <a:p>
                      <a:pPr algn="ctr"/>
                      <a:r>
                        <a:rPr lang="de-DE" b="1" dirty="0" smtClean="0"/>
                        <a:t>Notes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/>
                        <a:t>* </a:t>
                      </a:r>
                      <a:r>
                        <a:rPr lang="de-DE" sz="1400" dirty="0" smtClean="0"/>
                        <a:t>A PCB steerer </a:t>
                      </a:r>
                      <a:r>
                        <a:rPr lang="de-DE" sz="1400" dirty="0" err="1" smtClean="0"/>
                        <a:t>has</a:t>
                      </a:r>
                      <a:r>
                        <a:rPr lang="de-DE" sz="1400" dirty="0" smtClean="0"/>
                        <a:t> </a:t>
                      </a:r>
                      <a:r>
                        <a:rPr lang="de-DE" sz="1400" dirty="0" err="1" smtClean="0"/>
                        <a:t>to</a:t>
                      </a:r>
                      <a:r>
                        <a:rPr lang="de-DE" sz="1400" dirty="0" smtClean="0"/>
                        <a:t> </a:t>
                      </a:r>
                      <a:r>
                        <a:rPr lang="de-DE" sz="1400" dirty="0" err="1" smtClean="0"/>
                        <a:t>be</a:t>
                      </a:r>
                      <a:r>
                        <a:rPr lang="de-DE" sz="1400" dirty="0" smtClean="0"/>
                        <a:t> </a:t>
                      </a:r>
                      <a:r>
                        <a:rPr lang="de-DE" sz="1400" dirty="0" err="1" smtClean="0"/>
                        <a:t>repaired</a:t>
                      </a:r>
                      <a:r>
                        <a:rPr lang="de-DE" sz="1400" dirty="0" smtClean="0"/>
                        <a:t> </a:t>
                      </a:r>
                      <a:r>
                        <a:rPr lang="de-DE" sz="1400" dirty="0" err="1" smtClean="0"/>
                        <a:t>and</a:t>
                      </a:r>
                      <a:r>
                        <a:rPr lang="de-DE" sz="1400" dirty="0" smtClean="0"/>
                        <a:t> </a:t>
                      </a:r>
                      <a:r>
                        <a:rPr lang="de-DE" sz="1400" dirty="0" err="1" smtClean="0"/>
                        <a:t>one</a:t>
                      </a:r>
                      <a:r>
                        <a:rPr lang="de-DE" sz="1400" dirty="0" smtClean="0"/>
                        <a:t> </a:t>
                      </a:r>
                      <a:r>
                        <a:rPr lang="de-DE" sz="1400" dirty="0" err="1" smtClean="0"/>
                        <a:t>needs</a:t>
                      </a:r>
                      <a:r>
                        <a:rPr lang="de-DE" sz="1400" dirty="0" smtClean="0"/>
                        <a:t> horizontal</a:t>
                      </a:r>
                      <a:r>
                        <a:rPr lang="de-DE" sz="1400" baseline="0" dirty="0" smtClean="0"/>
                        <a:t> </a:t>
                      </a:r>
                      <a:r>
                        <a:rPr lang="de-DE" sz="1400" baseline="0" dirty="0" err="1" smtClean="0"/>
                        <a:t>and</a:t>
                      </a:r>
                      <a:r>
                        <a:rPr lang="de-DE" sz="1400" baseline="0" dirty="0" smtClean="0"/>
                        <a:t> </a:t>
                      </a:r>
                      <a:r>
                        <a:rPr lang="de-DE" sz="1400" baseline="0" dirty="0" err="1" smtClean="0"/>
                        <a:t>vertical</a:t>
                      </a:r>
                      <a:r>
                        <a:rPr lang="de-DE" sz="1400" baseline="0" dirty="0" smtClean="0"/>
                        <a:t> </a:t>
                      </a:r>
                      <a:r>
                        <a:rPr lang="de-DE" sz="1400" baseline="0" dirty="0" err="1" smtClean="0"/>
                        <a:t>to</a:t>
                      </a:r>
                      <a:r>
                        <a:rPr lang="de-DE" sz="1400" baseline="0" dirty="0" smtClean="0"/>
                        <a:t> </a:t>
                      </a:r>
                      <a:r>
                        <a:rPr lang="de-DE" sz="1400" baseline="0" dirty="0" err="1" smtClean="0"/>
                        <a:t>be</a:t>
                      </a:r>
                      <a:r>
                        <a:rPr lang="de-DE" sz="1400" baseline="0" dirty="0" smtClean="0"/>
                        <a:t> </a:t>
                      </a:r>
                      <a:r>
                        <a:rPr lang="de-DE" sz="1400" baseline="0" dirty="0" err="1" smtClean="0"/>
                        <a:t>swapped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charset="0"/>
                        <a:buNone/>
                      </a:pPr>
                      <a:r>
                        <a:rPr lang="de-DE" sz="1400" dirty="0" smtClean="0"/>
                        <a:t>* </a:t>
                      </a:r>
                      <a:r>
                        <a:rPr lang="de-DE" sz="1400" dirty="0" err="1" smtClean="0"/>
                        <a:t>Gun</a:t>
                      </a:r>
                      <a:r>
                        <a:rPr lang="de-DE" sz="1400" dirty="0" smtClean="0"/>
                        <a:t> </a:t>
                      </a:r>
                      <a:r>
                        <a:rPr lang="de-DE" sz="1400" dirty="0" err="1" smtClean="0"/>
                        <a:t>modulator</a:t>
                      </a:r>
                      <a:r>
                        <a:rPr lang="de-DE" sz="1400" dirty="0" smtClean="0"/>
                        <a:t> </a:t>
                      </a:r>
                      <a:r>
                        <a:rPr lang="de-DE" sz="1400" dirty="0" err="1" smtClean="0"/>
                        <a:t>works</a:t>
                      </a:r>
                      <a:r>
                        <a:rPr lang="de-DE" sz="1400" dirty="0" smtClean="0"/>
                        <a:t> </a:t>
                      </a:r>
                      <a:r>
                        <a:rPr lang="de-DE" sz="1400" dirty="0" err="1" smtClean="0"/>
                        <a:t>only</a:t>
                      </a:r>
                      <a:r>
                        <a:rPr lang="de-DE" sz="1400" dirty="0" smtClean="0"/>
                        <a:t> at limited </a:t>
                      </a:r>
                      <a:r>
                        <a:rPr lang="de-DE" sz="1400" dirty="0" err="1" smtClean="0"/>
                        <a:t>charge</a:t>
                      </a:r>
                      <a:r>
                        <a:rPr lang="de-DE" sz="1400" dirty="0" smtClean="0"/>
                        <a:t> </a:t>
                      </a:r>
                      <a:r>
                        <a:rPr lang="de-DE" sz="1400" dirty="0" err="1" smtClean="0"/>
                        <a:t>voltage</a:t>
                      </a:r>
                      <a:endParaRPr lang="de-DE" sz="1400" dirty="0" smtClean="0"/>
                    </a:p>
                    <a:p>
                      <a:pPr marL="0" indent="0" algn="ctr">
                        <a:buFont typeface="Arial" charset="0"/>
                        <a:buNone/>
                      </a:pPr>
                      <a:endParaRPr lang="de-DE" sz="1400" dirty="0" smtClean="0"/>
                    </a:p>
                    <a:p>
                      <a:pPr marL="0" indent="0" algn="ctr">
                        <a:buFont typeface="Arial" charset="0"/>
                        <a:buNone/>
                      </a:pPr>
                      <a:r>
                        <a:rPr lang="de-DE" sz="1400" dirty="0" smtClean="0"/>
                        <a:t>* Phase </a:t>
                      </a:r>
                      <a:r>
                        <a:rPr lang="de-DE" sz="1400" dirty="0" err="1" smtClean="0"/>
                        <a:t>scale</a:t>
                      </a:r>
                      <a:r>
                        <a:rPr lang="de-DE" sz="1400" dirty="0" smtClean="0"/>
                        <a:t> </a:t>
                      </a:r>
                      <a:r>
                        <a:rPr lang="de-DE" sz="1400" dirty="0" err="1" smtClean="0"/>
                        <a:t>shifted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lang="de-DE" sz="1400" baseline="0" dirty="0" smtClean="0"/>
                        <a:t>* </a:t>
                      </a:r>
                      <a:r>
                        <a:rPr lang="de-DE" sz="1400" baseline="0" dirty="0" smtClean="0"/>
                        <a:t>Phase </a:t>
                      </a:r>
                      <a:r>
                        <a:rPr lang="de-DE" sz="1400" baseline="0" dirty="0" err="1" smtClean="0"/>
                        <a:t>scale</a:t>
                      </a:r>
                      <a:r>
                        <a:rPr lang="de-DE" sz="1400" baseline="0" dirty="0" smtClean="0"/>
                        <a:t> </a:t>
                      </a:r>
                      <a:r>
                        <a:rPr lang="de-DE" sz="1400" baseline="0" dirty="0" err="1" smtClean="0"/>
                        <a:t>shifted</a:t>
                      </a:r>
                      <a:endParaRPr lang="en-US" sz="14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charset="0"/>
                        <a:buNone/>
                      </a:pPr>
                      <a:r>
                        <a:rPr lang="de-DE" sz="1400" dirty="0" smtClean="0"/>
                        <a:t>* </a:t>
                      </a:r>
                      <a:r>
                        <a:rPr lang="de-DE" sz="1400" dirty="0" smtClean="0"/>
                        <a:t>Phase </a:t>
                      </a:r>
                      <a:r>
                        <a:rPr lang="de-DE" sz="1400" dirty="0" err="1" smtClean="0"/>
                        <a:t>scale</a:t>
                      </a:r>
                      <a:r>
                        <a:rPr lang="de-DE" sz="1400" dirty="0" smtClean="0"/>
                        <a:t> </a:t>
                      </a:r>
                      <a:r>
                        <a:rPr lang="de-DE" sz="1400" dirty="0" err="1" smtClean="0"/>
                        <a:t>shifted</a:t>
                      </a:r>
                      <a:endParaRPr lang="en-US" sz="1400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98071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97468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 err="1" smtClean="0"/>
              <a:t>Collimator</a:t>
            </a:r>
            <a:r>
              <a:rPr lang="de-DE" sz="2800" b="1" dirty="0" smtClean="0"/>
              <a:t> </a:t>
            </a:r>
            <a:r>
              <a:rPr lang="de-DE" sz="2800" b="1" dirty="0" err="1" smtClean="0"/>
              <a:t>investigations</a:t>
            </a:r>
            <a:endParaRPr lang="de-DE" sz="2800" b="1" dirty="0" smtClean="0"/>
          </a:p>
          <a:p>
            <a:pPr algn="ctr"/>
            <a:r>
              <a:rPr lang="de-DE" sz="2000" i="1" dirty="0" smtClean="0"/>
              <a:t>Meeting </a:t>
            </a:r>
            <a:r>
              <a:rPr lang="de-DE" sz="2000" i="1" dirty="0" err="1" smtClean="0"/>
              <a:t>with</a:t>
            </a:r>
            <a:r>
              <a:rPr lang="de-DE" sz="2000" i="1" dirty="0" smtClean="0"/>
              <a:t> MVS </a:t>
            </a:r>
            <a:r>
              <a:rPr lang="de-DE" sz="2000" i="1" dirty="0" err="1" smtClean="0"/>
              <a:t>and</a:t>
            </a:r>
            <a:r>
              <a:rPr lang="de-DE" sz="2000" i="1" dirty="0" smtClean="0"/>
              <a:t> MDI</a:t>
            </a:r>
            <a:endParaRPr lang="en-US" sz="2000" i="1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5496" y="1299071"/>
            <a:ext cx="11376025" cy="501024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000" b="1" dirty="0" err="1" smtClean="0"/>
              <a:t>Maybe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there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is</a:t>
            </a:r>
            <a:r>
              <a:rPr lang="de-DE" sz="2000" b="1" dirty="0" smtClean="0"/>
              <a:t> a angle due </a:t>
            </a:r>
            <a:r>
              <a:rPr lang="de-DE" sz="2000" b="1" dirty="0" err="1" smtClean="0"/>
              <a:t>to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misalignment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between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mover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and</a:t>
            </a:r>
            <a:r>
              <a:rPr lang="de-DE" sz="2000" b="1" dirty="0" smtClean="0"/>
              <a:t> blade.</a:t>
            </a:r>
          </a:p>
          <a:p>
            <a:r>
              <a:rPr lang="de-DE" sz="2000" b="1" dirty="0" err="1" smtClean="0"/>
              <a:t>To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be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checked</a:t>
            </a:r>
            <a:r>
              <a:rPr lang="de-DE" sz="2000" b="1" dirty="0" smtClean="0"/>
              <a:t> in </a:t>
            </a:r>
            <a:r>
              <a:rPr lang="de-DE" sz="2000" b="1" dirty="0" err="1" smtClean="0"/>
              <a:t>week</a:t>
            </a:r>
            <a:r>
              <a:rPr lang="de-DE" sz="2000" b="1" dirty="0" smtClean="0"/>
              <a:t> 41 (</a:t>
            </a:r>
            <a:r>
              <a:rPr lang="de-DE" sz="2000" b="1" dirty="0" err="1" smtClean="0"/>
              <a:t>tbc</a:t>
            </a:r>
            <a:r>
              <a:rPr lang="de-DE" sz="2000" b="1" dirty="0" smtClean="0"/>
              <a:t>).</a:t>
            </a:r>
          </a:p>
          <a:p>
            <a:r>
              <a:rPr lang="de-DE" sz="2000" b="1" dirty="0" err="1" smtClean="0"/>
              <a:t>Together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with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the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installation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of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the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pepper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pot</a:t>
            </a:r>
            <a:r>
              <a:rPr lang="de-DE" sz="2000" b="1" dirty="0" smtClean="0"/>
              <a:t>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852936"/>
            <a:ext cx="8029575" cy="336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66244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97468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 err="1" smtClean="0"/>
              <a:t>Grounding</a:t>
            </a:r>
            <a:r>
              <a:rPr lang="de-DE" sz="2800" b="1" dirty="0" smtClean="0"/>
              <a:t> </a:t>
            </a:r>
            <a:r>
              <a:rPr lang="de-DE" sz="2800" b="1" dirty="0" err="1" smtClean="0"/>
              <a:t>issues</a:t>
            </a:r>
            <a:endParaRPr lang="de-DE" sz="2800" b="1" dirty="0" smtClean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5496" y="836712"/>
            <a:ext cx="11376025" cy="501024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000" b="1" dirty="0" err="1" smtClean="0"/>
              <a:t>Suspected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source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of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noise</a:t>
            </a:r>
            <a:r>
              <a:rPr lang="de-DE" sz="2000" b="1" dirty="0" smtClean="0"/>
              <a:t> on Faraday </a:t>
            </a:r>
            <a:r>
              <a:rPr lang="de-DE" sz="2000" b="1" dirty="0" err="1" smtClean="0"/>
              <a:t>cup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signal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and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of</a:t>
            </a:r>
            <a:r>
              <a:rPr lang="de-DE" sz="2000" b="1" dirty="0" smtClean="0"/>
              <a:t> beam </a:t>
            </a:r>
            <a:r>
              <a:rPr lang="de-DE" sz="2000" b="1" dirty="0" err="1" smtClean="0"/>
              <a:t>jittering</a:t>
            </a:r>
            <a:r>
              <a:rPr lang="de-DE" sz="2000" b="1" dirty="0" smtClean="0"/>
              <a:t> after TWS</a:t>
            </a:r>
          </a:p>
          <a:p>
            <a:r>
              <a:rPr lang="de-DE" sz="2000" b="1" dirty="0" smtClean="0"/>
              <a:t>MKK </a:t>
            </a:r>
            <a:r>
              <a:rPr lang="de-DE" sz="2000" b="1" dirty="0" err="1" smtClean="0"/>
              <a:t>and</a:t>
            </a:r>
            <a:r>
              <a:rPr lang="de-DE" sz="2000" b="1" dirty="0" smtClean="0"/>
              <a:t> MIN </a:t>
            </a:r>
            <a:r>
              <a:rPr lang="de-DE" sz="2000" b="1" dirty="0" err="1" smtClean="0"/>
              <a:t>analysis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ongoing</a:t>
            </a:r>
            <a:r>
              <a:rPr lang="de-DE" sz="2000" b="1" dirty="0" smtClean="0"/>
              <a:t>.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4936793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97468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 smtClean="0"/>
              <a:t>Other </a:t>
            </a:r>
            <a:r>
              <a:rPr lang="de-DE" sz="2800" b="1" dirty="0" err="1" smtClean="0"/>
              <a:t>technical</a:t>
            </a:r>
            <a:r>
              <a:rPr lang="de-DE" sz="2800" b="1" dirty="0" smtClean="0"/>
              <a:t> </a:t>
            </a:r>
            <a:r>
              <a:rPr lang="de-DE" sz="2800" b="1" dirty="0" err="1" smtClean="0"/>
              <a:t>aspects</a:t>
            </a:r>
            <a:endParaRPr lang="de-DE" sz="2800" b="1" dirty="0" smtClean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5497" y="1340768"/>
            <a:ext cx="9073008" cy="501024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000" b="1" dirty="0" err="1" smtClean="0"/>
              <a:t>Scheduled</a:t>
            </a:r>
            <a:r>
              <a:rPr lang="de-DE" sz="2000" b="1" dirty="0" smtClean="0"/>
              <a:t> MSK (THU at 8 am) </a:t>
            </a:r>
            <a:r>
              <a:rPr lang="de-DE" sz="2000" b="1" dirty="0" err="1" smtClean="0"/>
              <a:t>and</a:t>
            </a:r>
            <a:r>
              <a:rPr lang="de-DE" sz="2000" b="1" dirty="0" smtClean="0"/>
              <a:t> MDI (WED at 10 am, </a:t>
            </a:r>
            <a:r>
              <a:rPr lang="de-DE" sz="2000" b="1" dirty="0" err="1" smtClean="0"/>
              <a:t>tbc</a:t>
            </a:r>
            <a:r>
              <a:rPr lang="de-DE" sz="2000" b="1" dirty="0" smtClean="0"/>
              <a:t>) </a:t>
            </a:r>
            <a:r>
              <a:rPr lang="de-DE" sz="2000" b="1" dirty="0" err="1" smtClean="0"/>
              <a:t>shifts</a:t>
            </a:r>
            <a:r>
              <a:rPr lang="de-DE" sz="2000" b="1" dirty="0" smtClean="0"/>
              <a:t>.</a:t>
            </a:r>
          </a:p>
          <a:p>
            <a:r>
              <a:rPr lang="de-DE" sz="2000" b="1" dirty="0" err="1" smtClean="0"/>
              <a:t>Gun</a:t>
            </a:r>
            <a:r>
              <a:rPr lang="de-DE" sz="2000" b="1" dirty="0" smtClean="0"/>
              <a:t> Klystron </a:t>
            </a:r>
            <a:r>
              <a:rPr lang="de-DE" sz="2000" b="1" dirty="0" err="1" smtClean="0"/>
              <a:t>arcing</a:t>
            </a:r>
            <a:r>
              <a:rPr lang="de-DE" sz="2000" b="1" dirty="0" smtClean="0"/>
              <a:t> – </a:t>
            </a:r>
            <a:r>
              <a:rPr lang="de-DE" sz="2000" b="1" dirty="0" err="1" smtClean="0"/>
              <a:t>solved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by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reducing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operating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voltage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and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increasing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amplitude</a:t>
            </a:r>
            <a:r>
              <a:rPr lang="de-DE" sz="2000" b="1" dirty="0" smtClean="0"/>
              <a:t>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de-DE" sz="2000" b="1" i="1" dirty="0" smtClean="0"/>
          </a:p>
          <a:p>
            <a:r>
              <a:rPr lang="de-DE" sz="2000" b="1" i="1" dirty="0" smtClean="0"/>
              <a:t>Crane </a:t>
            </a:r>
            <a:r>
              <a:rPr lang="de-DE" sz="2000" b="1" i="1" dirty="0" err="1" smtClean="0"/>
              <a:t>works</a:t>
            </a:r>
            <a:r>
              <a:rPr lang="de-DE" sz="2000" b="1" i="1" dirty="0" smtClean="0"/>
              <a:t> </a:t>
            </a:r>
            <a:r>
              <a:rPr lang="de-DE" sz="2000" b="1" i="1" dirty="0" err="1" smtClean="0"/>
              <a:t>and</a:t>
            </a:r>
            <a:r>
              <a:rPr lang="de-DE" sz="2000" b="1" i="1" dirty="0" smtClean="0"/>
              <a:t> </a:t>
            </a:r>
            <a:r>
              <a:rPr lang="de-DE" sz="2000" b="1" i="1" dirty="0" err="1" smtClean="0"/>
              <a:t>construction</a:t>
            </a:r>
            <a:r>
              <a:rPr lang="de-DE" sz="2000" b="1" i="1" dirty="0" smtClean="0"/>
              <a:t> </a:t>
            </a:r>
            <a:r>
              <a:rPr lang="de-DE" sz="2000" b="1" i="1" dirty="0" err="1" smtClean="0"/>
              <a:t>work</a:t>
            </a:r>
            <a:r>
              <a:rPr lang="de-DE" sz="2000" b="1" i="1" dirty="0" smtClean="0"/>
              <a:t> </a:t>
            </a:r>
            <a:r>
              <a:rPr lang="de-DE" sz="2000" b="1" i="1" dirty="0" err="1" smtClean="0"/>
              <a:t>expected</a:t>
            </a:r>
            <a:r>
              <a:rPr lang="de-DE" sz="2000" b="1" i="1" dirty="0" smtClean="0"/>
              <a:t> – </a:t>
            </a:r>
            <a:r>
              <a:rPr lang="de-DE" sz="2000" b="1" i="1" dirty="0" err="1" smtClean="0"/>
              <a:t>going</a:t>
            </a:r>
            <a:r>
              <a:rPr lang="de-DE" sz="2000" b="1" i="1" dirty="0" smtClean="0"/>
              <a:t> back </a:t>
            </a:r>
            <a:r>
              <a:rPr lang="de-DE" sz="2000" b="1" i="1" dirty="0" err="1" smtClean="0"/>
              <a:t>to</a:t>
            </a:r>
            <a:r>
              <a:rPr lang="de-DE" sz="2000" b="1" i="1" dirty="0" smtClean="0"/>
              <a:t> BKR </a:t>
            </a:r>
            <a:r>
              <a:rPr lang="de-DE" sz="2000" b="1" i="1" dirty="0" err="1" smtClean="0"/>
              <a:t>under</a:t>
            </a:r>
            <a:r>
              <a:rPr lang="de-DE" sz="2000" b="1" i="1" dirty="0" smtClean="0"/>
              <a:t> </a:t>
            </a:r>
            <a:r>
              <a:rPr lang="de-DE" sz="2000" b="1" i="1" dirty="0" err="1" smtClean="0"/>
              <a:t>discussion</a:t>
            </a:r>
            <a:r>
              <a:rPr lang="de-DE" sz="2000" b="1" i="1" dirty="0" smtClean="0"/>
              <a:t>.</a:t>
            </a:r>
            <a:endParaRPr lang="de-DE" sz="2000" b="1" i="1" dirty="0" smtClean="0"/>
          </a:p>
        </p:txBody>
      </p:sp>
    </p:spTree>
    <p:extLst>
      <p:ext uri="{BB962C8B-B14F-4D97-AF65-F5344CB8AC3E}">
        <p14:creationId xmlns:p14="http://schemas.microsoft.com/office/powerpoint/2010/main" val="14545707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97468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 smtClean="0"/>
              <a:t>Screens </a:t>
            </a:r>
            <a:r>
              <a:rPr lang="de-DE" sz="2800" b="1" dirty="0" err="1" smtClean="0"/>
              <a:t>and</a:t>
            </a:r>
            <a:r>
              <a:rPr lang="de-DE" sz="2800" b="1" dirty="0" smtClean="0"/>
              <a:t> </a:t>
            </a:r>
            <a:r>
              <a:rPr lang="de-DE" sz="2800" b="1" dirty="0" err="1" smtClean="0"/>
              <a:t>steerers</a:t>
            </a:r>
            <a:r>
              <a:rPr lang="de-DE" sz="2800" b="1" dirty="0" smtClean="0"/>
              <a:t> </a:t>
            </a:r>
            <a:r>
              <a:rPr lang="de-DE" sz="2800" b="1" dirty="0" err="1" smtClean="0"/>
              <a:t>test</a:t>
            </a:r>
            <a:endParaRPr lang="de-DE" sz="2800" b="1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031" y="764704"/>
            <a:ext cx="8172425" cy="5946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11549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97468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 err="1" smtClean="0"/>
              <a:t>Momentum</a:t>
            </a:r>
            <a:r>
              <a:rPr lang="de-DE" sz="2800" b="1" dirty="0" smtClean="0"/>
              <a:t> </a:t>
            </a:r>
            <a:r>
              <a:rPr lang="de-DE" sz="2800" b="1" dirty="0" err="1" smtClean="0"/>
              <a:t>phase</a:t>
            </a:r>
            <a:r>
              <a:rPr lang="de-DE" sz="2800" b="1" dirty="0" smtClean="0"/>
              <a:t> </a:t>
            </a:r>
            <a:r>
              <a:rPr lang="de-DE" sz="2800" b="1" dirty="0" err="1" smtClean="0"/>
              <a:t>scan</a:t>
            </a:r>
            <a:r>
              <a:rPr lang="de-DE" sz="2800" b="1" dirty="0" smtClean="0"/>
              <a:t> </a:t>
            </a:r>
            <a:r>
              <a:rPr lang="de-DE" sz="2800" b="1" dirty="0" err="1" smtClean="0"/>
              <a:t>of</a:t>
            </a:r>
            <a:r>
              <a:rPr lang="de-DE" sz="2800" b="1" dirty="0" smtClean="0"/>
              <a:t> TWS1</a:t>
            </a:r>
            <a:endParaRPr lang="en-US" sz="28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3639" y="764704"/>
            <a:ext cx="6036722" cy="4682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5713511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* </a:t>
            </a:r>
            <a:r>
              <a:rPr lang="de-DE" sz="1400" dirty="0" err="1" smtClean="0"/>
              <a:t>Momentum</a:t>
            </a:r>
            <a:r>
              <a:rPr lang="de-DE" sz="1400" dirty="0" smtClean="0"/>
              <a:t> </a:t>
            </a:r>
            <a:r>
              <a:rPr lang="de-DE" sz="1400" dirty="0" err="1" smtClean="0"/>
              <a:t>measured</a:t>
            </a:r>
            <a:r>
              <a:rPr lang="de-DE" sz="1400" dirty="0" smtClean="0"/>
              <a:t> </a:t>
            </a:r>
            <a:r>
              <a:rPr lang="de-DE" sz="1400" dirty="0" err="1" smtClean="0"/>
              <a:t>over</a:t>
            </a:r>
            <a:r>
              <a:rPr lang="de-DE" sz="1400" dirty="0" smtClean="0"/>
              <a:t> 250° </a:t>
            </a:r>
            <a:r>
              <a:rPr lang="de-DE" sz="1400" dirty="0" err="1" smtClean="0"/>
              <a:t>of</a:t>
            </a:r>
            <a:r>
              <a:rPr lang="de-DE" sz="1400" dirty="0" smtClean="0"/>
              <a:t> </a:t>
            </a:r>
            <a:r>
              <a:rPr lang="de-DE" sz="1400" dirty="0" err="1" smtClean="0"/>
              <a:t>phase</a:t>
            </a:r>
            <a:r>
              <a:rPr lang="de-DE" sz="1400" dirty="0" smtClean="0"/>
              <a:t>, but </a:t>
            </a:r>
            <a:r>
              <a:rPr lang="de-DE" sz="1400" dirty="0" err="1" smtClean="0"/>
              <a:t>uncertainty</a:t>
            </a:r>
            <a:r>
              <a:rPr lang="de-DE" sz="1400" dirty="0" smtClean="0"/>
              <a:t> on </a:t>
            </a:r>
            <a:r>
              <a:rPr lang="de-DE" sz="1400" dirty="0" err="1" smtClean="0"/>
              <a:t>the</a:t>
            </a:r>
            <a:r>
              <a:rPr lang="de-DE" sz="1400" dirty="0" smtClean="0"/>
              <a:t> absolute </a:t>
            </a:r>
            <a:r>
              <a:rPr lang="de-DE" sz="1400" dirty="0" err="1" smtClean="0"/>
              <a:t>value</a:t>
            </a:r>
            <a:r>
              <a:rPr lang="de-DE" sz="1400" dirty="0" smtClean="0"/>
              <a:t> </a:t>
            </a:r>
            <a:r>
              <a:rPr lang="de-DE" sz="1400" dirty="0" err="1" smtClean="0"/>
              <a:t>of</a:t>
            </a:r>
            <a:r>
              <a:rPr lang="de-DE" sz="1400" dirty="0" smtClean="0"/>
              <a:t> </a:t>
            </a:r>
            <a:r>
              <a:rPr lang="de-DE" sz="1400" dirty="0" err="1" smtClean="0"/>
              <a:t>the</a:t>
            </a:r>
            <a:r>
              <a:rPr lang="de-DE" sz="1400" dirty="0" smtClean="0"/>
              <a:t> </a:t>
            </a:r>
            <a:r>
              <a:rPr lang="de-DE" sz="1400" dirty="0" err="1" smtClean="0"/>
              <a:t>momentum</a:t>
            </a:r>
            <a:r>
              <a:rPr lang="de-DE" sz="1400" dirty="0" smtClean="0"/>
              <a:t> </a:t>
            </a:r>
            <a:r>
              <a:rPr lang="de-DE" sz="1400" dirty="0" err="1" smtClean="0"/>
              <a:t>obtained</a:t>
            </a:r>
            <a:r>
              <a:rPr lang="de-DE" sz="1400" dirty="0" smtClean="0"/>
              <a:t> (75 </a:t>
            </a:r>
            <a:r>
              <a:rPr lang="de-DE" sz="1400" dirty="0" err="1" smtClean="0"/>
              <a:t>MeV</a:t>
            </a:r>
            <a:r>
              <a:rPr lang="de-DE" sz="1400" dirty="0" smtClean="0"/>
              <a:t>/c </a:t>
            </a:r>
            <a:r>
              <a:rPr lang="de-DE" sz="1400" dirty="0" err="1" smtClean="0"/>
              <a:t>does</a:t>
            </a:r>
            <a:r>
              <a:rPr lang="de-DE" sz="1400" dirty="0" smtClean="0"/>
              <a:t> not fit </a:t>
            </a:r>
            <a:r>
              <a:rPr lang="de-DE" sz="1400" dirty="0" err="1" smtClean="0"/>
              <a:t>with</a:t>
            </a:r>
            <a:r>
              <a:rPr lang="de-DE" sz="1400" dirty="0" smtClean="0"/>
              <a:t> TWS1 power </a:t>
            </a:r>
            <a:r>
              <a:rPr lang="de-DE" sz="1400" dirty="0" err="1" smtClean="0"/>
              <a:t>reading</a:t>
            </a:r>
            <a:r>
              <a:rPr lang="de-DE" sz="1400" dirty="0" smtClean="0"/>
              <a:t>): Power </a:t>
            </a:r>
            <a:r>
              <a:rPr lang="de-DE" sz="1400" dirty="0" err="1" smtClean="0"/>
              <a:t>reading</a:t>
            </a:r>
            <a:r>
              <a:rPr lang="de-DE" sz="1400" dirty="0" smtClean="0"/>
              <a:t> ? Measurement </a:t>
            </a:r>
            <a:r>
              <a:rPr lang="de-DE" sz="1400" dirty="0" err="1" smtClean="0"/>
              <a:t>method</a:t>
            </a:r>
            <a:r>
              <a:rPr lang="de-DE" sz="1400" dirty="0" smtClean="0"/>
              <a:t> ? </a:t>
            </a:r>
            <a:r>
              <a:rPr lang="de-DE" sz="1400" dirty="0" err="1" smtClean="0"/>
              <a:t>To</a:t>
            </a:r>
            <a:r>
              <a:rPr lang="de-DE" sz="1400" dirty="0" smtClean="0"/>
              <a:t> </a:t>
            </a:r>
            <a:r>
              <a:rPr lang="de-DE" sz="1400" dirty="0" err="1" smtClean="0"/>
              <a:t>be</a:t>
            </a:r>
            <a:r>
              <a:rPr lang="de-DE" sz="1400" dirty="0" smtClean="0"/>
              <a:t> </a:t>
            </a:r>
            <a:r>
              <a:rPr lang="de-DE" sz="1400" dirty="0" err="1" smtClean="0"/>
              <a:t>clarified</a:t>
            </a:r>
            <a:r>
              <a:rPr lang="de-DE" sz="1400" dirty="0" smtClean="0"/>
              <a:t>.</a:t>
            </a:r>
          </a:p>
          <a:p>
            <a:pPr marL="285750" indent="-285750">
              <a:buFont typeface="Arial" charset="0"/>
              <a:buChar char="•"/>
            </a:pPr>
            <a:endParaRPr lang="de-DE" sz="1400" dirty="0"/>
          </a:p>
          <a:p>
            <a:r>
              <a:rPr lang="de-DE" sz="1400" dirty="0" smtClean="0"/>
              <a:t>*  </a:t>
            </a:r>
            <a:r>
              <a:rPr lang="de-DE" sz="1400" dirty="0" err="1" smtClean="0"/>
              <a:t>Comparison</a:t>
            </a:r>
            <a:r>
              <a:rPr lang="de-DE" sz="1400" dirty="0" smtClean="0"/>
              <a:t> </a:t>
            </a:r>
            <a:r>
              <a:rPr lang="de-DE" sz="1400" dirty="0" err="1" smtClean="0"/>
              <a:t>of</a:t>
            </a:r>
            <a:r>
              <a:rPr lang="de-DE" sz="1400" dirty="0" smtClean="0"/>
              <a:t> </a:t>
            </a:r>
            <a:r>
              <a:rPr lang="de-DE" sz="1400" dirty="0" err="1" smtClean="0"/>
              <a:t>the</a:t>
            </a:r>
            <a:r>
              <a:rPr lang="de-DE" sz="1400" dirty="0" smtClean="0"/>
              <a:t> </a:t>
            </a:r>
            <a:r>
              <a:rPr lang="de-DE" sz="1400" dirty="0" err="1" smtClean="0"/>
              <a:t>curve</a:t>
            </a:r>
            <a:r>
              <a:rPr lang="de-DE" sz="1400" dirty="0" smtClean="0"/>
              <a:t> </a:t>
            </a:r>
            <a:r>
              <a:rPr lang="de-DE" sz="1400" dirty="0" err="1" smtClean="0"/>
              <a:t>shape</a:t>
            </a:r>
            <a:r>
              <a:rPr lang="de-DE" sz="1400" dirty="0" smtClean="0"/>
              <a:t> (i.e. </a:t>
            </a:r>
            <a:r>
              <a:rPr lang="de-DE" sz="1400" dirty="0" err="1" smtClean="0"/>
              <a:t>normalized</a:t>
            </a:r>
            <a:r>
              <a:rPr lang="de-DE" sz="1400" dirty="0" smtClean="0"/>
              <a:t>) </a:t>
            </a:r>
            <a:r>
              <a:rPr lang="de-DE" sz="1400" dirty="0" err="1" smtClean="0"/>
              <a:t>with</a:t>
            </a:r>
            <a:r>
              <a:rPr lang="de-DE" sz="1400" dirty="0" smtClean="0"/>
              <a:t> ASTRA </a:t>
            </a:r>
            <a:r>
              <a:rPr lang="de-DE" sz="1400" dirty="0" err="1" smtClean="0"/>
              <a:t>might</a:t>
            </a:r>
            <a:r>
              <a:rPr lang="de-DE" sz="1400" dirty="0" smtClean="0"/>
              <a:t> </a:t>
            </a:r>
            <a:r>
              <a:rPr lang="de-DE" sz="1400" dirty="0" err="1" smtClean="0"/>
              <a:t>help</a:t>
            </a:r>
            <a:r>
              <a:rPr lang="de-DE" sz="1400" dirty="0" smtClean="0"/>
              <a:t> </a:t>
            </a:r>
            <a:r>
              <a:rPr lang="de-DE" sz="1400" dirty="0" err="1" smtClean="0"/>
              <a:t>inferring</a:t>
            </a:r>
            <a:r>
              <a:rPr lang="de-DE" sz="1400" dirty="0" smtClean="0"/>
              <a:t> </a:t>
            </a:r>
            <a:r>
              <a:rPr lang="de-DE" sz="1400" dirty="0" err="1" smtClean="0"/>
              <a:t>the</a:t>
            </a:r>
            <a:r>
              <a:rPr lang="de-DE" sz="1400" dirty="0" smtClean="0"/>
              <a:t> </a:t>
            </a:r>
            <a:r>
              <a:rPr lang="de-DE" sz="1400" dirty="0" err="1" smtClean="0"/>
              <a:t>accelerating</a:t>
            </a:r>
            <a:r>
              <a:rPr lang="de-DE" sz="1400" dirty="0" smtClean="0"/>
              <a:t> </a:t>
            </a:r>
            <a:r>
              <a:rPr lang="de-DE" sz="1400" dirty="0" err="1" smtClean="0"/>
              <a:t>field</a:t>
            </a:r>
            <a:r>
              <a:rPr lang="de-DE" sz="1400" dirty="0" smtClean="0"/>
              <a:t> in TWS1.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7663391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97468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 smtClean="0"/>
              <a:t>Beam </a:t>
            </a:r>
            <a:r>
              <a:rPr lang="de-DE" sz="2800" b="1" dirty="0" err="1" smtClean="0"/>
              <a:t>through</a:t>
            </a:r>
            <a:r>
              <a:rPr lang="de-DE" sz="2800" b="1" dirty="0" smtClean="0"/>
              <a:t> </a:t>
            </a:r>
            <a:r>
              <a:rPr lang="de-DE" sz="2800" b="1" dirty="0" err="1" smtClean="0"/>
              <a:t>powered</a:t>
            </a:r>
            <a:r>
              <a:rPr lang="de-DE" sz="2800" b="1" dirty="0" smtClean="0"/>
              <a:t> TWS2</a:t>
            </a:r>
            <a:endParaRPr lang="en-US" sz="28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92696"/>
            <a:ext cx="4392488" cy="4086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9" y="692696"/>
            <a:ext cx="4392488" cy="4086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7504" y="4797152"/>
            <a:ext cx="43924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Beam on </a:t>
            </a:r>
            <a:r>
              <a:rPr lang="de-DE" sz="12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screen</a:t>
            </a:r>
            <a:r>
              <a:rPr lang="de-DE" sz="1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R3 </a:t>
            </a:r>
            <a:r>
              <a:rPr lang="de-DE" sz="12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through</a:t>
            </a:r>
            <a:r>
              <a:rPr lang="de-DE" sz="1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unpowered</a:t>
            </a:r>
            <a:r>
              <a:rPr lang="de-DE" sz="1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TWS2</a:t>
            </a:r>
            <a:endParaRPr lang="en-US" sz="12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44010" y="4797151"/>
            <a:ext cx="4392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Beam on </a:t>
            </a:r>
            <a:r>
              <a:rPr lang="de-DE" sz="12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screen</a:t>
            </a:r>
            <a:r>
              <a:rPr lang="de-DE" sz="1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R3 </a:t>
            </a:r>
            <a:r>
              <a:rPr lang="de-DE" sz="12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through</a:t>
            </a:r>
            <a:r>
              <a:rPr lang="de-DE" sz="1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powered</a:t>
            </a:r>
            <a:r>
              <a:rPr lang="de-DE" sz="1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TWS2 (</a:t>
            </a:r>
            <a:r>
              <a:rPr lang="de-DE" sz="12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  <a:r>
              <a:rPr lang="de-DE" sz="1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change</a:t>
            </a:r>
            <a:r>
              <a:rPr lang="de-DE" sz="1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de-DE" sz="12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magnet</a:t>
            </a:r>
            <a:r>
              <a:rPr lang="de-DE" sz="1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settings</a:t>
            </a:r>
            <a:r>
              <a:rPr lang="de-DE" sz="1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12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5373216"/>
            <a:ext cx="91440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* Beam </a:t>
            </a:r>
            <a:r>
              <a:rPr lang="de-DE" sz="1400" dirty="0" err="1" smtClean="0"/>
              <a:t>sent</a:t>
            </a:r>
            <a:r>
              <a:rPr lang="de-DE" sz="1400" dirty="0" smtClean="0"/>
              <a:t> </a:t>
            </a:r>
            <a:r>
              <a:rPr lang="de-DE" sz="1400" dirty="0" err="1" smtClean="0"/>
              <a:t>through</a:t>
            </a:r>
            <a:r>
              <a:rPr lang="de-DE" sz="1400" dirty="0" smtClean="0"/>
              <a:t> </a:t>
            </a:r>
            <a:r>
              <a:rPr lang="de-DE" sz="1400" dirty="0" err="1" smtClean="0"/>
              <a:t>powered</a:t>
            </a:r>
            <a:r>
              <a:rPr lang="de-DE" sz="1400" dirty="0" smtClean="0"/>
              <a:t> TWS2 (38 MW) on </a:t>
            </a:r>
            <a:r>
              <a:rPr lang="de-DE" sz="1400" dirty="0" err="1" smtClean="0"/>
              <a:t>screen</a:t>
            </a:r>
            <a:r>
              <a:rPr lang="de-DE" sz="1400" dirty="0" smtClean="0"/>
              <a:t> R3 (</a:t>
            </a:r>
            <a:r>
              <a:rPr lang="de-DE" sz="1400" dirty="0" err="1" smtClean="0"/>
              <a:t>right</a:t>
            </a:r>
            <a:r>
              <a:rPr lang="de-DE" sz="1400" dirty="0" smtClean="0"/>
              <a:t> at </a:t>
            </a:r>
            <a:r>
              <a:rPr lang="de-DE" sz="1400" dirty="0" err="1" smtClean="0"/>
              <a:t>the</a:t>
            </a:r>
            <a:r>
              <a:rPr lang="de-DE" sz="1400" dirty="0" smtClean="0"/>
              <a:t> </a:t>
            </a:r>
            <a:r>
              <a:rPr lang="de-DE" sz="1400" dirty="0" err="1" smtClean="0"/>
              <a:t>exit</a:t>
            </a:r>
            <a:r>
              <a:rPr lang="de-DE" sz="1400" dirty="0" smtClean="0"/>
              <a:t>). Beam still </a:t>
            </a:r>
            <a:r>
              <a:rPr lang="de-DE" sz="1400" dirty="0" err="1" smtClean="0"/>
              <a:t>visible</a:t>
            </a:r>
            <a:r>
              <a:rPr lang="de-DE" sz="1400" dirty="0" smtClean="0"/>
              <a:t> on R3 </a:t>
            </a:r>
            <a:r>
              <a:rPr lang="de-DE" sz="1400" dirty="0" err="1" smtClean="0"/>
              <a:t>for</a:t>
            </a:r>
            <a:r>
              <a:rPr lang="de-DE" sz="1400" dirty="0" smtClean="0"/>
              <a:t> 360° </a:t>
            </a:r>
            <a:r>
              <a:rPr lang="de-DE" sz="1400" dirty="0" err="1" smtClean="0"/>
              <a:t>of</a:t>
            </a:r>
            <a:r>
              <a:rPr lang="de-DE" sz="1400" dirty="0" smtClean="0"/>
              <a:t> </a:t>
            </a:r>
            <a:r>
              <a:rPr lang="de-DE" sz="1400" dirty="0" err="1" smtClean="0"/>
              <a:t>phase</a:t>
            </a:r>
            <a:r>
              <a:rPr lang="de-DE" sz="1400" dirty="0" smtClean="0"/>
              <a:t> </a:t>
            </a:r>
            <a:r>
              <a:rPr lang="de-DE" sz="1400" dirty="0" err="1" smtClean="0"/>
              <a:t>scan</a:t>
            </a:r>
            <a:r>
              <a:rPr lang="de-DE" sz="1400" dirty="0" smtClean="0"/>
              <a:t> </a:t>
            </a:r>
            <a:r>
              <a:rPr lang="de-DE" sz="1400" dirty="0" err="1" smtClean="0"/>
              <a:t>of</a:t>
            </a:r>
            <a:r>
              <a:rPr lang="de-DE" sz="1400" dirty="0" smtClean="0"/>
              <a:t> TWS2 </a:t>
            </a:r>
            <a:r>
              <a:rPr lang="de-DE" sz="1400" dirty="0" err="1" smtClean="0"/>
              <a:t>with</a:t>
            </a:r>
            <a:r>
              <a:rPr lang="de-DE" sz="1400" dirty="0" smtClean="0"/>
              <a:t> </a:t>
            </a:r>
            <a:r>
              <a:rPr lang="de-DE" sz="1400" dirty="0" err="1" smtClean="0"/>
              <a:t>slight</a:t>
            </a:r>
            <a:r>
              <a:rPr lang="de-DE" sz="1400" dirty="0" smtClean="0"/>
              <a:t> </a:t>
            </a:r>
            <a:r>
              <a:rPr lang="de-DE" sz="1400" dirty="0" err="1" smtClean="0"/>
              <a:t>displacement</a:t>
            </a:r>
            <a:r>
              <a:rPr lang="de-DE" sz="1400" dirty="0" smtClean="0"/>
              <a:t> (≈ 20% </a:t>
            </a:r>
            <a:r>
              <a:rPr lang="de-DE" sz="1400" dirty="0" err="1" smtClean="0"/>
              <a:t>of</a:t>
            </a:r>
            <a:r>
              <a:rPr lang="de-DE" sz="1400" dirty="0" smtClean="0"/>
              <a:t> </a:t>
            </a:r>
            <a:r>
              <a:rPr lang="de-DE" sz="1400" dirty="0" err="1" smtClean="0"/>
              <a:t>the</a:t>
            </a:r>
            <a:r>
              <a:rPr lang="de-DE" sz="1400" dirty="0" smtClean="0"/>
              <a:t> </a:t>
            </a:r>
            <a:r>
              <a:rPr lang="de-DE" sz="1400" dirty="0" err="1" smtClean="0"/>
              <a:t>screen</a:t>
            </a:r>
            <a:r>
              <a:rPr lang="de-DE" sz="1400" dirty="0" smtClean="0"/>
              <a:t>) </a:t>
            </a:r>
            <a:r>
              <a:rPr lang="de-DE" sz="1400" dirty="0" err="1" smtClean="0"/>
              <a:t>and</a:t>
            </a:r>
            <a:r>
              <a:rPr lang="de-DE" sz="1400" dirty="0" smtClean="0"/>
              <a:t> (de)</a:t>
            </a:r>
            <a:r>
              <a:rPr lang="de-DE" sz="1400" dirty="0" err="1" smtClean="0"/>
              <a:t>focusing</a:t>
            </a:r>
            <a:r>
              <a:rPr lang="de-DE" sz="1400" dirty="0" smtClean="0"/>
              <a:t> (&lt; </a:t>
            </a:r>
            <a:r>
              <a:rPr lang="de-DE" sz="1400" dirty="0" err="1" smtClean="0"/>
              <a:t>factor</a:t>
            </a:r>
            <a:r>
              <a:rPr lang="de-DE" sz="1400" dirty="0" smtClean="0"/>
              <a:t> 2) </a:t>
            </a:r>
            <a:r>
              <a:rPr lang="de-DE" sz="1400" dirty="0" err="1" smtClean="0"/>
              <a:t>without</a:t>
            </a:r>
            <a:r>
              <a:rPr lang="de-DE" sz="1400" dirty="0" smtClean="0"/>
              <a:t> </a:t>
            </a:r>
            <a:r>
              <a:rPr lang="de-DE" sz="1400" dirty="0" err="1" smtClean="0"/>
              <a:t>using</a:t>
            </a:r>
            <a:r>
              <a:rPr lang="de-DE" sz="1400" dirty="0" smtClean="0"/>
              <a:t> TWS2 </a:t>
            </a:r>
            <a:r>
              <a:rPr lang="de-DE" sz="1400" dirty="0" err="1" smtClean="0"/>
              <a:t>solenoids</a:t>
            </a:r>
            <a:r>
              <a:rPr lang="de-DE" sz="1400" dirty="0" smtClean="0"/>
              <a:t>.</a:t>
            </a:r>
          </a:p>
          <a:p>
            <a:pPr marL="285750" indent="-285750">
              <a:buFont typeface="Arial" charset="0"/>
              <a:buChar char="•"/>
            </a:pPr>
            <a:endParaRPr lang="de-DE" sz="1400" dirty="0"/>
          </a:p>
          <a:p>
            <a:r>
              <a:rPr lang="de-DE" sz="1400" dirty="0" smtClean="0"/>
              <a:t>* Beam was not </a:t>
            </a:r>
            <a:r>
              <a:rPr lang="de-DE" sz="1400" dirty="0" err="1" smtClean="0"/>
              <a:t>found</a:t>
            </a:r>
            <a:r>
              <a:rPr lang="de-DE" sz="1400" dirty="0" smtClean="0"/>
              <a:t> on </a:t>
            </a:r>
            <a:r>
              <a:rPr lang="de-DE" sz="1400" dirty="0" err="1" smtClean="0"/>
              <a:t>the</a:t>
            </a:r>
            <a:r>
              <a:rPr lang="de-DE" sz="1400" dirty="0" smtClean="0"/>
              <a:t> </a:t>
            </a:r>
            <a:r>
              <a:rPr lang="de-DE" sz="1400" dirty="0" err="1" smtClean="0"/>
              <a:t>next</a:t>
            </a:r>
            <a:r>
              <a:rPr lang="de-DE" sz="1400" dirty="0" smtClean="0"/>
              <a:t> </a:t>
            </a:r>
            <a:r>
              <a:rPr lang="de-DE" sz="1400" dirty="0" err="1" smtClean="0"/>
              <a:t>screen</a:t>
            </a:r>
            <a:r>
              <a:rPr lang="de-DE" sz="1400" dirty="0" smtClean="0"/>
              <a:t> (Experimental </a:t>
            </a:r>
            <a:r>
              <a:rPr lang="de-DE" sz="1400" dirty="0" err="1" smtClean="0"/>
              <a:t>area</a:t>
            </a:r>
            <a:r>
              <a:rPr lang="de-DE" sz="1400" dirty="0" smtClean="0"/>
              <a:t>) </a:t>
            </a:r>
            <a:r>
              <a:rPr lang="de-DE" sz="1400" dirty="0" err="1" smtClean="0"/>
              <a:t>which</a:t>
            </a:r>
            <a:r>
              <a:rPr lang="de-DE" sz="1400" dirty="0" smtClean="0"/>
              <a:t> </a:t>
            </a:r>
            <a:r>
              <a:rPr lang="de-DE" sz="1400" dirty="0" err="1" smtClean="0"/>
              <a:t>is</a:t>
            </a:r>
            <a:r>
              <a:rPr lang="de-DE" sz="1400" dirty="0" smtClean="0"/>
              <a:t> just 2.5 m </a:t>
            </a:r>
            <a:r>
              <a:rPr lang="de-DE" sz="1400" dirty="0" err="1" smtClean="0"/>
              <a:t>away</a:t>
            </a:r>
            <a:r>
              <a:rPr lang="de-DE" sz="1400" dirty="0" smtClean="0"/>
              <a:t> </a:t>
            </a:r>
            <a:r>
              <a:rPr lang="de-DE" sz="1400" dirty="0" err="1" smtClean="0"/>
              <a:t>from</a:t>
            </a:r>
            <a:r>
              <a:rPr lang="de-DE" sz="1400" dirty="0" smtClean="0"/>
              <a:t> R3: Beam </a:t>
            </a:r>
            <a:r>
              <a:rPr lang="de-DE" sz="1400" dirty="0" err="1" smtClean="0"/>
              <a:t>defocusing</a:t>
            </a:r>
            <a:r>
              <a:rPr lang="de-DE" sz="1400" dirty="0" smtClean="0"/>
              <a:t> ? Strong angle on beam </a:t>
            </a:r>
            <a:r>
              <a:rPr lang="de-DE" sz="1400" dirty="0" err="1" smtClean="0"/>
              <a:t>trajectory</a:t>
            </a:r>
            <a:r>
              <a:rPr lang="de-DE" sz="1400" dirty="0" smtClean="0"/>
              <a:t> ? </a:t>
            </a:r>
            <a:r>
              <a:rPr lang="de-DE" sz="1400" dirty="0" err="1" smtClean="0"/>
              <a:t>Obstacle</a:t>
            </a:r>
            <a:r>
              <a:rPr lang="de-DE" sz="1400" dirty="0" smtClean="0"/>
              <a:t> in </a:t>
            </a:r>
            <a:r>
              <a:rPr lang="de-DE" sz="1400" dirty="0" err="1" smtClean="0"/>
              <a:t>beamline</a:t>
            </a:r>
            <a:r>
              <a:rPr lang="de-DE" sz="1400" dirty="0" smtClean="0"/>
              <a:t> ? Problem </a:t>
            </a:r>
            <a:r>
              <a:rPr lang="de-DE" sz="1400" dirty="0" err="1" smtClean="0"/>
              <a:t>with</a:t>
            </a:r>
            <a:r>
              <a:rPr lang="de-DE" sz="1400" dirty="0" smtClean="0"/>
              <a:t> experimental </a:t>
            </a:r>
            <a:r>
              <a:rPr lang="de-DE" sz="1400" dirty="0" err="1" smtClean="0"/>
              <a:t>area</a:t>
            </a:r>
            <a:r>
              <a:rPr lang="de-DE" sz="1400" dirty="0" smtClean="0"/>
              <a:t> </a:t>
            </a:r>
            <a:r>
              <a:rPr lang="de-DE" sz="1400" dirty="0" err="1" smtClean="0"/>
              <a:t>screen</a:t>
            </a:r>
            <a:r>
              <a:rPr lang="de-DE" sz="1400" dirty="0" smtClean="0"/>
              <a:t> ? </a:t>
            </a:r>
            <a:r>
              <a:rPr lang="de-DE" sz="1400" dirty="0" err="1" smtClean="0"/>
              <a:t>To</a:t>
            </a:r>
            <a:r>
              <a:rPr lang="de-DE" sz="1400" dirty="0" smtClean="0"/>
              <a:t> </a:t>
            </a:r>
            <a:r>
              <a:rPr lang="de-DE" sz="1400" dirty="0" err="1" smtClean="0"/>
              <a:t>be</a:t>
            </a:r>
            <a:r>
              <a:rPr lang="de-DE" sz="1400" dirty="0" smtClean="0"/>
              <a:t> </a:t>
            </a:r>
            <a:r>
              <a:rPr lang="de-DE" sz="1400" dirty="0" err="1" smtClean="0"/>
              <a:t>clarified</a:t>
            </a:r>
            <a:r>
              <a:rPr lang="de-DE" sz="1400" dirty="0" smtClean="0"/>
              <a:t>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6100609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97468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 err="1" smtClean="0"/>
              <a:t>Schottky</a:t>
            </a:r>
            <a:r>
              <a:rPr lang="de-DE" sz="2800" b="1" dirty="0" smtClean="0"/>
              <a:t> </a:t>
            </a:r>
            <a:r>
              <a:rPr lang="de-DE" sz="2800" b="1" dirty="0" err="1" smtClean="0"/>
              <a:t>scan</a:t>
            </a:r>
            <a:r>
              <a:rPr lang="de-DE" sz="2800" b="1" dirty="0" smtClean="0"/>
              <a:t>: </a:t>
            </a:r>
            <a:r>
              <a:rPr lang="de-DE" sz="2800" b="1" dirty="0" err="1" smtClean="0"/>
              <a:t>Cathode</a:t>
            </a:r>
            <a:r>
              <a:rPr lang="de-DE" sz="2800" b="1" dirty="0" smtClean="0"/>
              <a:t> </a:t>
            </a:r>
            <a:r>
              <a:rPr lang="de-DE" sz="2800" b="1" dirty="0" err="1" smtClean="0"/>
              <a:t>comparison</a:t>
            </a:r>
            <a:endParaRPr lang="en-US" sz="28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5" y="702943"/>
            <a:ext cx="4680521" cy="29925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3829622"/>
            <a:ext cx="4752528" cy="297350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148064" y="1052736"/>
            <a:ext cx="3888432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de-DE" sz="1400" dirty="0" smtClean="0"/>
              <a:t>* Charge was </a:t>
            </a:r>
            <a:r>
              <a:rPr lang="de-DE" sz="1400" dirty="0" err="1" smtClean="0"/>
              <a:t>very</a:t>
            </a:r>
            <a:r>
              <a:rPr lang="de-DE" sz="1400" dirty="0" smtClean="0"/>
              <a:t> </a:t>
            </a:r>
            <a:r>
              <a:rPr lang="de-DE" sz="1400" dirty="0" err="1" smtClean="0"/>
              <a:t>low</a:t>
            </a:r>
            <a:r>
              <a:rPr lang="de-DE" sz="1400" dirty="0" smtClean="0"/>
              <a:t> in </a:t>
            </a:r>
            <a:r>
              <a:rPr lang="de-DE" sz="1400" dirty="0" err="1" smtClean="0"/>
              <a:t>each</a:t>
            </a:r>
            <a:r>
              <a:rPr lang="de-DE" sz="1400" dirty="0" smtClean="0"/>
              <a:t> </a:t>
            </a:r>
            <a:r>
              <a:rPr lang="de-DE" sz="1400" dirty="0" err="1" smtClean="0"/>
              <a:t>case</a:t>
            </a:r>
            <a:r>
              <a:rPr lang="de-DE" sz="1400" dirty="0" smtClean="0"/>
              <a:t> (1.5 pC max.) </a:t>
            </a:r>
            <a:r>
              <a:rPr lang="de-DE" sz="1400" dirty="0" smtClean="0">
                <a:sym typeface="Wingdings" panose="05000000000000000000" pitchFamily="2" charset="2"/>
              </a:rPr>
              <a:t></a:t>
            </a:r>
            <a:r>
              <a:rPr lang="de-DE" sz="1400" dirty="0" smtClean="0"/>
              <a:t> </a:t>
            </a:r>
            <a:r>
              <a:rPr lang="de-DE" sz="1400" dirty="0" err="1" smtClean="0"/>
              <a:t>space</a:t>
            </a:r>
            <a:r>
              <a:rPr lang="de-DE" sz="1400" dirty="0" smtClean="0"/>
              <a:t>-charge </a:t>
            </a:r>
            <a:r>
              <a:rPr lang="de-DE" sz="1400" dirty="0" err="1" smtClean="0"/>
              <a:t>forces</a:t>
            </a:r>
            <a:r>
              <a:rPr lang="de-DE" sz="1400" dirty="0" smtClean="0"/>
              <a:t> </a:t>
            </a:r>
            <a:r>
              <a:rPr lang="de-DE" sz="1400" dirty="0" err="1" smtClean="0"/>
              <a:t>effect</a:t>
            </a:r>
            <a:r>
              <a:rPr lang="de-DE" sz="1400" dirty="0" smtClean="0"/>
              <a:t> </a:t>
            </a:r>
            <a:r>
              <a:rPr lang="de-DE" sz="1400" dirty="0" err="1" smtClean="0"/>
              <a:t>are</a:t>
            </a:r>
            <a:r>
              <a:rPr lang="de-DE" sz="1400" dirty="0" smtClean="0"/>
              <a:t> </a:t>
            </a:r>
            <a:r>
              <a:rPr lang="de-DE" sz="1400" dirty="0" err="1" smtClean="0"/>
              <a:t>very</a:t>
            </a:r>
            <a:r>
              <a:rPr lang="de-DE" sz="1400" dirty="0" smtClean="0"/>
              <a:t> </a:t>
            </a:r>
            <a:r>
              <a:rPr lang="de-DE" sz="1400" dirty="0" err="1" smtClean="0"/>
              <a:t>weak</a:t>
            </a:r>
            <a:r>
              <a:rPr lang="de-DE" sz="1400" dirty="0" smtClean="0"/>
              <a:t>.</a:t>
            </a:r>
          </a:p>
          <a:p>
            <a:pPr algn="just"/>
            <a:endParaRPr lang="de-DE" sz="1400" dirty="0"/>
          </a:p>
          <a:p>
            <a:pPr algn="just"/>
            <a:r>
              <a:rPr lang="de-DE" sz="1400" dirty="0" smtClean="0"/>
              <a:t>* The </a:t>
            </a:r>
            <a:r>
              <a:rPr lang="de-DE" sz="1400" dirty="0" err="1" smtClean="0"/>
              <a:t>charge</a:t>
            </a:r>
            <a:r>
              <a:rPr lang="de-DE" sz="1400" dirty="0" smtClean="0"/>
              <a:t> </a:t>
            </a:r>
            <a:r>
              <a:rPr lang="de-DE" sz="1400" dirty="0" err="1" smtClean="0"/>
              <a:t>rise</a:t>
            </a:r>
            <a:r>
              <a:rPr lang="de-DE" sz="1400" dirty="0" smtClean="0"/>
              <a:t> at </a:t>
            </a:r>
            <a:r>
              <a:rPr lang="de-DE" sz="1400" dirty="0" err="1" smtClean="0"/>
              <a:t>the</a:t>
            </a:r>
            <a:r>
              <a:rPr lang="de-DE" sz="1400" dirty="0" smtClean="0"/>
              <a:t> </a:t>
            </a:r>
            <a:r>
              <a:rPr lang="de-DE" sz="1400" dirty="0" err="1" smtClean="0"/>
              <a:t>beginning</a:t>
            </a:r>
            <a:r>
              <a:rPr lang="de-DE" sz="1400" dirty="0" smtClean="0"/>
              <a:t> </a:t>
            </a:r>
            <a:r>
              <a:rPr lang="de-DE" sz="1400" dirty="0" err="1" smtClean="0"/>
              <a:t>of</a:t>
            </a:r>
            <a:r>
              <a:rPr lang="de-DE" sz="1400" dirty="0" smtClean="0"/>
              <a:t> </a:t>
            </a:r>
            <a:r>
              <a:rPr lang="de-DE" sz="1400" dirty="0" err="1" smtClean="0"/>
              <a:t>the</a:t>
            </a:r>
            <a:r>
              <a:rPr lang="de-DE" sz="1400" dirty="0" smtClean="0"/>
              <a:t> </a:t>
            </a:r>
            <a:r>
              <a:rPr lang="de-DE" sz="1400" dirty="0" err="1" smtClean="0"/>
              <a:t>scan</a:t>
            </a:r>
            <a:r>
              <a:rPr lang="de-DE" sz="1400" dirty="0" smtClean="0"/>
              <a:t> </a:t>
            </a:r>
            <a:r>
              <a:rPr lang="de-DE" sz="1400" dirty="0" err="1" smtClean="0"/>
              <a:t>is</a:t>
            </a:r>
            <a:r>
              <a:rPr lang="de-DE" sz="1400" dirty="0" smtClean="0"/>
              <a:t> </a:t>
            </a:r>
            <a:r>
              <a:rPr lang="de-DE" sz="1400" dirty="0" err="1" smtClean="0"/>
              <a:t>significantly</a:t>
            </a:r>
            <a:r>
              <a:rPr lang="de-DE" sz="1400" dirty="0" smtClean="0"/>
              <a:t> different </a:t>
            </a:r>
            <a:r>
              <a:rPr lang="de-DE" sz="1400" dirty="0" err="1" smtClean="0"/>
              <a:t>for</a:t>
            </a:r>
            <a:r>
              <a:rPr lang="de-DE" sz="1400" dirty="0" smtClean="0"/>
              <a:t> </a:t>
            </a:r>
            <a:r>
              <a:rPr lang="de-DE" sz="1400" dirty="0" err="1" smtClean="0"/>
              <a:t>the</a:t>
            </a:r>
            <a:r>
              <a:rPr lang="de-DE" sz="1400" dirty="0" smtClean="0"/>
              <a:t> </a:t>
            </a:r>
            <a:r>
              <a:rPr lang="de-DE" sz="1400" dirty="0" err="1" smtClean="0"/>
              <a:t>two</a:t>
            </a:r>
            <a:r>
              <a:rPr lang="de-DE" sz="1400" dirty="0" smtClean="0"/>
              <a:t> </a:t>
            </a:r>
            <a:r>
              <a:rPr lang="de-DE" sz="1400" dirty="0" err="1" smtClean="0"/>
              <a:t>cathodes</a:t>
            </a:r>
            <a:r>
              <a:rPr lang="de-DE" sz="1400" dirty="0" smtClean="0"/>
              <a:t> (</a:t>
            </a:r>
            <a:r>
              <a:rPr lang="de-DE" sz="1400" dirty="0" err="1" smtClean="0"/>
              <a:t>tail</a:t>
            </a:r>
            <a:r>
              <a:rPr lang="de-DE" sz="1400" dirty="0" smtClean="0"/>
              <a:t> </a:t>
            </a:r>
            <a:r>
              <a:rPr lang="de-DE" sz="1400" dirty="0" err="1" smtClean="0"/>
              <a:t>and</a:t>
            </a:r>
            <a:r>
              <a:rPr lang="de-DE" sz="1400" dirty="0" smtClean="0"/>
              <a:t> </a:t>
            </a:r>
            <a:r>
              <a:rPr lang="de-DE" sz="1400" dirty="0" err="1" smtClean="0"/>
              <a:t>slope</a:t>
            </a:r>
            <a:r>
              <a:rPr lang="de-DE" sz="1400" dirty="0" smtClean="0"/>
              <a:t>) </a:t>
            </a:r>
            <a:r>
              <a:rPr lang="de-DE" sz="1400" dirty="0" smtClean="0">
                <a:sym typeface="Wingdings" panose="05000000000000000000" pitchFamily="2" charset="2"/>
              </a:rPr>
              <a:t> Emission </a:t>
            </a:r>
            <a:r>
              <a:rPr lang="de-DE" sz="1400" dirty="0" err="1" smtClean="0">
                <a:sym typeface="Wingdings" panose="05000000000000000000" pitchFamily="2" charset="2"/>
              </a:rPr>
              <a:t>process</a:t>
            </a:r>
            <a:r>
              <a:rPr lang="de-DE" sz="1400" dirty="0" smtClean="0">
                <a:sym typeface="Wingdings" panose="05000000000000000000" pitchFamily="2" charset="2"/>
              </a:rPr>
              <a:t> </a:t>
            </a:r>
            <a:r>
              <a:rPr lang="de-DE" sz="1400" dirty="0" err="1" smtClean="0">
                <a:sym typeface="Wingdings" panose="05000000000000000000" pitchFamily="2" charset="2"/>
              </a:rPr>
              <a:t>is</a:t>
            </a:r>
            <a:r>
              <a:rPr lang="de-DE" sz="1400" dirty="0" smtClean="0">
                <a:sym typeface="Wingdings" panose="05000000000000000000" pitchFamily="2" charset="2"/>
              </a:rPr>
              <a:t> </a:t>
            </a:r>
            <a:r>
              <a:rPr lang="de-DE" sz="1400" dirty="0" err="1" smtClean="0">
                <a:sym typeface="Wingdings" panose="05000000000000000000" pitchFamily="2" charset="2"/>
              </a:rPr>
              <a:t>significantly</a:t>
            </a:r>
            <a:r>
              <a:rPr lang="de-DE" sz="1400" dirty="0" smtClean="0">
                <a:sym typeface="Wingdings" panose="05000000000000000000" pitchFamily="2" charset="2"/>
              </a:rPr>
              <a:t> different.</a:t>
            </a:r>
          </a:p>
          <a:p>
            <a:pPr marL="285750" indent="-285750" algn="just">
              <a:buFont typeface="Arial" charset="0"/>
              <a:buChar char="•"/>
            </a:pPr>
            <a:endParaRPr lang="de-DE" sz="1400" dirty="0">
              <a:sym typeface="Wingdings" panose="05000000000000000000" pitchFamily="2" charset="2"/>
            </a:endParaRPr>
          </a:p>
          <a:p>
            <a:pPr algn="just"/>
            <a:r>
              <a:rPr lang="de-DE" sz="1400" dirty="0" smtClean="0">
                <a:sym typeface="Wingdings" panose="05000000000000000000" pitchFamily="2" charset="2"/>
              </a:rPr>
              <a:t>* Mo </a:t>
            </a:r>
            <a:r>
              <a:rPr lang="de-DE" sz="1400" dirty="0" err="1" smtClean="0">
                <a:sym typeface="Wingdings" panose="05000000000000000000" pitchFamily="2" charset="2"/>
              </a:rPr>
              <a:t>exhibits</a:t>
            </a:r>
            <a:r>
              <a:rPr lang="de-DE" sz="1400" dirty="0" smtClean="0">
                <a:sym typeface="Wingdings" panose="05000000000000000000" pitchFamily="2" charset="2"/>
              </a:rPr>
              <a:t> a </a:t>
            </a:r>
            <a:r>
              <a:rPr lang="de-DE" sz="1400" dirty="0" err="1" smtClean="0">
                <a:sym typeface="Wingdings" panose="05000000000000000000" pitchFamily="2" charset="2"/>
              </a:rPr>
              <a:t>steeper</a:t>
            </a:r>
            <a:r>
              <a:rPr lang="de-DE" sz="1400" dirty="0" smtClean="0">
                <a:sym typeface="Wingdings" panose="05000000000000000000" pitchFamily="2" charset="2"/>
              </a:rPr>
              <a:t> </a:t>
            </a:r>
            <a:r>
              <a:rPr lang="de-DE" sz="1400" dirty="0" err="1" smtClean="0">
                <a:sym typeface="Wingdings" panose="05000000000000000000" pitchFamily="2" charset="2"/>
              </a:rPr>
              <a:t>rise</a:t>
            </a:r>
            <a:r>
              <a:rPr lang="de-DE" sz="1400" dirty="0" smtClean="0">
                <a:sym typeface="Wingdings" panose="05000000000000000000" pitchFamily="2" charset="2"/>
              </a:rPr>
              <a:t> </a:t>
            </a:r>
            <a:r>
              <a:rPr lang="de-DE" sz="1400" dirty="0" err="1" smtClean="0">
                <a:sym typeface="Wingdings" panose="05000000000000000000" pitchFamily="2" charset="2"/>
              </a:rPr>
              <a:t>and</a:t>
            </a:r>
            <a:r>
              <a:rPr lang="de-DE" sz="1400" dirty="0" smtClean="0">
                <a:sym typeface="Wingdings" panose="05000000000000000000" pitchFamily="2" charset="2"/>
              </a:rPr>
              <a:t> </a:t>
            </a:r>
            <a:r>
              <a:rPr lang="de-DE" sz="1400" dirty="0" err="1" smtClean="0">
                <a:sym typeface="Wingdings" panose="05000000000000000000" pitchFamily="2" charset="2"/>
              </a:rPr>
              <a:t>shorter</a:t>
            </a:r>
            <a:r>
              <a:rPr lang="de-DE" sz="1400" dirty="0" smtClean="0">
                <a:sym typeface="Wingdings" panose="05000000000000000000" pitchFamily="2" charset="2"/>
              </a:rPr>
              <a:t> </a:t>
            </a:r>
            <a:r>
              <a:rPr lang="de-DE" sz="1400" dirty="0" err="1" smtClean="0">
                <a:sym typeface="Wingdings" panose="05000000000000000000" pitchFamily="2" charset="2"/>
              </a:rPr>
              <a:t>tail</a:t>
            </a:r>
            <a:r>
              <a:rPr lang="de-DE" sz="1400" dirty="0" smtClean="0">
                <a:sym typeface="Wingdings" panose="05000000000000000000" pitchFamily="2" charset="2"/>
              </a:rPr>
              <a:t> </a:t>
            </a:r>
            <a:r>
              <a:rPr lang="de-DE" sz="1400" dirty="0" err="1" smtClean="0">
                <a:sym typeface="Wingdings" panose="05000000000000000000" pitchFamily="2" charset="2"/>
              </a:rPr>
              <a:t>than</a:t>
            </a:r>
            <a:r>
              <a:rPr lang="de-DE" sz="1400" dirty="0" smtClean="0">
                <a:sym typeface="Wingdings" panose="05000000000000000000" pitchFamily="2" charset="2"/>
              </a:rPr>
              <a:t> Cs</a:t>
            </a:r>
            <a:r>
              <a:rPr lang="de-DE" sz="1400" baseline="-25000" dirty="0" smtClean="0">
                <a:sym typeface="Wingdings" panose="05000000000000000000" pitchFamily="2" charset="2"/>
              </a:rPr>
              <a:t>2</a:t>
            </a:r>
            <a:r>
              <a:rPr lang="de-DE" sz="1400" dirty="0" smtClean="0">
                <a:sym typeface="Wingdings" panose="05000000000000000000" pitchFamily="2" charset="2"/>
              </a:rPr>
              <a:t>Te  As </a:t>
            </a:r>
            <a:r>
              <a:rPr lang="de-DE" sz="1400" dirty="0" err="1" smtClean="0">
                <a:sym typeface="Wingdings" panose="05000000000000000000" pitchFamily="2" charset="2"/>
              </a:rPr>
              <a:t>expected</a:t>
            </a:r>
            <a:r>
              <a:rPr lang="de-DE" sz="1400" dirty="0" smtClean="0">
                <a:sym typeface="Wingdings" panose="05000000000000000000" pitchFamily="2" charset="2"/>
              </a:rPr>
              <a:t> </a:t>
            </a:r>
            <a:r>
              <a:rPr lang="de-DE" sz="1400" dirty="0" err="1" smtClean="0">
                <a:sym typeface="Wingdings" panose="05000000000000000000" pitchFamily="2" charset="2"/>
              </a:rPr>
              <a:t>from</a:t>
            </a:r>
            <a:r>
              <a:rPr lang="de-DE" sz="1400" dirty="0" smtClean="0">
                <a:sym typeface="Wingdings" panose="05000000000000000000" pitchFamily="2" charset="2"/>
              </a:rPr>
              <a:t> </a:t>
            </a:r>
            <a:r>
              <a:rPr lang="de-DE" sz="1400" dirty="0" err="1" smtClean="0">
                <a:sym typeface="Wingdings" panose="05000000000000000000" pitchFamily="2" charset="2"/>
              </a:rPr>
              <a:t>litterature</a:t>
            </a:r>
            <a:r>
              <a:rPr lang="de-DE" sz="1400" dirty="0" smtClean="0">
                <a:sym typeface="Wingdings" panose="05000000000000000000" pitchFamily="2" charset="2"/>
              </a:rPr>
              <a:t>, Mo (</a:t>
            </a:r>
            <a:r>
              <a:rPr lang="de-DE" sz="1400" dirty="0" err="1" smtClean="0">
                <a:sym typeface="Wingdings" panose="05000000000000000000" pitchFamily="2" charset="2"/>
              </a:rPr>
              <a:t>metal</a:t>
            </a:r>
            <a:r>
              <a:rPr lang="de-DE" sz="1400" dirty="0" smtClean="0">
                <a:sym typeface="Wingdings" panose="05000000000000000000" pitchFamily="2" charset="2"/>
              </a:rPr>
              <a:t>) </a:t>
            </a:r>
            <a:r>
              <a:rPr lang="de-DE" sz="1400" dirty="0" err="1" smtClean="0">
                <a:sym typeface="Wingdings" panose="05000000000000000000" pitchFamily="2" charset="2"/>
              </a:rPr>
              <a:t>has</a:t>
            </a:r>
            <a:r>
              <a:rPr lang="de-DE" sz="1400" dirty="0" smtClean="0">
                <a:sym typeface="Wingdings" panose="05000000000000000000" pitchFamily="2" charset="2"/>
              </a:rPr>
              <a:t> a </a:t>
            </a:r>
            <a:r>
              <a:rPr lang="de-DE" sz="1400" dirty="0" err="1" smtClean="0">
                <a:sym typeface="Wingdings" panose="05000000000000000000" pitchFamily="2" charset="2"/>
              </a:rPr>
              <a:t>shorter</a:t>
            </a:r>
            <a:r>
              <a:rPr lang="de-DE" sz="1400" dirty="0" smtClean="0">
                <a:sym typeface="Wingdings" panose="05000000000000000000" pitchFamily="2" charset="2"/>
              </a:rPr>
              <a:t> </a:t>
            </a:r>
            <a:r>
              <a:rPr lang="de-DE" sz="1400" dirty="0" err="1" smtClean="0">
                <a:sym typeface="Wingdings" panose="05000000000000000000" pitchFamily="2" charset="2"/>
              </a:rPr>
              <a:t>emission</a:t>
            </a:r>
            <a:r>
              <a:rPr lang="de-DE" sz="1400" dirty="0" smtClean="0">
                <a:sym typeface="Wingdings" panose="05000000000000000000" pitchFamily="2" charset="2"/>
              </a:rPr>
              <a:t> time </a:t>
            </a:r>
            <a:r>
              <a:rPr lang="de-DE" sz="1400" dirty="0" err="1" smtClean="0">
                <a:sym typeface="Wingdings" panose="05000000000000000000" pitchFamily="2" charset="2"/>
              </a:rPr>
              <a:t>than</a:t>
            </a:r>
            <a:r>
              <a:rPr lang="de-DE" sz="1400" dirty="0" smtClean="0">
                <a:sym typeface="Wingdings" panose="05000000000000000000" pitchFamily="2" charset="2"/>
              </a:rPr>
              <a:t> Cs</a:t>
            </a:r>
            <a:r>
              <a:rPr lang="de-DE" sz="1400" baseline="-25000" dirty="0" smtClean="0">
                <a:sym typeface="Wingdings" panose="05000000000000000000" pitchFamily="2" charset="2"/>
              </a:rPr>
              <a:t>2</a:t>
            </a:r>
            <a:r>
              <a:rPr lang="de-DE" sz="1400" dirty="0" smtClean="0">
                <a:sym typeface="Wingdings" panose="05000000000000000000" pitchFamily="2" charset="2"/>
              </a:rPr>
              <a:t>Te (semi-</a:t>
            </a:r>
            <a:r>
              <a:rPr lang="de-DE" sz="1400" dirty="0" err="1" smtClean="0">
                <a:sym typeface="Wingdings" panose="05000000000000000000" pitchFamily="2" charset="2"/>
              </a:rPr>
              <a:t>conductive</a:t>
            </a:r>
            <a:r>
              <a:rPr lang="de-DE" sz="1400" dirty="0" smtClean="0">
                <a:sym typeface="Wingdings" panose="05000000000000000000" pitchFamily="2" charset="2"/>
              </a:rPr>
              <a:t>)</a:t>
            </a:r>
          </a:p>
          <a:p>
            <a:pPr marL="285750" indent="-285750" algn="just">
              <a:buFont typeface="Arial" charset="0"/>
              <a:buChar char="•"/>
            </a:pPr>
            <a:endParaRPr lang="de-DE" sz="1400" dirty="0">
              <a:sym typeface="Wingdings" panose="05000000000000000000" pitchFamily="2" charset="2"/>
            </a:endParaRPr>
          </a:p>
          <a:p>
            <a:pPr algn="just"/>
            <a:r>
              <a:rPr lang="de-DE" sz="1400" dirty="0" smtClean="0">
                <a:sym typeface="Wingdings" panose="05000000000000000000" pitchFamily="2" charset="2"/>
              </a:rPr>
              <a:t>* </a:t>
            </a:r>
            <a:r>
              <a:rPr lang="de-DE" sz="1400" dirty="0" err="1" smtClean="0">
                <a:sym typeface="Wingdings" panose="05000000000000000000" pitchFamily="2" charset="2"/>
              </a:rPr>
              <a:t>If</a:t>
            </a:r>
            <a:r>
              <a:rPr lang="de-DE" sz="1400" dirty="0" smtClean="0">
                <a:sym typeface="Wingdings" panose="05000000000000000000" pitchFamily="2" charset="2"/>
              </a:rPr>
              <a:t> </a:t>
            </a:r>
            <a:r>
              <a:rPr lang="de-DE" sz="1400" dirty="0" err="1" smtClean="0">
                <a:sym typeface="Wingdings" panose="05000000000000000000" pitchFamily="2" charset="2"/>
              </a:rPr>
              <a:t>the</a:t>
            </a:r>
            <a:r>
              <a:rPr lang="de-DE" sz="1400" dirty="0" smtClean="0">
                <a:sym typeface="Wingdings" panose="05000000000000000000" pitchFamily="2" charset="2"/>
              </a:rPr>
              <a:t> </a:t>
            </a:r>
            <a:r>
              <a:rPr lang="de-DE" sz="1400" dirty="0" err="1" smtClean="0">
                <a:sym typeface="Wingdings" panose="05000000000000000000" pitchFamily="2" charset="2"/>
              </a:rPr>
              <a:t>laser</a:t>
            </a:r>
            <a:r>
              <a:rPr lang="de-DE" sz="1400" dirty="0" smtClean="0">
                <a:sym typeface="Wingdings" panose="05000000000000000000" pitchFamily="2" charset="2"/>
              </a:rPr>
              <a:t> pulse time </a:t>
            </a:r>
            <a:r>
              <a:rPr lang="de-DE" sz="1400" dirty="0" err="1" smtClean="0">
                <a:sym typeface="Wingdings" panose="05000000000000000000" pitchFamily="2" charset="2"/>
              </a:rPr>
              <a:t>profile</a:t>
            </a:r>
            <a:r>
              <a:rPr lang="de-DE" sz="1400" dirty="0" smtClean="0">
                <a:sym typeface="Wingdings" panose="05000000000000000000" pitchFamily="2" charset="2"/>
              </a:rPr>
              <a:t> was </a:t>
            </a:r>
            <a:r>
              <a:rPr lang="de-DE" sz="1400" dirty="0" err="1" smtClean="0">
                <a:sym typeface="Wingdings" panose="05000000000000000000" pitchFamily="2" charset="2"/>
              </a:rPr>
              <a:t>unchanged</a:t>
            </a:r>
            <a:r>
              <a:rPr lang="de-DE" sz="1400" dirty="0" smtClean="0">
                <a:sym typeface="Wingdings" panose="05000000000000000000" pitchFamily="2" charset="2"/>
              </a:rPr>
              <a:t> (</a:t>
            </a:r>
            <a:r>
              <a:rPr lang="de-DE" sz="1400" dirty="0" err="1" smtClean="0">
                <a:sym typeface="Wingdings" panose="05000000000000000000" pitchFamily="2" charset="2"/>
              </a:rPr>
              <a:t>could</a:t>
            </a:r>
            <a:r>
              <a:rPr lang="de-DE" sz="1400" dirty="0" smtClean="0">
                <a:sym typeface="Wingdings" panose="05000000000000000000" pitchFamily="2" charset="2"/>
              </a:rPr>
              <a:t> </a:t>
            </a:r>
            <a:r>
              <a:rPr lang="de-DE" sz="1400" dirty="0" err="1" smtClean="0">
                <a:sym typeface="Wingdings" panose="05000000000000000000" pitchFamily="2" charset="2"/>
              </a:rPr>
              <a:t>the</a:t>
            </a:r>
            <a:r>
              <a:rPr lang="de-DE" sz="1400" dirty="0" smtClean="0">
                <a:sym typeface="Wingdings" panose="05000000000000000000" pitchFamily="2" charset="2"/>
              </a:rPr>
              <a:t> </a:t>
            </a:r>
            <a:r>
              <a:rPr lang="de-DE" sz="1400" dirty="0" err="1" smtClean="0">
                <a:sym typeface="Wingdings" panose="05000000000000000000" pitchFamily="2" charset="2"/>
              </a:rPr>
              <a:t>aperture</a:t>
            </a:r>
            <a:r>
              <a:rPr lang="de-DE" sz="1400" dirty="0" smtClean="0">
                <a:sym typeface="Wingdings" panose="05000000000000000000" pitchFamily="2" charset="2"/>
              </a:rPr>
              <a:t> </a:t>
            </a:r>
            <a:r>
              <a:rPr lang="de-DE" sz="1400" dirty="0" err="1" smtClean="0">
                <a:sym typeface="Wingdings" panose="05000000000000000000" pitchFamily="2" charset="2"/>
              </a:rPr>
              <a:t>have</a:t>
            </a:r>
            <a:r>
              <a:rPr lang="de-DE" sz="1400" dirty="0" smtClean="0">
                <a:sym typeface="Wingdings" panose="05000000000000000000" pitchFamily="2" charset="2"/>
              </a:rPr>
              <a:t> an </a:t>
            </a:r>
            <a:r>
              <a:rPr lang="de-DE" sz="1400" dirty="0" err="1" smtClean="0">
                <a:sym typeface="Wingdings" panose="05000000000000000000" pitchFamily="2" charset="2"/>
              </a:rPr>
              <a:t>effect</a:t>
            </a:r>
            <a:r>
              <a:rPr lang="de-DE" sz="1400" dirty="0" smtClean="0">
                <a:sym typeface="Wingdings" panose="05000000000000000000" pitchFamily="2" charset="2"/>
              </a:rPr>
              <a:t> ?)  Cs</a:t>
            </a:r>
            <a:r>
              <a:rPr lang="de-DE" sz="1400" baseline="-25000" dirty="0" smtClean="0">
                <a:sym typeface="Wingdings" panose="05000000000000000000" pitchFamily="2" charset="2"/>
              </a:rPr>
              <a:t>2</a:t>
            </a:r>
            <a:r>
              <a:rPr lang="de-DE" sz="1400" dirty="0" smtClean="0">
                <a:sym typeface="Wingdings" panose="05000000000000000000" pitchFamily="2" charset="2"/>
              </a:rPr>
              <a:t>Te </a:t>
            </a:r>
            <a:r>
              <a:rPr lang="de-DE" sz="1400" dirty="0" err="1" smtClean="0">
                <a:sym typeface="Wingdings" panose="05000000000000000000" pitchFamily="2" charset="2"/>
              </a:rPr>
              <a:t>has</a:t>
            </a:r>
            <a:r>
              <a:rPr lang="de-DE" sz="1400" dirty="0" smtClean="0">
                <a:sym typeface="Wingdings" panose="05000000000000000000" pitchFamily="2" charset="2"/>
              </a:rPr>
              <a:t> a </a:t>
            </a:r>
            <a:r>
              <a:rPr lang="de-DE" sz="1400" dirty="0" err="1" smtClean="0">
                <a:sym typeface="Wingdings" panose="05000000000000000000" pitchFamily="2" charset="2"/>
              </a:rPr>
              <a:t>response</a:t>
            </a:r>
            <a:r>
              <a:rPr lang="de-DE" sz="1400" dirty="0" smtClean="0">
                <a:sym typeface="Wingdings" panose="05000000000000000000" pitchFamily="2" charset="2"/>
              </a:rPr>
              <a:t> time </a:t>
            </a:r>
            <a:r>
              <a:rPr lang="de-DE" sz="1400" dirty="0" err="1" smtClean="0">
                <a:sym typeface="Wingdings" panose="05000000000000000000" pitchFamily="2" charset="2"/>
              </a:rPr>
              <a:t>which</a:t>
            </a:r>
            <a:r>
              <a:rPr lang="de-DE" sz="1400" dirty="0" smtClean="0">
                <a:sym typeface="Wingdings" panose="05000000000000000000" pitchFamily="2" charset="2"/>
              </a:rPr>
              <a:t> </a:t>
            </a:r>
            <a:r>
              <a:rPr lang="de-DE" sz="1400" dirty="0" err="1" smtClean="0">
                <a:sym typeface="Wingdings" panose="05000000000000000000" pitchFamily="2" charset="2"/>
              </a:rPr>
              <a:t>is</a:t>
            </a:r>
            <a:r>
              <a:rPr lang="de-DE" sz="1400" dirty="0" smtClean="0">
                <a:sym typeface="Wingdings" panose="05000000000000000000" pitchFamily="2" charset="2"/>
              </a:rPr>
              <a:t> </a:t>
            </a:r>
            <a:r>
              <a:rPr lang="de-DE" sz="1400" dirty="0" err="1" smtClean="0">
                <a:sym typeface="Wingdings" panose="05000000000000000000" pitchFamily="2" charset="2"/>
              </a:rPr>
              <a:t>longer</a:t>
            </a:r>
            <a:r>
              <a:rPr lang="de-DE" sz="1400" dirty="0" smtClean="0">
                <a:sym typeface="Wingdings" panose="05000000000000000000" pitchFamily="2" charset="2"/>
              </a:rPr>
              <a:t> </a:t>
            </a:r>
            <a:r>
              <a:rPr lang="de-DE" sz="1400" dirty="0" err="1" smtClean="0">
                <a:sym typeface="Wingdings" panose="05000000000000000000" pitchFamily="2" charset="2"/>
              </a:rPr>
              <a:t>than</a:t>
            </a:r>
            <a:r>
              <a:rPr lang="de-DE" sz="1400" dirty="0" smtClean="0">
                <a:sym typeface="Wingdings" panose="05000000000000000000" pitchFamily="2" charset="2"/>
              </a:rPr>
              <a:t> </a:t>
            </a:r>
            <a:r>
              <a:rPr lang="de-DE" sz="1400" dirty="0" err="1" smtClean="0">
                <a:sym typeface="Wingdings" panose="05000000000000000000" pitchFamily="2" charset="2"/>
              </a:rPr>
              <a:t>the</a:t>
            </a:r>
            <a:r>
              <a:rPr lang="de-DE" sz="1400" dirty="0" smtClean="0">
                <a:sym typeface="Wingdings" panose="05000000000000000000" pitchFamily="2" charset="2"/>
              </a:rPr>
              <a:t> </a:t>
            </a:r>
            <a:r>
              <a:rPr lang="de-DE" sz="1400" dirty="0" err="1" smtClean="0">
                <a:sym typeface="Wingdings" panose="05000000000000000000" pitchFamily="2" charset="2"/>
              </a:rPr>
              <a:t>laser</a:t>
            </a:r>
            <a:r>
              <a:rPr lang="de-DE" sz="1400" dirty="0" smtClean="0">
                <a:sym typeface="Wingdings" panose="05000000000000000000" pitchFamily="2" charset="2"/>
              </a:rPr>
              <a:t> pulse </a:t>
            </a:r>
            <a:r>
              <a:rPr lang="de-DE" sz="1400" dirty="0" err="1" smtClean="0">
                <a:sym typeface="Wingdings" panose="05000000000000000000" pitchFamily="2" charset="2"/>
              </a:rPr>
              <a:t>duration</a:t>
            </a:r>
            <a:r>
              <a:rPr lang="de-DE" sz="1400" dirty="0" smtClean="0">
                <a:sym typeface="Wingdings" panose="05000000000000000000" pitchFamily="2" charset="2"/>
              </a:rPr>
              <a:t>.</a:t>
            </a:r>
          </a:p>
          <a:p>
            <a:pPr marL="285750" indent="-285750" algn="just">
              <a:buFont typeface="Arial" charset="0"/>
              <a:buChar char="•"/>
            </a:pPr>
            <a:endParaRPr lang="de-DE" sz="1400" dirty="0">
              <a:sym typeface="Wingdings" panose="05000000000000000000" pitchFamily="2" charset="2"/>
            </a:endParaRPr>
          </a:p>
          <a:p>
            <a:pPr algn="just"/>
            <a:r>
              <a:rPr lang="de-DE" sz="1400" dirty="0" smtClean="0">
                <a:sym typeface="Wingdings" panose="05000000000000000000" pitchFamily="2" charset="2"/>
              </a:rPr>
              <a:t>* </a:t>
            </a:r>
            <a:r>
              <a:rPr lang="de-DE" sz="1400" dirty="0" err="1" smtClean="0">
                <a:sym typeface="Wingdings" panose="05000000000000000000" pitchFamily="2" charset="2"/>
              </a:rPr>
              <a:t>Cannot</a:t>
            </a:r>
            <a:r>
              <a:rPr lang="de-DE" sz="1400" dirty="0" smtClean="0">
                <a:sym typeface="Wingdings" panose="05000000000000000000" pitchFamily="2" charset="2"/>
              </a:rPr>
              <a:t> </a:t>
            </a:r>
            <a:r>
              <a:rPr lang="de-DE" sz="1400" dirty="0" err="1" smtClean="0">
                <a:sym typeface="Wingdings" panose="05000000000000000000" pitchFamily="2" charset="2"/>
              </a:rPr>
              <a:t>say</a:t>
            </a:r>
            <a:r>
              <a:rPr lang="de-DE" sz="1400" dirty="0" smtClean="0">
                <a:sym typeface="Wingdings" panose="05000000000000000000" pitchFamily="2" charset="2"/>
              </a:rPr>
              <a:t> </a:t>
            </a:r>
            <a:r>
              <a:rPr lang="de-DE" sz="1400" dirty="0" err="1" smtClean="0">
                <a:sym typeface="Wingdings" panose="05000000000000000000" pitchFamily="2" charset="2"/>
              </a:rPr>
              <a:t>for</a:t>
            </a:r>
            <a:r>
              <a:rPr lang="de-DE" sz="1400" dirty="0" smtClean="0">
                <a:sym typeface="Wingdings" panose="05000000000000000000" pitchFamily="2" charset="2"/>
              </a:rPr>
              <a:t> </a:t>
            </a:r>
            <a:r>
              <a:rPr lang="de-DE" sz="1400" dirty="0" err="1" smtClean="0">
                <a:sym typeface="Wingdings" panose="05000000000000000000" pitchFamily="2" charset="2"/>
              </a:rPr>
              <a:t>the</a:t>
            </a:r>
            <a:r>
              <a:rPr lang="de-DE" sz="1400" dirty="0" smtClean="0">
                <a:sym typeface="Wingdings" panose="05000000000000000000" pitchFamily="2" charset="2"/>
              </a:rPr>
              <a:t> </a:t>
            </a:r>
            <a:r>
              <a:rPr lang="de-DE" sz="1400" dirty="0" err="1" smtClean="0">
                <a:sym typeface="Wingdings" panose="05000000000000000000" pitchFamily="2" charset="2"/>
              </a:rPr>
              <a:t>moment</a:t>
            </a:r>
            <a:r>
              <a:rPr lang="de-DE" sz="1400" dirty="0" smtClean="0">
                <a:sym typeface="Wingdings" panose="05000000000000000000" pitchFamily="2" charset="2"/>
              </a:rPr>
              <a:t> </a:t>
            </a:r>
            <a:r>
              <a:rPr lang="de-DE" sz="1400" dirty="0" err="1" smtClean="0">
                <a:sym typeface="Wingdings" panose="05000000000000000000" pitchFamily="2" charset="2"/>
              </a:rPr>
              <a:t>if</a:t>
            </a:r>
            <a:r>
              <a:rPr lang="de-DE" sz="1400" dirty="0" smtClean="0">
                <a:sym typeface="Wingdings" panose="05000000000000000000" pitchFamily="2" charset="2"/>
              </a:rPr>
              <a:t> Mo </a:t>
            </a:r>
            <a:r>
              <a:rPr lang="de-DE" sz="1400" dirty="0" err="1" smtClean="0">
                <a:sym typeface="Wingdings" panose="05000000000000000000" pitchFamily="2" charset="2"/>
              </a:rPr>
              <a:t>has</a:t>
            </a:r>
            <a:r>
              <a:rPr lang="de-DE" sz="1400" dirty="0" smtClean="0">
                <a:sym typeface="Wingdings" panose="05000000000000000000" pitchFamily="2" charset="2"/>
              </a:rPr>
              <a:t> a </a:t>
            </a:r>
            <a:r>
              <a:rPr lang="de-DE" sz="1400" dirty="0" err="1" smtClean="0">
                <a:sym typeface="Wingdings" panose="05000000000000000000" pitchFamily="2" charset="2"/>
              </a:rPr>
              <a:t>response</a:t>
            </a:r>
            <a:r>
              <a:rPr lang="de-DE" sz="1400" dirty="0" smtClean="0">
                <a:sym typeface="Wingdings" panose="05000000000000000000" pitchFamily="2" charset="2"/>
              </a:rPr>
              <a:t> time (</a:t>
            </a:r>
            <a:r>
              <a:rPr lang="de-DE" sz="1400" dirty="0" err="1" smtClean="0">
                <a:sym typeface="Wingdings" panose="05000000000000000000" pitchFamily="2" charset="2"/>
              </a:rPr>
              <a:t>longer</a:t>
            </a:r>
            <a:r>
              <a:rPr lang="de-DE" sz="1400" dirty="0" smtClean="0">
                <a:sym typeface="Wingdings" panose="05000000000000000000" pitchFamily="2" charset="2"/>
              </a:rPr>
              <a:t> </a:t>
            </a:r>
            <a:r>
              <a:rPr lang="de-DE" sz="1400" dirty="0" err="1" smtClean="0">
                <a:sym typeface="Wingdings" panose="05000000000000000000" pitchFamily="2" charset="2"/>
              </a:rPr>
              <a:t>than</a:t>
            </a:r>
            <a:r>
              <a:rPr lang="de-DE" sz="1400" dirty="0" smtClean="0">
                <a:sym typeface="Wingdings" panose="05000000000000000000" pitchFamily="2" charset="2"/>
              </a:rPr>
              <a:t> </a:t>
            </a:r>
            <a:r>
              <a:rPr lang="de-DE" sz="1400" dirty="0" err="1" smtClean="0">
                <a:sym typeface="Wingdings" panose="05000000000000000000" pitchFamily="2" charset="2"/>
              </a:rPr>
              <a:t>the</a:t>
            </a:r>
            <a:r>
              <a:rPr lang="de-DE" sz="1400" dirty="0" smtClean="0">
                <a:sym typeface="Wingdings" panose="05000000000000000000" pitchFamily="2" charset="2"/>
              </a:rPr>
              <a:t> </a:t>
            </a:r>
            <a:r>
              <a:rPr lang="de-DE" sz="1400" dirty="0" err="1" smtClean="0">
                <a:sym typeface="Wingdings" panose="05000000000000000000" pitchFamily="2" charset="2"/>
              </a:rPr>
              <a:t>laser</a:t>
            </a:r>
            <a:r>
              <a:rPr lang="de-DE" sz="1400" dirty="0" smtClean="0">
                <a:sym typeface="Wingdings" panose="05000000000000000000" pitchFamily="2" charset="2"/>
              </a:rPr>
              <a:t> pulse </a:t>
            </a:r>
            <a:r>
              <a:rPr lang="de-DE" sz="1400" dirty="0" err="1" smtClean="0">
                <a:sym typeface="Wingdings" panose="05000000000000000000" pitchFamily="2" charset="2"/>
              </a:rPr>
              <a:t>duration</a:t>
            </a:r>
            <a:r>
              <a:rPr lang="de-DE" sz="1400" dirty="0" smtClean="0">
                <a:sym typeface="Wingdings" panose="05000000000000000000" pitchFamily="2" charset="2"/>
              </a:rPr>
              <a:t>) </a:t>
            </a:r>
            <a:r>
              <a:rPr lang="de-DE" sz="1400" dirty="0" err="1" smtClean="0">
                <a:sym typeface="Wingdings" panose="05000000000000000000" pitchFamily="2" charset="2"/>
              </a:rPr>
              <a:t>or</a:t>
            </a:r>
            <a:r>
              <a:rPr lang="de-DE" sz="1400" dirty="0" smtClean="0">
                <a:sym typeface="Wingdings" panose="05000000000000000000" pitchFamily="2" charset="2"/>
              </a:rPr>
              <a:t> not.</a:t>
            </a:r>
          </a:p>
          <a:p>
            <a:pPr marL="285750" indent="-285750" algn="just">
              <a:buFont typeface="Arial" charset="0"/>
              <a:buChar char="•"/>
            </a:pPr>
            <a:endParaRPr lang="de-DE" sz="1400" dirty="0">
              <a:sym typeface="Wingdings" panose="05000000000000000000" pitchFamily="2" charset="2"/>
            </a:endParaRPr>
          </a:p>
          <a:p>
            <a:pPr algn="just"/>
            <a:r>
              <a:rPr lang="de-DE" sz="1400" dirty="0" smtClean="0">
                <a:sym typeface="Wingdings" panose="05000000000000000000" pitchFamily="2" charset="2"/>
              </a:rPr>
              <a:t>* </a:t>
            </a:r>
            <a:r>
              <a:rPr lang="de-DE" sz="1400" dirty="0" err="1" smtClean="0">
                <a:sym typeface="Wingdings" panose="05000000000000000000" pitchFamily="2" charset="2"/>
              </a:rPr>
              <a:t>Comparison</a:t>
            </a:r>
            <a:r>
              <a:rPr lang="de-DE" sz="1400" dirty="0" smtClean="0">
                <a:sym typeface="Wingdings" panose="05000000000000000000" pitchFamily="2" charset="2"/>
              </a:rPr>
              <a:t> </a:t>
            </a:r>
            <a:r>
              <a:rPr lang="de-DE" sz="1400" dirty="0" err="1" smtClean="0">
                <a:sym typeface="Wingdings" panose="05000000000000000000" pitchFamily="2" charset="2"/>
              </a:rPr>
              <a:t>with</a:t>
            </a:r>
            <a:r>
              <a:rPr lang="de-DE" sz="1400" dirty="0" smtClean="0">
                <a:sym typeface="Wingdings" panose="05000000000000000000" pitchFamily="2" charset="2"/>
              </a:rPr>
              <a:t> ASTRA </a:t>
            </a:r>
            <a:r>
              <a:rPr lang="de-DE" sz="1400" dirty="0" err="1" smtClean="0">
                <a:sym typeface="Wingdings" panose="05000000000000000000" pitchFamily="2" charset="2"/>
              </a:rPr>
              <a:t>ongoing</a:t>
            </a:r>
            <a:r>
              <a:rPr lang="de-DE" sz="1400" dirty="0" smtClean="0">
                <a:sym typeface="Wingdings" panose="05000000000000000000" pitchFamily="2" charset="2"/>
              </a:rPr>
              <a:t> (</a:t>
            </a:r>
            <a:r>
              <a:rPr lang="de-DE" sz="1400" dirty="0" err="1" smtClean="0">
                <a:sym typeface="Wingdings" panose="05000000000000000000" pitchFamily="2" charset="2"/>
              </a:rPr>
              <a:t>more</a:t>
            </a:r>
            <a:r>
              <a:rPr lang="de-DE" sz="1400" dirty="0" smtClean="0">
                <a:sym typeface="Wingdings" panose="05000000000000000000" pitchFamily="2" charset="2"/>
              </a:rPr>
              <a:t> </a:t>
            </a:r>
            <a:r>
              <a:rPr lang="de-DE" sz="1400" dirty="0" err="1" smtClean="0">
                <a:sym typeface="Wingdings" panose="05000000000000000000" pitchFamily="2" charset="2"/>
              </a:rPr>
              <a:t>details</a:t>
            </a:r>
            <a:r>
              <a:rPr lang="de-DE" sz="1400" dirty="0" smtClean="0">
                <a:sym typeface="Wingdings" panose="05000000000000000000" pitchFamily="2" charset="2"/>
              </a:rPr>
              <a:t> </a:t>
            </a:r>
            <a:r>
              <a:rPr lang="de-DE" sz="1400" dirty="0" err="1" smtClean="0">
                <a:sym typeface="Wingdings" panose="05000000000000000000" pitchFamily="2" charset="2"/>
              </a:rPr>
              <a:t>next</a:t>
            </a:r>
            <a:r>
              <a:rPr lang="de-DE" sz="1400" dirty="0" smtClean="0">
                <a:sym typeface="Wingdings" panose="05000000000000000000" pitchFamily="2" charset="2"/>
              </a:rPr>
              <a:t> </a:t>
            </a:r>
            <a:r>
              <a:rPr lang="de-DE" sz="1400" dirty="0" err="1" smtClean="0">
                <a:sym typeface="Wingdings" panose="05000000000000000000" pitchFamily="2" charset="2"/>
              </a:rPr>
              <a:t>week</a:t>
            </a:r>
            <a:r>
              <a:rPr lang="de-DE" sz="1400" dirty="0" smtClean="0">
                <a:sym typeface="Wingdings" panose="05000000000000000000" pitchFamily="2" charset="2"/>
              </a:rPr>
              <a:t>). </a:t>
            </a:r>
            <a:r>
              <a:rPr lang="de-DE" sz="1400" dirty="0" err="1" smtClean="0">
                <a:sym typeface="Wingdings" panose="05000000000000000000" pitchFamily="2" charset="2"/>
              </a:rPr>
              <a:t>Confirms</a:t>
            </a:r>
            <a:r>
              <a:rPr lang="de-DE" sz="1400" dirty="0" smtClean="0">
                <a:sym typeface="Wingdings" panose="05000000000000000000" pitchFamily="2" charset="2"/>
              </a:rPr>
              <a:t> </a:t>
            </a:r>
            <a:r>
              <a:rPr lang="de-DE" sz="1400" dirty="0" err="1" smtClean="0">
                <a:sym typeface="Wingdings" panose="05000000000000000000" pitchFamily="2" charset="2"/>
              </a:rPr>
              <a:t>the</a:t>
            </a:r>
            <a:r>
              <a:rPr lang="de-DE" sz="1400" dirty="0" smtClean="0">
                <a:sym typeface="Wingdings" panose="05000000000000000000" pitchFamily="2" charset="2"/>
              </a:rPr>
              <a:t> </a:t>
            </a:r>
            <a:r>
              <a:rPr lang="de-DE" sz="1400" dirty="0" err="1" smtClean="0">
                <a:sym typeface="Wingdings" panose="05000000000000000000" pitchFamily="2" charset="2"/>
              </a:rPr>
              <a:t>existence</a:t>
            </a:r>
            <a:r>
              <a:rPr lang="de-DE" sz="1400" dirty="0" smtClean="0">
                <a:sym typeface="Wingdings" panose="05000000000000000000" pitchFamily="2" charset="2"/>
              </a:rPr>
              <a:t> </a:t>
            </a:r>
            <a:r>
              <a:rPr lang="de-DE" sz="1400" dirty="0" err="1" smtClean="0">
                <a:sym typeface="Wingdings" panose="05000000000000000000" pitchFamily="2" charset="2"/>
              </a:rPr>
              <a:t>of</a:t>
            </a:r>
            <a:r>
              <a:rPr lang="de-DE" sz="1400" dirty="0" smtClean="0">
                <a:sym typeface="Wingdings" panose="05000000000000000000" pitchFamily="2" charset="2"/>
              </a:rPr>
              <a:t> a Cs</a:t>
            </a:r>
            <a:r>
              <a:rPr lang="de-DE" sz="1400" baseline="-25000" dirty="0" smtClean="0">
                <a:sym typeface="Wingdings" panose="05000000000000000000" pitchFamily="2" charset="2"/>
              </a:rPr>
              <a:t>2</a:t>
            </a:r>
            <a:r>
              <a:rPr lang="de-DE" sz="1400" dirty="0" smtClean="0">
                <a:sym typeface="Wingdings" panose="05000000000000000000" pitchFamily="2" charset="2"/>
              </a:rPr>
              <a:t>Te </a:t>
            </a:r>
            <a:r>
              <a:rPr lang="de-DE" sz="1400" dirty="0" err="1" smtClean="0">
                <a:sym typeface="Wingdings" panose="05000000000000000000" pitchFamily="2" charset="2"/>
              </a:rPr>
              <a:t>response</a:t>
            </a:r>
            <a:r>
              <a:rPr lang="de-DE" sz="1400" dirty="0" smtClean="0">
                <a:sym typeface="Wingdings" panose="05000000000000000000" pitchFamily="2" charset="2"/>
              </a:rPr>
              <a:t> time in </a:t>
            </a:r>
            <a:r>
              <a:rPr lang="de-DE" sz="1400" dirty="0" err="1" smtClean="0">
                <a:sym typeface="Wingdings" panose="05000000000000000000" pitchFamily="2" charset="2"/>
              </a:rPr>
              <a:t>the</a:t>
            </a:r>
            <a:r>
              <a:rPr lang="de-DE" sz="1400" dirty="0" smtClean="0">
                <a:sym typeface="Wingdings" panose="05000000000000000000" pitchFamily="2" charset="2"/>
              </a:rPr>
              <a:t> </a:t>
            </a:r>
            <a:r>
              <a:rPr lang="de-DE" sz="1400" dirty="0" err="1" smtClean="0">
                <a:sym typeface="Wingdings" panose="05000000000000000000" pitchFamily="2" charset="2"/>
              </a:rPr>
              <a:t>ps</a:t>
            </a:r>
            <a:r>
              <a:rPr lang="de-DE" sz="1400" dirty="0" smtClean="0">
                <a:sym typeface="Wingdings" panose="05000000000000000000" pitchFamily="2" charset="2"/>
              </a:rPr>
              <a:t> </a:t>
            </a:r>
            <a:r>
              <a:rPr lang="de-DE" sz="1400" dirty="0" err="1" smtClean="0">
                <a:sym typeface="Wingdings" panose="05000000000000000000" pitchFamily="2" charset="2"/>
              </a:rPr>
              <a:t>range</a:t>
            </a:r>
            <a:r>
              <a:rPr lang="de-DE" sz="1400" dirty="0" smtClean="0">
                <a:sym typeface="Wingdings" panose="05000000000000000000" pitchFamily="2" charset="2"/>
              </a:rPr>
              <a:t>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861345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743</Words>
  <Application>Microsoft Office PowerPoint</Application>
  <PresentationFormat>On-screen Show (4:3)</PresentationFormat>
  <Paragraphs>95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DESY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82</cp:revision>
  <dcterms:created xsi:type="dcterms:W3CDTF">2020-01-31T16:09:51Z</dcterms:created>
  <dcterms:modified xsi:type="dcterms:W3CDTF">2020-09-07T09:25:42Z</dcterms:modified>
</cp:coreProperties>
</file>