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5"/>
  </p:normalViewPr>
  <p:slideViewPr>
    <p:cSldViewPr snapToGrid="0" snapToObjects="1">
      <p:cViewPr varScale="1">
        <p:scale>
          <a:sx n="76" d="100"/>
          <a:sy n="76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BD9C-2EB4-784F-8105-AD97C83B5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42692-FD57-D942-8F82-068D3E5E4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5AB42-2139-0646-814C-A30F0C83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D62-33B0-2640-9659-624EB6B5BA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C471D-547F-3F47-BD12-552F0B12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7D667-0D9F-0649-BF2E-EC8B601B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B5B-FF7E-6C4D-8CBE-880376CD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29CF-0956-084B-896D-5A76D875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78A61-E369-DD46-A997-54DE6C6AB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03F41-636D-2E42-A662-C5B3ABED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D62-33B0-2640-9659-624EB6B5BA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BA351-FA29-0148-9A3D-03FE72D9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54A31-E490-944D-B348-3166A455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B5B-FF7E-6C4D-8CBE-880376CD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2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D5F7D-8A4A-7C43-88E4-83A8330B5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7E3E9-6A73-9C49-A8D6-3A172561E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ECFD7-9E92-3F4B-9DA8-8887438C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D62-33B0-2640-9659-624EB6B5BA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EB106-D202-3747-8DF7-B27B4CDC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C1DBD-595A-4144-B4F1-E5C0B7EE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B5B-FF7E-6C4D-8CBE-880376CD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0C6F-3EBB-B84E-A83A-C5E65DAE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F1BA9-36E2-724C-A615-6908A6339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542B5-9F7D-E142-8C01-3A7CF7AB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D62-33B0-2640-9659-624EB6B5BA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B7104-C214-804E-B75C-61A0A9E0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DCBC-156B-7D48-AD53-31265A4B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B5B-FF7E-6C4D-8CBE-880376CD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7D4C-358B-434E-A5F2-D4D268DE3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25B3B-DF0E-4449-B11C-3CE90F40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22A6-AF23-0748-9057-CEA32C22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D62-33B0-2640-9659-624EB6B5BA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9F957-DBF8-E241-B392-519B3384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5C18F-F12F-9A4A-A12F-6D4CCD5E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B5B-FF7E-6C4D-8CBE-880376CD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B4E1-C70D-8044-9A35-CD8F6088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C6C70-E93F-EA49-B96C-168427ADD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78989-8C8F-E542-824D-AEBB44CC6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1236A-60B2-8A43-A05F-E20E62D9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D62-33B0-2640-9659-624EB6B5BA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4D261-619B-474A-9AC5-6CB4DB40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C9564-F278-C64A-AFD8-D9BC2864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B5B-FF7E-6C4D-8CBE-880376CD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C527-3285-0541-AA2B-60CA3930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A9152-E7B1-8543-AE69-95CA4B863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38B43-6646-B147-810C-E1F4E4966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7523A-DC71-0644-8F71-17BE411B7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089F7-6364-E74A-8C3F-18C9579E0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BD87AE-F71A-F544-BE70-73458D7A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D62-33B0-2640-9659-624EB6B5BA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9E50D-8C3A-CB48-A13E-012AE475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A57C6E-8A3D-444A-9E6F-B2BFCE28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B5B-FF7E-6C4D-8CBE-880376CD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6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F6C0-9444-694B-BB67-9800280C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1B17D-280D-3F40-91B6-20949AC9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D62-33B0-2640-9659-624EB6B5BA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8391E-D67B-4C49-81AB-C4894E49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E3EED-0E36-3548-86E2-3B47A90F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B5B-FF7E-6C4D-8CBE-880376CD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5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12962-8BD8-ED48-9E90-4E0890C5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D62-33B0-2640-9659-624EB6B5BA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4BF31-F442-4C4E-A0D1-F97D6513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C9468-0664-5349-94F9-2E790C41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B5B-FF7E-6C4D-8CBE-880376CD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8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A7C8-E8A7-E241-8B37-591A7438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9EF88-E3B6-994F-91E1-EDC7F66DB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EE464-259A-034E-814E-A8E542D74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F5EE3-9256-5540-844B-E448EC8B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D62-33B0-2640-9659-624EB6B5BA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2D5CF-9326-1941-A463-521DB296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6020D-D237-F846-86CF-A288121B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B5B-FF7E-6C4D-8CBE-880376CD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2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117F-7E99-D142-AC7C-3B6AE9ED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B8120E-8EDD-1A4D-AC48-DC727EA3F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6D380-66AE-5A43-8309-CD2281691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7294A-1082-6146-A3FD-1EEC968E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D62-33B0-2640-9659-624EB6B5BA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C60D2-4B88-5F44-910A-136A6010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587E4-17FA-9B4B-A444-7B0C41A4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B5B-FF7E-6C4D-8CBE-880376CD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2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6F029-3A8B-0B45-996C-2E66EA5D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511F7-3B2A-B448-A156-2F97C7A14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9F6AB-8A21-094C-B18F-B959B5412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8D62-33B0-2640-9659-624EB6B5BA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546AB-8F65-B040-A9F6-8864266C7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2447A-D2B1-1E4B-ACD0-89903F10B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1B5B-FF7E-6C4D-8CBE-880376CDE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4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54CF-46CC-1241-A14F-13CBBD8C5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we merge e-laser and gamma-laser setup?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28E9B-5D6D-6F4E-8A3A-E9F59A210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4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B18A36-50E7-8440-A18E-52C210D2D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8" y="3429000"/>
            <a:ext cx="8062912" cy="3490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8F2560-F49F-EF48-B31E-FF65C09CD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88" y="82231"/>
            <a:ext cx="8062912" cy="3465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81B9D5-5CBD-CB4E-8788-AFB0E258B63D}"/>
              </a:ext>
            </a:extLst>
          </p:cNvPr>
          <p:cNvSpPr txBox="1"/>
          <p:nvPr/>
        </p:nvSpPr>
        <p:spPr>
          <a:xfrm>
            <a:off x="557213" y="1928813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Photon+laser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1C479-7505-C148-8334-49DD76810F16}"/>
              </a:ext>
            </a:extLst>
          </p:cNvPr>
          <p:cNvSpPr txBox="1"/>
          <p:nvPr/>
        </p:nvSpPr>
        <p:spPr>
          <a:xfrm>
            <a:off x="366713" y="5553075"/>
            <a:ext cx="152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Electron+laser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9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50A9-D738-BC4D-B2D7-7B72533587F2}"/>
              </a:ext>
            </a:extLst>
          </p:cNvPr>
          <p:cNvSpPr txBox="1"/>
          <p:nvPr/>
        </p:nvSpPr>
        <p:spPr>
          <a:xfrm>
            <a:off x="4314825" y="2971800"/>
            <a:ext cx="401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come up with one unified setup?</a:t>
            </a:r>
          </a:p>
        </p:txBody>
      </p:sp>
    </p:spTree>
    <p:extLst>
      <p:ext uri="{BB962C8B-B14F-4D97-AF65-F5344CB8AC3E}">
        <p14:creationId xmlns:p14="http://schemas.microsoft.com/office/powerpoint/2010/main" val="116466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A5416C-D51A-D142-A8E4-6E301304021A}"/>
              </a:ext>
            </a:extLst>
          </p:cNvPr>
          <p:cNvGrpSpPr/>
          <p:nvPr/>
        </p:nvGrpSpPr>
        <p:grpSpPr>
          <a:xfrm>
            <a:off x="828145" y="758135"/>
            <a:ext cx="10507929" cy="4516208"/>
            <a:chOff x="624946" y="1266132"/>
            <a:chExt cx="10507929" cy="45162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8F2560-F49F-EF48-B31E-FF65C09C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624946" y="1266132"/>
              <a:ext cx="10507929" cy="45162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B18A36-50E7-8440-A18E-52C210D2D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624946" y="1266132"/>
              <a:ext cx="10432522" cy="451620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281B9D5-5CBD-CB4E-8788-AFB0E258B63D}"/>
              </a:ext>
            </a:extLst>
          </p:cNvPr>
          <p:cNvSpPr txBox="1"/>
          <p:nvPr/>
        </p:nvSpPr>
        <p:spPr>
          <a:xfrm>
            <a:off x="624945" y="270933"/>
            <a:ext cx="386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Photon/</a:t>
            </a:r>
            <a:r>
              <a:rPr lang="en-US" dirty="0" err="1"/>
              <a:t>electron+laser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13B81-7535-D54A-AA5E-F84F69667EC7}"/>
              </a:ext>
            </a:extLst>
          </p:cNvPr>
          <p:cNvSpPr txBox="1"/>
          <p:nvPr/>
        </p:nvSpPr>
        <p:spPr>
          <a:xfrm>
            <a:off x="387878" y="5588000"/>
            <a:ext cx="1370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target </a:t>
            </a:r>
          </a:p>
          <a:p>
            <a:r>
              <a:rPr lang="en-US" dirty="0"/>
              <a:t>removable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4837DC-FD0C-2641-9AF3-E4D875A85982}"/>
              </a:ext>
            </a:extLst>
          </p:cNvPr>
          <p:cNvCxnSpPr>
            <a:cxnSpLocks/>
          </p:cNvCxnSpPr>
          <p:nvPr/>
        </p:nvCxnSpPr>
        <p:spPr>
          <a:xfrm flipV="1">
            <a:off x="2556138" y="3429000"/>
            <a:ext cx="0" cy="1963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6C2199-EB60-1746-A643-E710B61C9CAF}"/>
              </a:ext>
            </a:extLst>
          </p:cNvPr>
          <p:cNvSpPr txBox="1"/>
          <p:nvPr/>
        </p:nvSpPr>
        <p:spPr>
          <a:xfrm>
            <a:off x="1758253" y="5561545"/>
            <a:ext cx="1509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turned off for </a:t>
            </a:r>
          </a:p>
          <a:p>
            <a:r>
              <a:rPr lang="en-US" dirty="0"/>
              <a:t>E-laser mode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248707-3F98-7546-B6A3-14F9D5DC82CE}"/>
              </a:ext>
            </a:extLst>
          </p:cNvPr>
          <p:cNvSpPr txBox="1"/>
          <p:nvPr/>
        </p:nvSpPr>
        <p:spPr>
          <a:xfrm>
            <a:off x="3698526" y="5544612"/>
            <a:ext cx="1509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beam dumps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84C6E4-4754-C64C-9872-0CFAB3FBB613}"/>
              </a:ext>
            </a:extLst>
          </p:cNvPr>
          <p:cNvCxnSpPr>
            <a:cxnSpLocks/>
          </p:cNvCxnSpPr>
          <p:nvPr/>
        </p:nvCxnSpPr>
        <p:spPr>
          <a:xfrm flipV="1">
            <a:off x="1089203" y="3598333"/>
            <a:ext cx="0" cy="1963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9BA105-CE79-9648-ABF4-62EE2E2887F7}"/>
              </a:ext>
            </a:extLst>
          </p:cNvPr>
          <p:cNvCxnSpPr>
            <a:cxnSpLocks/>
          </p:cNvCxnSpPr>
          <p:nvPr/>
        </p:nvCxnSpPr>
        <p:spPr>
          <a:xfrm flipV="1">
            <a:off x="4181738" y="3429000"/>
            <a:ext cx="0" cy="1963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C80B7C-60DF-ED4F-A7DD-0CCB3D6D07A2}"/>
              </a:ext>
            </a:extLst>
          </p:cNvPr>
          <p:cNvCxnSpPr>
            <a:cxnSpLocks/>
          </p:cNvCxnSpPr>
          <p:nvPr/>
        </p:nvCxnSpPr>
        <p:spPr>
          <a:xfrm flipV="1">
            <a:off x="4334138" y="3598333"/>
            <a:ext cx="4555862" cy="19462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DA07A60-B26A-C246-9F90-3454A112A4C4}"/>
              </a:ext>
            </a:extLst>
          </p:cNvPr>
          <p:cNvSpPr txBox="1"/>
          <p:nvPr/>
        </p:nvSpPr>
        <p:spPr>
          <a:xfrm>
            <a:off x="6834004" y="5315620"/>
            <a:ext cx="1979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side:</a:t>
            </a:r>
          </a:p>
          <a:p>
            <a:r>
              <a:rPr lang="en-US" dirty="0" err="1"/>
              <a:t>Scintillator+ALPIDE+Cerenkov</a:t>
            </a:r>
            <a:r>
              <a:rPr lang="en-US" dirty="0"/>
              <a:t>?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4D65F7-D427-9747-9C9C-8143A0146696}"/>
              </a:ext>
            </a:extLst>
          </p:cNvPr>
          <p:cNvCxnSpPr>
            <a:cxnSpLocks/>
          </p:cNvCxnSpPr>
          <p:nvPr/>
        </p:nvCxnSpPr>
        <p:spPr>
          <a:xfrm>
            <a:off x="7518401" y="928901"/>
            <a:ext cx="0" cy="16618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552EA9C-CFA8-E649-A6A6-3D9FB0C2019B}"/>
              </a:ext>
            </a:extLst>
          </p:cNvPr>
          <p:cNvSpPr txBox="1"/>
          <p:nvPr/>
        </p:nvSpPr>
        <p:spPr>
          <a:xfrm>
            <a:off x="6949730" y="164700"/>
            <a:ext cx="273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Positron side:</a:t>
            </a:r>
          </a:p>
          <a:p>
            <a:r>
              <a:rPr lang="en-US" dirty="0"/>
              <a:t>The same anyway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8B926F-0B12-2C49-9493-EABA00F871FB}"/>
              </a:ext>
            </a:extLst>
          </p:cNvPr>
          <p:cNvCxnSpPr>
            <a:cxnSpLocks/>
          </p:cNvCxnSpPr>
          <p:nvPr/>
        </p:nvCxnSpPr>
        <p:spPr>
          <a:xfrm flipV="1">
            <a:off x="7670801" y="3716340"/>
            <a:ext cx="0" cy="1599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6F5C12-0A51-5C4E-A297-38B6CF781352}"/>
              </a:ext>
            </a:extLst>
          </p:cNvPr>
          <p:cNvCxnSpPr>
            <a:cxnSpLocks/>
          </p:cNvCxnSpPr>
          <p:nvPr/>
        </p:nvCxnSpPr>
        <p:spPr>
          <a:xfrm flipV="1">
            <a:off x="10515601" y="3829653"/>
            <a:ext cx="0" cy="1599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B07D903-A035-B94F-9988-9C77FE17F7B0}"/>
              </a:ext>
            </a:extLst>
          </p:cNvPr>
          <p:cNvSpPr txBox="1"/>
          <p:nvPr/>
        </p:nvSpPr>
        <p:spPr>
          <a:xfrm>
            <a:off x="9349586" y="5454119"/>
            <a:ext cx="273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 detection system:</a:t>
            </a:r>
          </a:p>
          <a:p>
            <a:r>
              <a:rPr lang="en-US" dirty="0"/>
              <a:t>The same anyway</a:t>
            </a:r>
          </a:p>
        </p:txBody>
      </p:sp>
    </p:spTree>
    <p:extLst>
      <p:ext uri="{BB962C8B-B14F-4D97-AF65-F5344CB8AC3E}">
        <p14:creationId xmlns:p14="http://schemas.microsoft.com/office/powerpoint/2010/main" val="153520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FBD4-785E-814F-B170-96DC4CE3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11691-207C-034E-B437-DD57536E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Can easily switch between the two modes</a:t>
            </a:r>
          </a:p>
          <a:p>
            <a:r>
              <a:rPr lang="en-US" dirty="0"/>
              <a:t>Useful to have high rate Compton process for tuning, calibration, alignment for BPPP also</a:t>
            </a:r>
          </a:p>
          <a:p>
            <a:r>
              <a:rPr lang="en-US" dirty="0"/>
              <a:t>Helps to tune electron/laser overlap region</a:t>
            </a:r>
          </a:p>
          <a:p>
            <a:r>
              <a:rPr lang="en-US" dirty="0"/>
              <a:t>Minimizes risks that things get broken during setup switch</a:t>
            </a:r>
          </a:p>
          <a:p>
            <a:r>
              <a:rPr lang="en-US" dirty="0"/>
              <a:t>Target being retractable is anyway a very good thing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1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FBD4-785E-814F-B170-96DC4CE3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11691-207C-034E-B437-DD57536E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Electron detector: want tracker for BPPP process but probably not rad-hard enough for Compton process? Can it be  moved by robotics? Operationally one could </a:t>
            </a:r>
          </a:p>
          <a:p>
            <a:pPr lvl="1"/>
            <a:r>
              <a:rPr lang="en-US" dirty="0"/>
              <a:t>start each </a:t>
            </a:r>
            <a:r>
              <a:rPr lang="en-US" dirty="0" err="1"/>
              <a:t>brem</a:t>
            </a:r>
            <a:r>
              <a:rPr lang="en-US" dirty="0"/>
              <a:t>-laser run with </a:t>
            </a:r>
            <a:r>
              <a:rPr lang="en-US" dirty="0" err="1"/>
              <a:t>egamma</a:t>
            </a:r>
            <a:r>
              <a:rPr lang="en-US" dirty="0"/>
              <a:t> setup to make sure we have good overlap and timing between electron beam and laser</a:t>
            </a:r>
          </a:p>
          <a:p>
            <a:pPr lvl="1"/>
            <a:r>
              <a:rPr lang="en-US" dirty="0"/>
              <a:t>once that is established: add target </a:t>
            </a:r>
          </a:p>
          <a:p>
            <a:pPr lvl="1"/>
            <a:r>
              <a:rPr lang="en-US" dirty="0"/>
              <a:t>once that is established: move in tracking detector</a:t>
            </a:r>
          </a:p>
          <a:p>
            <a:pPr lvl="2"/>
            <a:r>
              <a:rPr lang="en-US" dirty="0"/>
              <a:t>Cherenkov and scintillator too? Depends on if they are mechanically coupled also. </a:t>
            </a:r>
          </a:p>
          <a:p>
            <a:pPr lvl="1"/>
            <a:r>
              <a:rPr lang="en-US" dirty="0"/>
              <a:t>[and at the end of the run the reverse potentially]</a:t>
            </a:r>
          </a:p>
          <a:p>
            <a:pPr lvl="1"/>
            <a:r>
              <a:rPr lang="en-US" dirty="0"/>
              <a:t>Electron rates are low: how to operate Cherenkov to count the low rates?</a:t>
            </a:r>
          </a:p>
          <a:p>
            <a:r>
              <a:rPr lang="en-US" dirty="0"/>
              <a:t>Need two beam dumps [+photon dump]</a:t>
            </a:r>
          </a:p>
          <a:p>
            <a:pPr lvl="2"/>
            <a:r>
              <a:rPr lang="en-US" dirty="0"/>
              <a:t>This is probably true anyway as moving a beam dump seems a bit tough?</a:t>
            </a:r>
          </a:p>
          <a:p>
            <a:r>
              <a:rPr lang="en-US" dirty="0"/>
              <a:t>Are there other things that I am overlooking?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5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250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Can we merge e-laser and gamma-laser setup?</vt:lpstr>
      <vt:lpstr>PowerPoint Presentation</vt:lpstr>
      <vt:lpstr>PowerPoint Presentation</vt:lpstr>
      <vt:lpstr>PowerPoint Presentation</vt:lpstr>
      <vt:lpstr>Advantages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Beate Heinemann</dc:creator>
  <cp:lastModifiedBy>Beate Heinemann</cp:lastModifiedBy>
  <cp:revision>4</cp:revision>
  <dcterms:created xsi:type="dcterms:W3CDTF">2020-09-09T15:09:14Z</dcterms:created>
  <dcterms:modified xsi:type="dcterms:W3CDTF">2020-09-10T09:19:59Z</dcterms:modified>
</cp:coreProperties>
</file>