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0" r:id="rId2"/>
    <p:sldId id="301" r:id="rId3"/>
    <p:sldId id="297" r:id="rId4"/>
    <p:sldId id="302" r:id="rId5"/>
    <p:sldId id="284" r:id="rId6"/>
    <p:sldId id="304" r:id="rId7"/>
    <p:sldId id="303" r:id="rId8"/>
    <p:sldId id="280" r:id="rId9"/>
    <p:sldId id="287" r:id="rId10"/>
    <p:sldId id="298" r:id="rId11"/>
    <p:sldId id="257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1" autoAdjust="0"/>
    <p:restoredTop sz="94667" autoAdjust="0"/>
  </p:normalViewPr>
  <p:slideViewPr>
    <p:cSldViewPr showGuides="1">
      <p:cViewPr varScale="1">
        <p:scale>
          <a:sx n="84" d="100"/>
          <a:sy n="84" d="100"/>
        </p:scale>
        <p:origin x="688" y="18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14.09.20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14.09.20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F. Burkart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ARES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crew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14.09.2020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"/>
          <p:cNvGrpSpPr/>
          <p:nvPr/>
        </p:nvGrpSpPr>
        <p:grpSpPr>
          <a:xfrm>
            <a:off x="0" y="1852802"/>
            <a:ext cx="12192000" cy="2063643"/>
            <a:chOff x="0" y="0"/>
            <a:chExt cx="11353911" cy="2063642"/>
          </a:xfrm>
        </p:grpSpPr>
        <p:grpSp>
          <p:nvGrpSpPr>
            <p:cNvPr id="43" name="Gruppieren"/>
            <p:cNvGrpSpPr/>
            <p:nvPr/>
          </p:nvGrpSpPr>
          <p:grpSpPr>
            <a:xfrm>
              <a:off x="0" y="0"/>
              <a:ext cx="11353912" cy="2063643"/>
              <a:chOff x="0" y="0"/>
              <a:chExt cx="11353912" cy="2063642"/>
            </a:xfrm>
          </p:grpSpPr>
          <p:pic>
            <p:nvPicPr>
              <p:cNvPr id="65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245208" y="0"/>
                <a:ext cx="4559351" cy="204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" name="Bild" descr="Bild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007128" y="126780"/>
                <a:ext cx="4346785" cy="1936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" name="Bild" descr="Bild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29862"/>
                <a:ext cx="2082534" cy="19052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4" name="Rechteck"/>
            <p:cNvSpPr/>
            <p:nvPr/>
          </p:nvSpPr>
          <p:spPr>
            <a:xfrm>
              <a:off x="287270" y="858139"/>
              <a:ext cx="1217004" cy="951039"/>
            </a:xfrm>
            <a:prstGeom prst="rect">
              <a:avLst/>
            </a:prstGeom>
            <a:solidFill>
              <a:srgbClr val="FA9F00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" name="Rechteck"/>
            <p:cNvSpPr/>
            <p:nvPr/>
          </p:nvSpPr>
          <p:spPr>
            <a:xfrm>
              <a:off x="25938" y="856376"/>
              <a:ext cx="261280" cy="110847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1508592" y="656645"/>
              <a:ext cx="533789" cy="115602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2595569" y="650693"/>
              <a:ext cx="1217003" cy="891392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2595569" y="1544774"/>
              <a:ext cx="594750" cy="220756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Rechteck"/>
            <p:cNvSpPr/>
            <p:nvPr/>
          </p:nvSpPr>
          <p:spPr>
            <a:xfrm>
              <a:off x="4930700" y="1118895"/>
              <a:ext cx="1217004" cy="66022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" name="Rechteck"/>
            <p:cNvSpPr/>
            <p:nvPr/>
          </p:nvSpPr>
          <p:spPr>
            <a:xfrm>
              <a:off x="5548590" y="669077"/>
              <a:ext cx="594750" cy="229511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1" name="Rechteck"/>
            <p:cNvSpPr/>
            <p:nvPr/>
          </p:nvSpPr>
          <p:spPr>
            <a:xfrm>
              <a:off x="3814563" y="656645"/>
              <a:ext cx="533789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" name="Rechteck"/>
            <p:cNvSpPr/>
            <p:nvPr/>
          </p:nvSpPr>
          <p:spPr>
            <a:xfrm>
              <a:off x="6150199" y="670885"/>
              <a:ext cx="533788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" name="Rechteck"/>
            <p:cNvSpPr/>
            <p:nvPr/>
          </p:nvSpPr>
          <p:spPr>
            <a:xfrm>
              <a:off x="6147755" y="1558368"/>
              <a:ext cx="285298" cy="222973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4" name="Rechteck"/>
            <p:cNvSpPr/>
            <p:nvPr/>
          </p:nvSpPr>
          <p:spPr>
            <a:xfrm>
              <a:off x="2334979" y="887723"/>
              <a:ext cx="261280" cy="88308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5" name="Rechteck"/>
            <p:cNvSpPr/>
            <p:nvPr/>
          </p:nvSpPr>
          <p:spPr>
            <a:xfrm>
              <a:off x="4664925" y="892118"/>
              <a:ext cx="261280" cy="88308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Rechteck"/>
            <p:cNvSpPr/>
            <p:nvPr/>
          </p:nvSpPr>
          <p:spPr>
            <a:xfrm>
              <a:off x="4930738" y="894968"/>
              <a:ext cx="1214444" cy="22334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Rechteck"/>
            <p:cNvSpPr/>
            <p:nvPr/>
          </p:nvSpPr>
          <p:spPr>
            <a:xfrm>
              <a:off x="8485835" y="886635"/>
              <a:ext cx="533789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Rechteck"/>
            <p:cNvSpPr/>
            <p:nvPr/>
          </p:nvSpPr>
          <p:spPr>
            <a:xfrm>
              <a:off x="7044494" y="892315"/>
              <a:ext cx="261280" cy="1086759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" name="Rechteck"/>
            <p:cNvSpPr/>
            <p:nvPr/>
          </p:nvSpPr>
          <p:spPr>
            <a:xfrm>
              <a:off x="7303931" y="891848"/>
              <a:ext cx="1185401" cy="87483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" name="Rechteck"/>
            <p:cNvSpPr/>
            <p:nvPr/>
          </p:nvSpPr>
          <p:spPr>
            <a:xfrm>
              <a:off x="9316611" y="880225"/>
              <a:ext cx="261280" cy="910793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" name="Rechteck"/>
            <p:cNvSpPr/>
            <p:nvPr/>
          </p:nvSpPr>
          <p:spPr>
            <a:xfrm>
              <a:off x="10737863" y="683585"/>
              <a:ext cx="533788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" name="Rechteck"/>
            <p:cNvSpPr/>
            <p:nvPr/>
          </p:nvSpPr>
          <p:spPr>
            <a:xfrm>
              <a:off x="9581634" y="688798"/>
              <a:ext cx="1155916" cy="874829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" name="Rechteck"/>
            <p:cNvSpPr/>
            <p:nvPr/>
          </p:nvSpPr>
          <p:spPr>
            <a:xfrm>
              <a:off x="9583178" y="1564651"/>
              <a:ext cx="858663" cy="22951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Rechteck"/>
            <p:cNvSpPr/>
            <p:nvPr/>
          </p:nvSpPr>
          <p:spPr>
            <a:xfrm>
              <a:off x="8757182" y="691096"/>
              <a:ext cx="261280" cy="19749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" name="Oval 40"/>
          <p:cNvSpPr/>
          <p:nvPr/>
        </p:nvSpPr>
        <p:spPr>
          <a:xfrm>
            <a:off x="2472000" y="2997933"/>
            <a:ext cx="340787" cy="2150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Quadrat"/>
          <p:cNvSpPr/>
          <p:nvPr/>
        </p:nvSpPr>
        <p:spPr>
          <a:xfrm>
            <a:off x="47329" y="3933056"/>
            <a:ext cx="338668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69" name="Quadrat"/>
          <p:cNvSpPr/>
          <p:nvPr/>
        </p:nvSpPr>
        <p:spPr>
          <a:xfrm>
            <a:off x="47328" y="4489304"/>
            <a:ext cx="338667" cy="254001"/>
          </a:xfrm>
          <a:prstGeom prst="rect">
            <a:avLst/>
          </a:prstGeom>
          <a:solidFill>
            <a:srgbClr val="FA9F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0" name="Quadrat"/>
          <p:cNvSpPr/>
          <p:nvPr/>
        </p:nvSpPr>
        <p:spPr>
          <a:xfrm>
            <a:off x="47328" y="4211181"/>
            <a:ext cx="338667" cy="254001"/>
          </a:xfrm>
          <a:prstGeom prst="rect">
            <a:avLst/>
          </a:prstGeom>
          <a:solidFill>
            <a:srgbClr val="00A5EC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1" name="Shutdown (Monday = Maintenance day)"/>
          <p:cNvSpPr txBox="1"/>
          <p:nvPr/>
        </p:nvSpPr>
        <p:spPr>
          <a:xfrm>
            <a:off x="454503" y="3933266"/>
            <a:ext cx="30514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Shutdown (Monday = Maintenance day)</a:t>
            </a:r>
          </a:p>
        </p:txBody>
      </p:sp>
      <p:sp>
        <p:nvSpPr>
          <p:cNvPr id="72" name="RF Conditioning (Gun)"/>
          <p:cNvSpPr txBox="1"/>
          <p:nvPr/>
        </p:nvSpPr>
        <p:spPr>
          <a:xfrm>
            <a:off x="454503" y="4211842"/>
            <a:ext cx="176426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RF Conditioning (Gun)</a:t>
            </a:r>
          </a:p>
        </p:txBody>
      </p:sp>
      <p:sp>
        <p:nvSpPr>
          <p:cNvPr id="73" name="Beam Commissioning (Gun section)"/>
          <p:cNvSpPr txBox="1"/>
          <p:nvPr/>
        </p:nvSpPr>
        <p:spPr>
          <a:xfrm>
            <a:off x="454503" y="4490416"/>
            <a:ext cx="2766140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Beam Commissioning (Gun section)</a:t>
            </a:r>
          </a:p>
        </p:txBody>
      </p:sp>
      <p:sp>
        <p:nvSpPr>
          <p:cNvPr id="74" name="Beam Commissioning (Linac section + EA1)"/>
          <p:cNvSpPr txBox="1"/>
          <p:nvPr/>
        </p:nvSpPr>
        <p:spPr>
          <a:xfrm>
            <a:off x="451244" y="4768069"/>
            <a:ext cx="3354442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Beam Commissioning (Linac section + EA1)</a:t>
            </a:r>
          </a:p>
        </p:txBody>
      </p:sp>
      <p:sp>
        <p:nvSpPr>
          <p:cNvPr id="75" name="Quadrat"/>
          <p:cNvSpPr/>
          <p:nvPr/>
        </p:nvSpPr>
        <p:spPr>
          <a:xfrm>
            <a:off x="47329" y="4768070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61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TWS1 </a:t>
            </a:r>
            <a:r>
              <a:rPr lang="de-DE" sz="2800" b="1" dirty="0" err="1"/>
              <a:t>momentum</a:t>
            </a:r>
            <a:r>
              <a:rPr lang="de-DE" sz="2800" b="1" dirty="0"/>
              <a:t> </a:t>
            </a:r>
            <a:r>
              <a:rPr lang="de-DE" sz="2800" b="1" dirty="0" err="1"/>
              <a:t>measurement</a:t>
            </a:r>
            <a:r>
              <a:rPr lang="de-DE" sz="2800" b="1" dirty="0"/>
              <a:t> on EA.R1 </a:t>
            </a:r>
            <a:r>
              <a:rPr lang="de-DE" sz="2800" b="1" dirty="0" err="1"/>
              <a:t>and</a:t>
            </a:r>
            <a:r>
              <a:rPr lang="de-DE" sz="2800" b="1" dirty="0"/>
              <a:t> LI.R3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20" y="1268761"/>
            <a:ext cx="3649848" cy="45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0" y="6206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* </a:t>
            </a:r>
            <a:r>
              <a:rPr lang="de-DE" sz="1600" dirty="0" err="1"/>
              <a:t>Momentum</a:t>
            </a:r>
            <a:r>
              <a:rPr lang="de-DE" sz="1600" dirty="0"/>
              <a:t> </a:t>
            </a:r>
            <a:r>
              <a:rPr lang="de-DE" sz="1600" dirty="0" err="1"/>
              <a:t>measured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screen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CXG3 in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conditions</a:t>
            </a:r>
            <a:r>
              <a:rPr lang="de-DE" sz="1600" dirty="0"/>
              <a:t> (Note: </a:t>
            </a:r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screen</a:t>
            </a:r>
            <a:r>
              <a:rPr lang="de-DE" sz="1600" dirty="0"/>
              <a:t>/steerer </a:t>
            </a:r>
            <a:r>
              <a:rPr lang="de-DE" sz="1600" dirty="0" err="1"/>
              <a:t>is</a:t>
            </a:r>
            <a:r>
              <a:rPr lang="de-DE" sz="1600" dirty="0"/>
              <a:t> large </a:t>
            </a:r>
            <a:r>
              <a:rPr lang="de-DE" sz="1600" dirty="0" err="1"/>
              <a:t>enough</a:t>
            </a:r>
            <a:r>
              <a:rPr lang="de-DE" sz="1600" dirty="0"/>
              <a:t> so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assumptions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fulfiled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both</a:t>
            </a:r>
            <a:r>
              <a:rPr lang="de-DE" sz="1600" dirty="0"/>
              <a:t> </a:t>
            </a:r>
            <a:r>
              <a:rPr lang="de-DE" sz="1600" dirty="0" err="1"/>
              <a:t>cases</a:t>
            </a:r>
            <a:r>
              <a:rPr lang="de-DE" sz="1600" dirty="0"/>
              <a:t>).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268760"/>
            <a:ext cx="3649848" cy="45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552" y="58575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LI.R3 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75.51 +/- 1.38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/c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6040" y="58575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EA.R1 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76.83 +/- 1.00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/c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62373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* </a:t>
            </a:r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consistent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errorbars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LI.R3 </a:t>
            </a:r>
            <a:r>
              <a:rPr lang="de-DE" sz="1600" dirty="0" err="1">
                <a:sym typeface="Wingdings" panose="05000000000000000000" pitchFamily="2" charset="2"/>
              </a:rPr>
              <a:t>and</a:t>
            </a:r>
            <a:r>
              <a:rPr lang="de-DE" sz="1600" dirty="0">
                <a:sym typeface="Wingdings" panose="05000000000000000000" pitchFamily="2" charset="2"/>
              </a:rPr>
              <a:t> EA.R1 </a:t>
            </a:r>
            <a:r>
              <a:rPr lang="de-DE" sz="1600" dirty="0" err="1">
                <a:sym typeface="Wingdings" panose="05000000000000000000" pitchFamily="2" charset="2"/>
              </a:rPr>
              <a:t>have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very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close</a:t>
            </a:r>
            <a:r>
              <a:rPr lang="de-DE" sz="1600" dirty="0">
                <a:sym typeface="Wingdings" panose="05000000000000000000" pitchFamily="2" charset="2"/>
              </a:rPr>
              <a:t> (same ?) </a:t>
            </a:r>
            <a:r>
              <a:rPr lang="de-DE" sz="1600" dirty="0" err="1">
                <a:sym typeface="Wingdings" panose="05000000000000000000" pitchFamily="2" charset="2"/>
              </a:rPr>
              <a:t>vertical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calibration</a:t>
            </a:r>
            <a:r>
              <a:rPr lang="de-DE" sz="1600" dirty="0">
                <a:sym typeface="Wingdings" panose="05000000000000000000" pitchFamily="2" charset="2"/>
              </a:rPr>
              <a:t>. </a:t>
            </a:r>
            <a:r>
              <a:rPr lang="de-DE" sz="1600" dirty="0" err="1">
                <a:sym typeface="Wingdings" panose="05000000000000000000" pitchFamily="2" charset="2"/>
              </a:rPr>
              <a:t>It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would</a:t>
            </a:r>
            <a:r>
              <a:rPr lang="de-DE" sz="1600" dirty="0">
                <a:sym typeface="Wingdings" panose="05000000000000000000" pitchFamily="2" charset="2"/>
              </a:rPr>
              <a:t> still </a:t>
            </a:r>
            <a:r>
              <a:rPr lang="de-DE" sz="1600" dirty="0" err="1">
                <a:sym typeface="Wingdings" panose="05000000000000000000" pitchFamily="2" charset="2"/>
              </a:rPr>
              <a:t>be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good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to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have</a:t>
            </a:r>
            <a:r>
              <a:rPr lang="de-DE" sz="1600" dirty="0">
                <a:sym typeface="Wingdings" panose="05000000000000000000" pitchFamily="2" charset="2"/>
              </a:rPr>
              <a:t> a </a:t>
            </a:r>
            <a:r>
              <a:rPr lang="de-DE" sz="1600" dirty="0" err="1">
                <a:sym typeface="Wingdings" panose="05000000000000000000" pitchFamily="2" charset="2"/>
              </a:rPr>
              <a:t>calibration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all </a:t>
            </a:r>
            <a:r>
              <a:rPr lang="de-DE" sz="1600" dirty="0" err="1">
                <a:sym typeface="Wingdings" panose="05000000000000000000" pitchFamily="2" charset="2"/>
              </a:rPr>
              <a:t>screens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to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avoid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any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doubts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294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462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TWS1 </a:t>
            </a:r>
            <a:r>
              <a:rPr lang="de-DE" sz="2800" b="1" dirty="0" err="1"/>
              <a:t>momentum</a:t>
            </a:r>
            <a:r>
              <a:rPr lang="de-DE" sz="2800" b="1" dirty="0"/>
              <a:t> </a:t>
            </a:r>
            <a:r>
              <a:rPr lang="de-DE" sz="2800" b="1" dirty="0" err="1"/>
              <a:t>measurement</a:t>
            </a:r>
            <a:r>
              <a:rPr lang="de-DE" sz="2800" b="1" dirty="0"/>
              <a:t> </a:t>
            </a:r>
            <a:r>
              <a:rPr lang="de-DE" sz="2800" b="1" dirty="0" err="1"/>
              <a:t>with</a:t>
            </a:r>
            <a:r>
              <a:rPr lang="de-DE" sz="2800" b="1" dirty="0"/>
              <a:t> CXG3 </a:t>
            </a:r>
            <a:r>
              <a:rPr lang="de-DE" sz="2800" b="1" dirty="0" err="1"/>
              <a:t>and</a:t>
            </a:r>
            <a:r>
              <a:rPr lang="de-DE" sz="2800" b="1" dirty="0"/>
              <a:t> CXG4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6206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* </a:t>
            </a:r>
            <a:r>
              <a:rPr lang="de-DE" sz="1600" dirty="0" err="1"/>
              <a:t>Momentum</a:t>
            </a:r>
            <a:r>
              <a:rPr lang="de-DE" sz="1600" dirty="0"/>
              <a:t> </a:t>
            </a:r>
            <a:r>
              <a:rPr lang="de-DE" sz="1600" dirty="0" err="1"/>
              <a:t>measured</a:t>
            </a:r>
            <a:r>
              <a:rPr lang="de-DE" sz="1600" dirty="0"/>
              <a:t> on EA.R1 </a:t>
            </a:r>
            <a:r>
              <a:rPr lang="de-DE" sz="1600" dirty="0" err="1"/>
              <a:t>with</a:t>
            </a:r>
            <a:r>
              <a:rPr lang="de-DE" sz="1600" dirty="0"/>
              <a:t> CXG3 </a:t>
            </a:r>
            <a:r>
              <a:rPr lang="de-DE" sz="1600" dirty="0" err="1"/>
              <a:t>and</a:t>
            </a:r>
            <a:r>
              <a:rPr lang="de-DE" sz="1600" dirty="0"/>
              <a:t> CXG4 in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conditions</a:t>
            </a:r>
            <a:r>
              <a:rPr lang="de-DE" sz="1600" dirty="0"/>
              <a:t> (Note: </a:t>
            </a:r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screen</a:t>
            </a:r>
            <a:r>
              <a:rPr lang="de-DE" sz="1600" dirty="0"/>
              <a:t>/steerer </a:t>
            </a:r>
            <a:r>
              <a:rPr lang="de-DE" sz="1600" dirty="0" err="1"/>
              <a:t>is</a:t>
            </a:r>
            <a:r>
              <a:rPr lang="de-DE" sz="1600" dirty="0"/>
              <a:t> large </a:t>
            </a:r>
            <a:r>
              <a:rPr lang="de-DE" sz="1600" dirty="0" err="1"/>
              <a:t>enough</a:t>
            </a:r>
            <a:r>
              <a:rPr lang="de-DE" sz="1600" dirty="0"/>
              <a:t> so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assumptions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fulfiled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both</a:t>
            </a:r>
            <a:r>
              <a:rPr lang="de-DE" sz="1600" dirty="0"/>
              <a:t> </a:t>
            </a:r>
            <a:r>
              <a:rPr lang="de-DE" sz="1600" dirty="0" err="1"/>
              <a:t>cases</a:t>
            </a:r>
            <a:r>
              <a:rPr lang="de-DE" sz="1600" dirty="0"/>
              <a:t>).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063552" y="58575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CXG3 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76.04 +/- 0.98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/c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6040" y="58575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CXG4 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71.10 +/- 0.92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/c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62373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* </a:t>
            </a:r>
            <a:r>
              <a:rPr lang="de-DE" sz="1600" dirty="0" err="1"/>
              <a:t>Results</a:t>
            </a:r>
            <a:r>
              <a:rPr lang="de-DE" sz="1600" dirty="0"/>
              <a:t> not </a:t>
            </a:r>
            <a:r>
              <a:rPr lang="de-DE" sz="1600" dirty="0" err="1"/>
              <a:t>compatible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errorbars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Calibration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CXG3 </a:t>
            </a:r>
            <a:r>
              <a:rPr lang="de-DE" sz="1600" dirty="0" err="1">
                <a:sym typeface="Wingdings" panose="05000000000000000000" pitchFamily="2" charset="2"/>
              </a:rPr>
              <a:t>and</a:t>
            </a:r>
            <a:r>
              <a:rPr lang="de-DE" sz="1600" dirty="0">
                <a:sym typeface="Wingdings" panose="05000000000000000000" pitchFamily="2" charset="2"/>
              </a:rPr>
              <a:t> CXG4 </a:t>
            </a:r>
            <a:r>
              <a:rPr lang="de-DE" sz="1600" dirty="0" err="1">
                <a:sym typeface="Wingdings" panose="05000000000000000000" pitchFamily="2" charset="2"/>
              </a:rPr>
              <a:t>are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very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likely</a:t>
            </a:r>
            <a:r>
              <a:rPr lang="de-DE" sz="1600" dirty="0">
                <a:sym typeface="Wingdings" panose="05000000000000000000" pitchFamily="2" charset="2"/>
              </a:rPr>
              <a:t> different (</a:t>
            </a:r>
            <a:r>
              <a:rPr lang="de-DE" sz="1600" dirty="0" err="1">
                <a:sym typeface="Wingdings" panose="05000000000000000000" pitchFamily="2" charset="2"/>
              </a:rPr>
              <a:t>by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around</a:t>
            </a:r>
            <a:r>
              <a:rPr lang="de-DE" sz="1600" dirty="0">
                <a:sym typeface="Wingdings" panose="05000000000000000000" pitchFamily="2" charset="2"/>
              </a:rPr>
              <a:t> 6.5%)  Cross-</a:t>
            </a:r>
            <a:r>
              <a:rPr lang="de-DE" sz="1600" dirty="0" err="1">
                <a:sym typeface="Wingdings" panose="05000000000000000000" pitchFamily="2" charset="2"/>
              </a:rPr>
              <a:t>calibration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all PCB </a:t>
            </a:r>
            <a:r>
              <a:rPr lang="de-DE" sz="1600" dirty="0" err="1">
                <a:sym typeface="Wingdings" panose="05000000000000000000" pitchFamily="2" charset="2"/>
              </a:rPr>
              <a:t>steerers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would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useful</a:t>
            </a:r>
            <a:r>
              <a:rPr lang="de-DE" sz="1600" dirty="0">
                <a:sym typeface="Wingdings" panose="05000000000000000000" pitchFamily="2" charset="2"/>
              </a:rPr>
              <a:t> (</a:t>
            </a:r>
            <a:r>
              <a:rPr lang="de-DE" sz="1600" dirty="0" err="1">
                <a:sym typeface="Wingdings" panose="05000000000000000000" pitchFamily="2" charset="2"/>
              </a:rPr>
              <a:t>especially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since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mounting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dependent</a:t>
            </a:r>
            <a:r>
              <a:rPr lang="de-DE" sz="1600" dirty="0">
                <a:sym typeface="Wingdings" panose="05000000000000000000" pitchFamily="2" charset="2"/>
              </a:rPr>
              <a:t>).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0"/>
            <a:ext cx="3649848" cy="45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268761"/>
            <a:ext cx="3649848" cy="45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0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TWS2 </a:t>
            </a:r>
            <a:r>
              <a:rPr lang="de-DE" sz="2800" b="1" dirty="0" err="1"/>
              <a:t>momentum</a:t>
            </a:r>
            <a:r>
              <a:rPr lang="de-DE" sz="2800" b="1" dirty="0"/>
              <a:t> </a:t>
            </a:r>
            <a:r>
              <a:rPr lang="de-DE" sz="2800" b="1" dirty="0" err="1"/>
              <a:t>measurement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86574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First a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80 </a:t>
            </a:r>
            <a:r>
              <a:rPr lang="de-DE" dirty="0" err="1"/>
              <a:t>MeV</a:t>
            </a:r>
            <a:r>
              <a:rPr lang="de-DE" dirty="0"/>
              <a:t>/c (&lt; 10 </a:t>
            </a:r>
            <a:r>
              <a:rPr lang="de-DE" dirty="0" err="1"/>
              <a:t>MeV</a:t>
            </a:r>
            <a:r>
              <a:rPr lang="de-DE" dirty="0"/>
              <a:t>/c </a:t>
            </a:r>
            <a:r>
              <a:rPr lang="de-DE" dirty="0" err="1"/>
              <a:t>gain</a:t>
            </a:r>
            <a:r>
              <a:rPr lang="de-DE" dirty="0"/>
              <a:t>) was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36 MW probe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TWS2 pulse was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0.9 </a:t>
            </a:r>
            <a:r>
              <a:rPr lang="el-GR" dirty="0"/>
              <a:t>μ</a:t>
            </a:r>
            <a:r>
              <a:rPr lang="de-DE" dirty="0"/>
              <a:t>s </a:t>
            </a:r>
            <a:r>
              <a:rPr lang="de-DE" dirty="0" err="1"/>
              <a:t>long</a:t>
            </a:r>
            <a:r>
              <a:rPr lang="de-DE" dirty="0"/>
              <a:t> (</a:t>
            </a:r>
            <a:r>
              <a:rPr lang="de-DE" dirty="0" err="1"/>
              <a:t>vs</a:t>
            </a:r>
            <a:r>
              <a:rPr lang="de-DE" dirty="0"/>
              <a:t> 2 </a:t>
            </a:r>
            <a:r>
              <a:rPr lang="el-GR" dirty="0"/>
              <a:t>μ</a:t>
            </a:r>
            <a:r>
              <a:rPr lang="de-DE" dirty="0"/>
              <a:t>s </a:t>
            </a:r>
            <a:r>
              <a:rPr lang="de-DE" dirty="0" err="1"/>
              <a:t>for</a:t>
            </a:r>
            <a:r>
              <a:rPr lang="de-DE" dirty="0"/>
              <a:t> TWS1) </a:t>
            </a:r>
            <a:r>
              <a:rPr lang="de-DE" dirty="0">
                <a:sym typeface="Wingdings" panose="05000000000000000000" pitchFamily="2" charset="2"/>
              </a:rPr>
              <a:t> The beam was out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pulse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probably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seeing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„</a:t>
            </a:r>
            <a:r>
              <a:rPr lang="de-DE" dirty="0" err="1">
                <a:sym typeface="Wingdings" panose="05000000000000000000" pitchFamily="2" charset="2"/>
              </a:rPr>
              <a:t>remnants</a:t>
            </a:r>
            <a:r>
              <a:rPr lang="de-DE" dirty="0">
                <a:sym typeface="Wingdings" panose="05000000000000000000" pitchFamily="2" charset="2"/>
              </a:rPr>
              <a:t>“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accelerating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field</a:t>
            </a:r>
            <a:r>
              <a:rPr lang="de-DE" dirty="0">
                <a:sym typeface="Wingdings" panose="05000000000000000000" pitchFamily="2" charset="2"/>
              </a:rPr>
              <a:t>  Fast </a:t>
            </a:r>
            <a:r>
              <a:rPr lang="de-DE" dirty="0" err="1">
                <a:sym typeface="Wingdings" panose="05000000000000000000" pitchFamily="2" charset="2"/>
              </a:rPr>
              <a:t>conditioning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2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de-DE" dirty="0">
                <a:sym typeface="Wingdings" panose="05000000000000000000" pitchFamily="2" charset="2"/>
              </a:rPr>
              <a:t>s pulse </a:t>
            </a:r>
            <a:r>
              <a:rPr lang="de-DE" dirty="0" err="1">
                <a:sym typeface="Wingdings" panose="05000000000000000000" pitchFamily="2" charset="2"/>
              </a:rPr>
              <a:t>length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34 MW probe power (Note: Pulse </a:t>
            </a:r>
            <a:r>
              <a:rPr lang="de-DE" dirty="0" err="1">
                <a:sym typeface="Wingdings" panose="05000000000000000000" pitchFamily="2" charset="2"/>
              </a:rPr>
              <a:t>shape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weird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compared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TWS1).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A </a:t>
            </a:r>
            <a:r>
              <a:rPr lang="de-DE" dirty="0" err="1">
                <a:sym typeface="Wingdings" panose="05000000000000000000" pitchFamily="2" charset="2"/>
              </a:rPr>
              <a:t>maximum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around</a:t>
            </a:r>
            <a:r>
              <a:rPr lang="de-DE" dirty="0">
                <a:sym typeface="Wingdings" panose="05000000000000000000" pitchFamily="2" charset="2"/>
              </a:rPr>
              <a:t> 113 </a:t>
            </a:r>
            <a:r>
              <a:rPr lang="de-DE" dirty="0" err="1">
                <a:sym typeface="Wingdings" panose="05000000000000000000" pitchFamily="2" charset="2"/>
              </a:rPr>
              <a:t>MeV</a:t>
            </a:r>
            <a:r>
              <a:rPr lang="de-DE" dirty="0">
                <a:sym typeface="Wingdings" panose="05000000000000000000" pitchFamily="2" charset="2"/>
              </a:rPr>
              <a:t>/c was </a:t>
            </a:r>
            <a:r>
              <a:rPr lang="de-DE" dirty="0" err="1">
                <a:sym typeface="Wingdings" panose="05000000000000000000" pitchFamily="2" charset="2"/>
              </a:rPr>
              <a:t>found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improvement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changing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delay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TWS2 pulse  Beam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likely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pulse </a:t>
            </a:r>
            <a:r>
              <a:rPr lang="de-DE" dirty="0" err="1">
                <a:sym typeface="Wingdings" panose="05000000000000000000" pitchFamily="2" charset="2"/>
              </a:rPr>
              <a:t>now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The </a:t>
            </a:r>
            <a:r>
              <a:rPr lang="de-DE" dirty="0" err="1">
                <a:sym typeface="Wingdings" panose="05000000000000000000" pitchFamily="2" charset="2"/>
              </a:rPr>
              <a:t>maximum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around</a:t>
            </a:r>
            <a:r>
              <a:rPr lang="de-DE" dirty="0">
                <a:sym typeface="Wingdings" panose="05000000000000000000" pitchFamily="2" charset="2"/>
              </a:rPr>
              <a:t> 42 </a:t>
            </a:r>
            <a:r>
              <a:rPr lang="de-DE" dirty="0" err="1">
                <a:sym typeface="Wingdings" panose="05000000000000000000" pitchFamily="2" charset="2"/>
              </a:rPr>
              <a:t>MeV</a:t>
            </a:r>
            <a:r>
              <a:rPr lang="de-DE" dirty="0">
                <a:sym typeface="Wingdings" panose="05000000000000000000" pitchFamily="2" charset="2"/>
              </a:rPr>
              <a:t>/c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not </a:t>
            </a:r>
            <a:r>
              <a:rPr lang="de-DE" dirty="0" err="1">
                <a:sym typeface="Wingdings" panose="05000000000000000000" pitchFamily="2" charset="2"/>
              </a:rPr>
              <a:t>compatible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expected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accelerating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field</a:t>
            </a:r>
            <a:r>
              <a:rPr lang="de-DE" dirty="0">
                <a:sym typeface="Wingdings" panose="05000000000000000000" pitchFamily="2" charset="2"/>
              </a:rPr>
              <a:t>.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around</a:t>
            </a:r>
            <a:r>
              <a:rPr lang="de-DE" dirty="0">
                <a:sym typeface="Wingdings" panose="05000000000000000000" pitchFamily="2" charset="2"/>
              </a:rPr>
              <a:t> 69 </a:t>
            </a:r>
            <a:r>
              <a:rPr lang="de-DE" dirty="0" err="1">
                <a:sym typeface="Wingdings" panose="05000000000000000000" pitchFamily="2" charset="2"/>
              </a:rPr>
              <a:t>MeV</a:t>
            </a:r>
            <a:r>
              <a:rPr lang="de-DE" dirty="0">
                <a:sym typeface="Wingdings" panose="05000000000000000000" pitchFamily="2" charset="2"/>
              </a:rPr>
              <a:t>/c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 probe power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34 MW.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6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/>
              <a:t>Schottky</a:t>
            </a:r>
            <a:r>
              <a:rPr lang="de-DE" sz="2800" b="1" dirty="0"/>
              <a:t> </a:t>
            </a:r>
            <a:r>
              <a:rPr lang="de-DE" sz="2800" b="1" dirty="0" err="1"/>
              <a:t>scan</a:t>
            </a:r>
            <a:r>
              <a:rPr lang="de-DE" sz="2800" b="1" dirty="0"/>
              <a:t> </a:t>
            </a:r>
            <a:r>
              <a:rPr lang="de-DE" sz="2800" b="1" dirty="0" err="1"/>
              <a:t>for</a:t>
            </a:r>
            <a:r>
              <a:rPr lang="de-DE" sz="2800" b="1" dirty="0"/>
              <a:t> Cs</a:t>
            </a:r>
            <a:r>
              <a:rPr lang="de-DE" sz="2800" b="1" baseline="-25000" dirty="0"/>
              <a:t>2</a:t>
            </a:r>
            <a:r>
              <a:rPr lang="de-DE" sz="2800" b="1" dirty="0"/>
              <a:t>Te </a:t>
            </a:r>
            <a:r>
              <a:rPr lang="de-DE" sz="2800" b="1" dirty="0" err="1"/>
              <a:t>and</a:t>
            </a:r>
            <a:r>
              <a:rPr lang="de-DE" sz="2800" b="1" dirty="0"/>
              <a:t> Mo </a:t>
            </a:r>
            <a:r>
              <a:rPr lang="de-DE" sz="2800" b="1" dirty="0" err="1"/>
              <a:t>cathode</a:t>
            </a:r>
            <a:r>
              <a:rPr lang="de-DE" sz="2800" b="1" dirty="0"/>
              <a:t>: Status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036164"/>
            <a:ext cx="4320480" cy="3342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1" y="1036166"/>
            <a:ext cx="4320477" cy="334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2068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* </a:t>
            </a:r>
            <a:r>
              <a:rPr lang="de-DE" sz="1600" dirty="0" err="1"/>
              <a:t>Simulations</a:t>
            </a:r>
            <a:r>
              <a:rPr lang="de-DE" sz="1600" dirty="0"/>
              <a:t> still </a:t>
            </a:r>
            <a:r>
              <a:rPr lang="de-DE" sz="1600" dirty="0" err="1"/>
              <a:t>ongoing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check </a:t>
            </a:r>
            <a:r>
              <a:rPr lang="de-DE" sz="1600" dirty="0" err="1"/>
              <a:t>unclear</a:t>
            </a:r>
            <a:r>
              <a:rPr lang="de-DE" sz="1600" dirty="0"/>
              <a:t> </a:t>
            </a:r>
            <a:r>
              <a:rPr lang="de-DE" sz="1600" dirty="0" err="1"/>
              <a:t>points</a:t>
            </a:r>
            <a:r>
              <a:rPr lang="de-DE" sz="1600" dirty="0"/>
              <a:t> (</a:t>
            </a:r>
            <a:r>
              <a:rPr lang="de-DE" sz="1600" dirty="0" err="1"/>
              <a:t>region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tail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shoulder</a:t>
            </a:r>
            <a:r>
              <a:rPr lang="de-DE" sz="1600" dirty="0"/>
              <a:t> </a:t>
            </a:r>
            <a:r>
              <a:rPr lang="de-DE" sz="1600" dirty="0" err="1"/>
              <a:t>especially</a:t>
            </a:r>
            <a:r>
              <a:rPr lang="de-DE" sz="1600" dirty="0"/>
              <a:t>).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581129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* </a:t>
            </a:r>
            <a:r>
              <a:rPr lang="de-DE" b="1" u="sng" dirty="0"/>
              <a:t>Cs</a:t>
            </a:r>
            <a:r>
              <a:rPr lang="de-DE" b="1" u="sng" baseline="-25000" dirty="0"/>
              <a:t>2</a:t>
            </a:r>
            <a:r>
              <a:rPr lang="de-DE" b="1" u="sng" dirty="0"/>
              <a:t>Te (</a:t>
            </a:r>
            <a:r>
              <a:rPr lang="de-DE" b="1" u="sng" dirty="0" err="1"/>
              <a:t>left</a:t>
            </a:r>
            <a:r>
              <a:rPr lang="de-DE" b="1" u="sng" dirty="0"/>
              <a:t>)</a:t>
            </a:r>
            <a:r>
              <a:rPr lang="de-DE" dirty="0"/>
              <a:t>: Strong </a:t>
            </a:r>
            <a:r>
              <a:rPr lang="de-DE" dirty="0" err="1"/>
              <a:t>hint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dominant </a:t>
            </a:r>
            <a:r>
              <a:rPr lang="de-DE" dirty="0" err="1"/>
              <a:t>response</a:t>
            </a:r>
            <a:r>
              <a:rPr lang="de-DE" dirty="0"/>
              <a:t>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pulse </a:t>
            </a:r>
            <a:r>
              <a:rPr lang="de-DE" dirty="0" err="1"/>
              <a:t>duration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1.2 </a:t>
            </a:r>
            <a:r>
              <a:rPr lang="de-DE" dirty="0" err="1"/>
              <a:t>ps</a:t>
            </a:r>
            <a:r>
              <a:rPr lang="de-DE" dirty="0"/>
              <a:t> in ASTRA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plot</a:t>
            </a:r>
            <a:r>
              <a:rPr lang="de-DE" dirty="0"/>
              <a:t>. Still </a:t>
            </a:r>
            <a:r>
              <a:rPr lang="de-DE" dirty="0" err="1"/>
              <a:t>difficulty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shoulder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(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investigation</a:t>
            </a:r>
            <a:r>
              <a:rPr lang="de-DE" dirty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de-DE" dirty="0"/>
          </a:p>
          <a:p>
            <a:pPr algn="just"/>
            <a:r>
              <a:rPr lang="de-DE" dirty="0"/>
              <a:t>* </a:t>
            </a:r>
            <a:r>
              <a:rPr lang="de-DE" b="1" u="sng" dirty="0"/>
              <a:t>Mo (</a:t>
            </a:r>
            <a:r>
              <a:rPr lang="de-DE" b="1" u="sng" dirty="0" err="1"/>
              <a:t>right</a:t>
            </a:r>
            <a:r>
              <a:rPr lang="de-DE" b="1" u="sng" dirty="0"/>
              <a:t>)</a:t>
            </a:r>
            <a:r>
              <a:rPr lang="de-DE" dirty="0"/>
              <a:t>: Shorter </a:t>
            </a:r>
            <a:r>
              <a:rPr lang="de-DE" dirty="0" err="1"/>
              <a:t>response</a:t>
            </a:r>
            <a:r>
              <a:rPr lang="de-DE" dirty="0"/>
              <a:t> time </a:t>
            </a:r>
            <a:r>
              <a:rPr lang="de-DE" dirty="0" err="1"/>
              <a:t>than</a:t>
            </a:r>
            <a:r>
              <a:rPr lang="de-DE" dirty="0"/>
              <a:t> Cs2Te. Not </a:t>
            </a:r>
            <a:r>
              <a:rPr lang="de-DE" dirty="0" err="1"/>
              <a:t>totally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laser-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also an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time. 550 </a:t>
            </a:r>
            <a:r>
              <a:rPr lang="de-DE" dirty="0" err="1"/>
              <a:t>fs</a:t>
            </a:r>
            <a:r>
              <a:rPr lang="de-DE" dirty="0"/>
              <a:t> rms </a:t>
            </a:r>
            <a:r>
              <a:rPr lang="de-DE" dirty="0" err="1"/>
              <a:t>Gaussian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plot</a:t>
            </a:r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1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988" y="1406427"/>
            <a:ext cx="5183955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Achievements</a:t>
            </a:r>
            <a:endParaRPr lang="en-US" b="1" dirty="0"/>
          </a:p>
          <a:p>
            <a:r>
              <a:rPr lang="de-DE" b="1" dirty="0"/>
              <a:t>Beam in </a:t>
            </a:r>
            <a:r>
              <a:rPr lang="de-DE" b="1" dirty="0" err="1"/>
              <a:t>the</a:t>
            </a:r>
            <a:r>
              <a:rPr lang="de-DE" b="1" dirty="0"/>
              <a:t> EA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both</a:t>
            </a:r>
            <a:r>
              <a:rPr lang="de-DE" b="1" dirty="0"/>
              <a:t> TWS </a:t>
            </a:r>
            <a:r>
              <a:rPr lang="de-DE" b="1" dirty="0" err="1"/>
              <a:t>powered</a:t>
            </a:r>
            <a:endParaRPr lang="de-DE" b="1" dirty="0"/>
          </a:p>
          <a:p>
            <a:r>
              <a:rPr lang="de-DE" dirty="0"/>
              <a:t>MDI </a:t>
            </a:r>
            <a:r>
              <a:rPr lang="de-DE" dirty="0" err="1"/>
              <a:t>shift</a:t>
            </a:r>
            <a:endParaRPr lang="de-DE" dirty="0"/>
          </a:p>
          <a:p>
            <a:r>
              <a:rPr lang="de-DE" dirty="0"/>
              <a:t>MSK </a:t>
            </a:r>
            <a:r>
              <a:rPr lang="de-DE" dirty="0" err="1"/>
              <a:t>shift</a:t>
            </a:r>
            <a:endParaRPr lang="de-DE" dirty="0"/>
          </a:p>
          <a:p>
            <a:r>
              <a:rPr lang="de-DE" dirty="0"/>
              <a:t>Tools </a:t>
            </a:r>
            <a:r>
              <a:rPr lang="de-DE" dirty="0" err="1"/>
              <a:t>development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6960096" y="1412776"/>
            <a:ext cx="4824536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Issues</a:t>
            </a:r>
            <a:endParaRPr lang="de-DE" b="1" dirty="0"/>
          </a:p>
          <a:p>
            <a:r>
              <a:rPr lang="de-DE" dirty="0"/>
              <a:t>X1 </a:t>
            </a:r>
            <a:r>
              <a:rPr lang="de-DE" dirty="0" err="1"/>
              <a:t>screen</a:t>
            </a:r>
            <a:r>
              <a:rPr lang="de-DE" dirty="0"/>
              <a:t> </a:t>
            </a:r>
            <a:r>
              <a:rPr lang="de-DE" dirty="0" err="1"/>
              <a:t>collision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FC</a:t>
            </a:r>
          </a:p>
          <a:p>
            <a:r>
              <a:rPr lang="de-DE" dirty="0"/>
              <a:t>TWS2 was not a nominal pulse </a:t>
            </a:r>
            <a:r>
              <a:rPr lang="de-DE" dirty="0" err="1"/>
              <a:t>settings</a:t>
            </a:r>
            <a:endParaRPr lang="de-DE" dirty="0"/>
          </a:p>
          <a:p>
            <a:r>
              <a:rPr lang="de-DE" dirty="0"/>
              <a:t>S1 not </a:t>
            </a:r>
            <a:r>
              <a:rPr lang="de-DE" dirty="0" err="1"/>
              <a:t>reachable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9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Grounding</a:t>
            </a:r>
            <a:r>
              <a:rPr lang="de-DE" dirty="0"/>
              <a:t> </a:t>
            </a:r>
            <a:r>
              <a:rPr lang="de-DE" dirty="0" err="1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MKK </a:t>
            </a:r>
            <a:r>
              <a:rPr lang="de-DE" dirty="0" err="1"/>
              <a:t>and</a:t>
            </a:r>
            <a:r>
              <a:rPr lang="de-DE" dirty="0"/>
              <a:t> MIN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.</a:t>
            </a:r>
          </a:p>
          <a:p>
            <a:r>
              <a:rPr lang="de-DE" dirty="0"/>
              <a:t>Beam </a:t>
            </a:r>
            <a:r>
              <a:rPr lang="de-DE" dirty="0" err="1"/>
              <a:t>jittering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explained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leaking</a:t>
            </a:r>
            <a:r>
              <a:rPr lang="de-DE" dirty="0"/>
              <a:t> RF </a:t>
            </a:r>
          </a:p>
          <a:p>
            <a:r>
              <a:rPr lang="de-DE" dirty="0" err="1"/>
              <a:t>Anyway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grounding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ARES </a:t>
            </a:r>
          </a:p>
          <a:p>
            <a:pPr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Meeting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MKK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MIN </a:t>
            </a:r>
          </a:p>
          <a:p>
            <a:pPr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First </a:t>
            </a:r>
            <a:r>
              <a:rPr lang="de-DE" dirty="0" err="1">
                <a:sym typeface="Wingdings" panose="05000000000000000000" pitchFamily="2" charset="2"/>
              </a:rPr>
              <a:t>re-investigations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MKK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Screen – FC </a:t>
            </a:r>
            <a:r>
              <a:rPr lang="de-DE" dirty="0" err="1"/>
              <a:t>collision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/>
          <a:stretch/>
        </p:blipFill>
        <p:spPr bwMode="auto">
          <a:xfrm>
            <a:off x="407368" y="1340768"/>
            <a:ext cx="8804330" cy="487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16631"/>
            <a:ext cx="2711624" cy="36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ttfinfo.desy.de/SINBAD-ARESelog/data/2020/37/10.09/2020-09-10T17:32: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r="20896" b="44110"/>
          <a:stretch/>
        </p:blipFill>
        <p:spPr bwMode="auto">
          <a:xfrm>
            <a:off x="7530758" y="4077072"/>
            <a:ext cx="4661242" cy="25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1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(</a:t>
            </a:r>
            <a:r>
              <a:rPr lang="de-DE" dirty="0" err="1"/>
              <a:t>technical</a:t>
            </a:r>
            <a:r>
              <a:rPr lang="de-DE" dirty="0"/>
              <a:t>) </a:t>
            </a:r>
            <a:r>
              <a:rPr lang="de-DE" dirty="0" err="1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376025" cy="5010249"/>
          </a:xfrm>
        </p:spPr>
        <p:txBody>
          <a:bodyPr/>
          <a:lstStyle/>
          <a:p>
            <a:r>
              <a:rPr lang="de-DE" dirty="0" err="1"/>
              <a:t>Corrector</a:t>
            </a:r>
            <a:r>
              <a:rPr lang="de-DE" dirty="0"/>
              <a:t> Magnets </a:t>
            </a:r>
            <a:r>
              <a:rPr lang="de-DE" dirty="0" err="1"/>
              <a:t>orientation</a:t>
            </a:r>
            <a:r>
              <a:rPr lang="de-DE" dirty="0"/>
              <a:t> – was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MKK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 –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checked</a:t>
            </a:r>
            <a:r>
              <a:rPr lang="de-DE" dirty="0"/>
              <a:t> </a:t>
            </a:r>
            <a:r>
              <a:rPr lang="de-DE" dirty="0" err="1"/>
              <a:t>tomorrow</a:t>
            </a:r>
            <a:r>
              <a:rPr lang="de-DE" dirty="0"/>
              <a:t>.</a:t>
            </a:r>
          </a:p>
          <a:p>
            <a:r>
              <a:rPr lang="de-DE" dirty="0"/>
              <a:t>EA1 </a:t>
            </a:r>
            <a:r>
              <a:rPr lang="de-DE" dirty="0" err="1"/>
              <a:t>rack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i="1" dirty="0" err="1"/>
              <a:t>Gun</a:t>
            </a:r>
            <a:r>
              <a:rPr lang="de-DE" i="1" dirty="0"/>
              <a:t> Klystron </a:t>
            </a:r>
            <a:r>
              <a:rPr lang="de-DE" i="1" dirty="0" err="1"/>
              <a:t>arcing</a:t>
            </a:r>
            <a:r>
              <a:rPr lang="de-DE" i="1" dirty="0"/>
              <a:t> – </a:t>
            </a:r>
            <a:r>
              <a:rPr lang="de-DE" i="1" dirty="0" err="1"/>
              <a:t>solved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reducing</a:t>
            </a:r>
            <a:r>
              <a:rPr lang="de-DE" i="1" dirty="0"/>
              <a:t> </a:t>
            </a:r>
            <a:r>
              <a:rPr lang="de-DE" i="1" dirty="0" err="1"/>
              <a:t>operating</a:t>
            </a:r>
            <a:r>
              <a:rPr lang="de-DE" i="1" dirty="0"/>
              <a:t> </a:t>
            </a:r>
            <a:r>
              <a:rPr lang="de-DE" i="1" dirty="0" err="1"/>
              <a:t>voltage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increasing</a:t>
            </a:r>
            <a:r>
              <a:rPr lang="de-DE" i="1" dirty="0"/>
              <a:t> </a:t>
            </a:r>
            <a:r>
              <a:rPr lang="de-DE" i="1" dirty="0" err="1"/>
              <a:t>amplitude</a:t>
            </a:r>
            <a:r>
              <a:rPr lang="de-DE" i="1" dirty="0"/>
              <a:t>.</a:t>
            </a:r>
          </a:p>
          <a:p>
            <a:r>
              <a:rPr lang="de-DE" i="1" dirty="0"/>
              <a:t>Crane </a:t>
            </a:r>
            <a:r>
              <a:rPr lang="de-DE" i="1" dirty="0" err="1"/>
              <a:t>works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construction</a:t>
            </a:r>
            <a:r>
              <a:rPr lang="de-DE" i="1" dirty="0"/>
              <a:t> </a:t>
            </a:r>
            <a:r>
              <a:rPr lang="de-DE" i="1" dirty="0" err="1"/>
              <a:t>work</a:t>
            </a:r>
            <a:r>
              <a:rPr lang="de-DE" i="1" dirty="0"/>
              <a:t> </a:t>
            </a:r>
            <a:r>
              <a:rPr lang="de-DE" i="1" dirty="0" err="1"/>
              <a:t>expected</a:t>
            </a:r>
            <a:r>
              <a:rPr lang="de-DE" i="1" dirty="0"/>
              <a:t> – </a:t>
            </a:r>
            <a:r>
              <a:rPr lang="de-DE" i="1" dirty="0" err="1"/>
              <a:t>going</a:t>
            </a:r>
            <a:r>
              <a:rPr lang="de-DE" i="1" dirty="0"/>
              <a:t> back </a:t>
            </a:r>
            <a:r>
              <a:rPr lang="de-DE" i="1" dirty="0" err="1"/>
              <a:t>to</a:t>
            </a:r>
            <a:r>
              <a:rPr lang="de-DE" i="1" dirty="0"/>
              <a:t> BKR </a:t>
            </a:r>
            <a:r>
              <a:rPr lang="de-DE" i="1" dirty="0" err="1"/>
              <a:t>under</a:t>
            </a:r>
            <a:r>
              <a:rPr lang="de-DE" i="1" dirty="0"/>
              <a:t> </a:t>
            </a:r>
            <a:r>
              <a:rPr lang="de-DE" i="1" dirty="0" err="1"/>
              <a:t>discussion</a:t>
            </a:r>
            <a:r>
              <a:rPr lang="de-DE" i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13747"/>
          <a:stretch/>
        </p:blipFill>
        <p:spPr bwMode="auto">
          <a:xfrm>
            <a:off x="3719736" y="3501008"/>
            <a:ext cx="8184232" cy="33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MDI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KURZFASSUNG:</a:t>
            </a:r>
            <a:br>
              <a:rPr lang="de-DE" dirty="0"/>
            </a:br>
            <a:r>
              <a:rPr lang="de-DE" dirty="0"/>
              <a:t>- Solenoid-Scans für </a:t>
            </a:r>
            <a:r>
              <a:rPr lang="de-DE" dirty="0" err="1"/>
              <a:t>DaMon</a:t>
            </a:r>
            <a:r>
              <a:rPr lang="de-DE" dirty="0"/>
              <a:t> und </a:t>
            </a:r>
            <a:r>
              <a:rPr lang="de-DE" dirty="0" err="1"/>
              <a:t>FaradayCup</a:t>
            </a:r>
            <a:r>
              <a:rPr lang="de-DE" dirty="0"/>
              <a:t>-Messungen wiederholt, alles ist konsistent.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FaradayCup</a:t>
            </a:r>
            <a:r>
              <a:rPr lang="de-DE" dirty="0"/>
              <a:t> zeigt ca. 15% weniger Ladung als </a:t>
            </a:r>
            <a:r>
              <a:rPr lang="de-DE" dirty="0" err="1"/>
              <a:t>DaMon</a:t>
            </a:r>
            <a:r>
              <a:rPr lang="de-DE" dirty="0"/>
              <a:t>. Frühere Differenz von bis zu 40% erklärbar.</a:t>
            </a:r>
            <a:br>
              <a:rPr lang="de-DE" dirty="0"/>
            </a:br>
            <a:r>
              <a:rPr lang="de-DE" dirty="0"/>
              <a:t>- Dunkelstrom-Messung mit Schirm auf später verschoben, weil Dunkelstrom aktuell zu klein ist.</a:t>
            </a:r>
            <a:br>
              <a:rPr lang="de-DE" dirty="0"/>
            </a:br>
            <a:r>
              <a:rPr lang="de-DE" dirty="0"/>
              <a:t>- Nach Entfernen des Oszilloskops sind Störungen durch TWS1-Modulator in der </a:t>
            </a:r>
            <a:r>
              <a:rPr lang="de-DE" dirty="0" err="1"/>
              <a:t>FaradaCup</a:t>
            </a:r>
            <a:r>
              <a:rPr lang="de-DE" dirty="0"/>
              <a:t>-Messung verschwunden!</a:t>
            </a:r>
            <a:br>
              <a:rPr lang="de-DE" dirty="0"/>
            </a:br>
            <a:r>
              <a:rPr lang="de-DE" dirty="0"/>
              <a:t>Das </a:t>
            </a:r>
            <a:r>
              <a:rPr lang="de-DE" dirty="0" err="1"/>
              <a:t>Scope</a:t>
            </a:r>
            <a:r>
              <a:rPr lang="de-DE" dirty="0"/>
              <a:t> kann bei Bedarf ausgebaut und an anderer Stelle verwendet werden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Matthias Werner, Dirk </a:t>
            </a:r>
            <a:r>
              <a:rPr lang="de-DE" dirty="0" err="1"/>
              <a:t>Lipka</a:t>
            </a:r>
            <a:r>
              <a:rPr lang="de-DE" dirty="0"/>
              <a:t>, Gero Kube, Reinhard Neumann, Norbert </a:t>
            </a:r>
            <a:r>
              <a:rPr lang="de-DE" dirty="0" err="1"/>
              <a:t>Wentowski</a:t>
            </a:r>
            <a:r>
              <a:rPr lang="de-DE" dirty="0"/>
              <a:t>, Artem Novokshonov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MSK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Sven Pfeiffer, Matthias Hoffmann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10" y="836712"/>
            <a:ext cx="4038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7368" y="1268760"/>
            <a:ext cx="117846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1400" dirty="0"/>
              <a:t>momentum measurement for RF-gun</a:t>
            </a:r>
          </a:p>
          <a:p>
            <a:endParaRPr lang="en-US" sz="1400" dirty="0"/>
          </a:p>
          <a:p>
            <a:r>
              <a:rPr lang="en-US" sz="1400" dirty="0"/>
              <a:t>9:00-10:00 FW and LLRF server update for TWS2, LLRF server update for RF-gun and TWS1</a:t>
            </a:r>
          </a:p>
          <a:p>
            <a:r>
              <a:rPr lang="en-US" sz="1400" dirty="0"/>
              <a:t> 10:20-11:10 Signal adjustments for the RF-gun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additional</a:t>
            </a:r>
          </a:p>
          <a:p>
            <a:endParaRPr lang="en-US" sz="1400" dirty="0"/>
          </a:p>
          <a:p>
            <a:r>
              <a:rPr lang="en-US" sz="1400" dirty="0"/>
              <a:t>     Displayed RF-gun pre-amplifier signal calibrated in W</a:t>
            </a:r>
          </a:p>
          <a:p>
            <a:r>
              <a:rPr lang="en-US" sz="1400" dirty="0"/>
              <a:t>     TWS2 power signals after server update adjusted</a:t>
            </a:r>
          </a:p>
          <a:p>
            <a:endParaRPr lang="en-US" sz="1400" dirty="0"/>
          </a:p>
          <a:p>
            <a:r>
              <a:rPr lang="en-US" sz="1400" dirty="0"/>
              <a:t> Conclusion</a:t>
            </a:r>
          </a:p>
          <a:p>
            <a:endParaRPr lang="en-US" sz="1400" dirty="0"/>
          </a:p>
          <a:p>
            <a:r>
              <a:rPr lang="en-US" sz="1400" dirty="0"/>
              <a:t>     RF-gun </a:t>
            </a:r>
          </a:p>
          <a:p>
            <a:r>
              <a:rPr lang="en-US" sz="1400" dirty="0"/>
              <a:t>         SP scales now in MV/m</a:t>
            </a:r>
          </a:p>
          <a:p>
            <a:r>
              <a:rPr lang="en-US" sz="1400" dirty="0"/>
              <a:t>         OVC working to compensate for non-</a:t>
            </a:r>
            <a:r>
              <a:rPr lang="en-US" sz="1400" dirty="0" err="1"/>
              <a:t>linearities</a:t>
            </a:r>
            <a:r>
              <a:rPr lang="en-US" sz="1400" dirty="0"/>
              <a:t> in the high power chain</a:t>
            </a:r>
          </a:p>
          <a:p>
            <a:r>
              <a:rPr lang="en-US" sz="1400" dirty="0"/>
              <a:t>     TWS1 - operation as before</a:t>
            </a:r>
          </a:p>
          <a:p>
            <a:r>
              <a:rPr lang="en-US" sz="1400" dirty="0"/>
              <a:t>     TWS2 - operation as before, new server with adjusted parameters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5096" y="5115967"/>
            <a:ext cx="8136904" cy="1477328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de-DE" dirty="0"/>
              <a:t>Sonst freuen wir uns auf die nächste Schicht. War echt nett heute :-)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Viele Grüße,</a:t>
            </a:r>
            <a:br>
              <a:rPr lang="de-DE" dirty="0"/>
            </a:br>
            <a:r>
              <a:rPr lang="de-DE" dirty="0"/>
              <a:t>Sven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7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38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analysis</a:t>
            </a:r>
            <a:endParaRPr lang="de-DE" dirty="0"/>
          </a:p>
          <a:p>
            <a:r>
              <a:rPr lang="de-DE" b="1" dirty="0"/>
              <a:t>Hardware </a:t>
            </a:r>
            <a:r>
              <a:rPr lang="de-DE" b="1" dirty="0" err="1"/>
              <a:t>Commissioning</a:t>
            </a:r>
            <a:r>
              <a:rPr lang="de-DE" b="1" dirty="0"/>
              <a:t> </a:t>
            </a:r>
            <a:r>
              <a:rPr lang="de-DE" dirty="0"/>
              <a:t>– Screens </a:t>
            </a:r>
            <a:r>
              <a:rPr lang="de-DE" dirty="0" err="1"/>
              <a:t>and</a:t>
            </a:r>
            <a:r>
              <a:rPr lang="de-DE" dirty="0"/>
              <a:t> Magnets </a:t>
            </a:r>
            <a:r>
              <a:rPr lang="de-DE" dirty="0" err="1"/>
              <a:t>downstream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EA1.</a:t>
            </a:r>
          </a:p>
          <a:p>
            <a:r>
              <a:rPr lang="de-DE" dirty="0"/>
              <a:t>Beam </a:t>
            </a:r>
            <a:r>
              <a:rPr lang="de-DE" dirty="0" err="1"/>
              <a:t>Measurements</a:t>
            </a:r>
            <a:endParaRPr lang="de-DE" dirty="0"/>
          </a:p>
          <a:p>
            <a:pPr lvl="1"/>
            <a:r>
              <a:rPr lang="de-DE" dirty="0"/>
              <a:t>Phase </a:t>
            </a:r>
            <a:r>
              <a:rPr lang="de-DE" dirty="0" err="1"/>
              <a:t>scan</a:t>
            </a:r>
            <a:r>
              <a:rPr lang="de-DE" dirty="0"/>
              <a:t> vs. </a:t>
            </a:r>
            <a:r>
              <a:rPr lang="de-DE" dirty="0" err="1"/>
              <a:t>Centroid</a:t>
            </a:r>
            <a:endParaRPr lang="de-DE" dirty="0"/>
          </a:p>
          <a:p>
            <a:pPr lvl="1"/>
            <a:r>
              <a:rPr lang="de-DE" dirty="0"/>
              <a:t>QE </a:t>
            </a:r>
            <a:r>
              <a:rPr lang="de-DE" dirty="0" err="1"/>
              <a:t>measurements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inform</a:t>
            </a:r>
            <a:r>
              <a:rPr lang="de-DE" dirty="0"/>
              <a:t> Max!)</a:t>
            </a:r>
          </a:p>
          <a:p>
            <a:pPr lvl="1"/>
            <a:r>
              <a:rPr lang="de-DE" dirty="0" err="1"/>
              <a:t>Emittance</a:t>
            </a:r>
            <a:r>
              <a:rPr lang="de-DE" dirty="0"/>
              <a:t> vs. Charge</a:t>
            </a:r>
          </a:p>
          <a:p>
            <a:pPr lvl="1"/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134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3</a:t>
            </a:r>
            <a:r>
              <a:rPr lang="de-DE" dirty="0"/>
              <a:t>8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010984073"/>
              </p:ext>
            </p:extLst>
          </p:nvPr>
        </p:nvGraphicFramePr>
        <p:xfrm>
          <a:off x="378658" y="1196752"/>
          <a:ext cx="11813342" cy="4471800"/>
        </p:xfrm>
        <a:graphic>
          <a:graphicData uri="http://schemas.openxmlformats.org/drawingml/2006/table">
            <a:tbl>
              <a:tblPr bandRow="1"/>
              <a:tblGrid>
                <a:gridCol w="406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MDI, MKK, MIN, FS-LA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/ 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/ Willi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lang="de-DE" sz="2400" baseline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0010081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69</TotalTime>
  <Words>1059</Words>
  <Application>Microsoft Macintosh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DESY_PowerPoint_16x9_en (1)</vt:lpstr>
      <vt:lpstr>ARES operation meeting</vt:lpstr>
      <vt:lpstr>PowerPoint Presentation</vt:lpstr>
      <vt:lpstr>Grounding Issues</vt:lpstr>
      <vt:lpstr>Screen – FC collision</vt:lpstr>
      <vt:lpstr>Other (technical) stuff</vt:lpstr>
      <vt:lpstr>MDI shift summary</vt:lpstr>
      <vt:lpstr>MSK shift summary</vt:lpstr>
      <vt:lpstr>Plans for week 38 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Microsoft Office User</cp:lastModifiedBy>
  <cp:revision>88</cp:revision>
  <dcterms:created xsi:type="dcterms:W3CDTF">2020-02-10T13:37:05Z</dcterms:created>
  <dcterms:modified xsi:type="dcterms:W3CDTF">2020-09-14T11:27:56Z</dcterms:modified>
</cp:coreProperties>
</file>