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1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3" r:id="rId13"/>
    <p:sldId id="320" r:id="rId14"/>
    <p:sldId id="321" r:id="rId15"/>
    <p:sldId id="322" r:id="rId16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orient="horz" pos="167">
          <p15:clr>
            <a:srgbClr val="A4A3A4"/>
          </p15:clr>
        </p15:guide>
        <p15:guide id="3" orient="horz" pos="616">
          <p15:clr>
            <a:srgbClr val="A4A3A4"/>
          </p15:clr>
        </p15:guide>
        <p15:guide id="4" orient="horz" pos="2672">
          <p15:clr>
            <a:srgbClr val="A4A3A4"/>
          </p15:clr>
        </p15:guide>
        <p15:guide id="5" orient="horz" pos="1165">
          <p15:clr>
            <a:srgbClr val="A4A3A4"/>
          </p15:clr>
        </p15:guide>
        <p15:guide id="6" pos="5551">
          <p15:clr>
            <a:srgbClr val="A4A3A4"/>
          </p15:clr>
        </p15:guide>
        <p15:guide id="7" pos="1551">
          <p15:clr>
            <a:srgbClr val="A4A3A4"/>
          </p15:clr>
        </p15:guide>
        <p15:guide id="8" pos="4178">
          <p15:clr>
            <a:srgbClr val="A4A3A4"/>
          </p15:clr>
        </p15:guide>
        <p15:guide id="9" pos="2927">
          <p15:clr>
            <a:srgbClr val="A4A3A4"/>
          </p15:clr>
        </p15:guide>
        <p15:guide id="10" pos="2809">
          <p15:clr>
            <a:srgbClr val="A4A3A4"/>
          </p15:clr>
        </p15:guide>
        <p15:guide id="11" pos="178">
          <p15:clr>
            <a:srgbClr val="A4A3A4"/>
          </p15:clr>
        </p15:guide>
        <p15:guide id="12" pos="4299">
          <p15:clr>
            <a:srgbClr val="A4A3A4"/>
          </p15:clr>
        </p15:guide>
        <p15:guide id="13" pos="1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2AB4C2"/>
    <a:srgbClr val="00A5EB"/>
    <a:srgbClr val="FFFF99"/>
    <a:srgbClr val="D3E903"/>
    <a:srgbClr val="FFFF00"/>
    <a:srgbClr val="FFFFFF"/>
    <a:srgbClr val="9C9E9F"/>
    <a:srgbClr val="DDDDD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374" autoAdjust="0"/>
  </p:normalViewPr>
  <p:slideViewPr>
    <p:cSldViewPr snapToGrid="0">
      <p:cViewPr>
        <p:scale>
          <a:sx n="66" d="100"/>
          <a:sy n="66" d="100"/>
        </p:scale>
        <p:origin x="2" y="187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602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29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790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35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22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837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087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70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5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90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3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549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50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08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4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94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8142" y="90011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0"/>
            <a:ext cx="8219281" cy="900113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732094" y="6463378"/>
            <a:ext cx="706253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Wolfgang</a:t>
            </a:r>
            <a:r>
              <a:rPr lang="en-GB" sz="900" b="1" baseline="0" dirty="0" smtClean="0">
                <a:solidFill>
                  <a:schemeClr val="bg2"/>
                </a:solidFill>
              </a:rPr>
              <a:t> Lohmann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baseline="0" dirty="0" smtClean="0">
                <a:solidFill>
                  <a:schemeClr val="bg2"/>
                </a:solidFill>
              </a:rPr>
              <a:t> </a:t>
            </a:r>
            <a:r>
              <a:rPr lang="en-GB" sz="900" baseline="0" dirty="0" smtClean="0">
                <a:solidFill>
                  <a:schemeClr val="bg2"/>
                </a:solidFill>
              </a:rPr>
              <a:t>17.09.2020 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03188"/>
            <a:ext cx="79121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CMS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LUXE ECAL budget</a:t>
            </a:r>
            <a:r>
              <a:rPr lang="en-US" sz="2800" dirty="0" smtClean="0"/>
              <a:t> 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82659" y="2133490"/>
            <a:ext cx="8431469" cy="230832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400" dirty="0" smtClean="0"/>
              <a:t>Wolfgang Lohmann </a:t>
            </a:r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7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 0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9805" y="955531"/>
            <a:ext cx="8635854" cy="378565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GB"/>
              <a:t>The sensor area amounts to 10.5 x 5.5 cm</a:t>
            </a:r>
            <a:r>
              <a:rPr lang="en-GB" baseline="30000"/>
              <a:t>2</a:t>
            </a:r>
            <a:r>
              <a:rPr lang="en-GB"/>
              <a:t> = 58 cm</a:t>
            </a:r>
            <a:r>
              <a:rPr lang="en-GB" baseline="30000"/>
              <a:t>2</a:t>
            </a:r>
            <a:r>
              <a:rPr lang="en-GB"/>
              <a:t>. For one module this results to 1160 cm</a:t>
            </a:r>
            <a:r>
              <a:rPr lang="en-GB" baseline="30000"/>
              <a:t>2</a:t>
            </a:r>
            <a:r>
              <a:rPr lang="en-GB"/>
              <a:t>. Assuming a price about 6 $ cm</a:t>
            </a:r>
            <a:r>
              <a:rPr lang="en-GB" baseline="30000"/>
              <a:t>-2</a:t>
            </a:r>
            <a:r>
              <a:rPr lang="en-GB"/>
              <a:t>, the price for one piece is 350$, and for one module is 7000 $.</a:t>
            </a:r>
          </a:p>
          <a:p>
            <a:r>
              <a:rPr lang="en-GB"/>
              <a:t>Each sensor needs two Kapton PCBs for signal transmission and HV supply. Assuming 60 $ per piece, for one module 2400 $. </a:t>
            </a:r>
          </a:p>
          <a:p>
            <a:r>
              <a:rPr lang="en-GB"/>
              <a:t>In addition carbon fibre supports are needed. For these supports a price of 300 $ per piece is assumed. </a:t>
            </a:r>
          </a:p>
          <a:p>
            <a:r>
              <a:rPr lang="en-GB"/>
              <a:t> </a:t>
            </a:r>
          </a:p>
          <a:p>
            <a:r>
              <a:rPr lang="en-GB"/>
              <a:t> </a:t>
            </a:r>
          </a:p>
          <a:p>
            <a:r>
              <a:rPr lang="en-GB"/>
              <a:t>The number of readout channels depends on the pad-size. Assuming 5 x 5 mm</a:t>
            </a:r>
            <a:r>
              <a:rPr lang="en-GB" baseline="30000"/>
              <a:t>2</a:t>
            </a:r>
            <a:r>
              <a:rPr lang="en-GB"/>
              <a:t> pads, the number of channels per sensor is 231, and per module 4620. Assuming for ASIC production a price of 1.5 $ per channel, the cost for ASICs is about 7000 $.</a:t>
            </a:r>
          </a:p>
          <a:p>
            <a:r>
              <a:rPr lang="en-GB"/>
              <a:t>In addition expenditures for ASIC prototyping, probe-cards, PCBs for FE electronics, LV and HV supplies, Crates, receiver cards and tooling are foreseen. A summary is given in the following table. </a:t>
            </a:r>
          </a:p>
        </p:txBody>
      </p:sp>
    </p:spTree>
    <p:extLst>
      <p:ext uri="{BB962C8B-B14F-4D97-AF65-F5344CB8AC3E}">
        <p14:creationId xmlns:p14="http://schemas.microsoft.com/office/powerpoint/2010/main" val="29323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Phase0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47207" y="996042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17136"/>
              </p:ext>
            </p:extLst>
          </p:nvPr>
        </p:nvGraphicFramePr>
        <p:xfrm>
          <a:off x="2152891" y="965060"/>
          <a:ext cx="4324337" cy="5389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1041">
                  <a:extLst>
                    <a:ext uri="{9D8B030D-6E8A-4147-A177-3AD203B41FA5}">
                      <a16:colId xmlns:a16="http://schemas.microsoft.com/office/drawing/2014/main" val="2970971231"/>
                    </a:ext>
                  </a:extLst>
                </a:gridCol>
                <a:gridCol w="601769">
                  <a:extLst>
                    <a:ext uri="{9D8B030D-6E8A-4147-A177-3AD203B41FA5}">
                      <a16:colId xmlns:a16="http://schemas.microsoft.com/office/drawing/2014/main" val="3401626772"/>
                    </a:ext>
                  </a:extLst>
                </a:gridCol>
                <a:gridCol w="461823">
                  <a:extLst>
                    <a:ext uri="{9D8B030D-6E8A-4147-A177-3AD203B41FA5}">
                      <a16:colId xmlns:a16="http://schemas.microsoft.com/office/drawing/2014/main" val="1872419618"/>
                    </a:ext>
                  </a:extLst>
                </a:gridCol>
                <a:gridCol w="769704">
                  <a:extLst>
                    <a:ext uri="{9D8B030D-6E8A-4147-A177-3AD203B41FA5}">
                      <a16:colId xmlns:a16="http://schemas.microsoft.com/office/drawing/2014/main" val="1620433049"/>
                    </a:ext>
                  </a:extLst>
                </a:gridCol>
              </a:tblGrid>
              <a:tr h="329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LUXE calorimeter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1046891240"/>
                  </a:ext>
                </a:extLst>
              </a:tr>
              <a:tr h="206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3770633675"/>
                  </a:ext>
                </a:extLst>
              </a:tr>
              <a:tr h="202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Mechanics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1195589110"/>
                  </a:ext>
                </a:extLst>
              </a:tr>
              <a:tr h="397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number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price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2531421861"/>
                  </a:ext>
                </a:extLst>
              </a:tr>
              <a:tr h="202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tungsten plates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340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6800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2689931359"/>
                  </a:ext>
                </a:extLst>
              </a:tr>
              <a:tr h="397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support frames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660781020"/>
                  </a:ext>
                </a:extLst>
              </a:tr>
              <a:tr h="397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sensor support structures (carbon etc)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11314911"/>
                  </a:ext>
                </a:extLst>
              </a:tr>
              <a:tr h="206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3435555979"/>
                  </a:ext>
                </a:extLst>
              </a:tr>
              <a:tr h="206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Connectivity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4191980225"/>
                  </a:ext>
                </a:extLst>
              </a:tr>
              <a:tr h="202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1122717435"/>
                  </a:ext>
                </a:extLst>
              </a:tr>
              <a:tr h="202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fan out Kapton HV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3040341941"/>
                  </a:ext>
                </a:extLst>
              </a:tr>
              <a:tr h="202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fan out Kapton, signal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44639130"/>
                  </a:ext>
                </a:extLst>
              </a:tr>
              <a:tr h="206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3481082370"/>
                  </a:ext>
                </a:extLst>
              </a:tr>
              <a:tr h="206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Silicon sensors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9400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2601791346"/>
                  </a:ext>
                </a:extLst>
              </a:tr>
              <a:tr h="202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1030412536"/>
                  </a:ext>
                </a:extLst>
              </a:tr>
              <a:tr h="206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539941443"/>
                  </a:ext>
                </a:extLst>
              </a:tr>
              <a:tr h="206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Front-end ASICs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1534428678"/>
                  </a:ext>
                </a:extLst>
              </a:tr>
              <a:tr h="202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293683737"/>
                  </a:ext>
                </a:extLst>
              </a:tr>
              <a:tr h="397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prototyping, ASICs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3669734964"/>
                  </a:ext>
                </a:extLst>
              </a:tr>
              <a:tr h="202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channels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1,5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7500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4183055071"/>
                  </a:ext>
                </a:extLst>
              </a:tr>
              <a:tr h="397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probecard for tests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20000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7" marR="67617" marT="0" marB="0" anchor="b"/>
                </a:tc>
                <a:extLst>
                  <a:ext uri="{0D108BD9-81ED-4DB2-BD59-A6C34878D82A}">
                    <a16:rowId xmlns:a16="http://schemas.microsoft.com/office/drawing/2014/main" val="2093129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5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</a:t>
            </a:r>
            <a:r>
              <a:rPr lang="en-US" sz="2800" dirty="0" smtClean="0"/>
              <a:t>hase0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266482" y="2442878"/>
            <a:ext cx="3736100" cy="107721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GB"/>
              <a:t>The budget for the calorimeter hardware amounts to 159,1 k Euro, including one year of personpower it amounts to 239,1 k Euro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300879"/>
              </p:ext>
            </p:extLst>
          </p:nvPr>
        </p:nvGraphicFramePr>
        <p:xfrm>
          <a:off x="1306519" y="933001"/>
          <a:ext cx="3959963" cy="5519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1143">
                  <a:extLst>
                    <a:ext uri="{9D8B030D-6E8A-4147-A177-3AD203B41FA5}">
                      <a16:colId xmlns:a16="http://schemas.microsoft.com/office/drawing/2014/main" val="1775828583"/>
                    </a:ext>
                  </a:extLst>
                </a:gridCol>
                <a:gridCol w="551063">
                  <a:extLst>
                    <a:ext uri="{9D8B030D-6E8A-4147-A177-3AD203B41FA5}">
                      <a16:colId xmlns:a16="http://schemas.microsoft.com/office/drawing/2014/main" val="65292286"/>
                    </a:ext>
                  </a:extLst>
                </a:gridCol>
                <a:gridCol w="422909">
                  <a:extLst>
                    <a:ext uri="{9D8B030D-6E8A-4147-A177-3AD203B41FA5}">
                      <a16:colId xmlns:a16="http://schemas.microsoft.com/office/drawing/2014/main" val="3514302629"/>
                    </a:ext>
                  </a:extLst>
                </a:gridCol>
                <a:gridCol w="704848">
                  <a:extLst>
                    <a:ext uri="{9D8B030D-6E8A-4147-A177-3AD203B41FA5}">
                      <a16:colId xmlns:a16="http://schemas.microsoft.com/office/drawing/2014/main" val="3792374996"/>
                    </a:ext>
                  </a:extLst>
                </a:gridCol>
              </a:tblGrid>
              <a:tr h="18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front-end electronics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1291388867"/>
                  </a:ext>
                </a:extLst>
              </a:tr>
              <a:tr h="242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3385949893"/>
                  </a:ext>
                </a:extLst>
              </a:tr>
              <a:tr h="181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PCB and assemply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1684300055"/>
                  </a:ext>
                </a:extLst>
              </a:tr>
              <a:tr h="181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auxiliary components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2473270314"/>
                  </a:ext>
                </a:extLst>
              </a:tr>
              <a:tr h="181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1628257543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1521596528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Power supplies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4102196148"/>
                  </a:ext>
                </a:extLst>
              </a:tr>
              <a:tr h="181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3109092040"/>
                  </a:ext>
                </a:extLst>
              </a:tr>
              <a:tr h="181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HV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319070674"/>
                  </a:ext>
                </a:extLst>
              </a:tr>
              <a:tr h="181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LV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1978941178"/>
                  </a:ext>
                </a:extLst>
              </a:tr>
              <a:tr h="350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cables and connectors, patch panels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3908514285"/>
                  </a:ext>
                </a:extLst>
              </a:tr>
              <a:tr h="181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2054498190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4052466057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Data acquisition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1081710169"/>
                  </a:ext>
                </a:extLst>
              </a:tr>
              <a:tr h="181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966949354"/>
                  </a:ext>
                </a:extLst>
              </a:tr>
              <a:tr h="181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Receiver cards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2085392543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crates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899464452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crate computer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3824727222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racks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2012000281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58010353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Tooling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415646862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159100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1377324196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3435947084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Engineering Personpower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80000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626662438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529716024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239100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6" marR="61686" marT="0" marB="0" anchor="b"/>
                </a:tc>
                <a:extLst>
                  <a:ext uri="{0D108BD9-81ED-4DB2-BD59-A6C34878D82A}">
                    <a16:rowId xmlns:a16="http://schemas.microsoft.com/office/drawing/2014/main" val="2404678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0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Phase0, two modules instrumented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9805" y="95553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70624"/>
              </p:ext>
            </p:extLst>
          </p:nvPr>
        </p:nvGraphicFramePr>
        <p:xfrm>
          <a:off x="1904036" y="955531"/>
          <a:ext cx="4896091" cy="51330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402">
                  <a:extLst>
                    <a:ext uri="{9D8B030D-6E8A-4147-A177-3AD203B41FA5}">
                      <a16:colId xmlns:a16="http://schemas.microsoft.com/office/drawing/2014/main" val="3511462008"/>
                    </a:ext>
                  </a:extLst>
                </a:gridCol>
                <a:gridCol w="681333">
                  <a:extLst>
                    <a:ext uri="{9D8B030D-6E8A-4147-A177-3AD203B41FA5}">
                      <a16:colId xmlns:a16="http://schemas.microsoft.com/office/drawing/2014/main" val="2727264011"/>
                    </a:ext>
                  </a:extLst>
                </a:gridCol>
                <a:gridCol w="522883">
                  <a:extLst>
                    <a:ext uri="{9D8B030D-6E8A-4147-A177-3AD203B41FA5}">
                      <a16:colId xmlns:a16="http://schemas.microsoft.com/office/drawing/2014/main" val="1696267784"/>
                    </a:ext>
                  </a:extLst>
                </a:gridCol>
                <a:gridCol w="871473">
                  <a:extLst>
                    <a:ext uri="{9D8B030D-6E8A-4147-A177-3AD203B41FA5}">
                      <a16:colId xmlns:a16="http://schemas.microsoft.com/office/drawing/2014/main" val="1572866308"/>
                    </a:ext>
                  </a:extLst>
                </a:gridCol>
              </a:tblGrid>
              <a:tr h="36867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LUXE calorimeter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13240519"/>
                  </a:ext>
                </a:extLst>
              </a:tr>
              <a:tr h="23160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126324212"/>
                  </a:ext>
                </a:extLst>
              </a:tr>
              <a:tr h="2268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Mechanics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527553017"/>
                  </a:ext>
                </a:extLst>
              </a:tr>
              <a:tr h="2268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number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price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total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161699343"/>
                  </a:ext>
                </a:extLst>
              </a:tr>
              <a:tr h="2268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tungsten plates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6800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683682926"/>
                  </a:ext>
                </a:extLst>
              </a:tr>
              <a:tr h="2268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support frames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542187510"/>
                  </a:ext>
                </a:extLst>
              </a:tr>
              <a:tr h="42066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sensor support structures (carbon etc)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608689488"/>
                  </a:ext>
                </a:extLst>
              </a:tr>
              <a:tr h="23160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006103906"/>
                  </a:ext>
                </a:extLst>
              </a:tr>
              <a:tr h="2316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Connectivity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543422757"/>
                  </a:ext>
                </a:extLst>
              </a:tr>
              <a:tr h="22687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717229612"/>
                  </a:ext>
                </a:extLst>
              </a:tr>
              <a:tr h="2268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fan out Kapton HV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2400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074732361"/>
                  </a:ext>
                </a:extLst>
              </a:tr>
              <a:tr h="2268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fan out Kapton, signal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2400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14485895"/>
                  </a:ext>
                </a:extLst>
              </a:tr>
              <a:tr h="23160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982260888"/>
                  </a:ext>
                </a:extLst>
              </a:tr>
              <a:tr h="2316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Silicon sensors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470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18800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18152881"/>
                  </a:ext>
                </a:extLst>
              </a:tr>
              <a:tr h="22687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768605984"/>
                  </a:ext>
                </a:extLst>
              </a:tr>
              <a:tr h="23160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199787865"/>
                  </a:ext>
                </a:extLst>
              </a:tr>
              <a:tr h="2316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Front-end ASICs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56730840"/>
                  </a:ext>
                </a:extLst>
              </a:tr>
              <a:tr h="22687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401825724"/>
                  </a:ext>
                </a:extLst>
              </a:tr>
              <a:tr h="2268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prototyping, ASICs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929677064"/>
                  </a:ext>
                </a:extLst>
              </a:tr>
              <a:tr h="2268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channels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1,5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094925524"/>
                  </a:ext>
                </a:extLst>
              </a:tr>
              <a:tr h="2268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probecard for tests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20000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148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9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Phase0 budget two </a:t>
            </a:r>
            <a:r>
              <a:rPr lang="en-US" sz="2800" dirty="0" err="1" smtClean="0"/>
              <a:t>modues</a:t>
            </a:r>
            <a:r>
              <a:rPr lang="en-US" sz="2800" dirty="0" smtClean="0"/>
              <a:t> instrumented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9805" y="95553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38709"/>
              </p:ext>
            </p:extLst>
          </p:nvPr>
        </p:nvGraphicFramePr>
        <p:xfrm>
          <a:off x="2317508" y="950363"/>
          <a:ext cx="3917811" cy="4949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6862">
                  <a:extLst>
                    <a:ext uri="{9D8B030D-6E8A-4147-A177-3AD203B41FA5}">
                      <a16:colId xmlns:a16="http://schemas.microsoft.com/office/drawing/2014/main" val="2521992007"/>
                    </a:ext>
                  </a:extLst>
                </a:gridCol>
                <a:gridCol w="545197">
                  <a:extLst>
                    <a:ext uri="{9D8B030D-6E8A-4147-A177-3AD203B41FA5}">
                      <a16:colId xmlns:a16="http://schemas.microsoft.com/office/drawing/2014/main" val="2377669557"/>
                    </a:ext>
                  </a:extLst>
                </a:gridCol>
                <a:gridCol w="418407">
                  <a:extLst>
                    <a:ext uri="{9D8B030D-6E8A-4147-A177-3AD203B41FA5}">
                      <a16:colId xmlns:a16="http://schemas.microsoft.com/office/drawing/2014/main" val="3720181511"/>
                    </a:ext>
                  </a:extLst>
                </a:gridCol>
                <a:gridCol w="697345">
                  <a:extLst>
                    <a:ext uri="{9D8B030D-6E8A-4147-A177-3AD203B41FA5}">
                      <a16:colId xmlns:a16="http://schemas.microsoft.com/office/drawing/2014/main" val="77170466"/>
                    </a:ext>
                  </a:extLst>
                </a:gridCol>
              </a:tblGrid>
              <a:tr h="1863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front-end electronics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800595022"/>
                  </a:ext>
                </a:extLst>
              </a:tr>
              <a:tr h="18257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3461722105"/>
                  </a:ext>
                </a:extLst>
              </a:tr>
              <a:tr h="1825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PCB and assemply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1246096899"/>
                  </a:ext>
                </a:extLst>
              </a:tr>
              <a:tr h="1825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auxiliary components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2098397187"/>
                  </a:ext>
                </a:extLst>
              </a:tr>
              <a:tr h="18257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2282748578"/>
                  </a:ext>
                </a:extLst>
              </a:tr>
              <a:tr h="18638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540988972"/>
                  </a:ext>
                </a:extLst>
              </a:tr>
              <a:tr h="1863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Power supplies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3321820305"/>
                  </a:ext>
                </a:extLst>
              </a:tr>
              <a:tr h="18257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2915053542"/>
                  </a:ext>
                </a:extLst>
              </a:tr>
              <a:tr h="1825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HV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2855411439"/>
                  </a:ext>
                </a:extLst>
              </a:tr>
              <a:tr h="1825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LV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1367747862"/>
                  </a:ext>
                </a:extLst>
              </a:tr>
              <a:tr h="1825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cables and connectors, patch panels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293776210"/>
                  </a:ext>
                </a:extLst>
              </a:tr>
              <a:tr h="18257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2168902034"/>
                  </a:ext>
                </a:extLst>
              </a:tr>
              <a:tr h="18638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3243333644"/>
                  </a:ext>
                </a:extLst>
              </a:tr>
              <a:tr h="1863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Data acquisition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336394660"/>
                  </a:ext>
                </a:extLst>
              </a:tr>
              <a:tr h="18257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1167194011"/>
                  </a:ext>
                </a:extLst>
              </a:tr>
              <a:tr h="1825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Receiver cards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2310605413"/>
                  </a:ext>
                </a:extLst>
              </a:tr>
              <a:tr h="1825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crates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3320396971"/>
                  </a:ext>
                </a:extLst>
              </a:tr>
              <a:tr h="1825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crate computer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350360369"/>
                  </a:ext>
                </a:extLst>
              </a:tr>
              <a:tr h="1825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racks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860408052"/>
                  </a:ext>
                </a:extLst>
              </a:tr>
              <a:tr h="18638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359725702"/>
                  </a:ext>
                </a:extLst>
              </a:tr>
              <a:tr h="1863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Tooling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1256421890"/>
                  </a:ext>
                </a:extLst>
              </a:tr>
              <a:tr h="1863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sum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198400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3338952772"/>
                  </a:ext>
                </a:extLst>
              </a:tr>
              <a:tr h="18638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1531007272"/>
                  </a:ext>
                </a:extLst>
              </a:tr>
              <a:tr h="1863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Engineering Personpower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1980039595"/>
                  </a:ext>
                </a:extLst>
              </a:tr>
              <a:tr h="18638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3690227612"/>
                  </a:ext>
                </a:extLst>
              </a:tr>
              <a:tr h="1863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total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318400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/>
                </a:tc>
                <a:extLst>
                  <a:ext uri="{0D108BD9-81ED-4DB2-BD59-A6C34878D82A}">
                    <a16:rowId xmlns:a16="http://schemas.microsoft.com/office/drawing/2014/main" val="3816124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7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9805" y="95553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811438" y="1649392"/>
            <a:ext cx="44678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Still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done</a:t>
            </a:r>
            <a:r>
              <a:rPr lang="de-DE" sz="2400" dirty="0" smtClean="0"/>
              <a:t>:</a:t>
            </a:r>
          </a:p>
          <a:p>
            <a:endParaRPr lang="de-DE" dirty="0"/>
          </a:p>
          <a:p>
            <a:pPr marL="285750" indent="-285750">
              <a:buClr>
                <a:schemeClr val="accent5">
                  <a:lumMod val="10000"/>
                </a:schemeClr>
              </a:buClr>
              <a:buSzPct val="168000"/>
              <a:buFont typeface="Arial" panose="020B0604020202020204" pitchFamily="34" charset="0"/>
              <a:buChar char="•"/>
            </a:pPr>
            <a:r>
              <a:rPr lang="de-DE" dirty="0" smtClean="0"/>
              <a:t>Update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>  (Yan)</a:t>
            </a:r>
          </a:p>
          <a:p>
            <a:pPr marL="285750" indent="-285750">
              <a:buClr>
                <a:schemeClr val="accent5">
                  <a:lumMod val="10000"/>
                </a:schemeClr>
              </a:buClr>
              <a:buSzPct val="168000"/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chemeClr val="accent5">
                  <a:lumMod val="10000"/>
                </a:schemeClr>
              </a:buClr>
              <a:buSzPct val="168000"/>
              <a:buFont typeface="Arial" panose="020B0604020202020204" pitchFamily="34" charset="0"/>
              <a:buChar char="•"/>
            </a:pPr>
            <a:r>
              <a:rPr lang="de-DE" dirty="0" smtClean="0"/>
              <a:t>Update </a:t>
            </a:r>
            <a:r>
              <a:rPr lang="de-DE" dirty="0" err="1" smtClean="0"/>
              <a:t>for</a:t>
            </a:r>
            <a:r>
              <a:rPr lang="de-DE" dirty="0" smtClean="0"/>
              <a:t> FE </a:t>
            </a:r>
            <a:r>
              <a:rPr lang="de-DE" dirty="0" err="1" smtClean="0"/>
              <a:t>electronics</a:t>
            </a:r>
            <a:r>
              <a:rPr lang="de-DE" dirty="0" smtClean="0"/>
              <a:t> (Marek)</a:t>
            </a:r>
          </a:p>
          <a:p>
            <a:pPr marL="285750" indent="-285750">
              <a:buClr>
                <a:schemeClr val="accent5">
                  <a:lumMod val="10000"/>
                </a:schemeClr>
              </a:buClr>
              <a:buSzPct val="168000"/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chemeClr val="accent5">
                  <a:lumMod val="10000"/>
                </a:schemeClr>
              </a:buClr>
              <a:buSzPct val="168000"/>
              <a:buFont typeface="Arial" panose="020B0604020202020204" pitchFamily="34" charset="0"/>
              <a:buChar char="•"/>
            </a:pPr>
            <a:r>
              <a:rPr lang="de-DE" dirty="0" smtClean="0"/>
              <a:t>Support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Ph.D</a:t>
            </a:r>
            <a:r>
              <a:rPr lang="de-DE" dirty="0" smtClean="0"/>
              <a:t>.</a:t>
            </a:r>
          </a:p>
          <a:p>
            <a:pPr marL="285750" indent="-285750">
              <a:buClr>
                <a:schemeClr val="accent5">
                  <a:lumMod val="10000"/>
                </a:schemeClr>
              </a:buClr>
              <a:buSzPct val="168000"/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chemeClr val="accent5">
                  <a:lumMod val="10000"/>
                </a:schemeClr>
              </a:buClr>
              <a:buSzPct val="168000"/>
              <a:buFont typeface="Arial" panose="020B0604020202020204" pitchFamily="34" charset="0"/>
              <a:buChar char="•"/>
            </a:pPr>
            <a:r>
              <a:rPr lang="de-DE" dirty="0" smtClean="0"/>
              <a:t>Travel </a:t>
            </a:r>
            <a:r>
              <a:rPr lang="de-DE" dirty="0" err="1" smtClean="0"/>
              <a:t>costs</a:t>
            </a:r>
            <a:endParaRPr lang="de-DE" dirty="0" smtClean="0"/>
          </a:p>
          <a:p>
            <a:pPr marL="285750" indent="-285750">
              <a:buClr>
                <a:schemeClr val="accent5">
                  <a:lumMod val="10000"/>
                </a:schemeClr>
              </a:buClr>
              <a:buSzPct val="168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chemeClr val="accent5">
                  <a:lumMod val="10000"/>
                </a:schemeClr>
              </a:buClr>
              <a:buSzPct val="168000"/>
              <a:buFont typeface="Arial" panose="020B0604020202020204" pitchFamily="34" charset="0"/>
              <a:buChar char="•"/>
            </a:pPr>
            <a:r>
              <a:rPr lang="de-DE" dirty="0" smtClean="0"/>
              <a:t>Budget </a:t>
            </a:r>
            <a:r>
              <a:rPr lang="de-DE" dirty="0" err="1" smtClean="0"/>
              <a:t>profile</a:t>
            </a:r>
            <a:r>
              <a:rPr lang="de-DE" dirty="0" smtClean="0"/>
              <a:t> (</a:t>
            </a:r>
            <a:r>
              <a:rPr lang="de-DE" dirty="0" err="1" smtClean="0"/>
              <a:t>timeline</a:t>
            </a:r>
            <a:r>
              <a:rPr lang="de-DE" dirty="0" smtClean="0"/>
              <a:t>)</a:t>
            </a:r>
          </a:p>
          <a:p>
            <a:pPr marL="285750" indent="-285750">
              <a:buClr>
                <a:schemeClr val="accent5">
                  <a:lumMod val="10000"/>
                </a:schemeClr>
              </a:buClr>
              <a:buSzPct val="168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chemeClr val="accent5">
                  <a:lumMod val="10000"/>
                </a:schemeClr>
              </a:buClr>
              <a:buSzPct val="168000"/>
              <a:buFont typeface="Arial" panose="020B0604020202020204" pitchFamily="34" charset="0"/>
              <a:buChar char="•"/>
            </a:pPr>
            <a:r>
              <a:rPr lang="de-DE" dirty="0" err="1" smtClean="0"/>
              <a:t>Contingency</a:t>
            </a:r>
            <a:r>
              <a:rPr lang="de-DE" dirty="0" smtClean="0"/>
              <a:t> (20% ???)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4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9805" y="95553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609" y="1760282"/>
            <a:ext cx="5378338" cy="330204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4682" y="1045883"/>
            <a:ext cx="258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ECAL </a:t>
            </a:r>
            <a:r>
              <a:rPr lang="de-DE" sz="2400" dirty="0" err="1" smtClean="0"/>
              <a:t>structure</a:t>
            </a:r>
            <a:endParaRPr lang="en-GB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239805" y="3914589"/>
            <a:ext cx="2246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Silicon </a:t>
            </a:r>
            <a:r>
              <a:rPr lang="de-DE" dirty="0" err="1" smtClean="0"/>
              <a:t>detector</a:t>
            </a:r>
            <a:r>
              <a:rPr lang="de-DE" dirty="0" smtClean="0"/>
              <a:t> planes</a:t>
            </a:r>
            <a:endParaRPr lang="en-GB" dirty="0"/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968188" y="3489867"/>
            <a:ext cx="579718" cy="4247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43" y="1493942"/>
            <a:ext cx="2637411" cy="393993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009753" y="5209142"/>
            <a:ext cx="2879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Tungsten </a:t>
            </a:r>
            <a:r>
              <a:rPr lang="de-DE" dirty="0" err="1" smtClean="0"/>
              <a:t>absorber</a:t>
            </a:r>
            <a:r>
              <a:rPr lang="de-DE" dirty="0" smtClean="0"/>
              <a:t> </a:t>
            </a:r>
            <a:r>
              <a:rPr lang="de-DE" dirty="0" err="1" smtClean="0"/>
              <a:t>plates</a:t>
            </a:r>
            <a:r>
              <a:rPr lang="de-DE" dirty="0" smtClean="0"/>
              <a:t>, </a:t>
            </a:r>
          </a:p>
          <a:p>
            <a:r>
              <a:rPr lang="de-DE" dirty="0" smtClean="0"/>
              <a:t>55x5.5x0.35 cm</a:t>
            </a:r>
            <a:r>
              <a:rPr lang="de-DE" baseline="30000" dirty="0" smtClean="0"/>
              <a:t>3</a:t>
            </a:r>
            <a:r>
              <a:rPr lang="de-DE" dirty="0" smtClean="0"/>
              <a:t>,</a:t>
            </a:r>
          </a:p>
          <a:p>
            <a:r>
              <a:rPr lang="de-DE" dirty="0" err="1" smtClean="0"/>
              <a:t>insertion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detrector</a:t>
            </a:r>
            <a:r>
              <a:rPr lang="de-DE" dirty="0" smtClean="0"/>
              <a:t> plane </a:t>
            </a:r>
            <a:endParaRPr lang="en-GB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V="1">
            <a:off x="6919152" y="4615313"/>
            <a:ext cx="1196895" cy="80619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412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39744" y="900113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86" y="1121734"/>
            <a:ext cx="2584876" cy="394516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504" y="1456415"/>
            <a:ext cx="5041222" cy="394516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95948" y="5232305"/>
            <a:ext cx="3318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Detector</a:t>
            </a:r>
            <a:r>
              <a:rPr lang="de-DE" dirty="0" smtClean="0"/>
              <a:t> plane </a:t>
            </a:r>
            <a:r>
              <a:rPr lang="de-DE" dirty="0" err="1" smtClean="0"/>
              <a:t>with</a:t>
            </a:r>
            <a:r>
              <a:rPr lang="de-DE" dirty="0" smtClean="0"/>
              <a:t> FE </a:t>
            </a:r>
            <a:r>
              <a:rPr lang="de-DE" dirty="0" err="1" smtClean="0"/>
              <a:t>electronics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5063784" y="5401582"/>
            <a:ext cx="3318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calorimeter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0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9805" y="955531"/>
            <a:ext cx="8635854" cy="230832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GB" dirty="0"/>
              <a:t>The calorimeter is subdivided in 5 modules, each 10.5x5.5 cm</a:t>
            </a:r>
            <a:r>
              <a:rPr lang="en-GB" baseline="30000" dirty="0"/>
              <a:t>2</a:t>
            </a:r>
            <a:r>
              <a:rPr lang="en-GB" dirty="0"/>
              <a:t> in area.                                                                  </a:t>
            </a:r>
          </a:p>
          <a:p>
            <a:r>
              <a:rPr lang="en-GB" dirty="0"/>
              <a:t>Each sensor has a size of 5.5 x 10.5 cm2. Tungsten plates are made of the full length of the calorimeter . </a:t>
            </a:r>
          </a:p>
          <a:p>
            <a:r>
              <a:rPr lang="en-GB" dirty="0"/>
              <a:t>The volume of one tungsten plate is 550 x 55 x 3.5 mm</a:t>
            </a:r>
            <a:r>
              <a:rPr lang="en-GB" baseline="30000" dirty="0"/>
              <a:t>3</a:t>
            </a:r>
            <a:r>
              <a:rPr lang="en-GB" dirty="0"/>
              <a:t> = 105,88 cm</a:t>
            </a:r>
            <a:r>
              <a:rPr lang="en-GB" baseline="30000" dirty="0"/>
              <a:t>3</a:t>
            </a:r>
            <a:r>
              <a:rPr lang="en-GB" dirty="0"/>
              <a:t>. With the tungsten mass density ρ= 19.3 gcm</a:t>
            </a:r>
            <a:r>
              <a:rPr lang="en-GB" baseline="30000" dirty="0"/>
              <a:t>-3</a:t>
            </a:r>
            <a:r>
              <a:rPr lang="en-GB" dirty="0"/>
              <a:t> the mass per plate amounts to 2,04 kg. For 20 plates this is 41 kg.</a:t>
            </a:r>
          </a:p>
          <a:p>
            <a:r>
              <a:rPr lang="en-GB" dirty="0"/>
              <a:t>Assuming a price of 400 $ per plate, the total price </a:t>
            </a:r>
            <a:r>
              <a:rPr lang="en-GB" dirty="0" err="1"/>
              <a:t>amonts</a:t>
            </a:r>
            <a:r>
              <a:rPr lang="en-GB" dirty="0"/>
              <a:t> to about 8000 $, or </a:t>
            </a:r>
            <a:r>
              <a:rPr lang="en-GB" dirty="0" smtClean="0"/>
              <a:t>6800 </a:t>
            </a:r>
            <a:r>
              <a:rPr lang="en-GB" dirty="0"/>
              <a:t>Euro.</a:t>
            </a:r>
          </a:p>
          <a:p>
            <a:r>
              <a:rPr lang="en-GB" dirty="0"/>
              <a:t>The cost for the production of the mechanical frame is estimated from the DESY engineers to be about 1000 Euro.</a:t>
            </a:r>
          </a:p>
        </p:txBody>
      </p:sp>
      <p:sp>
        <p:nvSpPr>
          <p:cNvPr id="7" name="Rechteck 6"/>
          <p:cNvSpPr/>
          <p:nvPr/>
        </p:nvSpPr>
        <p:spPr>
          <a:xfrm>
            <a:off x="239805" y="3524754"/>
            <a:ext cx="8581466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sensor area amounts to 10.5 x 5.5 cm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58 cm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For one module this results to 1160 cm</a:t>
            </a:r>
            <a:r>
              <a:rPr lang="en-GB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for   the whole calorimeter to 5800 cm</a:t>
            </a:r>
            <a:r>
              <a:rPr lang="en-GB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Assuming a price about 8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cm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price for one piece is 464 Euro, for one module is 9280 Euro, and for the calorimeter about  46400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hteck 7"/>
          <p:cNvSpPr/>
          <p:nvPr/>
        </p:nvSpPr>
        <p:spPr>
          <a:xfrm>
            <a:off x="283882" y="4407496"/>
            <a:ext cx="8447741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sensor needs two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Kapton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PCBs for signal transmission and HV supply. Assuming 60 Euro per piece, for one module 2400 Euro are needed, and for the calorimeter 12000 Euro.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carbon fibre supports are needed. For these supports a price of 300 Euro per piece is assumed. </a:t>
            </a:r>
          </a:p>
        </p:txBody>
      </p:sp>
    </p:spTree>
    <p:extLst>
      <p:ext uri="{BB962C8B-B14F-4D97-AF65-F5344CB8AC3E}">
        <p14:creationId xmlns:p14="http://schemas.microsoft.com/office/powerpoint/2010/main" val="15191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51758" y="1326072"/>
            <a:ext cx="8635854" cy="156966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GB"/>
              <a:t>The number of readout channels depends on the pad-size. Assuming 5 x 5 mm</a:t>
            </a:r>
            <a:r>
              <a:rPr lang="en-GB" baseline="30000"/>
              <a:t>2</a:t>
            </a:r>
            <a:r>
              <a:rPr lang="en-GB"/>
              <a:t> pads, the number of channels per sensor is 231, per module 4620, and for the calorimeter 23100. Assuming for ASIC production a price of 1.5 $ per channel, the cost for ASICs is about 36000 Euro.</a:t>
            </a:r>
          </a:p>
          <a:p>
            <a:r>
              <a:rPr lang="en-GB"/>
              <a:t>In addition, expenditures for ASIC prototyping, probe-cards, PCBs for FE electronics, LV and HV supplies, Crates, receiver cards and tooling are forseen. 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17750"/>
              </p:ext>
            </p:extLst>
          </p:nvPr>
        </p:nvGraphicFramePr>
        <p:xfrm>
          <a:off x="2049929" y="3065928"/>
          <a:ext cx="4395087" cy="2562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1798">
                  <a:extLst>
                    <a:ext uri="{9D8B030D-6E8A-4147-A177-3AD203B41FA5}">
                      <a16:colId xmlns:a16="http://schemas.microsoft.com/office/drawing/2014/main" val="1362478702"/>
                    </a:ext>
                  </a:extLst>
                </a:gridCol>
                <a:gridCol w="611614">
                  <a:extLst>
                    <a:ext uri="{9D8B030D-6E8A-4147-A177-3AD203B41FA5}">
                      <a16:colId xmlns:a16="http://schemas.microsoft.com/office/drawing/2014/main" val="1121629996"/>
                    </a:ext>
                  </a:extLst>
                </a:gridCol>
                <a:gridCol w="469378">
                  <a:extLst>
                    <a:ext uri="{9D8B030D-6E8A-4147-A177-3AD203B41FA5}">
                      <a16:colId xmlns:a16="http://schemas.microsoft.com/office/drawing/2014/main" val="786828492"/>
                    </a:ext>
                  </a:extLst>
                </a:gridCol>
                <a:gridCol w="782297">
                  <a:extLst>
                    <a:ext uri="{9D8B030D-6E8A-4147-A177-3AD203B41FA5}">
                      <a16:colId xmlns:a16="http://schemas.microsoft.com/office/drawing/2014/main" val="270432152"/>
                    </a:ext>
                  </a:extLst>
                </a:gridCol>
              </a:tblGrid>
              <a:tr h="395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LUXE calorimeter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01518901"/>
                  </a:ext>
                </a:extLst>
              </a:tr>
              <a:tr h="248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7720009"/>
                  </a:ext>
                </a:extLst>
              </a:tr>
              <a:tr h="243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Mechanics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3795085"/>
                  </a:ext>
                </a:extLst>
              </a:tr>
              <a:tr h="477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number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price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5749057"/>
                  </a:ext>
                </a:extLst>
              </a:tr>
              <a:tr h="243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tungsten plates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340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6800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64661685"/>
                  </a:ext>
                </a:extLst>
              </a:tr>
              <a:tr h="477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support frame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5465289"/>
                  </a:ext>
                </a:extLst>
              </a:tr>
              <a:tr h="477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sensor support structures (carbon etc)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30000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3229392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79688" y="2411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9805" y="95553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768628"/>
              </p:ext>
            </p:extLst>
          </p:nvPr>
        </p:nvGraphicFramePr>
        <p:xfrm>
          <a:off x="1337373" y="1275518"/>
          <a:ext cx="4914014" cy="4186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0726">
                  <a:extLst>
                    <a:ext uri="{9D8B030D-6E8A-4147-A177-3AD203B41FA5}">
                      <a16:colId xmlns:a16="http://schemas.microsoft.com/office/drawing/2014/main" val="1675042348"/>
                    </a:ext>
                  </a:extLst>
                </a:gridCol>
                <a:gridCol w="683827">
                  <a:extLst>
                    <a:ext uri="{9D8B030D-6E8A-4147-A177-3AD203B41FA5}">
                      <a16:colId xmlns:a16="http://schemas.microsoft.com/office/drawing/2014/main" val="1834211542"/>
                    </a:ext>
                  </a:extLst>
                </a:gridCol>
                <a:gridCol w="524798">
                  <a:extLst>
                    <a:ext uri="{9D8B030D-6E8A-4147-A177-3AD203B41FA5}">
                      <a16:colId xmlns:a16="http://schemas.microsoft.com/office/drawing/2014/main" val="731176644"/>
                    </a:ext>
                  </a:extLst>
                </a:gridCol>
                <a:gridCol w="874663">
                  <a:extLst>
                    <a:ext uri="{9D8B030D-6E8A-4147-A177-3AD203B41FA5}">
                      <a16:colId xmlns:a16="http://schemas.microsoft.com/office/drawing/2014/main" val="3867280083"/>
                    </a:ext>
                  </a:extLst>
                </a:gridCol>
              </a:tblGrid>
              <a:tr h="25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42417350"/>
                  </a:ext>
                </a:extLst>
              </a:tr>
              <a:tr h="25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Connectivity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24458378"/>
                  </a:ext>
                </a:extLst>
              </a:tr>
              <a:tr h="246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1736413"/>
                  </a:ext>
                </a:extLst>
              </a:tr>
              <a:tr h="246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fan out Kapton HV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53784592"/>
                  </a:ext>
                </a:extLst>
              </a:tr>
              <a:tr h="246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fan out Kapton, signal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90924722"/>
                  </a:ext>
                </a:extLst>
              </a:tr>
              <a:tr h="25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91503774"/>
                  </a:ext>
                </a:extLst>
              </a:tr>
              <a:tr h="25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Silicon sensors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5377607"/>
                  </a:ext>
                </a:extLst>
              </a:tr>
              <a:tr h="246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0618632"/>
                  </a:ext>
                </a:extLst>
              </a:tr>
              <a:tr h="25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19307468"/>
                  </a:ext>
                </a:extLst>
              </a:tr>
              <a:tr h="25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Front-end ASICs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38066555"/>
                  </a:ext>
                </a:extLst>
              </a:tr>
              <a:tr h="246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75512871"/>
                  </a:ext>
                </a:extLst>
              </a:tr>
              <a:tr h="471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prototyping, ASICs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0638346"/>
                  </a:ext>
                </a:extLst>
              </a:tr>
              <a:tr h="246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channels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1,5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36000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15536482"/>
                  </a:ext>
                </a:extLst>
              </a:tr>
              <a:tr h="471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probecard for tests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95025348"/>
                  </a:ext>
                </a:extLst>
              </a:tr>
              <a:tr h="25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6017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91595" y="97790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368565"/>
              </p:ext>
            </p:extLst>
          </p:nvPr>
        </p:nvGraphicFramePr>
        <p:xfrm>
          <a:off x="2309150" y="900117"/>
          <a:ext cx="5121798" cy="566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0421">
                  <a:extLst>
                    <a:ext uri="{9D8B030D-6E8A-4147-A177-3AD203B41FA5}">
                      <a16:colId xmlns:a16="http://schemas.microsoft.com/office/drawing/2014/main" val="1785507807"/>
                    </a:ext>
                  </a:extLst>
                </a:gridCol>
                <a:gridCol w="712742">
                  <a:extLst>
                    <a:ext uri="{9D8B030D-6E8A-4147-A177-3AD203B41FA5}">
                      <a16:colId xmlns:a16="http://schemas.microsoft.com/office/drawing/2014/main" val="1295594705"/>
                    </a:ext>
                  </a:extLst>
                </a:gridCol>
                <a:gridCol w="546988">
                  <a:extLst>
                    <a:ext uri="{9D8B030D-6E8A-4147-A177-3AD203B41FA5}">
                      <a16:colId xmlns:a16="http://schemas.microsoft.com/office/drawing/2014/main" val="2012580694"/>
                    </a:ext>
                  </a:extLst>
                </a:gridCol>
                <a:gridCol w="911647">
                  <a:extLst>
                    <a:ext uri="{9D8B030D-6E8A-4147-A177-3AD203B41FA5}">
                      <a16:colId xmlns:a16="http://schemas.microsoft.com/office/drawing/2014/main" val="1440121095"/>
                    </a:ext>
                  </a:extLst>
                </a:gridCol>
              </a:tblGrid>
              <a:tr h="224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front-end electronics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68858424"/>
                  </a:ext>
                </a:extLst>
              </a:tr>
              <a:tr h="219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2201483"/>
                  </a:ext>
                </a:extLst>
              </a:tr>
              <a:tr h="219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PCB and assemply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51380673"/>
                  </a:ext>
                </a:extLst>
              </a:tr>
              <a:tr h="219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auxiliary components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62514902"/>
                  </a:ext>
                </a:extLst>
              </a:tr>
              <a:tr h="219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32247449"/>
                  </a:ext>
                </a:extLst>
              </a:tr>
              <a:tr h="224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0537612"/>
                  </a:ext>
                </a:extLst>
              </a:tr>
              <a:tr h="224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Power supplies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65312446"/>
                  </a:ext>
                </a:extLst>
              </a:tr>
              <a:tr h="219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18016516"/>
                  </a:ext>
                </a:extLst>
              </a:tr>
              <a:tr h="219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00397459"/>
                  </a:ext>
                </a:extLst>
              </a:tr>
              <a:tr h="219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97765275"/>
                  </a:ext>
                </a:extLst>
              </a:tr>
              <a:tr h="419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cables and connectors, patch panels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77408511"/>
                  </a:ext>
                </a:extLst>
              </a:tr>
              <a:tr h="219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6064175"/>
                  </a:ext>
                </a:extLst>
              </a:tr>
              <a:tr h="224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580671"/>
                  </a:ext>
                </a:extLst>
              </a:tr>
              <a:tr h="224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Data acquisition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7621043"/>
                  </a:ext>
                </a:extLst>
              </a:tr>
              <a:tr h="219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99704572"/>
                  </a:ext>
                </a:extLst>
              </a:tr>
              <a:tr h="219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Receiver cards (FPGA based)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1281075"/>
                  </a:ext>
                </a:extLst>
              </a:tr>
              <a:tr h="419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crates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78016862"/>
                  </a:ext>
                </a:extLst>
              </a:tr>
              <a:tr h="419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crate computer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3080425"/>
                  </a:ext>
                </a:extLst>
              </a:tr>
              <a:tr h="419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racks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4266393"/>
                  </a:ext>
                </a:extLst>
              </a:tr>
              <a:tr h="224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2286183"/>
                  </a:ext>
                </a:extLst>
              </a:tr>
              <a:tr h="224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Tooling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30000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35546443"/>
                  </a:ext>
                </a:extLst>
              </a:tr>
              <a:tr h="224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354800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28463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6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80317" y="3235744"/>
            <a:ext cx="8635854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GB"/>
              <a:t>The costs of the components for one Luxe ECAL amount to 354,8 k Euro. The engineering person power is estimated to be 2 FTE years, corresponding to 160 k Euro. The total budget then amounts to 514,8 k Euro.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296533"/>
              </p:ext>
            </p:extLst>
          </p:nvPr>
        </p:nvGraphicFramePr>
        <p:xfrm>
          <a:off x="1770927" y="1018571"/>
          <a:ext cx="4409954" cy="1342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362">
                  <a:extLst>
                    <a:ext uri="{9D8B030D-6E8A-4147-A177-3AD203B41FA5}">
                      <a16:colId xmlns:a16="http://schemas.microsoft.com/office/drawing/2014/main" val="1682241813"/>
                    </a:ext>
                  </a:extLst>
                </a:gridCol>
                <a:gridCol w="613683">
                  <a:extLst>
                    <a:ext uri="{9D8B030D-6E8A-4147-A177-3AD203B41FA5}">
                      <a16:colId xmlns:a16="http://schemas.microsoft.com/office/drawing/2014/main" val="3868572379"/>
                    </a:ext>
                  </a:extLst>
                </a:gridCol>
                <a:gridCol w="470966">
                  <a:extLst>
                    <a:ext uri="{9D8B030D-6E8A-4147-A177-3AD203B41FA5}">
                      <a16:colId xmlns:a16="http://schemas.microsoft.com/office/drawing/2014/main" val="2197718949"/>
                    </a:ext>
                  </a:extLst>
                </a:gridCol>
                <a:gridCol w="784943">
                  <a:extLst>
                    <a:ext uri="{9D8B030D-6E8A-4147-A177-3AD203B41FA5}">
                      <a16:colId xmlns:a16="http://schemas.microsoft.com/office/drawing/2014/main" val="1668336639"/>
                    </a:ext>
                  </a:extLst>
                </a:gridCol>
              </a:tblGrid>
              <a:tr h="272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36399084"/>
                  </a:ext>
                </a:extLst>
              </a:tr>
              <a:tr h="524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Engineering Personpower, 2 FTE years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160000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0364130"/>
                  </a:ext>
                </a:extLst>
              </a:tr>
              <a:tr h="272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0517699"/>
                  </a:ext>
                </a:extLst>
              </a:tr>
              <a:tr h="272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514800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45092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0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 0 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38190" y="1129151"/>
            <a:ext cx="8635854" cy="33855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GB"/>
              <a:t>The calorimeter is subdivided in 5 modules, each 10.5x5.5 cm2 in area.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02172" y="1958363"/>
            <a:ext cx="6613027" cy="93530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20" name="Gerader Verbinder 19"/>
          <p:cNvCxnSpPr/>
          <p:nvPr/>
        </p:nvCxnSpPr>
        <p:spPr>
          <a:xfrm>
            <a:off x="1985258" y="1983093"/>
            <a:ext cx="15587" cy="85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H="1">
            <a:off x="3235124" y="1958363"/>
            <a:ext cx="631" cy="88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4656117" y="1958363"/>
            <a:ext cx="0" cy="88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6016931" y="1983093"/>
            <a:ext cx="13479" cy="85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702172" y="3253386"/>
            <a:ext cx="7677898" cy="2610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following a cost estimate for one module is given: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sensor has a size of 5.5 x 10.5 cm2. Tungsten plates are made of the same size.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volume of one tungsten plate is 550 x 55 x 3.5 mm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105,88 cm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With the tungsten mass density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19.3 gcm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mass per plate amounts to 2,04 kg. For 20 plates this is 41 kg.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Assuming a price of 400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plate, the total price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amonts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about 8000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$, or 6800 Euro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cost for the production of the mechanical frame is estimated from the DESY engineers to be about 1000 Euro.</a:t>
            </a:r>
          </a:p>
        </p:txBody>
      </p:sp>
    </p:spTree>
    <p:extLst>
      <p:ext uri="{BB962C8B-B14F-4D97-AF65-F5344CB8AC3E}">
        <p14:creationId xmlns:p14="http://schemas.microsoft.com/office/powerpoint/2010/main" val="37770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1225</Words>
  <Application>Microsoft Office PowerPoint</Application>
  <PresentationFormat>Bildschirmpräsentation (4:3)</PresentationFormat>
  <Paragraphs>482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Wingdings</vt:lpstr>
      <vt:lpstr>PPT-Vorlage_en</vt:lpstr>
      <vt:lpstr>LUXE ECAL budget </vt:lpstr>
      <vt:lpstr>ECAL budget</vt:lpstr>
      <vt:lpstr>ECAL budget</vt:lpstr>
      <vt:lpstr>ECAL budget</vt:lpstr>
      <vt:lpstr>ECAL budget</vt:lpstr>
      <vt:lpstr>ECAL budget</vt:lpstr>
      <vt:lpstr>ECAL budget</vt:lpstr>
      <vt:lpstr>ECAL budget</vt:lpstr>
      <vt:lpstr>Phase 0  budget</vt:lpstr>
      <vt:lpstr>Phase 0 budget</vt:lpstr>
      <vt:lpstr>Phase0 budget</vt:lpstr>
      <vt:lpstr>Phase0 budget</vt:lpstr>
      <vt:lpstr>Phase0, two modules instrumented</vt:lpstr>
      <vt:lpstr>Phase0 budget two modues instrumented</vt:lpstr>
      <vt:lpstr>ECAL budget</vt:lpstr>
    </vt:vector>
  </TitlesOfParts>
  <Company>DESY Zeuthen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BCM1F Workshop Report</dc:title>
  <dc:creator>DESY Mitarbeiter</dc:creator>
  <cp:lastModifiedBy>Wolfgang Lohmann</cp:lastModifiedBy>
  <cp:revision>288</cp:revision>
  <dcterms:created xsi:type="dcterms:W3CDTF">2012-02-28T14:56:30Z</dcterms:created>
  <dcterms:modified xsi:type="dcterms:W3CDTF">2020-09-17T11:13:23Z</dcterms:modified>
</cp:coreProperties>
</file>