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0" r:id="rId2"/>
    <p:sldId id="301" r:id="rId3"/>
    <p:sldId id="302" r:id="rId4"/>
    <p:sldId id="303" r:id="rId5"/>
    <p:sldId id="304" r:id="rId6"/>
    <p:sldId id="305" r:id="rId7"/>
    <p:sldId id="284" r:id="rId8"/>
    <p:sldId id="280" r:id="rId9"/>
    <p:sldId id="306" r:id="rId10"/>
    <p:sldId id="307" r:id="rId11"/>
    <p:sldId id="298" r:id="rId12"/>
    <p:sldId id="308" r:id="rId13"/>
    <p:sldId id="309" r:id="rId14"/>
    <p:sldId id="310" r:id="rId15"/>
    <p:sldId id="31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1" autoAdjust="0"/>
    <p:restoredTop sz="94667" autoAdjust="0"/>
  </p:normalViewPr>
  <p:slideViewPr>
    <p:cSldViewPr showGuides="1">
      <p:cViewPr varScale="1">
        <p:scale>
          <a:sx n="118" d="100"/>
          <a:sy n="118" d="100"/>
        </p:scale>
        <p:origin x="-108" y="-2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ARES operation meeting, 21.09.2020, W. Kuropka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tfinfo.desy.de/SINBAD-ARESelog/show.jsp?dir=/2020/38/17.09&amp;pos=2020-09-17T15:45:0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W. </a:t>
            </a:r>
            <a:r>
              <a:rPr lang="de-DE" dirty="0" err="1" smtClean="0"/>
              <a:t>Kuropka</a:t>
            </a:r>
            <a:r>
              <a:rPr lang="de-DE" dirty="0" smtClean="0"/>
              <a:t> on </a:t>
            </a:r>
            <a:r>
              <a:rPr lang="de-DE" dirty="0"/>
              <a:t>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ARES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crew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21.09.2020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 smtClean="0"/>
              <a:t>40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034315221"/>
              </p:ext>
            </p:extLst>
          </p:nvPr>
        </p:nvGraphicFramePr>
        <p:xfrm>
          <a:off x="378658" y="1196752"/>
          <a:ext cx="11813342" cy="5074920"/>
        </p:xfrm>
        <a:graphic>
          <a:graphicData uri="http://schemas.openxmlformats.org/drawingml/2006/table">
            <a:tbl>
              <a:tblPr bandRow="1"/>
              <a:tblGrid>
                <a:gridCol w="4061158"/>
                <a:gridCol w="7752184"/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 / 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lang="de-DE" sz="2400" baseline="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88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"/>
          <p:cNvGrpSpPr/>
          <p:nvPr/>
        </p:nvGrpSpPr>
        <p:grpSpPr>
          <a:xfrm>
            <a:off x="0" y="1852802"/>
            <a:ext cx="12192000" cy="2063643"/>
            <a:chOff x="0" y="0"/>
            <a:chExt cx="11353911" cy="2063642"/>
          </a:xfrm>
        </p:grpSpPr>
        <p:grpSp>
          <p:nvGrpSpPr>
            <p:cNvPr id="43" name="Gruppieren"/>
            <p:cNvGrpSpPr/>
            <p:nvPr/>
          </p:nvGrpSpPr>
          <p:grpSpPr>
            <a:xfrm>
              <a:off x="0" y="0"/>
              <a:ext cx="11353912" cy="2063643"/>
              <a:chOff x="0" y="0"/>
              <a:chExt cx="11353912" cy="2063642"/>
            </a:xfrm>
          </p:grpSpPr>
          <p:pic>
            <p:nvPicPr>
              <p:cNvPr id="65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245208" y="0"/>
                <a:ext cx="4559351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007128" y="126780"/>
                <a:ext cx="4346785" cy="1936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" name="Bild" descr="Bild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29862"/>
                <a:ext cx="2082534" cy="19052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4" name="Rechteck"/>
            <p:cNvSpPr/>
            <p:nvPr/>
          </p:nvSpPr>
          <p:spPr>
            <a:xfrm>
              <a:off x="287270" y="858139"/>
              <a:ext cx="1217004" cy="951039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" name="Rechteck"/>
            <p:cNvSpPr/>
            <p:nvPr/>
          </p:nvSpPr>
          <p:spPr>
            <a:xfrm>
              <a:off x="25938" y="856376"/>
              <a:ext cx="261280" cy="110847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1508592" y="656645"/>
              <a:ext cx="533789" cy="115602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2595569" y="650693"/>
              <a:ext cx="1217003" cy="891392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2595569" y="1544774"/>
              <a:ext cx="594750" cy="220756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9" name="Rechteck"/>
            <p:cNvSpPr/>
            <p:nvPr/>
          </p:nvSpPr>
          <p:spPr>
            <a:xfrm>
              <a:off x="4930700" y="1118895"/>
              <a:ext cx="1217004" cy="66022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Rechteck"/>
            <p:cNvSpPr/>
            <p:nvPr/>
          </p:nvSpPr>
          <p:spPr>
            <a:xfrm>
              <a:off x="5548590" y="669077"/>
              <a:ext cx="594750" cy="22951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1" name="Rechteck"/>
            <p:cNvSpPr/>
            <p:nvPr/>
          </p:nvSpPr>
          <p:spPr>
            <a:xfrm>
              <a:off x="3814563" y="65664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Rechteck"/>
            <p:cNvSpPr/>
            <p:nvPr/>
          </p:nvSpPr>
          <p:spPr>
            <a:xfrm>
              <a:off x="6150199" y="6708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Rechteck"/>
            <p:cNvSpPr/>
            <p:nvPr/>
          </p:nvSpPr>
          <p:spPr>
            <a:xfrm>
              <a:off x="6147755" y="1558368"/>
              <a:ext cx="285298" cy="22297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4" name="Rechteck"/>
            <p:cNvSpPr/>
            <p:nvPr/>
          </p:nvSpPr>
          <p:spPr>
            <a:xfrm>
              <a:off x="2334979" y="887723"/>
              <a:ext cx="261280" cy="88308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5" name="Rechteck"/>
            <p:cNvSpPr/>
            <p:nvPr/>
          </p:nvSpPr>
          <p:spPr>
            <a:xfrm>
              <a:off x="4664925" y="892118"/>
              <a:ext cx="261280" cy="88308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Rechteck"/>
            <p:cNvSpPr/>
            <p:nvPr/>
          </p:nvSpPr>
          <p:spPr>
            <a:xfrm>
              <a:off x="4930738" y="894968"/>
              <a:ext cx="1214444" cy="223340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Rechteck"/>
            <p:cNvSpPr/>
            <p:nvPr/>
          </p:nvSpPr>
          <p:spPr>
            <a:xfrm>
              <a:off x="8485835" y="886635"/>
              <a:ext cx="533789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Rechteck"/>
            <p:cNvSpPr/>
            <p:nvPr/>
          </p:nvSpPr>
          <p:spPr>
            <a:xfrm>
              <a:off x="7044494" y="892315"/>
              <a:ext cx="261280" cy="1086759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" name="Rechteck"/>
            <p:cNvSpPr/>
            <p:nvPr/>
          </p:nvSpPr>
          <p:spPr>
            <a:xfrm>
              <a:off x="7303931" y="891848"/>
              <a:ext cx="1185401" cy="87483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0" name="Rechteck"/>
            <p:cNvSpPr/>
            <p:nvPr/>
          </p:nvSpPr>
          <p:spPr>
            <a:xfrm>
              <a:off x="9316611" y="880225"/>
              <a:ext cx="261280" cy="910793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1" name="Rechteck"/>
            <p:cNvSpPr/>
            <p:nvPr/>
          </p:nvSpPr>
          <p:spPr>
            <a:xfrm>
              <a:off x="10737863" y="683585"/>
              <a:ext cx="533788" cy="88525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Rechteck"/>
            <p:cNvSpPr/>
            <p:nvPr/>
          </p:nvSpPr>
          <p:spPr>
            <a:xfrm>
              <a:off x="9581634" y="688798"/>
              <a:ext cx="1155916" cy="87482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3" name="Rechteck"/>
            <p:cNvSpPr/>
            <p:nvPr/>
          </p:nvSpPr>
          <p:spPr>
            <a:xfrm>
              <a:off x="9583178" y="1564651"/>
              <a:ext cx="858663" cy="229510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4" name="Rechteck"/>
            <p:cNvSpPr/>
            <p:nvPr/>
          </p:nvSpPr>
          <p:spPr>
            <a:xfrm>
              <a:off x="8757182" y="691096"/>
              <a:ext cx="261280" cy="197495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1" name="Oval 40"/>
          <p:cNvSpPr/>
          <p:nvPr/>
        </p:nvSpPr>
        <p:spPr>
          <a:xfrm>
            <a:off x="2472000" y="3190807"/>
            <a:ext cx="340787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8" name="Quadrat"/>
          <p:cNvSpPr/>
          <p:nvPr/>
        </p:nvSpPr>
        <p:spPr>
          <a:xfrm>
            <a:off x="47329" y="3933056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47328" y="4489304"/>
            <a:ext cx="338667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0" name="Quadrat"/>
          <p:cNvSpPr/>
          <p:nvPr/>
        </p:nvSpPr>
        <p:spPr>
          <a:xfrm>
            <a:off x="47328" y="4211181"/>
            <a:ext cx="338667" cy="254001"/>
          </a:xfrm>
          <a:prstGeom prst="rect">
            <a:avLst/>
          </a:prstGeom>
          <a:solidFill>
            <a:srgbClr val="00A5EC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454503" y="3933266"/>
            <a:ext cx="305147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2" name="RF Conditioning (Gun)"/>
          <p:cNvSpPr txBox="1"/>
          <p:nvPr/>
        </p:nvSpPr>
        <p:spPr>
          <a:xfrm>
            <a:off x="454503" y="4211842"/>
            <a:ext cx="1764264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RF Conditioning (Gun)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454503" y="4490416"/>
            <a:ext cx="2766140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451244" y="4768069"/>
            <a:ext cx="3354442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300"/>
            </a:lvl1pPr>
          </a:lstStyle>
          <a:p>
            <a:r>
              <a:t>Beam Commissioning (Linac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47329" y="4768070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6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Image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screen</a:t>
            </a:r>
            <a:r>
              <a:rPr lang="de-DE" sz="2800" b="1" dirty="0" smtClean="0"/>
              <a:t> in S1 </a:t>
            </a:r>
            <a:r>
              <a:rPr lang="de-DE" sz="2800" b="1" dirty="0" err="1" smtClean="0"/>
              <a:t>appears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tilted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620689"/>
            <a:ext cx="58401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tfinfo.desy.de/SINBAD-ARESelog/data/2020/35/28.08/2020-08-28T13:12: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3" y="620689"/>
            <a:ext cx="5840139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653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 </a:t>
            </a:r>
            <a:r>
              <a:rPr lang="de-DE" sz="1600" dirty="0" err="1" smtClean="0"/>
              <a:t>Artem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requires</a:t>
            </a:r>
            <a:r>
              <a:rPr lang="de-DE" sz="1600" dirty="0" smtClean="0"/>
              <a:t> an </a:t>
            </a:r>
            <a:r>
              <a:rPr lang="de-DE" sz="1600" dirty="0" err="1" smtClean="0"/>
              <a:t>image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calibration</a:t>
            </a:r>
            <a:r>
              <a:rPr lang="de-DE" sz="1600" dirty="0" smtClean="0"/>
              <a:t> </a:t>
            </a:r>
            <a:r>
              <a:rPr lang="de-DE" sz="1600" dirty="0" err="1" smtClean="0"/>
              <a:t>grid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evaluate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tilt</a:t>
            </a:r>
            <a:r>
              <a:rPr lang="de-DE" sz="1600" dirty="0" smtClean="0"/>
              <a:t>. </a:t>
            </a:r>
            <a:r>
              <a:rPr lang="de-DE" sz="1600" dirty="0" err="1" smtClean="0"/>
              <a:t>There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28.8.2020, </a:t>
            </a:r>
            <a:r>
              <a:rPr lang="de-DE" sz="1600" dirty="0" err="1" smtClean="0"/>
              <a:t>where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calibration</a:t>
            </a:r>
            <a:r>
              <a:rPr lang="de-DE" sz="1600" dirty="0" smtClean="0"/>
              <a:t> </a:t>
            </a:r>
            <a:r>
              <a:rPr lang="de-DE" sz="1600" dirty="0" err="1" smtClean="0"/>
              <a:t>grid</a:t>
            </a:r>
            <a:r>
              <a:rPr lang="de-DE" sz="1600" dirty="0" smtClean="0"/>
              <a:t> also </a:t>
            </a:r>
            <a:r>
              <a:rPr lang="de-DE" sz="1600" dirty="0" err="1" smtClean="0"/>
              <a:t>appears</a:t>
            </a:r>
            <a:r>
              <a:rPr lang="de-DE" sz="1600" dirty="0" smtClean="0"/>
              <a:t> </a:t>
            </a:r>
            <a:r>
              <a:rPr lang="de-DE" sz="1600" dirty="0" err="1" smtClean="0"/>
              <a:t>tilted</a:t>
            </a:r>
            <a:r>
              <a:rPr lang="de-DE" sz="1600" dirty="0" smtClean="0"/>
              <a:t> (</a:t>
            </a:r>
            <a:r>
              <a:rPr lang="de-DE" sz="1600" dirty="0" err="1" smtClean="0"/>
              <a:t>good</a:t>
            </a:r>
            <a:r>
              <a:rPr lang="de-DE" sz="1600" dirty="0" smtClean="0"/>
              <a:t> </a:t>
            </a:r>
            <a:r>
              <a:rPr lang="de-DE" sz="1600" dirty="0" err="1" smtClean="0"/>
              <a:t>enough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acquire</a:t>
            </a:r>
            <a:r>
              <a:rPr lang="de-DE" sz="1600" dirty="0" smtClean="0"/>
              <a:t> a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one</a:t>
            </a:r>
            <a:r>
              <a:rPr lang="de-DE" sz="1600" dirty="0" smtClean="0"/>
              <a:t> ?).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65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Investigation on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dipole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remnant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field</a:t>
            </a:r>
            <a:r>
              <a:rPr lang="de-DE" sz="2800" b="1" dirty="0" smtClean="0"/>
              <a:t> (1/2)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224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 First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: Enter 0 A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 </a:t>
            </a:r>
            <a:r>
              <a:rPr lang="de-DE" dirty="0" err="1" smtClean="0"/>
              <a:t>tab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+0.015 A on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hysteresis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380074"/>
            <a:ext cx="5324153" cy="4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b="30994"/>
          <a:stretch/>
        </p:blipFill>
        <p:spPr bwMode="auto">
          <a:xfrm>
            <a:off x="5615947" y="1380074"/>
            <a:ext cx="4448888" cy="26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31247"/>
          <a:stretch/>
        </p:blipFill>
        <p:spPr bwMode="auto">
          <a:xfrm>
            <a:off x="5615947" y="4061322"/>
            <a:ext cx="4448888" cy="26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339" y="5661248"/>
            <a:ext cx="499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hysteresis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remnant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-150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4459" y="1991595"/>
            <a:ext cx="182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LI.R1 (after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CHG1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 A.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4535" y="4672844"/>
            <a:ext cx="182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LI.R1 (after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CHG1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-3.3 A.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8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Investigation on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dipole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remnant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field</a:t>
            </a:r>
            <a:r>
              <a:rPr lang="de-DE" sz="2800" b="1" dirty="0" smtClean="0"/>
              <a:t> (2/2)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224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: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manually</a:t>
            </a:r>
            <a:r>
              <a:rPr lang="de-DE" dirty="0" smtClean="0"/>
              <a:t> (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hysteresis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+0.0126 A on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branch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hysteresis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Go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tab</a:t>
            </a:r>
            <a:r>
              <a:rPr lang="de-DE" dirty="0" smtClean="0"/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339" y="5661248"/>
            <a:ext cx="499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hysteresis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remnant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-2.5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4459" y="1991595"/>
            <a:ext cx="182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LI.R1 (after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CHG1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 A.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4535" y="4672844"/>
            <a:ext cx="182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on LI.R1 (after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CHG1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-1 A.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" y="1380073"/>
            <a:ext cx="5324153" cy="4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b="30991"/>
          <a:stretch/>
        </p:blipFill>
        <p:spPr bwMode="auto">
          <a:xfrm>
            <a:off x="5616000" y="1380073"/>
            <a:ext cx="4448888" cy="26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b="31251"/>
          <a:stretch/>
        </p:blipFill>
        <p:spPr bwMode="auto">
          <a:xfrm>
            <a:off x="5616000" y="4061322"/>
            <a:ext cx="4448835" cy="26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6309320"/>
            <a:ext cx="546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u="sng" dirty="0" err="1" smtClean="0"/>
              <a:t>We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should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keep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it</a:t>
            </a:r>
            <a:r>
              <a:rPr lang="de-DE" sz="1400" b="1" u="sng" dirty="0" smtClean="0"/>
              <a:t> in </a:t>
            </a:r>
            <a:r>
              <a:rPr lang="de-DE" sz="1400" b="1" u="sng" dirty="0" err="1" smtClean="0"/>
              <a:t>mind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and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redo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this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study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when</a:t>
            </a:r>
            <a:r>
              <a:rPr lang="de-DE" sz="1400" b="1" u="sng" dirty="0" smtClean="0"/>
              <a:t> all </a:t>
            </a:r>
            <a:r>
              <a:rPr lang="de-DE" sz="1400" b="1" u="sng" dirty="0" err="1" smtClean="0"/>
              <a:t>we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be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aligned</a:t>
            </a:r>
            <a:r>
              <a:rPr lang="de-DE" sz="1400" b="1" u="sng" dirty="0" smtClean="0"/>
              <a:t> (</a:t>
            </a:r>
            <a:r>
              <a:rPr lang="de-DE" sz="1400" b="1" u="sng" dirty="0" err="1" smtClean="0"/>
              <a:t>cathode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laser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and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gun</a:t>
            </a:r>
            <a:r>
              <a:rPr lang="de-DE" sz="1400" b="1" u="sng" dirty="0" smtClean="0"/>
              <a:t> </a:t>
            </a:r>
            <a:r>
              <a:rPr lang="de-DE" sz="1400" b="1" u="sng" dirty="0" err="1" smtClean="0"/>
              <a:t>solenoid</a:t>
            </a:r>
            <a:r>
              <a:rPr lang="de-DE" sz="1400" b="1" u="sng" dirty="0" smtClean="0"/>
              <a:t>).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401845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/>
              <a:t>Weird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behavior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gun</a:t>
            </a:r>
            <a:r>
              <a:rPr lang="de-DE" sz="2800" b="1" dirty="0" smtClean="0"/>
              <a:t> power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1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 Sudden power </a:t>
            </a:r>
            <a:r>
              <a:rPr lang="de-DE" sz="1600" dirty="0" err="1" smtClean="0"/>
              <a:t>jumps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</a:t>
            </a:r>
            <a:r>
              <a:rPr lang="de-DE" sz="1600" dirty="0" err="1" smtClean="0"/>
              <a:t>observed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performing</a:t>
            </a:r>
            <a:r>
              <a:rPr lang="de-DE" sz="1600" dirty="0" smtClean="0"/>
              <a:t> a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scan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also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nothing</a:t>
            </a:r>
            <a:r>
              <a:rPr lang="de-DE" sz="1600" dirty="0" smtClean="0"/>
              <a:t> was </a:t>
            </a:r>
            <a:r>
              <a:rPr lang="de-DE" sz="1600" dirty="0" err="1" smtClean="0"/>
              <a:t>touched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middle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. Amplitude was </a:t>
            </a:r>
            <a:r>
              <a:rPr lang="de-DE" sz="1600" dirty="0" err="1" smtClean="0"/>
              <a:t>constant</a:t>
            </a:r>
            <a:r>
              <a:rPr lang="de-DE" sz="1600" dirty="0" smtClean="0"/>
              <a:t> in </a:t>
            </a:r>
            <a:r>
              <a:rPr lang="de-DE" sz="1600" dirty="0" err="1" smtClean="0"/>
              <a:t>Ulrich‘s</a:t>
            </a:r>
            <a:r>
              <a:rPr lang="de-DE" sz="1600" dirty="0" smtClean="0"/>
              <a:t> </a:t>
            </a:r>
            <a:r>
              <a:rPr lang="de-DE" sz="1600" dirty="0" err="1" smtClean="0"/>
              <a:t>tool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LLRF </a:t>
            </a:r>
            <a:r>
              <a:rPr lang="de-DE" sz="1600" dirty="0" err="1" smtClean="0"/>
              <a:t>server</a:t>
            </a:r>
            <a:r>
              <a:rPr lang="de-DE" sz="1600" dirty="0" smtClean="0"/>
              <a:t>.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340769"/>
            <a:ext cx="8832981" cy="19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76320" y="19294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≈ 25 kW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touched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(18/09/2020).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3356992"/>
            <a:ext cx="4407911" cy="172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356992"/>
            <a:ext cx="4407909" cy="1728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40704" y="5085184"/>
            <a:ext cx="504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(18/09/2020)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7808" y="5085184"/>
            <a:ext cx="504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(21/08/2020)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5608404"/>
            <a:ext cx="5376597" cy="1204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7915" y="5949280"/>
            <a:ext cx="363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360°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2019)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363" y="3356992"/>
            <a:ext cx="2784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 smtClean="0"/>
              <a:t>* The </a:t>
            </a:r>
            <a:r>
              <a:rPr lang="de-DE" sz="1600" dirty="0" err="1" smtClean="0"/>
              <a:t>behavior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large power </a:t>
            </a:r>
            <a:r>
              <a:rPr lang="de-DE" sz="1600" dirty="0" err="1" smtClean="0"/>
              <a:t>jumps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a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scan</a:t>
            </a:r>
            <a:r>
              <a:rPr lang="de-DE" sz="1600" dirty="0" smtClean="0"/>
              <a:t> (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/>
              <a:t> </a:t>
            </a:r>
            <a:r>
              <a:rPr lang="de-DE" sz="1600" dirty="0" smtClean="0"/>
              <a:t>35 kW at max.) was </a:t>
            </a:r>
            <a:r>
              <a:rPr lang="de-DE" sz="1600" dirty="0" err="1" smtClean="0"/>
              <a:t>apparently</a:t>
            </a:r>
            <a:r>
              <a:rPr lang="de-DE" sz="1600" dirty="0" smtClean="0"/>
              <a:t> not </a:t>
            </a:r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recently</a:t>
            </a:r>
            <a:r>
              <a:rPr lang="de-DE" sz="1600" dirty="0" smtClean="0"/>
              <a:t>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360363" y="5190292"/>
            <a:ext cx="2688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 smtClean="0"/>
              <a:t>* Modulator &amp;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 smtClean="0"/>
              <a:t>checked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were</a:t>
            </a:r>
            <a:r>
              <a:rPr lang="de-DE" sz="1600" dirty="0" smtClean="0"/>
              <a:t> ok. Also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reflected</a:t>
            </a:r>
            <a:r>
              <a:rPr lang="de-DE" sz="1600" dirty="0" smtClean="0"/>
              <a:t> power.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37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7988" y="1406427"/>
            <a:ext cx="5183955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Achievements</a:t>
            </a:r>
          </a:p>
          <a:p>
            <a:r>
              <a:rPr lang="en-US" b="1" dirty="0" smtClean="0"/>
              <a:t>Beam at the end of the beamline!</a:t>
            </a:r>
          </a:p>
          <a:p>
            <a:r>
              <a:rPr lang="en-US" dirty="0" smtClean="0"/>
              <a:t>Quadrupole commissioning started</a:t>
            </a:r>
          </a:p>
          <a:p>
            <a:r>
              <a:rPr lang="en-US" dirty="0" smtClean="0"/>
              <a:t>High energy dipole commissioning started</a:t>
            </a:r>
          </a:p>
          <a:p>
            <a:r>
              <a:rPr lang="en-US" dirty="0" smtClean="0"/>
              <a:t>EA1 chamber commissioning started</a:t>
            </a:r>
          </a:p>
          <a:p>
            <a:r>
              <a:rPr lang="en-US" dirty="0" smtClean="0"/>
              <a:t>Tools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6816080" y="1412776"/>
            <a:ext cx="4968552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Issues</a:t>
            </a:r>
          </a:p>
          <a:p>
            <a:r>
              <a:rPr lang="en-US" dirty="0" smtClean="0"/>
              <a:t>X1 screen collision with FC (from last week)</a:t>
            </a:r>
          </a:p>
          <a:p>
            <a:r>
              <a:rPr lang="en-US" dirty="0" smtClean="0"/>
              <a:t>Gun set-point limited to 60MV/m (in software)</a:t>
            </a:r>
          </a:p>
          <a:p>
            <a:r>
              <a:rPr lang="en-US" dirty="0" smtClean="0"/>
              <a:t>Slight forward power jumps at gun</a:t>
            </a:r>
          </a:p>
          <a:p>
            <a:r>
              <a:rPr lang="en-US" dirty="0" smtClean="0"/>
              <a:t>Some magnet power converter and modulator issues (including communication errors, to be investigated by MIN)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at the end of the beamline!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uropka\Downloads\EndOfBeam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047835"/>
            <a:ext cx="4464496" cy="55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384" y="141277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Reproducible working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Also with quadrupoles</a:t>
            </a:r>
          </a:p>
        </p:txBody>
      </p:sp>
      <p:pic>
        <p:nvPicPr>
          <p:cNvPr id="1027" name="Picture 3" descr="C:\Users\kuropka\Downloads\EndOfBeamlineQua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047835"/>
            <a:ext cx="4464497" cy="55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99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TWS2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43760"/>
              </p:ext>
            </p:extLst>
          </p:nvPr>
        </p:nvGraphicFramePr>
        <p:xfrm>
          <a:off x="5015880" y="1484784"/>
          <a:ext cx="6806691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2794320" imgH="1862280" progId="AcroExch.Document.DC">
                  <p:embed/>
                </p:oleObj>
              </mc:Choice>
              <mc:Fallback>
                <p:oleObj name="Acrobat Document" r:id="rId3" imgW="2794320" imgH="18622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5880" y="1484784"/>
                        <a:ext cx="6806691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360" y="1872423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Measured at set phase for TWS1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75 MeV/c input from TWS1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Forward power reading not compatible with momentum gain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37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at EA1 </a:t>
            </a:r>
            <a:r>
              <a:rPr lang="de-DE" dirty="0" err="1" smtClean="0"/>
              <a:t>chamber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kuropka\Downloads\BeamOnD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22" y="1268760"/>
            <a:ext cx="7803778" cy="51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352" y="177281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Sample holder alignment channel (0.5mm) was found swiftly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Beam centered on DLA1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7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at EA1 </a:t>
            </a:r>
            <a:r>
              <a:rPr lang="de-DE" dirty="0" err="1" smtClean="0"/>
              <a:t>chamber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695400" y="1499583"/>
            <a:ext cx="10513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https://ttfinfo.desy.de/SINBAD-ARESelog/show.jsp?dir=/2020/38/17.09&amp;pos=2020-09-17T15:45:00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2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(technical)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376025" cy="5010249"/>
          </a:xfrm>
        </p:spPr>
        <p:txBody>
          <a:bodyPr/>
          <a:lstStyle/>
          <a:p>
            <a:r>
              <a:rPr lang="en-US" dirty="0" smtClean="0"/>
              <a:t>Corrector Magnets: Orientation checked for all magnets – a few more changes necessary</a:t>
            </a:r>
          </a:p>
          <a:p>
            <a:r>
              <a:rPr lang="en-US" dirty="0" smtClean="0"/>
              <a:t>Toroid operational</a:t>
            </a:r>
          </a:p>
          <a:p>
            <a:r>
              <a:rPr lang="en-US" dirty="0" smtClean="0"/>
              <a:t>Except EA.X1 all screen stations are in operation, triggered and calibrated</a:t>
            </a:r>
          </a:p>
          <a:p>
            <a:r>
              <a:rPr lang="en-US" dirty="0" smtClean="0"/>
              <a:t>High energy dipole corrector coil setup and cycling procedure to be investigated.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Crane works and construction work expected – going back to BKR under discussion.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6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38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r>
              <a:rPr lang="en-US" b="1" dirty="0" smtClean="0"/>
              <a:t>Hardware Commissioning </a:t>
            </a:r>
            <a:r>
              <a:rPr lang="en-US" dirty="0" smtClean="0"/>
              <a:t>– all quadrupole Magnets, high energy dipole</a:t>
            </a:r>
          </a:p>
          <a:p>
            <a:r>
              <a:rPr lang="en-US" dirty="0" smtClean="0"/>
              <a:t>Beam Measurements</a:t>
            </a:r>
          </a:p>
          <a:p>
            <a:pPr lvl="1"/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/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scans</a:t>
            </a:r>
            <a:endParaRPr lang="de-DE" dirty="0" smtClean="0"/>
          </a:p>
          <a:p>
            <a:pPr lvl="1"/>
            <a:r>
              <a:rPr lang="de-DE" dirty="0" smtClean="0"/>
              <a:t>Reference </a:t>
            </a:r>
            <a:r>
              <a:rPr lang="de-DE" dirty="0" err="1" smtClean="0"/>
              <a:t>files</a:t>
            </a:r>
            <a:endParaRPr lang="en-US" dirty="0" smtClean="0"/>
          </a:p>
          <a:p>
            <a:pPr lvl="1"/>
            <a:r>
              <a:rPr lang="en-US" dirty="0" smtClean="0"/>
              <a:t>Phase scan vs. Centroid</a:t>
            </a:r>
          </a:p>
          <a:p>
            <a:pPr lvl="1"/>
            <a:r>
              <a:rPr lang="en-US" dirty="0" smtClean="0"/>
              <a:t>QE measurements (please inform Max!)</a:t>
            </a:r>
          </a:p>
          <a:p>
            <a:pPr lvl="1"/>
            <a:r>
              <a:rPr lang="en-US" dirty="0" smtClean="0"/>
              <a:t>Emittance vs. Charge</a:t>
            </a:r>
          </a:p>
          <a:p>
            <a:pPr lvl="1"/>
            <a:r>
              <a:rPr lang="en-US" dirty="0" smtClean="0"/>
              <a:t>Stability measurements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ARES operation meeting, 21.09.2020, W. Kuropka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dirty="0" smtClean="0"/>
              <a:t>3</a:t>
            </a:r>
            <a:r>
              <a:rPr lang="de-DE" dirty="0"/>
              <a:t>9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219606844"/>
              </p:ext>
            </p:extLst>
          </p:nvPr>
        </p:nvGraphicFramePr>
        <p:xfrm>
          <a:off x="378658" y="1196752"/>
          <a:ext cx="11813342" cy="5074920"/>
        </p:xfrm>
        <a:graphic>
          <a:graphicData uri="http://schemas.openxmlformats.org/drawingml/2006/table">
            <a:tbl>
              <a:tblPr bandRow="1"/>
              <a:tblGrid>
                <a:gridCol w="4061158"/>
                <a:gridCol w="7752184"/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MKK, FS-LA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Florian  - Frank </a:t>
                      </a:r>
                      <a:r>
                        <a:rPr lang="de-DE" sz="24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</a:t>
                      </a: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de-DE" sz="2400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Lasershutter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 / 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6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795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DESY_PowerPoint_16x9_en (1)</vt:lpstr>
      <vt:lpstr>Acrobat Document</vt:lpstr>
      <vt:lpstr>ARES operation meeting</vt:lpstr>
      <vt:lpstr>PowerPoint Presentation</vt:lpstr>
      <vt:lpstr>Beam at the end of the beamline!</vt:lpstr>
      <vt:lpstr>TWS2 phase scan</vt:lpstr>
      <vt:lpstr>Beam at EA1 chamber</vt:lpstr>
      <vt:lpstr>Beam at EA1 chamber</vt:lpstr>
      <vt:lpstr>Other (technical) stuff</vt:lpstr>
      <vt:lpstr>Plans for week 38 </vt:lpstr>
      <vt:lpstr>Schedule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Kuropka, Willi</cp:lastModifiedBy>
  <cp:revision>100</cp:revision>
  <dcterms:created xsi:type="dcterms:W3CDTF">2020-02-10T13:37:05Z</dcterms:created>
  <dcterms:modified xsi:type="dcterms:W3CDTF">2020-09-21T10:30:33Z</dcterms:modified>
</cp:coreProperties>
</file>