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1" r:id="rId2"/>
    <p:sldId id="310" r:id="rId3"/>
    <p:sldId id="311" r:id="rId4"/>
    <p:sldId id="317" r:id="rId5"/>
    <p:sldId id="325" r:id="rId6"/>
    <p:sldId id="326" r:id="rId7"/>
    <p:sldId id="329" r:id="rId8"/>
    <p:sldId id="328" r:id="rId9"/>
    <p:sldId id="324" r:id="rId10"/>
    <p:sldId id="322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2AB4C2"/>
    <a:srgbClr val="00A5EB"/>
    <a:srgbClr val="FFFF99"/>
    <a:srgbClr val="D3E903"/>
    <a:srgbClr val="FFFF00"/>
    <a:srgbClr val="FFFFFF"/>
    <a:srgbClr val="9C9E9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382" y="3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Committments ECAL</a:t>
            </a:r>
          </a:p>
        </c:rich>
      </c:tx>
      <c:layout>
        <c:manualLayout>
          <c:xMode val="edge"/>
          <c:yMode val="edge"/>
          <c:x val="0.378763779527559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Tabelle1!$A$3:$A$6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Tabelle1!$B$3:$B$6</c:f>
              <c:numCache>
                <c:formatCode>General</c:formatCode>
                <c:ptCount val="4"/>
                <c:pt idx="0">
                  <c:v>148400</c:v>
                </c:pt>
                <c:pt idx="1">
                  <c:v>50000</c:v>
                </c:pt>
                <c:pt idx="2">
                  <c:v>76000</c:v>
                </c:pt>
                <c:pt idx="3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C-4B7F-A394-053855837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1103024"/>
        <c:axId val="701103352"/>
      </c:barChart>
      <c:catAx>
        <c:axId val="70110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352"/>
        <c:crosses val="autoZero"/>
        <c:auto val="1"/>
        <c:lblAlgn val="ctr"/>
        <c:lblOffset val="100"/>
        <c:noMultiLvlLbl val="0"/>
      </c:catAx>
      <c:valAx>
        <c:axId val="7011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Expenditures ECAL</a:t>
            </a:r>
          </a:p>
        </c:rich>
      </c:tx>
      <c:layout>
        <c:manualLayout>
          <c:xMode val="edge"/>
          <c:yMode val="edge"/>
          <c:x val="0.378763779527559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Tabelle1!$A$3:$A$6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Tabelle1!$B$3:$B$6</c:f>
              <c:numCache>
                <c:formatCode>General</c:formatCode>
                <c:ptCount val="4"/>
                <c:pt idx="0">
                  <c:v>69800</c:v>
                </c:pt>
                <c:pt idx="1">
                  <c:v>128600</c:v>
                </c:pt>
                <c:pt idx="2">
                  <c:v>56400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4587-9664-C3120A6CE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1103024"/>
        <c:axId val="701103352"/>
      </c:barChart>
      <c:catAx>
        <c:axId val="70110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352"/>
        <c:crosses val="autoZero"/>
        <c:auto val="1"/>
        <c:lblAlgn val="ctr"/>
        <c:lblOffset val="100"/>
        <c:noMultiLvlLbl val="0"/>
      </c:catAx>
      <c:valAx>
        <c:axId val="7011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0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4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4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2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0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8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17.09.2020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LUXE ECAL budget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and phase1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8904" y="971206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83879"/>
              </p:ext>
            </p:extLst>
          </p:nvPr>
        </p:nvGraphicFramePr>
        <p:xfrm>
          <a:off x="1964654" y="2052175"/>
          <a:ext cx="5441986" cy="334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4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609" y="1760282"/>
            <a:ext cx="5378338" cy="33020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4682" y="1045883"/>
            <a:ext cx="258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ECAL </a:t>
            </a:r>
            <a:r>
              <a:rPr lang="de-DE" sz="2400" dirty="0" err="1" smtClean="0"/>
              <a:t>structure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39805" y="3914589"/>
            <a:ext cx="224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detector</a:t>
            </a:r>
            <a:r>
              <a:rPr lang="de-DE" dirty="0" smtClean="0"/>
              <a:t> planes</a:t>
            </a:r>
            <a:endParaRPr lang="en-GB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968188" y="3489867"/>
            <a:ext cx="579718" cy="4247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43" y="1493942"/>
            <a:ext cx="2637411" cy="393993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009753" y="5209142"/>
            <a:ext cx="287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Tungsten </a:t>
            </a:r>
            <a:r>
              <a:rPr lang="de-DE" dirty="0" err="1" smtClean="0"/>
              <a:t>absorber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55x5.5x0.35 cm</a:t>
            </a:r>
            <a:r>
              <a:rPr lang="de-DE" baseline="30000" dirty="0" smtClean="0"/>
              <a:t>3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insertion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detrector</a:t>
            </a:r>
            <a:r>
              <a:rPr lang="de-DE" dirty="0" smtClean="0"/>
              <a:t> plane </a:t>
            </a:r>
            <a:endParaRPr lang="en-GB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6919152" y="4615313"/>
            <a:ext cx="1196895" cy="806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1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9744" y="900113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6" y="1121734"/>
            <a:ext cx="2584876" cy="39451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04" y="1456415"/>
            <a:ext cx="5041222" cy="39451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5948" y="5232305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plane </a:t>
            </a:r>
            <a:r>
              <a:rPr lang="de-DE" dirty="0" err="1" smtClean="0"/>
              <a:t>with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063784" y="5401582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 0 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8190" y="1129151"/>
            <a:ext cx="8635854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GB"/>
              <a:t>The calorimeter is subdivided in 5 modules, each 10.5x5.5 cm2 in area.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70098" y="1958361"/>
            <a:ext cx="6613027" cy="935307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0" name="Gerader Verbinder 19"/>
          <p:cNvCxnSpPr/>
          <p:nvPr/>
        </p:nvCxnSpPr>
        <p:spPr>
          <a:xfrm>
            <a:off x="1985258" y="1983093"/>
            <a:ext cx="15587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3235124" y="1958363"/>
            <a:ext cx="631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656117" y="1958363"/>
            <a:ext cx="0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016931" y="1983093"/>
            <a:ext cx="13479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02172" y="3253386"/>
            <a:ext cx="7677898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following a cost estimate for one module is given: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sensor has a size of 5.5 x 10.5 cm2. Tungsten plates are made of the same size.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one tungsten plate is 550 x 55 x 3.5 mm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105,88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 the tungsten mass density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19.3 gcm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mass per plate amounts to 2,04 kg. For 20 plates this is 41 kg.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a price of 400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plate, the total price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about 8000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$, or 6800 Euro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for the production of the mechanical frame is estimated from the DESY engineers to be about 1000 Euro.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418473" y="2195183"/>
            <a:ext cx="188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phase0</a:t>
            </a:r>
            <a:endParaRPr lang="en-GB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4659067" y="1967752"/>
            <a:ext cx="2742685" cy="925916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 two </a:t>
            </a:r>
            <a:r>
              <a:rPr lang="en-US" sz="2800" dirty="0" err="1" smtClean="0"/>
              <a:t>modues</a:t>
            </a:r>
            <a:r>
              <a:rPr lang="en-US" sz="2800" dirty="0" smtClean="0"/>
              <a:t> instrumented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25039"/>
              </p:ext>
            </p:extLst>
          </p:nvPr>
        </p:nvGraphicFramePr>
        <p:xfrm>
          <a:off x="239805" y="1124643"/>
          <a:ext cx="4086612" cy="4102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792">
                  <a:extLst>
                    <a:ext uri="{9D8B030D-6E8A-4147-A177-3AD203B41FA5}">
                      <a16:colId xmlns:a16="http://schemas.microsoft.com/office/drawing/2014/main" val="6081128"/>
                    </a:ext>
                  </a:extLst>
                </a:gridCol>
                <a:gridCol w="945410">
                  <a:extLst>
                    <a:ext uri="{9D8B030D-6E8A-4147-A177-3AD203B41FA5}">
                      <a16:colId xmlns:a16="http://schemas.microsoft.com/office/drawing/2014/main" val="2550473654"/>
                    </a:ext>
                  </a:extLst>
                </a:gridCol>
                <a:gridCol w="945410">
                  <a:extLst>
                    <a:ext uri="{9D8B030D-6E8A-4147-A177-3AD203B41FA5}">
                      <a16:colId xmlns:a16="http://schemas.microsoft.com/office/drawing/2014/main" val="973940072"/>
                    </a:ext>
                  </a:extLst>
                </a:gridCol>
              </a:tblGrid>
              <a:tr h="324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Committments 2021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number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price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19957297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85669443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83784007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support frame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53770972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sensor carbon support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15974312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09095149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(HV and signal)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94631374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36443744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silicon sensors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63591757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54673523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ASICS, prototyping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81860211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24000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66932673"/>
                  </a:ext>
                </a:extLst>
              </a:tr>
              <a:tr h="282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10644802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73014065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Tooling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3087068"/>
                  </a:ext>
                </a:extLst>
              </a:tr>
              <a:tr h="2289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555978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148400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36554284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02038"/>
              </p:ext>
            </p:extLst>
          </p:nvPr>
        </p:nvGraphicFramePr>
        <p:xfrm>
          <a:off x="4768907" y="1124643"/>
          <a:ext cx="3826452" cy="404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6004">
                  <a:extLst>
                    <a:ext uri="{9D8B030D-6E8A-4147-A177-3AD203B41FA5}">
                      <a16:colId xmlns:a16="http://schemas.microsoft.com/office/drawing/2014/main" val="2925164431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3280604156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3435615212"/>
                    </a:ext>
                  </a:extLst>
                </a:gridCol>
              </a:tblGrid>
              <a:tr h="24560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Committments 2022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47071335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81885547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 electronics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80214118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assembly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01245556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53545007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4261003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 and LV devices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14301427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connectors,  PP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6525620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40309764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21341001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97533531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66078568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05005462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86987220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44717642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03169643"/>
                  </a:ext>
                </a:extLst>
              </a:tr>
              <a:tr h="285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64210853"/>
                  </a:ext>
                </a:extLst>
              </a:tr>
              <a:tr h="20142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58888209"/>
                  </a:ext>
                </a:extLst>
              </a:tr>
              <a:tr h="285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198400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28415138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514701" y="5396298"/>
            <a:ext cx="408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WINTER 2022/23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6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budget, two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356"/>
              </p:ext>
            </p:extLst>
          </p:nvPr>
        </p:nvGraphicFramePr>
        <p:xfrm>
          <a:off x="290961" y="1066895"/>
          <a:ext cx="3403600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3277722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978346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11622006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expenditures in 2021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792085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97970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59026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support frame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77632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ASICS, prototyping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27775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sensor carbon support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78289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0055207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69800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9555984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38826"/>
              </p:ext>
            </p:extLst>
          </p:nvPr>
        </p:nvGraphicFramePr>
        <p:xfrm>
          <a:off x="3976719" y="1046960"/>
          <a:ext cx="3918472" cy="4905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448">
                  <a:extLst>
                    <a:ext uri="{9D8B030D-6E8A-4147-A177-3AD203B41FA5}">
                      <a16:colId xmlns:a16="http://schemas.microsoft.com/office/drawing/2014/main" val="1820644435"/>
                    </a:ext>
                  </a:extLst>
                </a:gridCol>
                <a:gridCol w="906512">
                  <a:extLst>
                    <a:ext uri="{9D8B030D-6E8A-4147-A177-3AD203B41FA5}">
                      <a16:colId xmlns:a16="http://schemas.microsoft.com/office/drawing/2014/main" val="1052881545"/>
                    </a:ext>
                  </a:extLst>
                </a:gridCol>
                <a:gridCol w="906512">
                  <a:extLst>
                    <a:ext uri="{9D8B030D-6E8A-4147-A177-3AD203B41FA5}">
                      <a16:colId xmlns:a16="http://schemas.microsoft.com/office/drawing/2014/main" val="3175636704"/>
                    </a:ext>
                  </a:extLst>
                </a:gridCol>
              </a:tblGrid>
              <a:tr h="53763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expenditures in 2022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7468296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61042636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(HV and signal)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2259686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silicon sensors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8041725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 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smtClean="0">
                          <a:effectLst/>
                        </a:rPr>
                        <a:t>24000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33545155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63707924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Tooling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3970902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 electronics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781742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assembly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9387318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4416978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 and LV devices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1177782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connectors,  PP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46741971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6682256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07518993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2986560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13074153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67913251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43348563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10388058"/>
                  </a:ext>
                </a:extLst>
              </a:tr>
              <a:tr h="2834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128600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08362056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82353847"/>
                  </a:ext>
                </a:extLst>
              </a:tr>
              <a:tr h="2834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198400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1153999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8519" y="4701354"/>
            <a:ext cx="408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WINTER 2022/23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1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Phase1 budget, three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13215"/>
              </p:ext>
            </p:extLst>
          </p:nvPr>
        </p:nvGraphicFramePr>
        <p:xfrm>
          <a:off x="620826" y="879205"/>
          <a:ext cx="4891699" cy="550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284">
                  <a:extLst>
                    <a:ext uri="{9D8B030D-6E8A-4147-A177-3AD203B41FA5}">
                      <a16:colId xmlns:a16="http://schemas.microsoft.com/office/drawing/2014/main" val="3227067610"/>
                    </a:ext>
                  </a:extLst>
                </a:gridCol>
                <a:gridCol w="837805">
                  <a:extLst>
                    <a:ext uri="{9D8B030D-6E8A-4147-A177-3AD203B41FA5}">
                      <a16:colId xmlns:a16="http://schemas.microsoft.com/office/drawing/2014/main" val="509202408"/>
                    </a:ext>
                  </a:extLst>
                </a:gridCol>
                <a:gridCol w="837805">
                  <a:extLst>
                    <a:ext uri="{9D8B030D-6E8A-4147-A177-3AD203B41FA5}">
                      <a16:colId xmlns:a16="http://schemas.microsoft.com/office/drawing/2014/main" val="2859520759"/>
                    </a:ext>
                  </a:extLst>
                </a:gridCol>
                <a:gridCol w="837805">
                  <a:extLst>
                    <a:ext uri="{9D8B030D-6E8A-4147-A177-3AD203B41FA5}">
                      <a16:colId xmlns:a16="http://schemas.microsoft.com/office/drawing/2014/main" val="4063063953"/>
                    </a:ext>
                  </a:extLst>
                </a:gridCol>
              </a:tblGrid>
              <a:tr h="26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 err="1">
                          <a:effectLst/>
                        </a:rPr>
                        <a:t>Committments</a:t>
                      </a:r>
                      <a:r>
                        <a:rPr lang="en-GB" sz="1500" u="none" strike="noStrike" dirty="0">
                          <a:effectLst/>
                        </a:rPr>
                        <a:t> </a:t>
                      </a:r>
                      <a:r>
                        <a:rPr lang="en-GB" sz="1500" u="none" strike="noStrike" dirty="0" smtClean="0">
                          <a:effectLst/>
                        </a:rPr>
                        <a:t>2023/24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8564262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088212851"/>
                  </a:ext>
                </a:extLst>
              </a:tr>
              <a:tr h="34404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sensor support st+5:26ructures (carbon etc)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751246155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009827542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 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594511681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Kapton, signal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804343893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514205071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Silicon sensors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228990026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386186812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ASIC channels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</a:rPr>
                        <a:t>36000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205827734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front-end electronics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639219748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PCB and assemply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921478467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auxiliary components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22668212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386816823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supplies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434129570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911198395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375504344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155357368"/>
                  </a:ext>
                </a:extLst>
              </a:tr>
              <a:tr h="344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cables and connectors, patch panels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57604735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817429168"/>
                  </a:ext>
                </a:extLst>
              </a:tr>
              <a:tr h="18924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Data acquisition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076481398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72647870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Receiver cards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936205274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671575410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 computer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157102845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Tooling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211825383"/>
                  </a:ext>
                </a:extLst>
              </a:tr>
              <a:tr h="26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sum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156400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25056958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87085" y="3331209"/>
            <a:ext cx="328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Phase1 budget, three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6773"/>
              </p:ext>
            </p:extLst>
          </p:nvPr>
        </p:nvGraphicFramePr>
        <p:xfrm>
          <a:off x="513105" y="901501"/>
          <a:ext cx="4223996" cy="6186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475">
                  <a:extLst>
                    <a:ext uri="{9D8B030D-6E8A-4147-A177-3AD203B41FA5}">
                      <a16:colId xmlns:a16="http://schemas.microsoft.com/office/drawing/2014/main" val="1180601859"/>
                    </a:ext>
                  </a:extLst>
                </a:gridCol>
                <a:gridCol w="807929">
                  <a:extLst>
                    <a:ext uri="{9D8B030D-6E8A-4147-A177-3AD203B41FA5}">
                      <a16:colId xmlns:a16="http://schemas.microsoft.com/office/drawing/2014/main" val="2420573797"/>
                    </a:ext>
                  </a:extLst>
                </a:gridCol>
                <a:gridCol w="617857">
                  <a:extLst>
                    <a:ext uri="{9D8B030D-6E8A-4147-A177-3AD203B41FA5}">
                      <a16:colId xmlns:a16="http://schemas.microsoft.com/office/drawing/2014/main" val="430694235"/>
                    </a:ext>
                  </a:extLst>
                </a:gridCol>
                <a:gridCol w="504735">
                  <a:extLst>
                    <a:ext uri="{9D8B030D-6E8A-4147-A177-3AD203B41FA5}">
                      <a16:colId xmlns:a16="http://schemas.microsoft.com/office/drawing/2014/main" val="3152700812"/>
                    </a:ext>
                  </a:extLst>
                </a:gridCol>
              </a:tblGrid>
              <a:tr h="2481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Expenditures </a:t>
                      </a:r>
                      <a:r>
                        <a:rPr lang="en-GB" sz="1400" u="none" strike="noStrike" dirty="0" smtClean="0">
                          <a:effectLst/>
                        </a:rPr>
                        <a:t>2024/25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137551531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688025879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07623550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sensor support st+5:26ructures (carbon etc)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420361180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60589229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 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309565130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Kapton, signal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027721293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31326095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Silicon sensors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56431047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259632018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ASIC channels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</a:rPr>
                        <a:t>36000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980967646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front-end electronics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954782087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PCB and assemply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267551847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auxiliary components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337672505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059463795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supplies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37021656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664702689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504468746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923119468"/>
                  </a:ext>
                </a:extLst>
              </a:tr>
              <a:tr h="11209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cables and connectors, patch panels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757059167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935037163"/>
                  </a:ext>
                </a:extLst>
              </a:tr>
              <a:tr h="1788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Data acquisition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68670681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243550429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Receiver cards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108158456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55722380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 computer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71501982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Tooling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712255646"/>
                  </a:ext>
                </a:extLst>
              </a:tr>
              <a:tr h="2481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156400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43478263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87085" y="3331209"/>
            <a:ext cx="328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</a:t>
            </a:r>
            <a:r>
              <a:rPr lang="en-US" sz="2800" dirty="0" smtClean="0"/>
              <a:t>budget, phase0 and phase1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4579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017335"/>
              </p:ext>
            </p:extLst>
          </p:nvPr>
        </p:nvGraphicFramePr>
        <p:xfrm>
          <a:off x="1274935" y="1661595"/>
          <a:ext cx="5687568" cy="344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9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588</Words>
  <Application>Microsoft Office PowerPoint</Application>
  <PresentationFormat>Bildschirmpräsentation (4:3)</PresentationFormat>
  <Paragraphs>408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PPT-Vorlage_en</vt:lpstr>
      <vt:lpstr>LUXE ECAL budget </vt:lpstr>
      <vt:lpstr>ECAL budget</vt:lpstr>
      <vt:lpstr>ECAL budget</vt:lpstr>
      <vt:lpstr>Phase 0  budget</vt:lpstr>
      <vt:lpstr>Phase0 budget two modues instrumented</vt:lpstr>
      <vt:lpstr>Phase0 budget, two modules</vt:lpstr>
      <vt:lpstr>Phase1 budget, three modules</vt:lpstr>
      <vt:lpstr>Phase1 budget, three modules</vt:lpstr>
      <vt:lpstr>ECAL budget, phase0 and phase1</vt:lpstr>
      <vt:lpstr>Phase0 and phase1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293</cp:revision>
  <dcterms:created xsi:type="dcterms:W3CDTF">2012-02-28T14:56:30Z</dcterms:created>
  <dcterms:modified xsi:type="dcterms:W3CDTF">2020-09-24T15:09:41Z</dcterms:modified>
</cp:coreProperties>
</file>