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4" r:id="rId5"/>
  </p:sldMasterIdLst>
  <p:notesMasterIdLst>
    <p:notesMasterId r:id="rId14"/>
  </p:notesMasterIdLst>
  <p:handoutMasterIdLst>
    <p:handoutMasterId r:id="rId15"/>
  </p:handoutMasterIdLst>
  <p:sldIdLst>
    <p:sldId id="3077" r:id="rId6"/>
    <p:sldId id="3112" r:id="rId7"/>
    <p:sldId id="3113" r:id="rId8"/>
    <p:sldId id="3114" r:id="rId9"/>
    <p:sldId id="3115" r:id="rId10"/>
    <p:sldId id="3118" r:id="rId11"/>
    <p:sldId id="3117" r:id="rId12"/>
    <p:sldId id="3116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7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62A"/>
    <a:srgbClr val="FF791E"/>
    <a:srgbClr val="FFFFFF"/>
    <a:srgbClr val="EBEBEB"/>
    <a:srgbClr val="EEEEEE"/>
    <a:srgbClr val="F8F8F8"/>
    <a:srgbClr val="D13B3B"/>
    <a:srgbClr val="F6D8D8"/>
    <a:srgbClr val="EDB638"/>
    <a:srgbClr val="545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5" autoAdjust="0"/>
    <p:restoredTop sz="94710" autoAdjust="0"/>
  </p:normalViewPr>
  <p:slideViewPr>
    <p:cSldViewPr snapToGrid="0" snapToObjects="1">
      <p:cViewPr varScale="1">
        <p:scale>
          <a:sx n="76" d="100"/>
          <a:sy n="76" d="100"/>
        </p:scale>
        <p:origin x="378" y="66"/>
      </p:cViewPr>
      <p:guideLst>
        <p:guide orient="horz" pos="912"/>
        <p:guide pos="70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1891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7B84E-E29E-4E9F-8EC4-F0FB55F2E732}" type="datetimeFigureOut">
              <a:rPr lang="en-GB" smtClean="0"/>
              <a:t>01/12/2020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9DA03-DF80-4579-B771-6341D7A4BE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414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7E555-9380-714B-AEA7-F0DFB67531BD}" type="datetimeFigureOut">
              <a:t>01.12.2020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F37E3-D61C-4C4B-8AD2-D70E789ECEC8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5.pn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1.xml"/><Relationship Id="rId7" Type="http://schemas.openxmlformats.org/officeDocument/2006/relationships/image" Target="../media/image3.jpeg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3.xml"/><Relationship Id="rId7" Type="http://schemas.openxmlformats.org/officeDocument/2006/relationships/image" Target="../media/image3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20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49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11667" cy="158750"/>
          </a:xfrm>
          <a:prstGeom prst="rect">
            <a:avLst/>
          </a:prstGeom>
          <a:solidFill>
            <a:srgbClr val="D1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5000" b="0" i="0" baseline="0" dirty="0">
              <a:latin typeface="Roboto Light"/>
              <a:sym typeface="Roboto Ligh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9144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81516"/>
            <a:ext cx="12192000" cy="19764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914400" y="353396"/>
            <a:ext cx="103632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000" b="0" i="0" spc="-151">
                <a:solidFill>
                  <a:schemeClr val="bg2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524000" y="298337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1226" y="5340101"/>
            <a:ext cx="1989553" cy="969117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211667" y="646545"/>
            <a:ext cx="11758660" cy="3417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>
              <a:solidFill>
                <a:srgbClr val="EEEE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3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ext Slide 2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51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 userDrawn="1"/>
        </p:nvSpPr>
        <p:spPr>
          <a:xfrm>
            <a:off x="0" y="6436687"/>
            <a:ext cx="12192000" cy="438090"/>
          </a:xfrm>
          <a:prstGeom prst="rect">
            <a:avLst/>
          </a:prstGeom>
          <a:solidFill>
            <a:srgbClr val="04020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C5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9144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5"/>
          <p:cNvSpPr>
            <a:spLocks noGrp="1"/>
          </p:cNvSpPr>
          <p:nvPr>
            <p:ph type="title" hasCustomPrompt="1"/>
          </p:nvPr>
        </p:nvSpPr>
        <p:spPr>
          <a:xfrm>
            <a:off x="269242" y="223883"/>
            <a:ext cx="11617961" cy="6339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2400" u="non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1182" y="6512535"/>
            <a:ext cx="537207" cy="263583"/>
          </a:xfrm>
          <a:prstGeom prst="rect">
            <a:avLst/>
          </a:prstGeom>
        </p:spPr>
      </p:pic>
      <p:sp>
        <p:nvSpPr>
          <p:cNvPr id="21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5810887" y="6452272"/>
            <a:ext cx="631143" cy="365125"/>
          </a:xfrm>
        </p:spPr>
        <p:txBody>
          <a:bodyPr/>
          <a:lstStyle>
            <a:lvl1pPr algn="ctr">
              <a:defRPr sz="800" b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A7C607-FE79-0944-B598-516BC06870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6453206"/>
            <a:ext cx="4988984" cy="390713"/>
          </a:xfrm>
          <a:prstGeom prst="rect">
            <a:avLst/>
          </a:prstGeom>
        </p:spPr>
        <p:txBody>
          <a:bodyPr/>
          <a:lstStyle>
            <a:lvl1pPr>
              <a:defRPr sz="700" b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4167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Slide 2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54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11667" cy="158750"/>
          </a:xfrm>
          <a:prstGeom prst="rect">
            <a:avLst/>
          </a:prstGeom>
          <a:solidFill>
            <a:srgbClr val="D1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400" b="1" i="0" baseline="0" dirty="0">
              <a:latin typeface="Roboto" panose="02000000000000000000"/>
              <a:sym typeface="Roboto" panose="0200000000000000000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6436687"/>
            <a:ext cx="12192000" cy="438090"/>
          </a:xfrm>
          <a:prstGeom prst="rect">
            <a:avLst/>
          </a:prstGeom>
          <a:solidFill>
            <a:srgbClr val="04020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EEEE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9144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5"/>
          <p:cNvSpPr>
            <a:spLocks noGrp="1"/>
          </p:cNvSpPr>
          <p:nvPr>
            <p:ph type="title" hasCustomPrompt="1"/>
          </p:nvPr>
        </p:nvSpPr>
        <p:spPr>
          <a:xfrm>
            <a:off x="269242" y="223883"/>
            <a:ext cx="11617961" cy="6339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u="non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1182" y="6512535"/>
            <a:ext cx="537207" cy="263583"/>
          </a:xfrm>
          <a:prstGeom prst="rect">
            <a:avLst/>
          </a:prstGeom>
        </p:spPr>
      </p:pic>
      <p:sp>
        <p:nvSpPr>
          <p:cNvPr id="21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5810887" y="6452272"/>
            <a:ext cx="631143" cy="365125"/>
          </a:xfrm>
        </p:spPr>
        <p:txBody>
          <a:bodyPr/>
          <a:lstStyle>
            <a:lvl1pPr algn="ctr">
              <a:defRPr sz="800" b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A7C607-FE79-0944-B598-516BC06870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6453206"/>
            <a:ext cx="4988984" cy="390713"/>
          </a:xfrm>
          <a:prstGeom prst="rect">
            <a:avLst/>
          </a:prstGeom>
        </p:spPr>
        <p:txBody>
          <a:bodyPr/>
          <a:lstStyle>
            <a:lvl1pPr>
              <a:defRPr sz="700" b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69240" y="1012830"/>
            <a:ext cx="11617960" cy="4545013"/>
          </a:xfrm>
          <a:prstGeom prst="rect">
            <a:avLst/>
          </a:prstGeom>
        </p:spPr>
        <p:txBody>
          <a:bodyPr/>
          <a:lstStyle>
            <a:lvl1pPr marL="233357" indent="-233357">
              <a:lnSpc>
                <a:spcPct val="100000"/>
              </a:lnSpc>
              <a:spcBef>
                <a:spcPts val="18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-223833">
              <a:buClr>
                <a:schemeClr val="bg2"/>
              </a:buCl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90545" indent="-233357">
              <a:buClr>
                <a:schemeClr val="bg2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29255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Slide 2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56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11667" cy="158750"/>
          </a:xfrm>
          <a:prstGeom prst="rect">
            <a:avLst/>
          </a:prstGeom>
          <a:solidFill>
            <a:srgbClr val="D1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400" b="1" i="0" baseline="0" dirty="0">
              <a:latin typeface="Roboto" panose="02000000000000000000"/>
              <a:sym typeface="Roboto" panose="0200000000000000000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6436687"/>
            <a:ext cx="12192000" cy="438090"/>
          </a:xfrm>
          <a:prstGeom prst="rect">
            <a:avLst/>
          </a:prstGeom>
          <a:solidFill>
            <a:srgbClr val="04020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C5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9144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5781367"/>
            <a:ext cx="12192000" cy="6553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1182" y="6512535"/>
            <a:ext cx="537207" cy="263583"/>
          </a:xfrm>
          <a:prstGeom prst="rect">
            <a:avLst/>
          </a:prstGeom>
        </p:spPr>
      </p:pic>
      <p:sp>
        <p:nvSpPr>
          <p:cNvPr id="21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5810887" y="6452272"/>
            <a:ext cx="631143" cy="365125"/>
          </a:xfrm>
        </p:spPr>
        <p:txBody>
          <a:bodyPr/>
          <a:lstStyle>
            <a:lvl1pPr algn="ctr">
              <a:defRPr sz="800" b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A7C607-FE79-0944-B598-516BC06870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6453206"/>
            <a:ext cx="4988984" cy="390713"/>
          </a:xfrm>
          <a:prstGeom prst="rect">
            <a:avLst/>
          </a:prstGeom>
        </p:spPr>
        <p:txBody>
          <a:bodyPr/>
          <a:lstStyle>
            <a:lvl1pPr>
              <a:defRPr sz="700" b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25" name="Title 5"/>
          <p:cNvSpPr>
            <a:spLocks noGrp="1"/>
          </p:cNvSpPr>
          <p:nvPr>
            <p:ph type="title" hasCustomPrompt="1"/>
          </p:nvPr>
        </p:nvSpPr>
        <p:spPr>
          <a:xfrm>
            <a:off x="269242" y="223883"/>
            <a:ext cx="11617961" cy="6339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u="non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68821" y="5806842"/>
            <a:ext cx="11628967" cy="58578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Takeaway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69240" y="1012830"/>
            <a:ext cx="11617960" cy="4545013"/>
          </a:xfrm>
          <a:prstGeom prst="rect">
            <a:avLst/>
          </a:prstGeom>
        </p:spPr>
        <p:txBody>
          <a:bodyPr/>
          <a:lstStyle>
            <a:lvl1pPr marL="233357" indent="-233357">
              <a:lnSpc>
                <a:spcPct val="100000"/>
              </a:lnSpc>
              <a:spcBef>
                <a:spcPts val="18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-223833">
              <a:buClr>
                <a:schemeClr val="bg2"/>
              </a:buCl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90545" indent="-233357">
              <a:buClr>
                <a:schemeClr val="bg2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304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lti-lin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" y="2468881"/>
            <a:ext cx="12191999" cy="2911042"/>
          </a:xfrm>
        </p:spPr>
        <p:txBody>
          <a:bodyPr>
            <a:no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2400" b="1" i="0">
                <a:solidFill>
                  <a:schemeClr val="bg2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Multi-line Divider Slide Titles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144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D13B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911D98-4445-4C47-A85D-5A394C3BF2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869078"/>
            <a:ext cx="12192000" cy="19812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901" y="1270275"/>
            <a:ext cx="2117747" cy="103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1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lti-lin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" y="2468881"/>
            <a:ext cx="12191999" cy="2911042"/>
          </a:xfrm>
        </p:spPr>
        <p:txBody>
          <a:bodyPr>
            <a:no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2400" b="1" i="0">
                <a:solidFill>
                  <a:schemeClr val="bg2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Multi-line Divider Slide Titles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144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D13B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911D98-4445-4C47-A85D-5A394C3BF2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869078"/>
            <a:ext cx="12192000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901" y="1270275"/>
            <a:ext cx="2117747" cy="103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1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Multi-lin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" y="2468881"/>
            <a:ext cx="12191999" cy="2911042"/>
          </a:xfrm>
        </p:spPr>
        <p:txBody>
          <a:bodyPr>
            <a:no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2400" b="1" i="0">
                <a:solidFill>
                  <a:schemeClr val="bg2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Multi-line Divider Slide Titles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144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D13B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901" y="1270275"/>
            <a:ext cx="2117747" cy="1031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229EDB-BE3D-9747-86E4-4A9551FB3A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6800"/>
            <a:ext cx="12192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20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59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11667" cy="15875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5000" b="0" i="0" baseline="0" dirty="0">
              <a:solidFill>
                <a:srgbClr val="EEEEEE"/>
              </a:solidFill>
              <a:latin typeface="Roboto Light"/>
              <a:sym typeface="Roboto Ligh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81516"/>
            <a:ext cx="12192000" cy="1976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1226" y="5340101"/>
            <a:ext cx="1989553" cy="96911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353396"/>
            <a:ext cx="103632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000" b="0" i="0" spc="-151">
                <a:solidFill>
                  <a:schemeClr val="bg2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2389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20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1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11667" cy="15875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5000" b="0" i="0" baseline="0" dirty="0">
              <a:solidFill>
                <a:srgbClr val="EEEEEE"/>
              </a:solidFill>
              <a:latin typeface="Roboto Light"/>
              <a:sym typeface="Roboto Ligh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81516"/>
            <a:ext cx="12192000" cy="1976484"/>
          </a:xfrm>
          <a:prstGeom prst="rect">
            <a:avLst/>
          </a:prstGeom>
        </p:spPr>
      </p:pic>
      <p:pic>
        <p:nvPicPr>
          <p:cNvPr id="431217" name="Picture 113" descr="K:\Public\Marketing_Communication\1_NVENT\nVent_Logos_INTERNE_VERWENDUNG\nVent Logo (NO Registration Mark)\nVent Logo (NO Registration Mark)\RGB (web)\nVent_Logo_RGB_rev_F2.png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0881" y="5340098"/>
            <a:ext cx="1990243" cy="96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353396"/>
            <a:ext cx="103632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000" b="0" i="0" spc="-151">
                <a:solidFill>
                  <a:schemeClr val="bg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9951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73683262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470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5767" y="6419914"/>
            <a:ext cx="63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fld id="{D5A7C607-FE79-0944-B598-516BC06870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69239" y="822960"/>
            <a:ext cx="11618976" cy="0"/>
          </a:xfrm>
          <a:prstGeom prst="line">
            <a:avLst/>
          </a:prstGeom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62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en-US" sz="2400" b="1" i="0" kern="1200" dirty="0">
          <a:solidFill>
            <a:schemeClr val="tx2"/>
          </a:solidFill>
          <a:latin typeface="Roboto" charset="0"/>
          <a:ea typeface="Roboto" charset="0"/>
          <a:cs typeface="Roboto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000" b="1" i="0" kern="1200" dirty="0" smtClean="0">
          <a:solidFill>
            <a:schemeClr val="accent2">
              <a:lumMod val="50000"/>
            </a:schemeClr>
          </a:solidFill>
          <a:latin typeface="Roboto" charset="0"/>
          <a:ea typeface="Roboto" charset="0"/>
          <a:cs typeface="Roboto" charset="0"/>
        </a:defRPr>
      </a:lvl1pPr>
      <a:lvl2pPr marL="22859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dirty="0" smtClean="0">
          <a:solidFill>
            <a:schemeClr val="accent2">
              <a:lumMod val="50000"/>
            </a:schemeClr>
          </a:solidFill>
          <a:latin typeface="Roboto" charset="0"/>
          <a:ea typeface="Roboto" charset="0"/>
          <a:cs typeface="Roboto" charset="0"/>
        </a:defRPr>
      </a:lvl2pPr>
      <a:lvl3pPr marL="457189" indent="-228594" algn="l" defTabSz="914377" rtl="0" eaLnBrk="1" latinLnBrk="0" hangingPunct="1">
        <a:lnSpc>
          <a:spcPct val="90000"/>
        </a:lnSpc>
        <a:spcBef>
          <a:spcPts val="500"/>
        </a:spcBef>
        <a:buFontTx/>
        <a:buChar char="‒"/>
        <a:defRPr lang="en-US" sz="1400" b="0" i="0" kern="1200" dirty="0" smtClean="0">
          <a:solidFill>
            <a:schemeClr val="accent2">
              <a:lumMod val="50000"/>
            </a:schemeClr>
          </a:solidFill>
          <a:latin typeface="Roboto" charset="0"/>
          <a:ea typeface="Roboto" charset="0"/>
          <a:cs typeface="Roboto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chroff.nvent.com/" TargetMode="External"/><Relationship Id="rId3" Type="http://schemas.openxmlformats.org/officeDocument/2006/relationships/image" Target="https://go.nvent.com/rs/760-EGW-100/images/LinkedIn_Icon36x36black.png" TargetMode="External"/><Relationship Id="rId7" Type="http://schemas.openxmlformats.org/officeDocument/2006/relationships/hyperlink" Target="https://www.youtube.com/nVentSCHROF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linkedin.com/company/nvent-schroff-europe" TargetMode="External"/><Relationship Id="rId11" Type="http://schemas.openxmlformats.org/officeDocument/2006/relationships/image" Target="../media/image16.jpg"/><Relationship Id="rId5" Type="http://schemas.openxmlformats.org/officeDocument/2006/relationships/image" Target="https://go.nvent.com/rs/760-EGW-100/images/YouTube_Icon36x36black.png" TargetMode="External"/><Relationship Id="rId10" Type="http://schemas.openxmlformats.org/officeDocument/2006/relationships/image" Target="../media/image15.svg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1395752-F7F0-4F0F-A9B5-B069B445C9D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94929" y="6451604"/>
            <a:ext cx="473075" cy="365125"/>
          </a:xfrm>
        </p:spPr>
        <p:txBody>
          <a:bodyPr/>
          <a:lstStyle/>
          <a:p>
            <a:fld id="{D5A7C607-FE79-0944-B598-516BC068700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3" y="334334"/>
            <a:ext cx="12191997" cy="3206660"/>
          </a:xfrm>
          <a:prstGeom prst="rect">
            <a:avLst/>
          </a:prstGeom>
          <a:solidFill>
            <a:srgbClr val="FFFFFF"/>
          </a:solidFill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dirty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6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MTCA.4 1U CRATE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new 1U Crate by nVent SCHROFF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LinkedIn">
            <a:extLst>
              <a:ext uri="{FF2B5EF4-FFF2-40B4-BE49-F238E27FC236}">
                <a16:creationId xmlns:a16="http://schemas.microsoft.com/office/drawing/2014/main" id="{39F40DB3-114B-449D-809F-FCE9C2607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619" y="3866168"/>
            <a:ext cx="535352" cy="5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YouTube">
            <a:extLst>
              <a:ext uri="{FF2B5EF4-FFF2-40B4-BE49-F238E27FC236}">
                <a16:creationId xmlns:a16="http://schemas.microsoft.com/office/drawing/2014/main" id="{97A114A2-EBDA-4723-B6C7-A1E55C27D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590" y="3897578"/>
            <a:ext cx="535352" cy="5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5D341A-B0EA-4D04-A9BB-183B7820903F}"/>
              </a:ext>
            </a:extLst>
          </p:cNvPr>
          <p:cNvSpPr txBox="1"/>
          <p:nvPr/>
        </p:nvSpPr>
        <p:spPr>
          <a:xfrm>
            <a:off x="5304182" y="3969262"/>
            <a:ext cx="2011018" cy="3167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600"/>
              </a:spcBef>
              <a:buClr>
                <a:schemeClr val="bg2"/>
              </a:buClr>
            </a:pP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nVent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Schroff</a:t>
            </a:r>
            <a:endParaRPr lang="en-US" sz="1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DF49F4-586A-4360-BD74-5E15BF17F877}"/>
              </a:ext>
            </a:extLst>
          </p:cNvPr>
          <p:cNvSpPr txBox="1"/>
          <p:nvPr/>
        </p:nvSpPr>
        <p:spPr>
          <a:xfrm>
            <a:off x="8209942" y="3985251"/>
            <a:ext cx="3116265" cy="3167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600"/>
              </a:spcBef>
              <a:buClr>
                <a:schemeClr val="bg2"/>
              </a:buClr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YouTube.com/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nVentSCHROFF</a:t>
            </a:r>
            <a:endParaRPr lang="en-US" sz="1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0F732-E4A5-482A-80C7-C46729FE8254}"/>
              </a:ext>
            </a:extLst>
          </p:cNvPr>
          <p:cNvSpPr txBox="1"/>
          <p:nvPr/>
        </p:nvSpPr>
        <p:spPr>
          <a:xfrm>
            <a:off x="2072535" y="3996226"/>
            <a:ext cx="2905760" cy="3167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600"/>
              </a:spcBef>
              <a:buClr>
                <a:schemeClr val="bg2"/>
              </a:buClr>
            </a:pPr>
            <a:r>
              <a:rPr lang="de-DE" sz="1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s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chroff.nvent.com</a:t>
            </a:r>
            <a:endParaRPr lang="en-US" sz="1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phic 11" descr="Internet">
            <a:extLst>
              <a:ext uri="{FF2B5EF4-FFF2-40B4-BE49-F238E27FC236}">
                <a16:creationId xmlns:a16="http://schemas.microsoft.com/office/drawing/2014/main" id="{C8EF87D6-2D88-4861-9254-5DDEDF8C05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16908" y="3886543"/>
            <a:ext cx="541761" cy="541761"/>
          </a:xfrm>
          <a:prstGeom prst="rect">
            <a:avLst/>
          </a:prstGeom>
        </p:spPr>
      </p:pic>
      <p:pic>
        <p:nvPicPr>
          <p:cNvPr id="4" name="Picture 3" descr="A picture containing parked, train, station, engine&#10;&#10;Description automatically generated">
            <a:extLst>
              <a:ext uri="{FF2B5EF4-FFF2-40B4-BE49-F238E27FC236}">
                <a16:creationId xmlns:a16="http://schemas.microsoft.com/office/drawing/2014/main" id="{28A0F564-0AB0-4639-872A-7B4ECFBD9CA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42574" b="33929"/>
          <a:stretch/>
        </p:blipFill>
        <p:spPr>
          <a:xfrm>
            <a:off x="3" y="4861800"/>
            <a:ext cx="12192000" cy="2148600"/>
          </a:xfrm>
          <a:prstGeom prst="rect">
            <a:avLst/>
          </a:prstGeom>
        </p:spPr>
      </p:pic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06D0E52D-C982-4C37-8C1A-46626EFC6FE4}"/>
              </a:ext>
            </a:extLst>
          </p:cNvPr>
          <p:cNvSpPr>
            <a:spLocks/>
          </p:cNvSpPr>
          <p:nvPr/>
        </p:nvSpPr>
        <p:spPr bwMode="auto">
          <a:xfrm>
            <a:off x="716280" y="5800490"/>
            <a:ext cx="2476500" cy="120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Clr>
                <a:srgbClr val="FF0000"/>
              </a:buClr>
              <a:buSzPct val="8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December 02, 2020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Clr>
                <a:srgbClr val="FF0000"/>
              </a:buClr>
              <a:buSzPct val="80000"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 Ganninger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Clr>
                <a:srgbClr val="FF0000"/>
              </a:buClr>
              <a:buSzPct val="80000"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nVent / Schroff GmbH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Clr>
                <a:srgbClr val="FF0000"/>
              </a:buClr>
              <a:buSzPct val="80000"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19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01FCB03-53D1-42A4-97A7-B66978161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MTCA.4 1U </a:t>
            </a:r>
            <a:r>
              <a:rPr lang="de-DE" dirty="0" err="1"/>
              <a:t>Crate</a:t>
            </a:r>
            <a:r>
              <a:rPr lang="de-DE" dirty="0"/>
              <a:t> - Main Features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6068132-429B-4364-AF4E-2D2D06E380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1395464-0D05-4C7A-8EE5-815F3BB3BC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9240" y="1012830"/>
            <a:ext cx="6212840" cy="45450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 U height, 19” width, 373 mm depth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Shielded steel case, powder coated 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Two</a:t>
            </a:r>
            <a:r>
              <a:rPr lang="de-DE" dirty="0"/>
              <a:t> Double Mid-size AMC Slots </a:t>
            </a:r>
            <a:r>
              <a:rPr lang="de-DE" dirty="0" err="1"/>
              <a:t>with</a:t>
            </a:r>
            <a:r>
              <a:rPr lang="de-DE" dirty="0"/>
              <a:t> RTM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Two Single Mid-size AMC Slots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Integrated eMCH (embedded </a:t>
            </a:r>
            <a:r>
              <a:rPr lang="en-US" dirty="0" err="1"/>
              <a:t>MicroTCA</a:t>
            </a:r>
            <a:r>
              <a:rPr lang="en-US" dirty="0"/>
              <a:t> Carrier Hub)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 </a:t>
            </a:r>
            <a:r>
              <a:rPr lang="en-US" dirty="0" err="1"/>
              <a:t>GbE</a:t>
            </a:r>
            <a:r>
              <a:rPr lang="en-US" dirty="0"/>
              <a:t> uplink on front side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Wide range AC power input on rear side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Integrated 400 W Power Supply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Integrated side to side cooling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Power and cooling management</a:t>
            </a:r>
          </a:p>
        </p:txBody>
      </p:sp>
      <p:pic>
        <p:nvPicPr>
          <p:cNvPr id="6" name="Grafik 5" descr="Ein Bild, das Schaltkreis enthält.&#10;&#10;Automatisch generierte Beschreibung">
            <a:extLst>
              <a:ext uri="{FF2B5EF4-FFF2-40B4-BE49-F238E27FC236}">
                <a16:creationId xmlns:a16="http://schemas.microsoft.com/office/drawing/2014/main" id="{6A3359EF-6661-4F4B-B2AD-ABC369A3D7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91" b="18954"/>
          <a:stretch/>
        </p:blipFill>
        <p:spPr>
          <a:xfrm>
            <a:off x="5589686" y="1238247"/>
            <a:ext cx="6602314" cy="2008414"/>
          </a:xfrm>
          <a:prstGeom prst="rect">
            <a:avLst/>
          </a:prstGeom>
        </p:spPr>
      </p:pic>
      <p:pic>
        <p:nvPicPr>
          <p:cNvPr id="8" name="Grafik 7" descr="Ein Bild, das Schaltkreis enthält.&#10;&#10;Automatisch generierte Beschreibung">
            <a:extLst>
              <a:ext uri="{FF2B5EF4-FFF2-40B4-BE49-F238E27FC236}">
                <a16:creationId xmlns:a16="http://schemas.microsoft.com/office/drawing/2014/main" id="{C5814B99-C286-4D1F-A05B-C1671FD32A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91" b="17131"/>
          <a:stretch/>
        </p:blipFill>
        <p:spPr>
          <a:xfrm>
            <a:off x="5589686" y="3533988"/>
            <a:ext cx="6542312" cy="208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2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7A0882C-3DD8-45A1-B5BE-D0717613C8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9985" y="2185305"/>
            <a:ext cx="4319016" cy="139903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5BD9-6D0F-4099-92BF-AC3783239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MTCA.4 1U </a:t>
            </a:r>
            <a:r>
              <a:rPr lang="de-DE" dirty="0" err="1"/>
              <a:t>Crate</a:t>
            </a:r>
            <a:r>
              <a:rPr lang="de-DE" dirty="0"/>
              <a:t> - Front, </a:t>
            </a:r>
            <a:r>
              <a:rPr lang="de-DE" dirty="0" err="1"/>
              <a:t>Rear</a:t>
            </a:r>
            <a:r>
              <a:rPr lang="de-DE" dirty="0"/>
              <a:t> and Top View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C245518-7109-4B5C-A5C7-FD82A71440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C607-FE79-0944-B598-516BC068700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7CB8F3D-1D5C-4AF7-9770-52265114C1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B98F359-8846-4E8F-AF7A-777E32E81C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9240" y="1012830"/>
            <a:ext cx="6694896" cy="454501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400" dirty="0"/>
              <a:t>eMCH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AMC slots 1 &amp; 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AMC slots 2 &amp; 4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ESD Wrist Strap Terminal </a:t>
            </a:r>
            <a:r>
              <a:rPr lang="en-US" sz="1400" b="0" dirty="0"/>
              <a:t>(4 mm banana jack)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RTM slots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Ground Terminal </a:t>
            </a:r>
            <a:r>
              <a:rPr lang="en-US" sz="1400" b="0" dirty="0"/>
              <a:t>(Equipotential bonding)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AC input with Mains / line switch and fuse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PSU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Air filter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Fans rear section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Fans front section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Connector for 3rd party </a:t>
            </a:r>
            <a:r>
              <a:rPr lang="en-US" sz="1400" dirty="0" err="1"/>
              <a:t>eCLK</a:t>
            </a:r>
            <a:r>
              <a:rPr lang="en-US" sz="1400" dirty="0"/>
              <a:t> module</a:t>
            </a:r>
          </a:p>
        </p:txBody>
      </p:sp>
      <p:pic>
        <p:nvPicPr>
          <p:cNvPr id="7" name="Grafik 6" descr="Ein Bild, das Schaltkreis, Computer enthält.&#10;&#10;Automatisch generierte Beschreibung">
            <a:extLst>
              <a:ext uri="{FF2B5EF4-FFF2-40B4-BE49-F238E27FC236}">
                <a16:creationId xmlns:a16="http://schemas.microsoft.com/office/drawing/2014/main" id="{4911B99B-852B-4E19-AAC2-8672D678B8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9985" y="1012830"/>
            <a:ext cx="4319016" cy="1575816"/>
          </a:xfrm>
          <a:prstGeom prst="rect">
            <a:avLst/>
          </a:prstGeom>
        </p:spPr>
      </p:pic>
      <p:pic>
        <p:nvPicPr>
          <p:cNvPr id="11" name="Grafik 10" descr="Ein Bild, das drinnen, Computer enthält.&#10;&#10;Automatisch generierte Beschreibung">
            <a:extLst>
              <a:ext uri="{FF2B5EF4-FFF2-40B4-BE49-F238E27FC236}">
                <a16:creationId xmlns:a16="http://schemas.microsoft.com/office/drawing/2014/main" id="{195B295B-A4B7-4110-B073-336FC1A06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506" y="3668061"/>
            <a:ext cx="3895344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9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85BD9-6D0F-4099-92BF-AC3783239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MTCA.4 1U Crate - Backplane Topology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C245518-7109-4B5C-A5C7-FD82A71440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C607-FE79-0944-B598-516BC068700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7CB8F3D-1D5C-4AF7-9770-52265114C1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B98F359-8846-4E8F-AF7A-777E32E81C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3773" y="1024254"/>
            <a:ext cx="7690939" cy="52165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 err="1"/>
              <a:t>GbE</a:t>
            </a:r>
            <a:r>
              <a:rPr lang="en-US" sz="1400" dirty="0"/>
              <a:t> Links from MCH to all AMC Slots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Direct S-ATA / SAS connections:</a:t>
            </a:r>
          </a:p>
          <a:p>
            <a:pPr lvl="1"/>
            <a:r>
              <a:rPr lang="en-US" sz="1200" dirty="0"/>
              <a:t>AMC 1 &lt;-&gt; AMC 3: Port 2</a:t>
            </a:r>
          </a:p>
          <a:p>
            <a:pPr lvl="1"/>
            <a:r>
              <a:rPr lang="en-US" sz="1200" dirty="0"/>
              <a:t>AMC 2 &lt;-&gt; AMC 4: Port 3</a:t>
            </a:r>
          </a:p>
          <a:p>
            <a:pPr lvl="1"/>
            <a:r>
              <a:rPr lang="en-US" sz="1200" dirty="0"/>
              <a:t>AMC 1 &amp; 3: Port 3 &lt;-&gt; </a:t>
            </a:r>
            <a:r>
              <a:rPr lang="en-US" sz="1200" b="1" dirty="0"/>
              <a:t>SATA Headers on </a:t>
            </a:r>
            <a:r>
              <a:rPr lang="en-US" sz="1200" b="1" dirty="0" err="1"/>
              <a:t>eCLK</a:t>
            </a:r>
            <a:r>
              <a:rPr lang="en-US" sz="1200" b="1" dirty="0"/>
              <a:t> connector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Fat pipe and extended fat pipe contains 4 PCIe Gen 3 x4 MUX’s that allows the user to select through the eMCH two different fat pipe / extended fat pipe configurations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Configuration 1</a:t>
            </a:r>
          </a:p>
          <a:p>
            <a:pPr lvl="1"/>
            <a:r>
              <a:rPr lang="en-US" sz="1200" dirty="0"/>
              <a:t>AMC1 port 4-5 to AMC4 port 4-5;</a:t>
            </a:r>
          </a:p>
          <a:p>
            <a:pPr lvl="1"/>
            <a:r>
              <a:rPr lang="en-US" sz="1200" dirty="0"/>
              <a:t>AMC1 port 6-7 to AMC3 port 4-5;</a:t>
            </a:r>
          </a:p>
          <a:p>
            <a:pPr lvl="1"/>
            <a:r>
              <a:rPr lang="en-US" sz="1200" dirty="0"/>
              <a:t>AMC1 port 8-11 to AMC2 port 4-7;</a:t>
            </a:r>
          </a:p>
          <a:p>
            <a:pPr lvl="1"/>
            <a:r>
              <a:rPr lang="en-US" sz="1200" dirty="0"/>
              <a:t>AMC2 port 8-11 to AMC4 port 8-11;</a:t>
            </a:r>
          </a:p>
          <a:p>
            <a:pPr lvl="1"/>
            <a:r>
              <a:rPr lang="en-US" sz="1200" dirty="0"/>
              <a:t>AMC3 port 6-7 to AMC 4 port 6-7</a:t>
            </a:r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FCLK for PCIe Gen3 clock generated on backplane</a:t>
            </a:r>
          </a:p>
          <a:p>
            <a:pPr lvl="1"/>
            <a:endParaRPr lang="en-US" sz="1200" dirty="0"/>
          </a:p>
          <a:p>
            <a:pPr lvl="1"/>
            <a:endParaRPr lang="en-US" sz="12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EA7C7AE-E699-4F5B-B543-B382A6600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324" y="891872"/>
            <a:ext cx="3510879" cy="5387098"/>
          </a:xfrm>
          <a:prstGeom prst="rect">
            <a:avLst/>
          </a:prstGeom>
        </p:spPr>
      </p:pic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831E44AB-A591-4134-A457-7C481131861F}"/>
              </a:ext>
            </a:extLst>
          </p:cNvPr>
          <p:cNvSpPr txBox="1">
            <a:spLocks/>
          </p:cNvSpPr>
          <p:nvPr/>
        </p:nvSpPr>
        <p:spPr>
          <a:xfrm>
            <a:off x="4442549" y="3252446"/>
            <a:ext cx="3260455" cy="1621633"/>
          </a:xfrm>
          <a:prstGeom prst="rect">
            <a:avLst/>
          </a:prstGeom>
        </p:spPr>
        <p:txBody>
          <a:bodyPr/>
          <a:lstStyle>
            <a:lvl1pPr marL="233357" indent="-233357" algn="l" defTabSz="914377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lang="en-US" sz="1600" b="1" i="0" kern="120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 marL="457189" indent="-223833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400" b="0" i="0" kern="120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2pPr>
            <a:lvl3pPr marL="690545" indent="-233357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Tx/>
              <a:buChar char="‒"/>
              <a:defRPr lang="en-US" sz="1200" b="0" i="0" kern="120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Configuration 2</a:t>
            </a:r>
          </a:p>
          <a:p>
            <a:pPr lvl="1"/>
            <a:r>
              <a:rPr lang="en-US" sz="1200" dirty="0"/>
              <a:t>AMC1 port 4-5 to AMC4 port 4-5;</a:t>
            </a:r>
          </a:p>
          <a:p>
            <a:pPr lvl="1"/>
            <a:r>
              <a:rPr lang="en-US" sz="1200" dirty="0"/>
              <a:t>AMC1 port 6-7 to AMC4 port 6-7;</a:t>
            </a:r>
          </a:p>
          <a:p>
            <a:pPr lvl="1"/>
            <a:r>
              <a:rPr lang="en-US" sz="1200" dirty="0"/>
              <a:t>AMC1 port 8-11 to AMC2 port 4-7;</a:t>
            </a:r>
          </a:p>
          <a:p>
            <a:pPr lvl="1"/>
            <a:r>
              <a:rPr lang="en-US" sz="1200" dirty="0"/>
              <a:t>AMC2 port 8-11 to AMC4 port 8-11</a:t>
            </a:r>
            <a:endParaRPr lang="en-US" sz="1200" b="1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3716A1B-7A0D-4C08-B33B-062E9BCF66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83" r="4708"/>
          <a:stretch/>
        </p:blipFill>
        <p:spPr>
          <a:xfrm>
            <a:off x="370112" y="4764508"/>
            <a:ext cx="3646718" cy="788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A82086C-4A50-4F64-9EC9-F1F787443D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65"/>
          <a:stretch/>
        </p:blipFill>
        <p:spPr>
          <a:xfrm>
            <a:off x="4324523" y="4763009"/>
            <a:ext cx="3705049" cy="789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0854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85BD9-6D0F-4099-92BF-AC3783239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MTCA.4 1U </a:t>
            </a:r>
            <a:r>
              <a:rPr lang="de-DE" dirty="0" err="1"/>
              <a:t>Crate</a:t>
            </a:r>
            <a:r>
              <a:rPr lang="de-DE" dirty="0"/>
              <a:t> - Option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eCLK</a:t>
            </a:r>
            <a:r>
              <a:rPr lang="de-DE" dirty="0"/>
              <a:t> Module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C245518-7109-4B5C-A5C7-FD82A71440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C607-FE79-0944-B598-516BC068700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7CB8F3D-1D5C-4AF7-9770-52265114C1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B98F359-8846-4E8F-AF7A-777E32E81C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3773" y="1024254"/>
            <a:ext cx="7690939" cy="52165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The system provides a connector, stand-offs and mounting space for a third party clock module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The connector pin out is in the Crate’s User Manual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1x MP pins (3.3V / 1.5A) and 4x PP pins (12V / 6A)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Port 17 to 20 busses routed to </a:t>
            </a:r>
            <a:r>
              <a:rPr lang="en-US" sz="1400" dirty="0" err="1"/>
              <a:t>eCLK</a:t>
            </a:r>
            <a:r>
              <a:rPr lang="en-US" sz="1400" dirty="0"/>
              <a:t> connector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TCLK A &amp; B routed from each AMC to the </a:t>
            </a:r>
            <a:r>
              <a:rPr lang="en-US" sz="1400" dirty="0" err="1"/>
              <a:t>eCLK</a:t>
            </a:r>
            <a:r>
              <a:rPr lang="en-US" sz="1400" dirty="0"/>
              <a:t> connector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Either external </a:t>
            </a:r>
            <a:r>
              <a:rPr lang="en-US" sz="1400" dirty="0" err="1"/>
              <a:t>Clk</a:t>
            </a:r>
            <a:r>
              <a:rPr lang="en-US" sz="1400" dirty="0"/>
              <a:t> and trigger feedthrough or internal CLK module can be realized</a:t>
            </a:r>
          </a:p>
          <a:p>
            <a:pPr lvl="1"/>
            <a:endParaRPr lang="en-US" sz="1200" dirty="0"/>
          </a:p>
          <a:p>
            <a:pPr lvl="1"/>
            <a:endParaRPr lang="en-US" sz="1200" dirty="0"/>
          </a:p>
        </p:txBody>
      </p:sp>
      <p:pic>
        <p:nvPicPr>
          <p:cNvPr id="10" name="Grafik 9" descr="Ein Bild, das drinnen, Computer enthält.&#10;&#10;Automatisch generierte Beschreibung">
            <a:extLst>
              <a:ext uri="{FF2B5EF4-FFF2-40B4-BE49-F238E27FC236}">
                <a16:creationId xmlns:a16="http://schemas.microsoft.com/office/drawing/2014/main" id="{E7159DDE-DF67-492E-A985-A81677C3C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9" y="962569"/>
            <a:ext cx="3895344" cy="2606040"/>
          </a:xfrm>
          <a:prstGeom prst="rect">
            <a:avLst/>
          </a:prstGeom>
        </p:spPr>
      </p:pic>
      <p:pic>
        <p:nvPicPr>
          <p:cNvPr id="13" name="Grafik 12" descr="Ein Bild, das Elektronik, Schaltkreis enthält.&#10;&#10;Automatisch generierte Beschreibung">
            <a:extLst>
              <a:ext uri="{FF2B5EF4-FFF2-40B4-BE49-F238E27FC236}">
                <a16:creationId xmlns:a16="http://schemas.microsoft.com/office/drawing/2014/main" id="{E8C852F2-8313-43E6-A972-201589219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195" y="3820886"/>
            <a:ext cx="3610672" cy="210638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02989B8-D8A3-4507-91C8-77FD78314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33" y="4212771"/>
            <a:ext cx="5652728" cy="167404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5562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85BD9-6D0F-4099-92BF-AC3783239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MTCA.4 1U </a:t>
            </a:r>
            <a:r>
              <a:rPr lang="de-DE" dirty="0" err="1"/>
              <a:t>Crate</a:t>
            </a:r>
            <a:r>
              <a:rPr lang="de-DE" dirty="0"/>
              <a:t> - Cooling &amp; Power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C245518-7109-4B5C-A5C7-FD82A71440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C607-FE79-0944-B598-516BC068700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7CB8F3D-1D5C-4AF7-9770-52265114C1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B98F359-8846-4E8F-AF7A-777E32E81C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3773" y="1024254"/>
            <a:ext cx="5372830" cy="52165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Cooling from right to left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ATTENTION: To fit 2 Mid-size AMC’s one above the other, the AMC’s are mounted upside down (</a:t>
            </a:r>
            <a:r>
              <a:rPr lang="en-US" sz="1400" dirty="0" err="1"/>
              <a:t>pcb</a:t>
            </a:r>
            <a:r>
              <a:rPr lang="en-US" sz="1400" dirty="0"/>
              <a:t> on the bottom side)</a:t>
            </a:r>
          </a:p>
          <a:p>
            <a:pPr lvl="1"/>
            <a:r>
              <a:rPr lang="en-US" sz="1200" dirty="0"/>
              <a:t>Better heat dissipation from </a:t>
            </a:r>
            <a:r>
              <a:rPr lang="en-US" sz="1200" dirty="0" err="1"/>
              <a:t>pcb</a:t>
            </a:r>
            <a:r>
              <a:rPr lang="en-US" sz="1200" dirty="0"/>
              <a:t> (air convection)</a:t>
            </a:r>
          </a:p>
          <a:p>
            <a:pPr lvl="1"/>
            <a:r>
              <a:rPr lang="en-US" sz="1200" dirty="0"/>
              <a:t>Air flow direction is from top of the AMC module to the bottom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Air filter in the inlet section can be removed after top cover is disassembled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7x 40 mm fans located in the air outlet section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100 – 240 V AC power input with mains switch and fuse on the crate backside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Integrated 400 W open frame PSU, PP and MP switching by eMCH on the backplane</a:t>
            </a:r>
          </a:p>
          <a:p>
            <a:pPr lvl="1"/>
            <a:endParaRPr lang="en-US" sz="1200" dirty="0"/>
          </a:p>
          <a:p>
            <a:pPr lvl="1"/>
            <a:endParaRPr lang="en-US" sz="1200" dirty="0"/>
          </a:p>
        </p:txBody>
      </p:sp>
      <p:pic>
        <p:nvPicPr>
          <p:cNvPr id="10" name="Grafik 9" descr="Ein Bild, das drinnen, Computer enthält.&#10;&#10;Automatisch generierte Beschreibung">
            <a:extLst>
              <a:ext uri="{FF2B5EF4-FFF2-40B4-BE49-F238E27FC236}">
                <a16:creationId xmlns:a16="http://schemas.microsoft.com/office/drawing/2014/main" id="{E7159DDE-DF67-492E-A985-A81677C3C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451" y="958454"/>
            <a:ext cx="3895344" cy="2606040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E2CB6DDD-2F1E-4EBF-95DB-633E37D951DF}"/>
              </a:ext>
            </a:extLst>
          </p:cNvPr>
          <p:cNvSpPr/>
          <p:nvPr/>
        </p:nvSpPr>
        <p:spPr>
          <a:xfrm rot="10800000">
            <a:off x="10648253" y="2378754"/>
            <a:ext cx="978408" cy="484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6E748074-095C-434E-AA0C-3267076DD6C7}"/>
              </a:ext>
            </a:extLst>
          </p:cNvPr>
          <p:cNvSpPr/>
          <p:nvPr/>
        </p:nvSpPr>
        <p:spPr>
          <a:xfrm rot="10800000">
            <a:off x="10492428" y="1411271"/>
            <a:ext cx="978408" cy="484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1B8711D3-9DF9-4160-9077-164629FE6F67}"/>
              </a:ext>
            </a:extLst>
          </p:cNvPr>
          <p:cNvSpPr/>
          <p:nvPr/>
        </p:nvSpPr>
        <p:spPr>
          <a:xfrm rot="10800000">
            <a:off x="5629465" y="2393905"/>
            <a:ext cx="978408" cy="484632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42B9B298-7D21-49AF-9D89-FABDB1C5EB6F}"/>
              </a:ext>
            </a:extLst>
          </p:cNvPr>
          <p:cNvSpPr/>
          <p:nvPr/>
        </p:nvSpPr>
        <p:spPr>
          <a:xfrm rot="10800000">
            <a:off x="5810887" y="1555022"/>
            <a:ext cx="978408" cy="484632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2578" name="Picture 2">
            <a:extLst>
              <a:ext uri="{FF2B5EF4-FFF2-40B4-BE49-F238E27FC236}">
                <a16:creationId xmlns:a16="http://schemas.microsoft.com/office/drawing/2014/main" id="{686A8A65-8B1E-4EFC-8704-B16276921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9926">
            <a:off x="9668734" y="3181548"/>
            <a:ext cx="1872786" cy="187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6DF48ED1-ED5E-4864-866D-121E46A0E456}"/>
              </a:ext>
            </a:extLst>
          </p:cNvPr>
          <p:cNvSpPr/>
          <p:nvPr/>
        </p:nvSpPr>
        <p:spPr>
          <a:xfrm rot="11647925">
            <a:off x="9884949" y="3675219"/>
            <a:ext cx="1930791" cy="484632"/>
          </a:xfrm>
          <a:prstGeom prst="rightArrow">
            <a:avLst/>
          </a:prstGeom>
          <a:gradFill flip="none" rotWithShape="1">
            <a:gsLst>
              <a:gs pos="0">
                <a:srgbClr val="FF0000">
                  <a:alpha val="61000"/>
                </a:srgbClr>
              </a:gs>
              <a:gs pos="100000">
                <a:srgbClr val="0070C0">
                  <a:alpha val="4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263343D-D31B-4BBA-8186-906950696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1019" y="4086895"/>
            <a:ext cx="1262874" cy="192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35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85BD9-6D0F-4099-92BF-AC3783239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MTCA.4 1U </a:t>
            </a:r>
            <a:r>
              <a:rPr lang="de-DE" dirty="0" err="1"/>
              <a:t>Crate</a:t>
            </a:r>
            <a:r>
              <a:rPr lang="de-DE" dirty="0"/>
              <a:t> - eMCH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C245518-7109-4B5C-A5C7-FD82A71440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C607-FE79-0944-B598-516BC068700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7CB8F3D-1D5C-4AF7-9770-52265114C1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B98F359-8846-4E8F-AF7A-777E32E81C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3773" y="1024254"/>
            <a:ext cx="5372830" cy="52165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The eMCH provides basic </a:t>
            </a:r>
            <a:r>
              <a:rPr lang="en-US" sz="1400" dirty="0" err="1"/>
              <a:t>MicroTCA</a:t>
            </a:r>
            <a:r>
              <a:rPr lang="en-US" sz="1400" dirty="0"/>
              <a:t> functionality for switching and managing AMC modules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Switching and hub functionality for the system fabric gigabit ethernet (</a:t>
            </a:r>
            <a:r>
              <a:rPr lang="en-US" sz="1400" dirty="0" err="1"/>
              <a:t>GbE</a:t>
            </a:r>
            <a:r>
              <a:rPr lang="en-US" sz="14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Supports the typical hot swap management and its transition state machine (M0 to M6) for each AMC module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The embedded MCH monitors and verifies local sensor data of the chassis and installed FRU devices and supplies </a:t>
            </a:r>
            <a:r>
              <a:rPr lang="en-US" sz="1400" dirty="0" err="1"/>
              <a:t>MicroTCA</a:t>
            </a:r>
            <a:r>
              <a:rPr lang="en-US" sz="1400" dirty="0"/>
              <a:t> power and cooling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Remote administration can be done locally over the CLI (Command Line Interface) served by the front USB 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4 front panel status LEDs for the AMCs, and 2 LEDs (OK, FAIL) for the system’s operation status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Sockets for a RJ45 plug and a micro USB cable</a:t>
            </a:r>
          </a:p>
          <a:p>
            <a:pPr lvl="1"/>
            <a:endParaRPr lang="en-US" sz="12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DE218BD-A47E-4F45-B140-70F348021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318" y="857824"/>
            <a:ext cx="4573440" cy="488615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DC9ACD6-313A-4E7D-BA9A-B45DF8D2F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634" y="5168016"/>
            <a:ext cx="1745195" cy="115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5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3220B2C-5E5F-4601-95ED-167607EE6C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!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BE4D084-5426-41E8-ABEE-654AC4756A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60175" y="6451600"/>
            <a:ext cx="631825" cy="365125"/>
          </a:xfrm>
        </p:spPr>
        <p:txBody>
          <a:bodyPr/>
          <a:lstStyle/>
          <a:p>
            <a:fld id="{D5A7C607-FE79-0944-B598-516BC068700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168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6854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5&quot;&gt;&lt;elem m_fUsage=&quot;3.36307119301933488131E+00&quot;&gt;&lt;m_msothmcolidx val=&quot;0&quot;/&gt;&lt;m_rgb r=&quot;F5&quot; g=&quot;E9&quot; b=&quot;CC&quot;/&gt;&lt;m_nBrightness tagver0=&quot;26206&quot; tagname0=&quot;m_nBrightnessUNRECOGNIZED&quot; val=&quot;0&quot;/&gt;&lt;/elem&gt;&lt;elem m_fUsage=&quot;2.95811394226064994228E+00&quot;&gt;&lt;m_msothmcolidx val=&quot;0&quot;/&gt;&lt;m_rgb r=&quot;FF&quot; g=&quot;BD&quot; b=&quot;66&quot;/&gt;&lt;m_nBrightness tagver0=&quot;26206&quot; tagname0=&quot;m_nBrightnessUNRECOGNIZED&quot; val=&quot;0&quot;/&gt;&lt;/elem&gt;&lt;elem m_fUsage=&quot;2.21837769900000036927E+00&quot;&gt;&lt;m_msothmcolidx val=&quot;0&quot;/&gt;&lt;m_rgb r=&quot;AB&quot; g=&quot;83&quot; b=&quot;22&quot;/&gt;&lt;m_nBrightness tagver0=&quot;26206&quot; tagname0=&quot;m_nBrightnessUNRECOGNIZED&quot; val=&quot;0&quot;/&gt;&lt;/elem&gt;&lt;elem m_fUsage=&quot;9.61971159048068291675E-01&quot;&gt;&lt;m_msothmcolidx val=&quot;0&quot;/&gt;&lt;m_rgb r=&quot;B5&quot; g=&quot;7E&quot; b=&quot;57&quot;/&gt;&lt;m_nBrightness tagver0=&quot;26206&quot; tagname0=&quot;m_nBrightnessUNRECOGNIZED&quot; val=&quot;0&quot;/&gt;&lt;/elem&gt;&lt;elem m_fUsage=&quot;1.16945582195002853454E-01&quot;&gt;&lt;m_msothmcolidx val=&quot;0&quot;/&gt;&lt;m_rgb r=&quot;FF&quot; g=&quot;C0&quot; b=&quot;00&quot;/&gt;&lt;m_nBrightness tagver0=&quot;26206&quot; tagname0=&quot;m_nBrightnessUNRECOGNIZED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8MFKs4QSC2sw.JxhLvJi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8MFKs4QSC2sw.JxhLvJi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r8z45WRHus01avGh.Xl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mzQpC5QESzsLGOuTQia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Rn675mQZqF4c20EbbA1Q"/>
</p:tagLst>
</file>

<file path=ppt/theme/theme1.xml><?xml version="1.0" encoding="utf-8"?>
<a:theme xmlns:a="http://schemas.openxmlformats.org/drawingml/2006/main" name="1_Office Theme">
  <a:themeElements>
    <a:clrScheme name="Custom 2">
      <a:dk1>
        <a:srgbClr val="4C4D4E"/>
      </a:dk1>
      <a:lt1>
        <a:srgbClr val="000000"/>
      </a:lt1>
      <a:dk2>
        <a:srgbClr val="EEAF00"/>
      </a:dk2>
      <a:lt2>
        <a:srgbClr val="C4262E"/>
      </a:lt2>
      <a:accent1>
        <a:srgbClr val="FF6219"/>
      </a:accent1>
      <a:accent2>
        <a:srgbClr val="772432"/>
      </a:accent2>
      <a:accent3>
        <a:srgbClr val="3D843C"/>
      </a:accent3>
      <a:accent4>
        <a:srgbClr val="002060"/>
      </a:accent4>
      <a:accent5>
        <a:srgbClr val="FFFFFF"/>
      </a:accent5>
      <a:accent6>
        <a:srgbClr val="000000"/>
      </a:accent6>
      <a:hlink>
        <a:srgbClr val="C4262E"/>
      </a:hlink>
      <a:folHlink>
        <a:srgbClr val="FF621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60000"/>
            <a:lumOff val="40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b="1" dirty="0" err="1" smtClean="0">
            <a:solidFill>
              <a:schemeClr val="accent5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28600" indent="-228600">
          <a:spcBef>
            <a:spcPts val="600"/>
          </a:spcBef>
          <a:buClr>
            <a:schemeClr val="bg2"/>
          </a:buClr>
          <a:buFont typeface="Wingdings" panose="05000000000000000000" pitchFamily="2" charset="2"/>
          <a:buChar char="Ø"/>
          <a:defRPr sz="1600" dirty="0" smtClean="0">
            <a:solidFill>
              <a:schemeClr val="tx1">
                <a:lumMod val="50000"/>
              </a:schemeClr>
            </a:solidFill>
            <a:latin typeface="Roboto" panose="0200000000000000000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048508f-8987-4b5e-9e5f-1c8d42749c1f">COMM1-11-1518</_dlc_DocId>
    <_dlc_DocIdUrl xmlns="8048508f-8987-4b5e-9e5f-1c8d42749c1f">
      <Url>https://teams.nvent.com/sites/communications1/myPentairCont/_layouts/15/DocIdRedir.aspx?ID=COMM1-11-1518</Url>
      <Description>COMM1-11-1518</Description>
    </_dlc_DocIdUrl>
    <Category xmlns="221a5fe6-9f9e-4112-a11c-c38fa3c459ab"/>
    <Sub_x0020_Category xmlns="221a5fe6-9f9e-4112-a11c-c38fa3c459ab"/>
    <Published_x0020_Date xmlns="221a5fe6-9f9e-4112-a11c-c38fa3c459ab">2018-06-15T05:00:00+00:00</Published_x0020_Date>
    <Published_x0020_Version xmlns="221a5fe6-9f9e-4112-a11c-c38fa3c459ab">1.0</Published_x0020_Version>
    <Description0 xmlns="221a5fe6-9f9e-4112-a11c-c38fa3c459ab" xsi:nil="true"/>
    <Functional_x0020_Group xmlns="221a5fe6-9f9e-4112-a11c-c38fa3c459ab" xsi:nil="true"/>
    <Linked_x0020_Document_x0020_ID xmlns="221a5fe6-9f9e-4112-a11c-c38fa3c459ab">COMM1-15-380</Linked_x0020_Document_x0020_I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C98DFA5FBB374C949E7B092D5D08B6" ma:contentTypeVersion="13" ma:contentTypeDescription="Create a new document." ma:contentTypeScope="" ma:versionID="6f4b5ca0dd6e59aabe39af7f07e9ee3a">
  <xsd:schema xmlns:xsd="http://www.w3.org/2001/XMLSchema" xmlns:xs="http://www.w3.org/2001/XMLSchema" xmlns:p="http://schemas.microsoft.com/office/2006/metadata/properties" xmlns:ns2="221a5fe6-9f9e-4112-a11c-c38fa3c459ab" xmlns:ns3="8048508f-8987-4b5e-9e5f-1c8d42749c1f" targetNamespace="http://schemas.microsoft.com/office/2006/metadata/properties" ma:root="true" ma:fieldsID="457fe401ba72dc89e376a4269e8383ef" ns2:_="" ns3:_="">
    <xsd:import namespace="221a5fe6-9f9e-4112-a11c-c38fa3c459ab"/>
    <xsd:import namespace="8048508f-8987-4b5e-9e5f-1c8d42749c1f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Functional_x0020_Group" minOccurs="0"/>
                <xsd:element ref="ns2:Category" minOccurs="0"/>
                <xsd:element ref="ns2:Sub_x0020_Category" minOccurs="0"/>
                <xsd:element ref="ns2:Linked_x0020_Document_x0020_ID" minOccurs="0"/>
                <xsd:element ref="ns3:_dlc_DocId" minOccurs="0"/>
                <xsd:element ref="ns3:_dlc_DocIdUrl" minOccurs="0"/>
                <xsd:element ref="ns3:_dlc_DocIdPersistId" minOccurs="0"/>
                <xsd:element ref="ns2:Published_x0020_Version" minOccurs="0"/>
                <xsd:element ref="ns2:Published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1a5fe6-9f9e-4112-a11c-c38fa3c459ab" elementFormDefault="qualified">
    <xsd:import namespace="http://schemas.microsoft.com/office/2006/documentManagement/types"/>
    <xsd:import namespace="http://schemas.microsoft.com/office/infopath/2007/PartnerControls"/>
    <xsd:element name="Description0" ma:index="2" nillable="true" ma:displayName="Description" ma:internalName="Description0">
      <xsd:simpleType>
        <xsd:restriction base="dms:Note">
          <xsd:maxLength value="255"/>
        </xsd:restriction>
      </xsd:simpleType>
    </xsd:element>
    <xsd:element name="Functional_x0020_Group" ma:index="3" nillable="true" ma:displayName="Functional Group" ma:format="Dropdown" ma:internalName="Functional_x0020_Group">
      <xsd:simpleType>
        <xsd:restriction base="dms:Choice">
          <xsd:enumeration value="Audit"/>
          <xsd:enumeration value="Communications"/>
          <xsd:enumeration value="Commercial Services"/>
          <xsd:enumeration value="Customer Care"/>
          <xsd:enumeration value="Engineering"/>
          <xsd:enumeration value="Environmental, Health and Safety"/>
          <xsd:enumeration value="Executive"/>
          <xsd:enumeration value="Finance"/>
          <xsd:enumeration value="Human Resources"/>
          <xsd:enumeration value="Information Technology"/>
          <xsd:enumeration value="Legal"/>
          <xsd:enumeration value="Marketing"/>
          <xsd:enumeration value="M&amp;A"/>
          <xsd:enumeration value="Operations"/>
          <xsd:enumeration value="Quality"/>
          <xsd:enumeration value="Rapid Growth Process"/>
          <xsd:enumeration value="Real Estate"/>
          <xsd:enumeration value="Risk Management"/>
          <xsd:enumeration value="Sales"/>
          <xsd:enumeration value="Strategic Planning"/>
          <xsd:enumeration value="Supply"/>
          <xsd:enumeration value="Tax"/>
          <xsd:enumeration value="Trade Associations"/>
          <xsd:enumeration value="Trade Compliance"/>
          <xsd:enumeration value="Treasury"/>
        </xsd:restriction>
      </xsd:simpleType>
    </xsd:element>
    <xsd:element name="Category" ma:index="4" nillable="true" ma:displayName="Category" ma:default="Category 1" ma:internalName="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ategory 1"/>
                    <xsd:enumeration value="Category 2"/>
                    <xsd:enumeration value="Category 3"/>
                  </xsd:restriction>
                </xsd:simpleType>
              </xsd:element>
            </xsd:sequence>
          </xsd:extension>
        </xsd:complexContent>
      </xsd:complexType>
    </xsd:element>
    <xsd:element name="Sub_x0020_Category" ma:index="5" nillable="true" ma:displayName="Sub Category" ma:default="Sub Category 1" ma:internalName="Sub_x0020_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ub Category 1"/>
                    <xsd:enumeration value="Sub Category 2"/>
                    <xsd:enumeration value="Sub Category 3"/>
                  </xsd:restriction>
                </xsd:simpleType>
              </xsd:element>
            </xsd:sequence>
          </xsd:extension>
        </xsd:complexContent>
      </xsd:complexType>
    </xsd:element>
    <xsd:element name="Linked_x0020_Document_x0020_ID" ma:index="6" nillable="true" ma:displayName="Linked Document ID" ma:hidden="true" ma:internalName="Linked_x0020_Document_x0020_ID" ma:readOnly="false">
      <xsd:simpleType>
        <xsd:restriction base="dms:Text">
          <xsd:maxLength value="255"/>
        </xsd:restriction>
      </xsd:simpleType>
    </xsd:element>
    <xsd:element name="Published_x0020_Version" ma:index="15" nillable="true" ma:displayName="Published Version" ma:hidden="true" ma:internalName="Published_x0020_Version" ma:readOnly="false">
      <xsd:simpleType>
        <xsd:restriction base="dms:Text">
          <xsd:maxLength value="255"/>
        </xsd:restriction>
      </xsd:simpleType>
    </xsd:element>
    <xsd:element name="Published_x0020_Date" ma:index="16" nillable="true" ma:displayName="Published Date" ma:format="DateOnly" ma:hidden="true" ma:internalName="Published_x0020_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48508f-8987-4b5e-9e5f-1c8d42749c1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1ADB305-E294-4EB3-9C3B-43517B28B3E2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8048508f-8987-4b5e-9e5f-1c8d42749c1f"/>
    <ds:schemaRef ds:uri="http://schemas.openxmlformats.org/package/2006/metadata/core-properties"/>
    <ds:schemaRef ds:uri="221a5fe6-9f9e-4112-a11c-c38fa3c459ab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8BA7630-7CDF-4A16-B904-4AB6B376AF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CC6571-ED72-4052-BD02-4BC4FE77B3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1a5fe6-9f9e-4112-a11c-c38fa3c459ab"/>
    <ds:schemaRef ds:uri="8048508f-8987-4b5e-9e5f-1c8d42749c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BC34046-9AE5-4899-BA23-54BDC37FEFF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679</Words>
  <Application>Microsoft Office PowerPoint</Application>
  <PresentationFormat>Widescreen</PresentationFormat>
  <Paragraphs>84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Roboto</vt:lpstr>
      <vt:lpstr>Roboto Light</vt:lpstr>
      <vt:lpstr>Wingdings</vt:lpstr>
      <vt:lpstr>1_Office Theme</vt:lpstr>
      <vt:lpstr>think-cell Slide</vt:lpstr>
      <vt:lpstr>PowerPoint Presentation</vt:lpstr>
      <vt:lpstr>MTCA.4 1U Crate - Main Features</vt:lpstr>
      <vt:lpstr>MTCA.4 1U Crate - Front, Rear and Top View</vt:lpstr>
      <vt:lpstr>MTCA.4 1U Crate - Backplane Topology</vt:lpstr>
      <vt:lpstr>MTCA.4 1U Crate - Option for eCLK Module</vt:lpstr>
      <vt:lpstr>MTCA.4 1U Crate - Cooling &amp; Power</vt:lpstr>
      <vt:lpstr>MTCA.4 1U Crate - eMCH</vt:lpstr>
      <vt:lpstr>Thank you!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 Barker</dc:creator>
  <cp:lastModifiedBy>Ayvazyan, Gohar</cp:lastModifiedBy>
  <cp:revision>810</cp:revision>
  <dcterms:created xsi:type="dcterms:W3CDTF">2017-09-21T20:51:41Z</dcterms:created>
  <dcterms:modified xsi:type="dcterms:W3CDTF">2020-12-01T12:03:52Z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0x01010058C98DFA5FBB374C949E7B092D5D08B6</vt:lpwstr>
  </property>
  <property fmtid="{D5CDD505-2E9C-101B-9397-08002B2CF9AE}" pid="3" name="_dlc_DocIdItemGuid">
    <vt:lpwstr>1f769750-cc83-42d2-995f-7a9e173941fb</vt:lpwstr>
  </property>
  <property fmtid="{D5CDD505-2E9C-101B-9397-08002B2CF9AE}" pid="4" name="WorkflowChangePath">
    <vt:lpwstr>95c753f0-8d2c-4952-9286-be509eadb32c,3;</vt:lpwstr>
  </property>
  <property fmtid="{D5CDD505-2E9C-101B-9397-08002B2CF9AE}" pid="5" name="PublishUnpublish">
    <vt:lpwstr>Publish</vt:lpwstr>
  </property>
  <property fmtid="{D5CDD505-2E9C-101B-9397-08002B2CF9AE}" pid="6" name="Order">
    <vt:r8>38000</vt:r8>
  </property>
  <property fmtid="{D5CDD505-2E9C-101B-9397-08002B2CF9AE}" pid="7" name="Published URL">
    <vt:lpwstr/>
  </property>
  <property fmtid="{D5CDD505-2E9C-101B-9397-08002B2CF9AE}" pid="8" name="xd_ProgID">
    <vt:lpwstr/>
  </property>
  <property fmtid="{D5CDD505-2E9C-101B-9397-08002B2CF9AE}" pid="9" name="TemplateUrl">
    <vt:lpwstr/>
  </property>
</Properties>
</file>