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88" r:id="rId3"/>
    <p:sldId id="289" r:id="rId4"/>
    <p:sldId id="290" r:id="rId5"/>
    <p:sldId id="258" r:id="rId6"/>
    <p:sldId id="287" r:id="rId7"/>
    <p:sldId id="291" r:id="rId8"/>
    <p:sldId id="279" r:id="rId9"/>
    <p:sldId id="278" r:id="rId10"/>
    <p:sldId id="280" r:id="rId11"/>
    <p:sldId id="282" r:id="rId12"/>
    <p:sldId id="281" r:id="rId13"/>
    <p:sldId id="283" r:id="rId14"/>
    <p:sldId id="284" r:id="rId1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EE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8" autoAdjust="0"/>
    <p:restoredTop sz="94660"/>
  </p:normalViewPr>
  <p:slideViewPr>
    <p:cSldViewPr>
      <p:cViewPr>
        <p:scale>
          <a:sx n="150" d="100"/>
          <a:sy n="150" d="100"/>
        </p:scale>
        <p:origin x="-504" y="6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624F2-DA64-4F58-961F-029738FFC3B1}" type="datetimeFigureOut">
              <a:rPr lang="de-DE" smtClean="0"/>
              <a:t>01.12.2020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0054C-9E58-429B-9FE3-B054025EE4B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4955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0054C-9E58-429B-9FE3-B054025EE4B7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9394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14.09.2020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A578D973-62C9-48E3-90C5-86956C3D1771}" type="slidenum">
              <a:rPr lang="de-DE" smtClean="0"/>
              <a:t>‹#›</a:t>
            </a:fld>
            <a:endParaRPr lang="de-DE"/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14.09.2020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8D973-62C9-48E3-90C5-86956C3D1771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14.09.2020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8D973-62C9-48E3-90C5-86956C3D1771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14.09.2020</a:t>
            </a:r>
            <a:endParaRPr lang="de-D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78D973-62C9-48E3-90C5-86956C3D1771}" type="slidenum">
              <a:rPr lang="de-DE" smtClean="0"/>
              <a:t>‹#›</a:t>
            </a:fld>
            <a:endParaRPr lang="de-DE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14.09.2020</a:t>
            </a:r>
            <a:endParaRPr lang="de-DE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78D973-62C9-48E3-90C5-86956C3D1771}" type="slidenum">
              <a:rPr lang="de-DE" smtClean="0"/>
              <a:t>‹#›</a:t>
            </a:fld>
            <a:endParaRPr lang="de-DE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14.09.2020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8D973-62C9-48E3-90C5-86956C3D1771}" type="slidenum">
              <a:rPr lang="de-DE" smtClean="0"/>
              <a:t>‹#›</a:t>
            </a:fld>
            <a:endParaRPr lang="de-D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14.09.2020</a:t>
            </a:r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8D973-62C9-48E3-90C5-86956C3D1771}" type="slidenum">
              <a:rPr lang="de-DE" smtClean="0"/>
              <a:t>‹#›</a:t>
            </a:fld>
            <a:endParaRPr lang="de-DE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14.09.2020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8D973-62C9-48E3-90C5-86956C3D1771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14.09.2020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78D973-62C9-48E3-90C5-86956C3D1771}" type="slidenum">
              <a:rPr lang="de-DE" smtClean="0"/>
              <a:t>‹#›</a:t>
            </a:fld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14.09.2020</a:t>
            </a:r>
            <a:endParaRPr lang="de-D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78D973-62C9-48E3-90C5-86956C3D1771}" type="slidenum">
              <a:rPr lang="de-DE" smtClean="0"/>
              <a:t>‹#›</a:t>
            </a:fld>
            <a:endParaRPr lang="de-DE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14.09.2020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8D973-62C9-48E3-90C5-86956C3D1771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A578D973-62C9-48E3-90C5-86956C3D1771}" type="slidenum">
              <a:rPr lang="de-DE" smtClean="0"/>
              <a:t>‹#›</a:t>
            </a:fld>
            <a:endParaRPr lang="de-DE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14.09.2020</a:t>
            </a: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8" animBg="1"/>
      <p:bldP spid="13" grpId="9" animBg="1"/>
      <p:bldP spid="13" grpId="10" animBg="1"/>
      <p:bldP spid="13" grpId="11" animBg="1"/>
      <p:bldP spid="13" grpId="12" animBg="1"/>
      <p:bldP spid="13" grpId="13" animBg="1"/>
      <p:bldP spid="13" grpId="14" animBg="1"/>
      <p:bldP spid="13" grpId="15" animBg="1"/>
      <p:bldP spid="13" grpId="16" animBg="1"/>
      <p:bldP spid="13" grpId="17" animBg="1"/>
      <p:bldP spid="13" grpId="18" animBg="1"/>
      <p:bldP spid="13" grpId="19" animBg="1"/>
    </p:bldLst>
  </p:timing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43" y="1136392"/>
            <a:ext cx="6553200" cy="44699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200" y="419919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MicroTCA</a:t>
            </a:r>
            <a:r>
              <a:rPr lang="en-US" sz="2800" b="1" dirty="0" smtClean="0"/>
              <a:t> motion card</a:t>
            </a:r>
            <a:endParaRPr lang="de-DE" sz="2800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02.11.2020</a:t>
            </a:r>
          </a:p>
        </p:txBody>
      </p:sp>
      <p:sp>
        <p:nvSpPr>
          <p:cNvPr id="7" name="TextBox 3"/>
          <p:cNvSpPr txBox="1"/>
          <p:nvPr/>
        </p:nvSpPr>
        <p:spPr>
          <a:xfrm>
            <a:off x="914400" y="5884992"/>
            <a:ext cx="2970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Nikola </a:t>
            </a:r>
            <a:r>
              <a:rPr lang="en-US" sz="2800" dirty="0" err="1" smtClean="0"/>
              <a:t>Radakovic</a:t>
            </a:r>
            <a:endParaRPr lang="de-DE" sz="2800" dirty="0"/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5939248"/>
            <a:ext cx="680247" cy="6802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362200"/>
            <a:ext cx="1751078" cy="175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5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02.11.2020</a:t>
            </a:r>
            <a:endParaRPr lang="de-DE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52715"/>
            <a:ext cx="3865431" cy="210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79048"/>
            <a:ext cx="3865431" cy="210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4565201"/>
            <a:ext cx="3865431" cy="210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553200" y="152400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3. Scalability</a:t>
            </a:r>
            <a:endParaRPr lang="de-DE" sz="2400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5391524" y="685800"/>
            <a:ext cx="53340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922833" y="685800"/>
            <a:ext cx="2093" cy="19742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389433" y="2660048"/>
            <a:ext cx="5334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389431" y="2888648"/>
            <a:ext cx="53340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922833" y="2888648"/>
            <a:ext cx="0" cy="2133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5389431" y="5022248"/>
            <a:ext cx="53340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389431" y="5174648"/>
            <a:ext cx="533402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5922833" y="5174648"/>
            <a:ext cx="0" cy="685800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Grafik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2523041"/>
            <a:ext cx="2641600" cy="18611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" name="Straight Connector 46"/>
          <p:cNvCxnSpPr/>
          <p:nvPr/>
        </p:nvCxnSpPr>
        <p:spPr>
          <a:xfrm flipH="1">
            <a:off x="914398" y="6172200"/>
            <a:ext cx="60960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914400" y="4114800"/>
            <a:ext cx="0" cy="2057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914400" y="4114800"/>
            <a:ext cx="60960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914400" y="3657600"/>
            <a:ext cx="60960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914400" y="1828800"/>
            <a:ext cx="0" cy="18288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914400" y="1828800"/>
            <a:ext cx="60960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1295400" y="1219200"/>
            <a:ext cx="838200" cy="8624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1" name="Oval 60"/>
          <p:cNvSpPr/>
          <p:nvPr/>
        </p:nvSpPr>
        <p:spPr>
          <a:xfrm>
            <a:off x="1295400" y="3453633"/>
            <a:ext cx="838200" cy="8624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62" name="Straight Arrow Connector 61"/>
          <p:cNvCxnSpPr/>
          <p:nvPr/>
        </p:nvCxnSpPr>
        <p:spPr>
          <a:xfrm flipH="1" flipV="1">
            <a:off x="2133600" y="1828802"/>
            <a:ext cx="5181600" cy="1676398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>
            <a:off x="2133600" y="3581400"/>
            <a:ext cx="5029200" cy="361588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1310640" y="5740953"/>
            <a:ext cx="838200" cy="8624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70" name="Straight Arrow Connector 69"/>
          <p:cNvCxnSpPr/>
          <p:nvPr/>
        </p:nvCxnSpPr>
        <p:spPr>
          <a:xfrm flipH="1">
            <a:off x="2133600" y="3589688"/>
            <a:ext cx="5334000" cy="2582511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5750337" y="5925733"/>
            <a:ext cx="1878331" cy="325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To other card , device</a:t>
            </a:r>
            <a:endParaRPr lang="de-DE" sz="1400" dirty="0"/>
          </a:p>
        </p:txBody>
      </p:sp>
      <p:cxnSp>
        <p:nvCxnSpPr>
          <p:cNvPr id="74" name="Straight Arrow Connector 73"/>
          <p:cNvCxnSpPr/>
          <p:nvPr/>
        </p:nvCxnSpPr>
        <p:spPr>
          <a:xfrm flipH="1">
            <a:off x="5389434" y="457200"/>
            <a:ext cx="706566" cy="0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6091813" y="457200"/>
            <a:ext cx="2094" cy="471744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5924926" y="5174648"/>
            <a:ext cx="166887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6248400" y="1471832"/>
            <a:ext cx="1219200" cy="325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Close as a ring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89475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9" grpId="0" animBg="1"/>
      <p:bldP spid="73" grpId="0" animBg="1"/>
      <p:bldP spid="8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68" y="757451"/>
            <a:ext cx="6249676" cy="476991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02.11.2020</a:t>
            </a:r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52399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4. </a:t>
            </a:r>
            <a:r>
              <a:rPr lang="en-US" sz="2400" dirty="0" smtClean="0"/>
              <a:t>Distributed </a:t>
            </a:r>
            <a:r>
              <a:rPr lang="en-US" sz="2400" dirty="0" smtClean="0"/>
              <a:t>architecture</a:t>
            </a:r>
            <a:endParaRPr lang="de-DE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248400" y="2133600"/>
            <a:ext cx="762000" cy="0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807517" y="1847850"/>
            <a:ext cx="164376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rgbClr val="FFFF00"/>
                </a:solidFill>
              </a:rPr>
              <a:t>OpenMP</a:t>
            </a:r>
            <a:endParaRPr lang="de-DE" sz="1200" b="1" dirty="0">
              <a:solidFill>
                <a:srgbClr val="FFFF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248400" y="4391025"/>
            <a:ext cx="762000" cy="0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807517" y="4105275"/>
            <a:ext cx="164376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rgbClr val="FFFF00"/>
                </a:solidFill>
              </a:rPr>
              <a:t>OpenMP</a:t>
            </a:r>
            <a:endParaRPr lang="de-DE" sz="1200" b="1" dirty="0">
              <a:solidFill>
                <a:srgbClr val="FFFF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377815" y="762000"/>
            <a:ext cx="0" cy="1143000"/>
          </a:xfrm>
          <a:prstGeom prst="straightConnector1">
            <a:avLst/>
          </a:prstGeom>
          <a:ln w="28575"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7848600" y="2152650"/>
            <a:ext cx="609600" cy="0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7848600" y="4438650"/>
            <a:ext cx="609600" cy="0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458200" y="2152650"/>
            <a:ext cx="0" cy="228600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400800" y="457200"/>
            <a:ext cx="164376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2"/>
                </a:solidFill>
              </a:rPr>
              <a:t>MPI ( to cluster )</a:t>
            </a:r>
            <a:endParaRPr lang="de-DE" sz="1200" b="1" dirty="0">
              <a:solidFill>
                <a:schemeClr val="tx2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496301" y="2990850"/>
            <a:ext cx="4572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2"/>
                </a:solidFill>
              </a:rPr>
              <a:t>MPI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000250" y="2247900"/>
            <a:ext cx="457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MPI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895600" y="2209800"/>
            <a:ext cx="4572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MPI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124200" y="1600200"/>
            <a:ext cx="4572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MPI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228850" y="2480310"/>
            <a:ext cx="4572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MPI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80490" y="1610051"/>
            <a:ext cx="4572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MPI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831004" y="1771609"/>
            <a:ext cx="609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DDR4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635670" y="1764682"/>
            <a:ext cx="609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DDR4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495422" y="1764682"/>
            <a:ext cx="609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DDR4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789976" y="2622692"/>
            <a:ext cx="609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DDR4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523761" y="2566361"/>
            <a:ext cx="609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DDR4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638189" y="2563334"/>
            <a:ext cx="609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DDR4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914650" y="3261258"/>
            <a:ext cx="8763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chemeClr val="tx2"/>
                </a:solidFill>
              </a:rPr>
              <a:t>OpenMP</a:t>
            </a:r>
            <a:endParaRPr lang="en-US" sz="1200" b="1" dirty="0" smtClean="0">
              <a:solidFill>
                <a:schemeClr val="tx2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999523" y="6240780"/>
            <a:ext cx="1643765" cy="441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Vectorization of floating-point math</a:t>
            </a:r>
            <a:endParaRPr lang="de-DE" sz="1400" dirty="0"/>
          </a:p>
        </p:txBody>
      </p:sp>
      <p:sp>
        <p:nvSpPr>
          <p:cNvPr id="44" name="Rectangle 43"/>
          <p:cNvSpPr/>
          <p:nvPr/>
        </p:nvSpPr>
        <p:spPr>
          <a:xfrm>
            <a:off x="326004" y="3566058"/>
            <a:ext cx="1015115" cy="441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Cluster </a:t>
            </a:r>
          </a:p>
          <a:p>
            <a:pPr algn="ctr"/>
            <a:r>
              <a:rPr lang="en-US" sz="1400" dirty="0" smtClean="0"/>
              <a:t>computing</a:t>
            </a:r>
            <a:endParaRPr lang="de-DE" sz="1400" dirty="0"/>
          </a:p>
        </p:txBody>
      </p:sp>
      <p:cxnSp>
        <p:nvCxnSpPr>
          <p:cNvPr id="45" name="Straight Arrow Connector 44"/>
          <p:cNvCxnSpPr>
            <a:stCxn id="44" idx="0"/>
          </p:cNvCxnSpPr>
          <p:nvPr/>
        </p:nvCxnSpPr>
        <p:spPr>
          <a:xfrm flipV="1">
            <a:off x="833562" y="2718761"/>
            <a:ext cx="880938" cy="847297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1341119" y="3785184"/>
            <a:ext cx="701041" cy="0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3048000" y="5531916"/>
            <a:ext cx="951523" cy="708864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59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41" grpId="0"/>
      <p:bldP spid="42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02.11.2020</a:t>
            </a:r>
            <a:endParaRPr lang="de-DE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1600200"/>
            <a:ext cx="7255827" cy="214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4419600"/>
            <a:ext cx="6961238" cy="198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895350" y="1219200"/>
            <a:ext cx="0" cy="54864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1000" y="15240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5. Compatible with existing DESY set-up</a:t>
            </a:r>
            <a:endParaRPr lang="de-DE" sz="2400" dirty="0"/>
          </a:p>
        </p:txBody>
      </p:sp>
      <p:sp>
        <p:nvSpPr>
          <p:cNvPr id="15" name="Oval 14"/>
          <p:cNvSpPr/>
          <p:nvPr/>
        </p:nvSpPr>
        <p:spPr>
          <a:xfrm>
            <a:off x="639280" y="1247776"/>
            <a:ext cx="2859710" cy="2586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Oval 15"/>
          <p:cNvSpPr/>
          <p:nvPr/>
        </p:nvSpPr>
        <p:spPr>
          <a:xfrm>
            <a:off x="639280" y="4121038"/>
            <a:ext cx="2859710" cy="2586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276600" y="1866900"/>
            <a:ext cx="1066800" cy="0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3330052" y="6096000"/>
            <a:ext cx="1622948" cy="152400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375969" y="1674496"/>
            <a:ext cx="1643765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Front plane</a:t>
            </a:r>
            <a:endParaRPr lang="de-DE" sz="1400" dirty="0"/>
          </a:p>
        </p:txBody>
      </p:sp>
      <p:sp>
        <p:nvSpPr>
          <p:cNvPr id="22" name="Rectangle 21"/>
          <p:cNvSpPr/>
          <p:nvPr/>
        </p:nvSpPr>
        <p:spPr>
          <a:xfrm>
            <a:off x="4962525" y="6086475"/>
            <a:ext cx="1643765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Back plane</a:t>
            </a:r>
            <a:endParaRPr lang="de-DE" sz="14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893" y="314846"/>
            <a:ext cx="1864610" cy="167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Straight Arrow Connector 24"/>
          <p:cNvCxnSpPr/>
          <p:nvPr/>
        </p:nvCxnSpPr>
        <p:spPr>
          <a:xfrm>
            <a:off x="6019734" y="1824992"/>
            <a:ext cx="1066866" cy="1904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22" idx="3"/>
          </p:cNvCxnSpPr>
          <p:nvPr/>
        </p:nvCxnSpPr>
        <p:spPr>
          <a:xfrm>
            <a:off x="6606290" y="6238875"/>
            <a:ext cx="2232910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8839200" y="567898"/>
            <a:ext cx="0" cy="5670977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3" name="Straight Arrow Connector 3072"/>
          <p:cNvCxnSpPr/>
          <p:nvPr/>
        </p:nvCxnSpPr>
        <p:spPr>
          <a:xfrm flipH="1">
            <a:off x="7924800" y="567898"/>
            <a:ext cx="914400" cy="0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168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02.11.2020</a:t>
            </a:r>
            <a:endParaRPr lang="de-D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32" y="-76203"/>
            <a:ext cx="5334000" cy="713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53200" y="762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big picture</a:t>
            </a:r>
            <a:endParaRPr lang="de-DE" sz="2400" dirty="0"/>
          </a:p>
        </p:txBody>
      </p:sp>
      <p:sp>
        <p:nvSpPr>
          <p:cNvPr id="7" name="Rectangle 6"/>
          <p:cNvSpPr/>
          <p:nvPr/>
        </p:nvSpPr>
        <p:spPr>
          <a:xfrm>
            <a:off x="7010402" y="3581399"/>
            <a:ext cx="18288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Fieldbus point to point motors or PLCs</a:t>
            </a:r>
            <a:endParaRPr lang="de-DE" sz="14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46263" y="5759022"/>
            <a:ext cx="4506937" cy="0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950517" y="1005357"/>
            <a:ext cx="164376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16 motors per beamline</a:t>
            </a:r>
            <a:endParaRPr lang="de-DE" sz="1400" dirty="0"/>
          </a:p>
        </p:txBody>
      </p:sp>
      <p:sp>
        <p:nvSpPr>
          <p:cNvPr id="10" name="Rectangle 9"/>
          <p:cNvSpPr/>
          <p:nvPr/>
        </p:nvSpPr>
        <p:spPr>
          <a:xfrm>
            <a:off x="6553200" y="5410200"/>
            <a:ext cx="1714500" cy="691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Cloud services: Apache Spark, Cassandra, Hadoop</a:t>
            </a:r>
            <a:endParaRPr lang="de-DE" sz="1400" dirty="0"/>
          </a:p>
        </p:txBody>
      </p:sp>
      <p:sp>
        <p:nvSpPr>
          <p:cNvPr id="11" name="Oval 10"/>
          <p:cNvSpPr/>
          <p:nvPr/>
        </p:nvSpPr>
        <p:spPr>
          <a:xfrm>
            <a:off x="1079501" y="990600"/>
            <a:ext cx="1325587" cy="6148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5638801" y="1219200"/>
            <a:ext cx="1219199" cy="14757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81000" y="876300"/>
            <a:ext cx="4572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PLC </a:t>
            </a:r>
            <a:endParaRPr lang="de-DE" sz="1400" dirty="0"/>
          </a:p>
        </p:txBody>
      </p:sp>
      <p:sp>
        <p:nvSpPr>
          <p:cNvPr id="14" name="Oval 13"/>
          <p:cNvSpPr/>
          <p:nvPr/>
        </p:nvSpPr>
        <p:spPr>
          <a:xfrm>
            <a:off x="1066801" y="5193444"/>
            <a:ext cx="979462" cy="11311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Straight Arrow Connector 14"/>
          <p:cNvCxnSpPr>
            <a:stCxn id="5124" idx="1"/>
          </p:cNvCxnSpPr>
          <p:nvPr/>
        </p:nvCxnSpPr>
        <p:spPr>
          <a:xfrm flipH="1" flipV="1">
            <a:off x="6219532" y="2007382"/>
            <a:ext cx="616800" cy="292331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11" idx="2"/>
          </p:cNvCxnSpPr>
          <p:nvPr/>
        </p:nvCxnSpPr>
        <p:spPr>
          <a:xfrm>
            <a:off x="658932" y="1089660"/>
            <a:ext cx="420569" cy="208356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2046263" y="2202672"/>
            <a:ext cx="1525535" cy="895135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3352800" y="990600"/>
            <a:ext cx="714298" cy="1901190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3571798" y="2891790"/>
            <a:ext cx="990600" cy="4120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/>
              <a:t>Motion cards</a:t>
            </a:r>
            <a:endParaRPr lang="de-DE" sz="1300" dirty="0"/>
          </a:p>
        </p:txBody>
      </p:sp>
      <p:sp>
        <p:nvSpPr>
          <p:cNvPr id="23" name="Oval 22"/>
          <p:cNvSpPr/>
          <p:nvPr/>
        </p:nvSpPr>
        <p:spPr>
          <a:xfrm>
            <a:off x="4330747" y="152400"/>
            <a:ext cx="1372014" cy="1453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Oval 25"/>
          <p:cNvSpPr/>
          <p:nvPr/>
        </p:nvSpPr>
        <p:spPr>
          <a:xfrm>
            <a:off x="3157511" y="433146"/>
            <a:ext cx="195289" cy="7581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Oval 26"/>
          <p:cNvSpPr/>
          <p:nvPr/>
        </p:nvSpPr>
        <p:spPr>
          <a:xfrm>
            <a:off x="3157511" y="1830705"/>
            <a:ext cx="195289" cy="7581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Oval 27"/>
          <p:cNvSpPr/>
          <p:nvPr/>
        </p:nvSpPr>
        <p:spPr>
          <a:xfrm>
            <a:off x="2974922" y="3886200"/>
            <a:ext cx="377878" cy="7581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3255156" y="3303823"/>
            <a:ext cx="783444" cy="658577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 rot="5400000">
            <a:off x="1458887" y="1615296"/>
            <a:ext cx="195289" cy="9794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Oval 35"/>
          <p:cNvSpPr/>
          <p:nvPr/>
        </p:nvSpPr>
        <p:spPr>
          <a:xfrm>
            <a:off x="5213030" y="1752600"/>
            <a:ext cx="979462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Oval 39"/>
          <p:cNvSpPr/>
          <p:nvPr/>
        </p:nvSpPr>
        <p:spPr>
          <a:xfrm>
            <a:off x="5268938" y="66675"/>
            <a:ext cx="979462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24" name="Oval 5123"/>
          <p:cNvSpPr/>
          <p:nvPr/>
        </p:nvSpPr>
        <p:spPr>
          <a:xfrm>
            <a:off x="6597285" y="2228852"/>
            <a:ext cx="1632315" cy="4838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/>
              <a:t>mixed motor topologies</a:t>
            </a:r>
            <a:endParaRPr lang="de-DE" sz="1300" dirty="0"/>
          </a:p>
        </p:txBody>
      </p:sp>
      <p:cxnSp>
        <p:nvCxnSpPr>
          <p:cNvPr id="42" name="Straight Arrow Connector 41"/>
          <p:cNvCxnSpPr/>
          <p:nvPr/>
        </p:nvCxnSpPr>
        <p:spPr>
          <a:xfrm flipH="1" flipV="1">
            <a:off x="6200482" y="433147"/>
            <a:ext cx="1038518" cy="1776653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4260018" y="3886199"/>
            <a:ext cx="2216981" cy="11430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8" name="Straight Arrow Connector 47"/>
          <p:cNvCxnSpPr/>
          <p:nvPr/>
        </p:nvCxnSpPr>
        <p:spPr>
          <a:xfrm flipH="1">
            <a:off x="6371932" y="3925443"/>
            <a:ext cx="616800" cy="265556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3352800" y="2438400"/>
            <a:ext cx="457200" cy="453390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7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3" grpId="0" animBg="1"/>
      <p:bldP spid="14" grpId="0" animBg="1"/>
      <p:bldP spid="21" grpId="0" animBg="1"/>
      <p:bldP spid="23" grpId="0" animBg="1"/>
      <p:bldP spid="26" grpId="0" animBg="1"/>
      <p:bldP spid="27" grpId="0" animBg="1"/>
      <p:bldP spid="28" grpId="0" animBg="1"/>
      <p:bldP spid="34" grpId="0" animBg="1"/>
      <p:bldP spid="36" grpId="0" animBg="1"/>
      <p:bldP spid="40" grpId="0" animBg="1"/>
      <p:bldP spid="5124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Thank you 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02.11.2020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592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02.11.2020</a:t>
            </a:r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50" y="43858"/>
            <a:ext cx="8229600" cy="509388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rot="19531321">
            <a:off x="2813311" y="3415848"/>
            <a:ext cx="3310513" cy="12749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28800" y="4633087"/>
            <a:ext cx="1219200" cy="0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889840" y="4456442"/>
            <a:ext cx="914400" cy="3532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beamline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200400" y="3753951"/>
            <a:ext cx="1447800" cy="13514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Oval 13"/>
          <p:cNvSpPr/>
          <p:nvPr/>
        </p:nvSpPr>
        <p:spPr>
          <a:xfrm rot="2811723">
            <a:off x="4385513" y="3411819"/>
            <a:ext cx="914400" cy="7205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Rectangle 14"/>
          <p:cNvSpPr/>
          <p:nvPr/>
        </p:nvSpPr>
        <p:spPr>
          <a:xfrm>
            <a:off x="1143000" y="3816142"/>
            <a:ext cx="914400" cy="47435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c</a:t>
            </a:r>
            <a:r>
              <a:rPr lang="en-US" sz="1400" dirty="0" smtClean="0">
                <a:solidFill>
                  <a:schemeClr val="bg1"/>
                </a:solidFill>
              </a:rPr>
              <a:t>ontrol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cabin</a:t>
            </a:r>
            <a:endParaRPr lang="de-DE" sz="1400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057400" y="4053321"/>
            <a:ext cx="1219200" cy="0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086350" y="4133064"/>
            <a:ext cx="2228850" cy="1353336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629400" y="5486400"/>
            <a:ext cx="1676400" cy="47435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e</a:t>
            </a:r>
            <a:r>
              <a:rPr lang="en-US" sz="1400" dirty="0" smtClean="0">
                <a:solidFill>
                  <a:schemeClr val="bg1"/>
                </a:solidFill>
              </a:rPr>
              <a:t>xperimental cabin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 rot="2811723">
            <a:off x="5003680" y="2885831"/>
            <a:ext cx="780864" cy="7795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5791200" y="3352801"/>
            <a:ext cx="1676400" cy="937699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734175" y="4319155"/>
            <a:ext cx="1676400" cy="47435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optics cabin</a:t>
            </a:r>
            <a:endParaRPr lang="de-DE" sz="1400" dirty="0">
              <a:solidFill>
                <a:schemeClr val="bg1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5867400" y="5716785"/>
            <a:ext cx="685800" cy="6796"/>
          </a:xfrm>
          <a:prstGeom prst="straightConnector1">
            <a:avLst/>
          </a:prstGeom>
          <a:ln w="2222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4468567" y="5533946"/>
            <a:ext cx="1371600" cy="365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diffractometer</a:t>
            </a:r>
            <a:endParaRPr lang="de-DE" sz="14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90" y="5000789"/>
            <a:ext cx="2010160" cy="1797670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 flipV="1">
            <a:off x="3731888" y="5716786"/>
            <a:ext cx="687712" cy="6793"/>
          </a:xfrm>
          <a:prstGeom prst="straightConnector1">
            <a:avLst/>
          </a:prstGeom>
          <a:ln w="2222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057400" y="4809732"/>
            <a:ext cx="2209800" cy="20482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Rectangle 21"/>
          <p:cNvSpPr/>
          <p:nvPr/>
        </p:nvSpPr>
        <p:spPr>
          <a:xfrm>
            <a:off x="1085850" y="5618696"/>
            <a:ext cx="745626" cy="365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robot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32555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  <p:bldP spid="14" grpId="0" animBg="1"/>
      <p:bldP spid="15" grpId="0" animBg="1"/>
      <p:bldP spid="20" grpId="0" animBg="1"/>
      <p:bldP spid="23" grpId="0" animBg="1"/>
      <p:bldP spid="26" grpId="0" animBg="1"/>
      <p:bldP spid="3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02.11.2020</a:t>
            </a:r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80" y="82419"/>
            <a:ext cx="8763000" cy="65407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66800" y="2231064"/>
            <a:ext cx="1205958" cy="7205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Oval 6"/>
          <p:cNvSpPr/>
          <p:nvPr/>
        </p:nvSpPr>
        <p:spPr>
          <a:xfrm>
            <a:off x="3657599" y="5486400"/>
            <a:ext cx="923925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Oval 7"/>
          <p:cNvSpPr/>
          <p:nvPr/>
        </p:nvSpPr>
        <p:spPr>
          <a:xfrm>
            <a:off x="1810795" y="6067425"/>
            <a:ext cx="923925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Oval 8"/>
          <p:cNvSpPr/>
          <p:nvPr/>
        </p:nvSpPr>
        <p:spPr>
          <a:xfrm>
            <a:off x="5970219" y="4572000"/>
            <a:ext cx="1219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Oval 9"/>
          <p:cNvSpPr/>
          <p:nvPr/>
        </p:nvSpPr>
        <p:spPr>
          <a:xfrm>
            <a:off x="2886074" y="3352800"/>
            <a:ext cx="923925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Oval 10"/>
          <p:cNvSpPr/>
          <p:nvPr/>
        </p:nvSpPr>
        <p:spPr>
          <a:xfrm>
            <a:off x="3500436" y="2202489"/>
            <a:ext cx="923925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Oval 11"/>
          <p:cNvSpPr/>
          <p:nvPr/>
        </p:nvSpPr>
        <p:spPr>
          <a:xfrm>
            <a:off x="6400800" y="2202489"/>
            <a:ext cx="923925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Oval 12"/>
          <p:cNvSpPr/>
          <p:nvPr/>
        </p:nvSpPr>
        <p:spPr>
          <a:xfrm>
            <a:off x="7391400" y="3097839"/>
            <a:ext cx="923925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285998" y="838200"/>
            <a:ext cx="4729164" cy="1688682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424362" y="1124536"/>
            <a:ext cx="2765057" cy="1402346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2" idx="7"/>
          </p:cNvCxnSpPr>
          <p:nvPr/>
        </p:nvCxnSpPr>
        <p:spPr>
          <a:xfrm flipH="1">
            <a:off x="7189419" y="1124536"/>
            <a:ext cx="278181" cy="1211864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7992452" y="1099336"/>
            <a:ext cx="1" cy="1998503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3810000" y="4114801"/>
            <a:ext cx="522682" cy="0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4119561" y="4741558"/>
            <a:ext cx="531019" cy="744842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504255" y="4267200"/>
            <a:ext cx="896545" cy="304800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8" idx="7"/>
          </p:cNvCxnSpPr>
          <p:nvPr/>
        </p:nvCxnSpPr>
        <p:spPr>
          <a:xfrm flipH="1">
            <a:off x="2599414" y="4495800"/>
            <a:ext cx="1690405" cy="1705536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7015164" y="304800"/>
            <a:ext cx="1214436" cy="990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Motors</a:t>
            </a:r>
            <a:endParaRPr lang="de-DE" dirty="0"/>
          </a:p>
        </p:txBody>
      </p:sp>
      <p:sp>
        <p:nvSpPr>
          <p:cNvPr id="48" name="Oval 47"/>
          <p:cNvSpPr/>
          <p:nvPr/>
        </p:nvSpPr>
        <p:spPr>
          <a:xfrm>
            <a:off x="4289819" y="3771900"/>
            <a:ext cx="1214436" cy="990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Motors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767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46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02.11.2020</a:t>
            </a:r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29" y="533400"/>
            <a:ext cx="7711908" cy="4069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945616"/>
            <a:ext cx="3017816" cy="1295400"/>
          </a:xfrm>
          <a:prstGeom prst="rect">
            <a:avLst/>
          </a:prstGeom>
        </p:spPr>
      </p:pic>
      <p:pic>
        <p:nvPicPr>
          <p:cNvPr id="7" name="Grafik 27" descr="BECKHOFF New Automation Technology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109" y="3474255"/>
            <a:ext cx="1600200" cy="9674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 7"/>
          <p:cNvSpPr/>
          <p:nvPr/>
        </p:nvSpPr>
        <p:spPr>
          <a:xfrm>
            <a:off x="5105400" y="1176377"/>
            <a:ext cx="1676400" cy="13918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/>
          <p:cNvSpPr/>
          <p:nvPr/>
        </p:nvSpPr>
        <p:spPr>
          <a:xfrm>
            <a:off x="3962400" y="4883351"/>
            <a:ext cx="3810000" cy="13918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/>
          <p:cNvSpPr/>
          <p:nvPr/>
        </p:nvSpPr>
        <p:spPr>
          <a:xfrm>
            <a:off x="980209" y="3262074"/>
            <a:ext cx="2286000" cy="13918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895600" y="2209801"/>
            <a:ext cx="2332016" cy="1219199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019800" y="2568210"/>
            <a:ext cx="122216" cy="2232390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85800" y="4800600"/>
            <a:ext cx="1219200" cy="304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f</a:t>
            </a:r>
            <a:r>
              <a:rPr lang="en-US" sz="1400" dirty="0" smtClean="0">
                <a:solidFill>
                  <a:schemeClr val="bg1"/>
                </a:solidFill>
              </a:rPr>
              <a:t>ieldbus 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15000" y="6385095"/>
            <a:ext cx="1646216" cy="304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</a:t>
            </a:r>
            <a:r>
              <a:rPr lang="en-US" sz="1400" dirty="0" smtClean="0">
                <a:solidFill>
                  <a:schemeClr val="bg1"/>
                </a:solidFill>
              </a:rPr>
              <a:t>arallel interface</a:t>
            </a:r>
            <a:endParaRPr lang="de-D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03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295400"/>
            <a:ext cx="74676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Build a card that: </a:t>
            </a: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is future proof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p</a:t>
            </a:r>
            <a:r>
              <a:rPr lang="en-US" sz="2400" dirty="0" smtClean="0"/>
              <a:t>rovides high I/O count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is scalable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i</a:t>
            </a:r>
            <a:r>
              <a:rPr lang="en-US" sz="2400" dirty="0" smtClean="0"/>
              <a:t>s distributed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s</a:t>
            </a:r>
            <a:r>
              <a:rPr lang="en-US" sz="2400" dirty="0" smtClean="0"/>
              <a:t>upports existing DESY beamlines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de-DE" dirty="0"/>
          </a:p>
          <a:p>
            <a:endParaRPr lang="de-DE" b="1" dirty="0" smtClean="0"/>
          </a:p>
          <a:p>
            <a:endParaRPr lang="de-DE" b="1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Oval 3"/>
          <p:cNvSpPr/>
          <p:nvPr/>
        </p:nvSpPr>
        <p:spPr>
          <a:xfrm>
            <a:off x="685800" y="1775271"/>
            <a:ext cx="4800600" cy="18061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648200" y="1371600"/>
            <a:ext cx="1219200" cy="609600"/>
          </a:xfrm>
          <a:prstGeom prst="straightConnector1">
            <a:avLst/>
          </a:prstGeom>
          <a:ln w="2222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957454" y="914400"/>
            <a:ext cx="2914494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 provided by </a:t>
            </a:r>
            <a:r>
              <a:rPr lang="en-US" dirty="0" smtClean="0"/>
              <a:t>the cards </a:t>
            </a:r>
            <a:r>
              <a:rPr lang="en-US" dirty="0" smtClean="0"/>
              <a:t>that we presently use </a:t>
            </a:r>
            <a:endParaRPr lang="de-D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02.11.2020</a:t>
            </a:r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1371600" y="22860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OBJECTIVES </a:t>
            </a:r>
            <a:endParaRPr lang="de-DE" sz="2800" dirty="0"/>
          </a:p>
        </p:txBody>
      </p:sp>
      <p:sp>
        <p:nvSpPr>
          <p:cNvPr id="11" name="Oval 10"/>
          <p:cNvSpPr/>
          <p:nvPr/>
        </p:nvSpPr>
        <p:spPr>
          <a:xfrm>
            <a:off x="1028700" y="1756221"/>
            <a:ext cx="685800" cy="22823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16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02.11.2020</a:t>
            </a:r>
            <a:endParaRPr lang="de-DE" dirty="0"/>
          </a:p>
        </p:txBody>
      </p:sp>
      <p:sp>
        <p:nvSpPr>
          <p:cNvPr id="5" name="TextBox 60"/>
          <p:cNvSpPr txBox="1"/>
          <p:nvPr/>
        </p:nvSpPr>
        <p:spPr>
          <a:xfrm>
            <a:off x="236319" y="-4496"/>
            <a:ext cx="8381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Motion Controller Card </a:t>
            </a:r>
            <a:r>
              <a:rPr lang="de-DE" sz="2400" b="1" dirty="0" err="1" smtClean="0"/>
              <a:t>Overview</a:t>
            </a:r>
            <a:endParaRPr lang="de-DE" sz="2400" b="1" dirty="0"/>
          </a:p>
        </p:txBody>
      </p:sp>
      <p:pic>
        <p:nvPicPr>
          <p:cNvPr id="14" name="Grafik 13" descr="https://www.meilhaus.de/default/pix/a/g/MAXv-VME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2" b="100000" l="0" r="100000">
                        <a14:foregroundMark x1="52263" y1="13824" x2="52263" y2="13824"/>
                        <a14:foregroundMark x1="47531" y1="12059" x2="47531" y2="12059"/>
                        <a14:foregroundMark x1="39300" y1="9118" x2="39300" y2="9118"/>
                        <a14:foregroundMark x1="39300" y1="5588" x2="39300" y2="5588"/>
                        <a14:foregroundMark x1="40947" y1="7941" x2="40947" y2="7941"/>
                        <a14:foregroundMark x1="45679" y1="9118" x2="45679" y2="9118"/>
                        <a14:foregroundMark x1="47942" y1="9706" x2="47942" y2="9706"/>
                        <a14:foregroundMark x1="51852" y1="11471" x2="51852" y2="11471"/>
                        <a14:foregroundMark x1="55761" y1="12059" x2="55761" y2="12059"/>
                        <a14:foregroundMark x1="77778" y1="20000" x2="77778" y2="20000"/>
                        <a14:foregroundMark x1="73457" y1="15294" x2="73457" y2="15294"/>
                        <a14:foregroundMark x1="95267" y1="27059" x2="95267" y2="2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2" b="4095"/>
          <a:stretch/>
        </p:blipFill>
        <p:spPr bwMode="auto">
          <a:xfrm>
            <a:off x="6019800" y="4967246"/>
            <a:ext cx="3048000" cy="18907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60"/>
          <p:cNvSpPr txBox="1"/>
          <p:nvPr/>
        </p:nvSpPr>
        <p:spPr>
          <a:xfrm>
            <a:off x="402993" y="4919019"/>
            <a:ext cx="6248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 development: DAMC-MOTCTRL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MicroTCA.4 </a:t>
            </a:r>
            <a:r>
              <a:rPr lang="de-DE" dirty="0" err="1" smtClean="0"/>
              <a:t>based</a:t>
            </a:r>
            <a:r>
              <a:rPr lang="de-DE" dirty="0" smtClean="0"/>
              <a:t>; </a:t>
            </a:r>
            <a:r>
              <a:rPr lang="de-DE" dirty="0" err="1" smtClean="0"/>
              <a:t>compatible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existing</a:t>
            </a:r>
            <a:r>
              <a:rPr lang="de-DE" dirty="0" smtClean="0"/>
              <a:t> </a:t>
            </a:r>
            <a:r>
              <a:rPr lang="de-DE" dirty="0" err="1" smtClean="0"/>
              <a:t>motion</a:t>
            </a:r>
            <a:r>
              <a:rPr lang="de-DE" dirty="0" smtClean="0"/>
              <a:t> </a:t>
            </a:r>
            <a:r>
              <a:rPr lang="de-DE" dirty="0" err="1" smtClean="0"/>
              <a:t>controllers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Stand-</a:t>
            </a:r>
            <a:r>
              <a:rPr lang="de-DE" dirty="0" err="1"/>
              <a:t>alone</a:t>
            </a:r>
            <a:r>
              <a:rPr lang="de-DE" dirty="0"/>
              <a:t>/ </a:t>
            </a:r>
            <a:r>
              <a:rPr lang="de-DE" dirty="0" err="1"/>
              <a:t>local</a:t>
            </a:r>
            <a:r>
              <a:rPr lang="de-DE" dirty="0"/>
              <a:t>/ </a:t>
            </a:r>
            <a:r>
              <a:rPr lang="de-DE" dirty="0" err="1"/>
              <a:t>distributed</a:t>
            </a:r>
            <a:r>
              <a:rPr lang="de-DE" dirty="0"/>
              <a:t> </a:t>
            </a:r>
            <a:r>
              <a:rPr lang="de-DE" dirty="0" err="1"/>
              <a:t>installation</a:t>
            </a:r>
            <a:r>
              <a:rPr lang="de-DE" dirty="0"/>
              <a:t> </a:t>
            </a:r>
            <a:r>
              <a:rPr lang="de-DE" dirty="0" err="1"/>
              <a:t>scheme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16 </a:t>
            </a:r>
            <a:r>
              <a:rPr lang="de-DE" dirty="0" err="1" smtClean="0"/>
              <a:t>axis</a:t>
            </a:r>
            <a:r>
              <a:rPr lang="de-DE" dirty="0" smtClean="0"/>
              <a:t> per </a:t>
            </a:r>
            <a:r>
              <a:rPr lang="de-DE" dirty="0" err="1" smtClean="0"/>
              <a:t>card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Modern </a:t>
            </a:r>
            <a:r>
              <a:rPr lang="de-DE" dirty="0" err="1" smtClean="0"/>
              <a:t>serial</a:t>
            </a:r>
            <a:r>
              <a:rPr lang="de-DE" dirty="0" smtClean="0"/>
              <a:t> </a:t>
            </a:r>
            <a:r>
              <a:rPr lang="de-DE" dirty="0" err="1" smtClean="0"/>
              <a:t>iterfaces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legacy</a:t>
            </a:r>
            <a:r>
              <a:rPr lang="de-DE" dirty="0" smtClean="0"/>
              <a:t> parallel </a:t>
            </a:r>
            <a:r>
              <a:rPr lang="de-DE" dirty="0" err="1" smtClean="0"/>
              <a:t>interfaces</a:t>
            </a:r>
            <a:endParaRPr lang="de-DE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8" name="TextBox 60"/>
          <p:cNvSpPr txBox="1"/>
          <p:nvPr/>
        </p:nvSpPr>
        <p:spPr>
          <a:xfrm>
            <a:off x="4191000" y="6453944"/>
            <a:ext cx="415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Reference: OMS </a:t>
            </a:r>
            <a:r>
              <a:rPr lang="de-DE" b="1" dirty="0" err="1" smtClean="0"/>
              <a:t>MAXv</a:t>
            </a:r>
            <a:r>
              <a:rPr lang="de-DE" b="1" dirty="0" smtClean="0"/>
              <a:t> (VME)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5800"/>
            <a:ext cx="6400800" cy="4042698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209800" y="685800"/>
            <a:ext cx="2819400" cy="2209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/>
          <p:cNvSpPr/>
          <p:nvPr/>
        </p:nvSpPr>
        <p:spPr>
          <a:xfrm>
            <a:off x="2393950" y="2776496"/>
            <a:ext cx="2819400" cy="2209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029200" y="838200"/>
            <a:ext cx="2743200" cy="952500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041900" y="2667000"/>
            <a:ext cx="2806700" cy="704850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772400" y="685800"/>
            <a:ext cx="1219200" cy="304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FPGA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04150" y="2362200"/>
            <a:ext cx="1219200" cy="41429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System on Chip </a:t>
            </a:r>
            <a:endParaRPr lang="de-DE" sz="1400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05430" y="2883237"/>
            <a:ext cx="8762370" cy="0"/>
          </a:xfrm>
          <a:prstGeom prst="line">
            <a:avLst/>
          </a:prstGeom>
          <a:ln w="28575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68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02.11.2020</a:t>
            </a:r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"/>
            <a:ext cx="8081840" cy="56388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743200" y="3886200"/>
            <a:ext cx="1143000" cy="3595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/>
          <p:cNvSpPr/>
          <p:nvPr/>
        </p:nvSpPr>
        <p:spPr>
          <a:xfrm>
            <a:off x="1600200" y="42193"/>
            <a:ext cx="1143000" cy="3595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681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73508"/>
            <a:ext cx="7848600" cy="552249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02.11.2020</a:t>
            </a:r>
            <a:endParaRPr lang="de-DE" dirty="0"/>
          </a:p>
        </p:txBody>
      </p:sp>
      <p:sp>
        <p:nvSpPr>
          <p:cNvPr id="7" name="Oval 6"/>
          <p:cNvSpPr/>
          <p:nvPr/>
        </p:nvSpPr>
        <p:spPr>
          <a:xfrm>
            <a:off x="7467600" y="1599677"/>
            <a:ext cx="10668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/>
          <p:cNvSpPr/>
          <p:nvPr/>
        </p:nvSpPr>
        <p:spPr>
          <a:xfrm>
            <a:off x="7467600" y="2052992"/>
            <a:ext cx="914400" cy="995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" name="Straight Arrow Connector 8"/>
          <p:cNvCxnSpPr>
            <a:endCxn id="7" idx="0"/>
          </p:cNvCxnSpPr>
          <p:nvPr/>
        </p:nvCxnSpPr>
        <p:spPr>
          <a:xfrm flipH="1">
            <a:off x="8001000" y="927468"/>
            <a:ext cx="381000" cy="672209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4" idx="2"/>
          </p:cNvCxnSpPr>
          <p:nvPr/>
        </p:nvCxnSpPr>
        <p:spPr>
          <a:xfrm>
            <a:off x="6896100" y="1202512"/>
            <a:ext cx="571500" cy="1201095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772400" y="544422"/>
            <a:ext cx="1219200" cy="304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2x 10GE ports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24600" y="927468"/>
            <a:ext cx="1143000" cy="27504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3</a:t>
            </a:r>
            <a:r>
              <a:rPr lang="en-US" sz="1400" dirty="0" smtClean="0">
                <a:solidFill>
                  <a:schemeClr val="bg1"/>
                </a:solidFill>
              </a:rPr>
              <a:t>x 1GE ports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924800" y="3043854"/>
            <a:ext cx="381000" cy="995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Oval 15"/>
          <p:cNvSpPr/>
          <p:nvPr/>
        </p:nvSpPr>
        <p:spPr>
          <a:xfrm>
            <a:off x="5181600" y="4191000"/>
            <a:ext cx="3183068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Oval 16"/>
          <p:cNvSpPr/>
          <p:nvPr/>
        </p:nvSpPr>
        <p:spPr>
          <a:xfrm>
            <a:off x="228600" y="1752600"/>
            <a:ext cx="762000" cy="167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Oval 17"/>
          <p:cNvSpPr/>
          <p:nvPr/>
        </p:nvSpPr>
        <p:spPr>
          <a:xfrm>
            <a:off x="342333" y="3494914"/>
            <a:ext cx="762000" cy="167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tangle 18"/>
          <p:cNvSpPr/>
          <p:nvPr/>
        </p:nvSpPr>
        <p:spPr>
          <a:xfrm>
            <a:off x="990600" y="849222"/>
            <a:ext cx="1503596" cy="3532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42x LVDS signals</a:t>
            </a:r>
            <a:endParaRPr lang="de-DE" sz="1400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>
            <a:endCxn id="17" idx="7"/>
          </p:cNvCxnSpPr>
          <p:nvPr/>
        </p:nvCxnSpPr>
        <p:spPr>
          <a:xfrm flipH="1">
            <a:off x="879008" y="1201252"/>
            <a:ext cx="873592" cy="796851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879008" y="5105401"/>
            <a:ext cx="250137" cy="1125573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61743" y="6230974"/>
            <a:ext cx="934804" cy="5993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Micro TCA backplane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72200" y="6091439"/>
            <a:ext cx="2514600" cy="6158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versatile application: Display, User I/O, even booting</a:t>
            </a:r>
            <a:endParaRPr lang="de-DE" sz="1400" dirty="0">
              <a:solidFill>
                <a:schemeClr val="bg1"/>
              </a:solidFill>
            </a:endParaRPr>
          </a:p>
        </p:txBody>
      </p:sp>
      <p:cxnSp>
        <p:nvCxnSpPr>
          <p:cNvPr id="27" name="Straight Arrow Connector 26"/>
          <p:cNvCxnSpPr>
            <a:stCxn id="38" idx="0"/>
          </p:cNvCxnSpPr>
          <p:nvPr/>
        </p:nvCxnSpPr>
        <p:spPr>
          <a:xfrm flipV="1">
            <a:off x="3962400" y="6091439"/>
            <a:ext cx="0" cy="399519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3733800" y="4386283"/>
            <a:ext cx="457200" cy="167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tangle 37"/>
          <p:cNvSpPr/>
          <p:nvPr/>
        </p:nvSpPr>
        <p:spPr>
          <a:xfrm>
            <a:off x="3543300" y="6490958"/>
            <a:ext cx="838200" cy="3532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2x RPUs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3276600" y="4386283"/>
            <a:ext cx="457200" cy="167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Rectangle 45"/>
          <p:cNvSpPr/>
          <p:nvPr/>
        </p:nvSpPr>
        <p:spPr>
          <a:xfrm>
            <a:off x="1752600" y="5029200"/>
            <a:ext cx="986507" cy="457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4</a:t>
            </a:r>
            <a:r>
              <a:rPr lang="en-US" sz="1400" dirty="0" smtClean="0">
                <a:solidFill>
                  <a:schemeClr val="bg1"/>
                </a:solidFill>
              </a:rPr>
              <a:t>x ARM53</a:t>
            </a:r>
            <a:endParaRPr lang="de-DE" sz="1400" dirty="0">
              <a:solidFill>
                <a:schemeClr val="bg1"/>
              </a:solidFill>
            </a:endParaRPr>
          </a:p>
        </p:txBody>
      </p:sp>
      <p:cxnSp>
        <p:nvCxnSpPr>
          <p:cNvPr id="47" name="Straight Arrow Connector 46"/>
          <p:cNvCxnSpPr>
            <a:stCxn id="46" idx="3"/>
          </p:cNvCxnSpPr>
          <p:nvPr/>
        </p:nvCxnSpPr>
        <p:spPr>
          <a:xfrm flipV="1">
            <a:off x="2739107" y="5231232"/>
            <a:ext cx="537493" cy="26568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25" idx="0"/>
          </p:cNvCxnSpPr>
          <p:nvPr/>
        </p:nvCxnSpPr>
        <p:spPr>
          <a:xfrm flipH="1" flipV="1">
            <a:off x="7315200" y="5224485"/>
            <a:ext cx="114300" cy="866954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29230" y="-75545"/>
            <a:ext cx="2642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1. Future proof</a:t>
            </a:r>
            <a:endParaRPr lang="de-DE" sz="2400" dirty="0"/>
          </a:p>
        </p:txBody>
      </p:sp>
      <p:sp>
        <p:nvSpPr>
          <p:cNvPr id="62" name="Rectangle 61"/>
          <p:cNvSpPr/>
          <p:nvPr/>
        </p:nvSpPr>
        <p:spPr>
          <a:xfrm>
            <a:off x="5969224" y="3276600"/>
            <a:ext cx="1181100" cy="43662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Legacy 3.3V/5V output</a:t>
            </a:r>
            <a:endParaRPr lang="de-DE" sz="1200" dirty="0">
              <a:solidFill>
                <a:schemeClr val="bg1"/>
              </a:solidFill>
            </a:endParaRPr>
          </a:p>
        </p:txBody>
      </p:sp>
      <p:cxnSp>
        <p:nvCxnSpPr>
          <p:cNvPr id="63" name="Straight Arrow Connector 62"/>
          <p:cNvCxnSpPr>
            <a:endCxn id="15" idx="2"/>
          </p:cNvCxnSpPr>
          <p:nvPr/>
        </p:nvCxnSpPr>
        <p:spPr>
          <a:xfrm flipV="1">
            <a:off x="7181850" y="3541358"/>
            <a:ext cx="742950" cy="11304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6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4" grpId="0" animBg="1"/>
      <p:bldP spid="25" grpId="0" animBg="1"/>
      <p:bldP spid="37" grpId="0" animBg="1"/>
      <p:bldP spid="38" grpId="0" animBg="1"/>
      <p:bldP spid="41" grpId="0" animBg="1"/>
      <p:bldP spid="46" grpId="0" animBg="1"/>
      <p:bldP spid="6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02.11.2020</a:t>
            </a:r>
            <a:endParaRPr lang="de-DE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743" y="2406890"/>
            <a:ext cx="4392744" cy="239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1353343" y="3805503"/>
            <a:ext cx="762000" cy="990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/>
          <p:cNvSpPr/>
          <p:nvPr/>
        </p:nvSpPr>
        <p:spPr>
          <a:xfrm>
            <a:off x="1335710" y="2438377"/>
            <a:ext cx="762000" cy="13671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Oval 10"/>
          <p:cNvSpPr/>
          <p:nvPr/>
        </p:nvSpPr>
        <p:spPr>
          <a:xfrm>
            <a:off x="5315743" y="3957903"/>
            <a:ext cx="762000" cy="990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943" y="2251314"/>
            <a:ext cx="808037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5898487" y="2864090"/>
            <a:ext cx="1779456" cy="0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034178" y="2457899"/>
            <a:ext cx="1643765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remote access</a:t>
            </a:r>
            <a:endParaRPr lang="de-DE" sz="1400" dirty="0"/>
          </a:p>
        </p:txBody>
      </p:sp>
      <p:sp>
        <p:nvSpPr>
          <p:cNvPr id="18" name="Oval 17"/>
          <p:cNvSpPr/>
          <p:nvPr/>
        </p:nvSpPr>
        <p:spPr>
          <a:xfrm>
            <a:off x="5278588" y="2711689"/>
            <a:ext cx="685800" cy="3460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980" y="3603071"/>
            <a:ext cx="766763" cy="63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5311223" y="3037126"/>
            <a:ext cx="685800" cy="4365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tangle 21"/>
          <p:cNvSpPr/>
          <p:nvPr/>
        </p:nvSpPr>
        <p:spPr>
          <a:xfrm>
            <a:off x="6796178" y="3077054"/>
            <a:ext cx="881765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DAQ/PLC</a:t>
            </a:r>
            <a:endParaRPr lang="de-DE" sz="1400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5997023" y="3236642"/>
            <a:ext cx="718001" cy="0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5311223" y="3399273"/>
            <a:ext cx="685800" cy="5586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0" name="Straight Arrow Connector 29"/>
          <p:cNvCxnSpPr>
            <a:stCxn id="1032" idx="1"/>
          </p:cNvCxnSpPr>
          <p:nvPr/>
        </p:nvCxnSpPr>
        <p:spPr>
          <a:xfrm flipH="1" flipV="1">
            <a:off x="5958091" y="3814373"/>
            <a:ext cx="2019889" cy="106992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6077743" y="4598465"/>
            <a:ext cx="1900237" cy="4906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961" y="4406377"/>
            <a:ext cx="4699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Rectangle 37"/>
          <p:cNvSpPr/>
          <p:nvPr/>
        </p:nvSpPr>
        <p:spPr>
          <a:xfrm rot="188146">
            <a:off x="6695503" y="3526189"/>
            <a:ext cx="881765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servos</a:t>
            </a:r>
            <a:endParaRPr lang="de-DE" sz="1400" dirty="0"/>
          </a:p>
        </p:txBody>
      </p:sp>
      <p:sp>
        <p:nvSpPr>
          <p:cNvPr id="39" name="Rectangle 38"/>
          <p:cNvSpPr/>
          <p:nvPr/>
        </p:nvSpPr>
        <p:spPr>
          <a:xfrm>
            <a:off x="6356023" y="4239659"/>
            <a:ext cx="1621957" cy="303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steppers/encoders</a:t>
            </a:r>
            <a:endParaRPr lang="de-DE" sz="1400" dirty="0"/>
          </a:p>
        </p:txBody>
      </p:sp>
      <p:sp>
        <p:nvSpPr>
          <p:cNvPr id="40" name="Rectangle 39"/>
          <p:cNvSpPr/>
          <p:nvPr/>
        </p:nvSpPr>
        <p:spPr>
          <a:xfrm>
            <a:off x="668564" y="5334000"/>
            <a:ext cx="2061808" cy="1035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PCIe</a:t>
            </a:r>
            <a:r>
              <a:rPr lang="en-US" sz="1400" dirty="0" smtClean="0"/>
              <a:t> or Low Latency Links for card-to-card communication</a:t>
            </a:r>
            <a:endParaRPr lang="de-DE" sz="1400" dirty="0"/>
          </a:p>
        </p:txBody>
      </p:sp>
      <p:cxnSp>
        <p:nvCxnSpPr>
          <p:cNvPr id="41" name="Straight Arrow Connector 40"/>
          <p:cNvCxnSpPr>
            <a:stCxn id="40" idx="0"/>
          </p:cNvCxnSpPr>
          <p:nvPr/>
        </p:nvCxnSpPr>
        <p:spPr>
          <a:xfrm flipV="1">
            <a:off x="1699468" y="4799254"/>
            <a:ext cx="12204" cy="534746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1" y="304800"/>
            <a:ext cx="766763" cy="63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" y="431006"/>
            <a:ext cx="4699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901" y="169069"/>
            <a:ext cx="1568942" cy="772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1" name="Straight Arrow Connector 50"/>
          <p:cNvCxnSpPr/>
          <p:nvPr/>
        </p:nvCxnSpPr>
        <p:spPr>
          <a:xfrm>
            <a:off x="1657818" y="941388"/>
            <a:ext cx="0" cy="1465502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1908174" y="1304925"/>
            <a:ext cx="205645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Encoder, custom drives or fan-out board</a:t>
            </a:r>
            <a:endParaRPr lang="de-DE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5029199" y="304800"/>
            <a:ext cx="3287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</a:t>
            </a:r>
            <a:r>
              <a:rPr lang="en-US" sz="2400" dirty="0" smtClean="0"/>
              <a:t>. High I/O count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83709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7" grpId="0" animBg="1"/>
      <p:bldP spid="18" grpId="0" animBg="1"/>
      <p:bldP spid="21" grpId="0" animBg="1"/>
      <p:bldP spid="22" grpId="0" animBg="1"/>
      <p:bldP spid="28" grpId="0" animBg="1"/>
      <p:bldP spid="38" grpId="0" animBg="1"/>
      <p:bldP spid="39" grpId="0" animBg="1"/>
      <p:bldP spid="40" grpId="0" animBg="1"/>
      <p:bldP spid="5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rmal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TM01859868[[fn=Thermal]]</Template>
  <TotalTime>0</TotalTime>
  <Words>251</Words>
  <Application>Microsoft Office PowerPoint</Application>
  <PresentationFormat>On-screen Show (4:3)</PresentationFormat>
  <Paragraphs>106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Thermal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Radakovic, Nikola</dc:creator>
  <cp:lastModifiedBy>Radakovic, Nikola</cp:lastModifiedBy>
  <cp:revision>292</cp:revision>
  <dcterms:created xsi:type="dcterms:W3CDTF">2020-01-30T09:34:09Z</dcterms:created>
  <dcterms:modified xsi:type="dcterms:W3CDTF">2020-12-02T14:04:32Z</dcterms:modified>
</cp:coreProperties>
</file>