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4" r:id="rId4"/>
    <p:sldId id="269" r:id="rId5"/>
    <p:sldId id="278" r:id="rId6"/>
    <p:sldId id="277" r:id="rId7"/>
    <p:sldId id="279" r:id="rId8"/>
    <p:sldId id="280" r:id="rId9"/>
    <p:sldId id="281" r:id="rId10"/>
    <p:sldId id="275" r:id="rId11"/>
    <p:sldId id="270" r:id="rId12"/>
    <p:sldId id="271" r:id="rId13"/>
    <p:sldId id="272" r:id="rId14"/>
    <p:sldId id="273" r:id="rId15"/>
    <p:sldId id="267" r:id="rId16"/>
    <p:sldId id="268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3"/>
          </a:solidFill>
        </a:fill>
      </a:tcStyle>
    </a:wholeTbl>
    <a:band2H>
      <a:tcTxStyle/>
      <a:tcStyle>
        <a:tcBdr/>
        <a:fill>
          <a:solidFill>
            <a:srgbClr val="E6EF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6"/>
          </a:solidFill>
        </a:fill>
      </a:tcStyle>
    </a:wholeTbl>
    <a:band2H>
      <a:tcTxStyle/>
      <a:tcStyle>
        <a:tcBdr/>
        <a:fill>
          <a:solidFill>
            <a:srgbClr val="E6E8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5"/>
          </a:solidFill>
        </a:fill>
      </a:tcStyle>
    </a:wholeTbl>
    <a:band2H>
      <a:tcTxStyle/>
      <a:tcStyle>
        <a:tcBdr/>
        <a:fill>
          <a:solidFill>
            <a:srgbClr val="E7E9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11"/>
  </p:normalViewPr>
  <p:slideViewPr>
    <p:cSldViewPr snapToGrid="0" snapToObjects="1">
      <p:cViewPr>
        <p:scale>
          <a:sx n="155" d="100"/>
          <a:sy n="155" d="100"/>
        </p:scale>
        <p:origin x="44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5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855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407987" y="2335014"/>
            <a:ext cx="11376026" cy="1525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414395" y="4096780"/>
            <a:ext cx="11369551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14" name="Grafik 8" descr="Grafik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(with Pictur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6"/>
          <p:cNvSpPr>
            <a:spLocks noGrp="1"/>
          </p:cNvSpPr>
          <p:nvPr>
            <p:ph type="pic" idx="13"/>
          </p:nvPr>
        </p:nvSpPr>
        <p:spPr>
          <a:xfrm>
            <a:off x="2" y="1"/>
            <a:ext cx="12191997" cy="34290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1099778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07987" y="2335014"/>
            <a:ext cx="11376026" cy="889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2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2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2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414396" y="4096780"/>
            <a:ext cx="11369548" cy="7003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endParaRPr/>
          </a:p>
        </p:txBody>
      </p:sp>
      <p:pic>
        <p:nvPicPr>
          <p:cNvPr id="27" name="Grafik 7" descr="Grafik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68" y="6261913"/>
            <a:ext cx="2168482" cy="160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Grafik 9" descr="Grafik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3031" y="5669841"/>
            <a:ext cx="793751" cy="79419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53964" cy="13554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 b="1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3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iteltext"/>
          <p:cNvSpPr txBox="1">
            <a:spLocks noGrp="1"/>
          </p:cNvSpPr>
          <p:nvPr>
            <p:ph type="title"/>
          </p:nvPr>
        </p:nvSpPr>
        <p:spPr>
          <a:xfrm>
            <a:off x="407987" y="349611"/>
            <a:ext cx="11376026" cy="45109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55" name="Textebene 1…"/>
          <p:cNvSpPr txBox="1">
            <a:spLocks noGrp="1"/>
          </p:cNvSpPr>
          <p:nvPr>
            <p:ph type="body" idx="1"/>
          </p:nvPr>
        </p:nvSpPr>
        <p:spPr>
          <a:xfrm>
            <a:off x="407987" y="1406427"/>
            <a:ext cx="11376026" cy="501024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6" cy="3792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57" name="| ARES Operation Meeting | 31.08.2020"/>
          <p:cNvSpPr txBox="1"/>
          <p:nvPr/>
        </p:nvSpPr>
        <p:spPr>
          <a:xfrm>
            <a:off x="767005" y="6550845"/>
            <a:ext cx="427916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/>
            </a:lvl1pPr>
          </a:lstStyle>
          <a:p>
            <a:r>
              <a:rPr dirty="0"/>
              <a:t>| ARES Operation Meeting | </a:t>
            </a:r>
            <a:r>
              <a:rPr lang="de-DE" dirty="0" smtClean="0"/>
              <a:t>28</a:t>
            </a:r>
            <a:r>
              <a:rPr dirty="0" smtClean="0"/>
              <a:t>.0</a:t>
            </a:r>
            <a:r>
              <a:rPr lang="de-DE" dirty="0" smtClean="0"/>
              <a:t>9</a:t>
            </a:r>
            <a:r>
              <a:rPr dirty="0" smtClean="0"/>
              <a:t>.2020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rafik 9" descr="Grafik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111" y="6614018"/>
            <a:ext cx="325554" cy="10064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0848527" y="6580799"/>
            <a:ext cx="266974" cy="25922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fik 3" descr="Grafik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8779" y="4587295"/>
            <a:ext cx="598826" cy="185119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hteck 4"/>
          <p:cNvSpPr txBox="1"/>
          <p:nvPr/>
        </p:nvSpPr>
        <p:spPr>
          <a:xfrm>
            <a:off x="395288" y="3980131"/>
            <a:ext cx="457200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10000"/>
              </a:lnSpc>
              <a:defRPr b="1"/>
            </a:lvl1pPr>
          </a:lstStyle>
          <a:p>
            <a:r>
              <a:t>Contact</a:t>
            </a:r>
          </a:p>
        </p:txBody>
      </p:sp>
      <p:sp>
        <p:nvSpPr>
          <p:cNvPr id="74" name="Rechteck 5"/>
          <p:cNvSpPr txBox="1"/>
          <p:nvPr/>
        </p:nvSpPr>
        <p:spPr>
          <a:xfrm>
            <a:off x="395288" y="4516739"/>
            <a:ext cx="2700548" cy="1214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tabLst>
                <a:tab pos="711200" algn="l"/>
              </a:tabLst>
            </a:pPr>
            <a:r>
              <a:t>	Deutsches </a:t>
            </a:r>
          </a:p>
          <a:p>
            <a:pPr>
              <a:lnSpc>
                <a:spcPct val="120000"/>
              </a:lnSpc>
            </a:pPr>
            <a:r>
              <a:t>Elektronen-Synchrotron</a:t>
            </a:r>
          </a:p>
          <a:p>
            <a:pPr>
              <a:lnSpc>
                <a:spcPct val="120000"/>
              </a:lnSpc>
            </a:pPr>
            <a:endParaRPr/>
          </a:p>
          <a:p>
            <a:pPr>
              <a:lnSpc>
                <a:spcPct val="120000"/>
              </a:lnSpc>
            </a:pPr>
            <a:r>
              <a:t>www.desy.de</a:t>
            </a:r>
          </a:p>
        </p:txBody>
      </p:sp>
      <p:sp>
        <p:nvSpPr>
          <p:cNvPr id="7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599891" y="4516739"/>
            <a:ext cx="5148822" cy="1899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1pPr>
            <a:lvl2pPr marL="0" indent="361950">
              <a:lnSpc>
                <a:spcPct val="120000"/>
              </a:lnSpc>
              <a:spcBef>
                <a:spcPts val="0"/>
              </a:spcBef>
              <a:buSzTx/>
              <a:buFontTx/>
              <a:buNone/>
            </a:lvl2pPr>
            <a:lvl3pPr>
              <a:lnSpc>
                <a:spcPct val="120000"/>
              </a:lnSpc>
              <a:spcBef>
                <a:spcPts val="0"/>
              </a:spcBef>
              <a:buFontTx/>
            </a:lvl3pPr>
            <a:lvl4pPr>
              <a:lnSpc>
                <a:spcPct val="120000"/>
              </a:lnSpc>
              <a:spcBef>
                <a:spcPts val="0"/>
              </a:spcBef>
              <a:buFontTx/>
            </a:lvl4pPr>
            <a:lvl5pPr>
              <a:lnSpc>
                <a:spcPct val="120000"/>
              </a:lnSpc>
              <a:spcBef>
                <a:spcPts val="0"/>
              </a:spcBef>
              <a:buFontTx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407987" y="349610"/>
            <a:ext cx="11376026" cy="351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61950" marR="0" indent="-36195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6619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9286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195387" marR="0" indent="-300037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1472803" marR="0" indent="-310753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5146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29718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4290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3886200" marR="0" indent="-228600" algn="l" defTabSz="9144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>
          <a:tab pos="355600" algn="l"/>
        </a:tabLst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RES Operation Meet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Operation Meeting</a:t>
            </a:r>
          </a:p>
        </p:txBody>
      </p:sp>
      <p:sp>
        <p:nvSpPr>
          <p:cNvPr id="86" name="Summary of week 35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Summary of week </a:t>
            </a:r>
            <a:r>
              <a:rPr dirty="0" smtClean="0"/>
              <a:t>3</a:t>
            </a:r>
            <a:r>
              <a:rPr lang="de-DE" dirty="0" smtClean="0"/>
              <a:t>9</a:t>
            </a:r>
            <a:endParaRPr dirty="0"/>
          </a:p>
        </p:txBody>
      </p:sp>
      <p:sp>
        <p:nvSpPr>
          <p:cNvPr id="87" name="Textplatzhalter 1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</a:pPr>
            <a:r>
              <a:rPr b="1"/>
              <a:t>Frank Mayet</a:t>
            </a:r>
            <a:r>
              <a:t>, on behalf of the ARES shift crew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Phase </a:t>
            </a:r>
            <a:r>
              <a:rPr lang="de-DE" dirty="0" err="1" smtClean="0"/>
              <a:t>shifts</a:t>
            </a:r>
            <a:r>
              <a:rPr lang="de-DE" dirty="0" smtClean="0"/>
              <a:t> TWS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drifting</a:t>
            </a:r>
            <a:r>
              <a:rPr lang="de-DE" dirty="0" smtClean="0"/>
              <a:t> – MKK </a:t>
            </a:r>
            <a:r>
              <a:rPr lang="de-DE" dirty="0" err="1" smtClean="0"/>
              <a:t>triggered</a:t>
            </a:r>
            <a:r>
              <a:rPr lang="de-DE" dirty="0" smtClean="0"/>
              <a:t> – </a:t>
            </a: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ongoing,suspicion</a:t>
            </a:r>
            <a:r>
              <a:rPr lang="de-DE" dirty="0" smtClean="0"/>
              <a:t>:  </a:t>
            </a:r>
            <a:r>
              <a:rPr lang="de-DE" dirty="0" err="1" smtClean="0"/>
              <a:t>faulty</a:t>
            </a:r>
            <a:r>
              <a:rPr lang="de-DE" dirty="0"/>
              <a:t> </a:t>
            </a:r>
            <a:r>
              <a:rPr lang="de-DE" dirty="0" err="1" smtClean="0"/>
              <a:t>valve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67" y="1406525"/>
            <a:ext cx="9026067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9585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MSK </a:t>
            </a:r>
            <a:r>
              <a:rPr lang="de-DE" dirty="0" err="1" smtClean="0"/>
              <a:t>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Monday</a:t>
            </a:r>
            <a:r>
              <a:rPr lang="de-DE" dirty="0" smtClean="0"/>
              <a:t> (Tunnel)</a:t>
            </a:r>
          </a:p>
          <a:p>
            <a:r>
              <a:rPr lang="de-DE" dirty="0" err="1" smtClean="0"/>
              <a:t>Damping</a:t>
            </a:r>
            <a:r>
              <a:rPr lang="de-DE" dirty="0" smtClean="0"/>
              <a:t> </a:t>
            </a:r>
            <a:r>
              <a:rPr lang="de-DE" dirty="0" err="1" smtClean="0"/>
              <a:t>element</a:t>
            </a:r>
            <a:r>
              <a:rPr lang="de-DE" dirty="0" smtClean="0"/>
              <a:t> </a:t>
            </a:r>
            <a:r>
              <a:rPr lang="de-DE" dirty="0" err="1" smtClean="0"/>
              <a:t>removal</a:t>
            </a:r>
            <a:r>
              <a:rPr lang="de-DE" dirty="0" smtClean="0"/>
              <a:t>  RF-</a:t>
            </a:r>
            <a:r>
              <a:rPr lang="de-DE" dirty="0" err="1" smtClean="0"/>
              <a:t>gun</a:t>
            </a:r>
            <a:endParaRPr lang="de-DE" dirty="0" smtClean="0"/>
          </a:p>
          <a:p>
            <a:r>
              <a:rPr lang="de-DE" b="1" dirty="0" err="1" smtClean="0">
                <a:solidFill>
                  <a:srgbClr val="FF0000"/>
                </a:solidFill>
              </a:rPr>
              <a:t>Recabling</a:t>
            </a:r>
            <a:r>
              <a:rPr lang="de-DE" b="1" dirty="0" smtClean="0">
                <a:solidFill>
                  <a:srgbClr val="FF0000"/>
                </a:solidFill>
              </a:rPr>
              <a:t> TWS2 (</a:t>
            </a:r>
            <a:r>
              <a:rPr lang="de-DE" b="1" dirty="0" err="1">
                <a:solidFill>
                  <a:srgbClr val="FF0000"/>
                </a:solidFill>
              </a:rPr>
              <a:t>Forw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 </a:t>
            </a:r>
            <a:r>
              <a:rPr lang="de-DE" b="1" dirty="0" smtClean="0">
                <a:solidFill>
                  <a:srgbClr val="FF0000"/>
                </a:solidFill>
              </a:rPr>
              <a:t>Probe2)</a:t>
            </a:r>
          </a:p>
          <a:p>
            <a:r>
              <a:rPr lang="de-DE" dirty="0" smtClean="0"/>
              <a:t>Check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cables</a:t>
            </a:r>
            <a:r>
              <a:rPr lang="de-DE" dirty="0" smtClean="0"/>
              <a:t>, </a:t>
            </a:r>
            <a:r>
              <a:rPr lang="de-DE" dirty="0" err="1" smtClean="0"/>
              <a:t>etc</a:t>
            </a:r>
            <a:endParaRPr lang="de-DE" dirty="0" smtClean="0"/>
          </a:p>
          <a:p>
            <a:pPr marL="0" indent="0">
              <a:buNone/>
            </a:pPr>
            <a:r>
              <a:rPr lang="de-DE" dirty="0" err="1" smtClean="0"/>
              <a:t>Wed</a:t>
            </a:r>
            <a:r>
              <a:rPr lang="de-DE" dirty="0" smtClean="0"/>
              <a:t> (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)</a:t>
            </a:r>
          </a:p>
          <a:p>
            <a:r>
              <a:rPr lang="de-DE" dirty="0" smtClean="0"/>
              <a:t>First </a:t>
            </a:r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alibration</a:t>
            </a:r>
            <a:r>
              <a:rPr lang="de-DE" dirty="0" smtClean="0"/>
              <a:t> TWS</a:t>
            </a:r>
          </a:p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076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Shutdown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KW 42: MDI </a:t>
            </a:r>
            <a:r>
              <a:rPr lang="de-DE" dirty="0" err="1" smtClean="0"/>
              <a:t>and</a:t>
            </a:r>
            <a:r>
              <a:rPr lang="de-DE" dirty="0" smtClean="0"/>
              <a:t> MVS (clean)</a:t>
            </a:r>
          </a:p>
          <a:p>
            <a:r>
              <a:rPr lang="de-DE" dirty="0" smtClean="0"/>
              <a:t>KW 45: MEA  (</a:t>
            </a:r>
            <a:r>
              <a:rPr lang="de-DE" dirty="0" err="1" smtClean="0"/>
              <a:t>dirty</a:t>
            </a:r>
            <a:r>
              <a:rPr lang="de-D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485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(technical)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340768"/>
            <a:ext cx="11376025" cy="5010249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Pandora </a:t>
            </a:r>
            <a:r>
              <a:rPr lang="de-DE" dirty="0" err="1" smtClean="0"/>
              <a:t>moved</a:t>
            </a:r>
            <a:r>
              <a:rPr lang="de-DE" dirty="0" smtClean="0"/>
              <a:t> </a:t>
            </a:r>
            <a:r>
              <a:rPr lang="de-DE" dirty="0" err="1" smtClean="0"/>
              <a:t>downstream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EA</a:t>
            </a:r>
          </a:p>
          <a:p>
            <a:r>
              <a:rPr lang="de-DE" dirty="0" smtClean="0"/>
              <a:t>MKK </a:t>
            </a:r>
            <a:r>
              <a:rPr lang="de-DE" dirty="0" err="1" smtClean="0"/>
              <a:t>investigating</a:t>
            </a:r>
            <a:r>
              <a:rPr lang="de-DE" dirty="0" smtClean="0"/>
              <a:t> SOLL-IST </a:t>
            </a:r>
            <a:r>
              <a:rPr lang="de-DE" dirty="0" err="1" smtClean="0"/>
              <a:t>difference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Quads</a:t>
            </a:r>
          </a:p>
          <a:p>
            <a:r>
              <a:rPr lang="de-DE" dirty="0" smtClean="0"/>
              <a:t>Check Quad-Serial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hysteresis</a:t>
            </a:r>
            <a:r>
              <a:rPr lang="de-DE" dirty="0" smtClean="0"/>
              <a:t> </a:t>
            </a:r>
            <a:r>
              <a:rPr lang="de-DE" dirty="0" err="1" smtClean="0"/>
              <a:t>curves</a:t>
            </a:r>
            <a:endParaRPr lang="de-DE" dirty="0" smtClean="0"/>
          </a:p>
          <a:p>
            <a:r>
              <a:rPr lang="de-DE" dirty="0" smtClean="0"/>
              <a:t>Second PCB </a:t>
            </a:r>
            <a:r>
              <a:rPr lang="de-DE" dirty="0" err="1" smtClean="0"/>
              <a:t>steerer</a:t>
            </a:r>
            <a:r>
              <a:rPr lang="de-DE" dirty="0" smtClean="0"/>
              <a:t> </a:t>
            </a:r>
            <a:r>
              <a:rPr lang="de-DE" dirty="0" err="1" smtClean="0"/>
              <a:t>replacement</a:t>
            </a:r>
            <a:r>
              <a:rPr lang="de-DE" dirty="0" smtClean="0"/>
              <a:t> </a:t>
            </a:r>
            <a:r>
              <a:rPr lang="de-DE" dirty="0" err="1" smtClean="0"/>
              <a:t>triggered</a:t>
            </a:r>
            <a:r>
              <a:rPr lang="de-DE" dirty="0" smtClean="0"/>
              <a:t>.</a:t>
            </a:r>
            <a:endParaRPr lang="en-US" dirty="0" smtClean="0"/>
          </a:p>
          <a:p>
            <a:r>
              <a:rPr lang="en-US" dirty="0" smtClean="0"/>
              <a:t>High energy dipole corrector coil setup and cycling procedure to be investigated. </a:t>
            </a:r>
          </a:p>
          <a:p>
            <a:pPr lvl="1"/>
            <a:r>
              <a:rPr lang="de-DE" dirty="0" smtClean="0"/>
              <a:t>Long-term: Connection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power </a:t>
            </a:r>
            <a:r>
              <a:rPr lang="de-DE" dirty="0" err="1" smtClean="0"/>
              <a:t>converter</a:t>
            </a:r>
            <a:r>
              <a:rPr lang="de-DE" dirty="0" smtClean="0"/>
              <a:t> (MKK)</a:t>
            </a:r>
          </a:p>
          <a:p>
            <a:pPr lvl="1"/>
            <a:r>
              <a:rPr lang="de-DE" dirty="0" smtClean="0"/>
              <a:t>Short-term: power </a:t>
            </a:r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MEA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/>
              <a:t>Corrector Magnets: Orientation </a:t>
            </a:r>
            <a:r>
              <a:rPr lang="en-US" i="1" dirty="0" smtClean="0"/>
              <a:t>corrected</a:t>
            </a:r>
            <a:endParaRPr lang="en-US" dirty="0" smtClean="0"/>
          </a:p>
          <a:p>
            <a:r>
              <a:rPr lang="en-US" i="1" dirty="0" smtClean="0"/>
              <a:t>Crane works and construction work expected – going back to BKR under discussion.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8327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Plans for week </a:t>
            </a:r>
            <a:r>
              <a:rPr lang="en-US" dirty="0" smtClean="0"/>
              <a:t>40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</a:p>
          <a:p>
            <a:r>
              <a:rPr lang="en-US" b="1" dirty="0" smtClean="0"/>
              <a:t>Hardware Commissioning </a:t>
            </a:r>
            <a:r>
              <a:rPr lang="en-US" dirty="0" smtClean="0"/>
              <a:t>– all quadrupole Magnets, high energy dipole</a:t>
            </a:r>
          </a:p>
          <a:p>
            <a:r>
              <a:rPr lang="en-US" dirty="0" smtClean="0"/>
              <a:t>Beam Measurements</a:t>
            </a:r>
          </a:p>
          <a:p>
            <a:pPr lvl="1"/>
            <a:r>
              <a:rPr lang="de-DE" dirty="0" err="1" smtClean="0"/>
              <a:t>Momentum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 /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scans</a:t>
            </a:r>
            <a:endParaRPr lang="de-DE" dirty="0" smtClean="0"/>
          </a:p>
          <a:p>
            <a:pPr lvl="1"/>
            <a:r>
              <a:rPr lang="de-DE" dirty="0" smtClean="0"/>
              <a:t>Reference </a:t>
            </a:r>
            <a:r>
              <a:rPr lang="de-DE" dirty="0" err="1" smtClean="0"/>
              <a:t>files</a:t>
            </a:r>
            <a:endParaRPr lang="en-US" dirty="0" smtClean="0"/>
          </a:p>
          <a:p>
            <a:pPr lvl="1"/>
            <a:r>
              <a:rPr lang="en-US" dirty="0" smtClean="0"/>
              <a:t>Phase scan vs. Centroid</a:t>
            </a:r>
          </a:p>
          <a:p>
            <a:pPr lvl="1"/>
            <a:r>
              <a:rPr lang="en-US" dirty="0" smtClean="0"/>
              <a:t>QE measurements (please inform Max!)</a:t>
            </a:r>
          </a:p>
          <a:p>
            <a:pPr lvl="1"/>
            <a:r>
              <a:rPr lang="en-US" dirty="0" smtClean="0"/>
              <a:t>Emittance vs. Charge</a:t>
            </a:r>
          </a:p>
          <a:p>
            <a:pPr lvl="1"/>
            <a:r>
              <a:rPr lang="en-US" dirty="0" smtClean="0"/>
              <a:t>Stability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80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88" name="ARES Schedu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Schedule</a:t>
            </a:r>
          </a:p>
        </p:txBody>
      </p:sp>
      <p:sp>
        <p:nvSpPr>
          <p:cNvPr id="189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lang="de-DE" dirty="0" smtClean="0"/>
              <a:t>40</a:t>
            </a:r>
            <a:endParaRPr dirty="0"/>
          </a:p>
        </p:txBody>
      </p:sp>
      <p:pic>
        <p:nvPicPr>
          <p:cNvPr id="19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898" y="5148954"/>
            <a:ext cx="7442200" cy="6096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511303"/>
              </p:ext>
            </p:extLst>
          </p:nvPr>
        </p:nvGraphicFramePr>
        <p:xfrm>
          <a:off x="1835541" y="1915468"/>
          <a:ext cx="8520914" cy="2514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457"/>
                <a:gridCol w="4260457"/>
              </a:tblGrid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Date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Shift Leader</a:t>
                      </a:r>
                      <a:endParaRPr lang="en-US" sz="1800" dirty="0"/>
                    </a:p>
                  </a:txBody>
                  <a:tcPr/>
                </a:tc>
              </a:tr>
              <a:tr h="4220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28.9.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MDI, D3</a:t>
                      </a:r>
                      <a:r>
                        <a:rPr lang="en-US" sz="1800" baseline="0" dirty="0" smtClean="0"/>
                        <a:t>, MSK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29.9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Florian / Willi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30.9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MSK (morning) / Hannes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1.10.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Frank</a:t>
                      </a:r>
                      <a:endParaRPr lang="en-US" sz="1800" dirty="0"/>
                    </a:p>
                  </a:txBody>
                  <a:tcPr/>
                </a:tc>
              </a:tr>
              <a:tr h="418536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2.10.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Thomas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94" name="ARES Schedu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ARES Schedule</a:t>
            </a:r>
          </a:p>
        </p:txBody>
      </p:sp>
      <p:sp>
        <p:nvSpPr>
          <p:cNvPr id="195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2020</a:t>
            </a:r>
            <a:endParaRPr dirty="0"/>
          </a:p>
        </p:txBody>
      </p:sp>
      <p:grpSp>
        <p:nvGrpSpPr>
          <p:cNvPr id="79" name="Gruppierung 78"/>
          <p:cNvGrpSpPr/>
          <p:nvPr/>
        </p:nvGrpSpPr>
        <p:grpSpPr>
          <a:xfrm>
            <a:off x="1154795" y="4410261"/>
            <a:ext cx="3758357" cy="608413"/>
            <a:chOff x="432242" y="4654797"/>
            <a:chExt cx="3758357" cy="608413"/>
          </a:xfrm>
        </p:grpSpPr>
        <p:sp>
          <p:nvSpPr>
            <p:cNvPr id="80" name="Quadrat"/>
            <p:cNvSpPr/>
            <p:nvPr/>
          </p:nvSpPr>
          <p:spPr>
            <a:xfrm>
              <a:off x="432242" y="4654797"/>
              <a:ext cx="338668" cy="254000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3" name="Shutdown (Monday = Maintenance day)"/>
            <p:cNvSpPr txBox="1"/>
            <p:nvPr/>
          </p:nvSpPr>
          <p:spPr>
            <a:xfrm>
              <a:off x="839416" y="4655007"/>
              <a:ext cx="3051474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300"/>
              </a:lvl1pPr>
            </a:lstStyle>
            <a:p>
              <a:r>
                <a:rPr dirty="0"/>
                <a:t>Shutdown (Monday = Maintenance day)</a:t>
              </a:r>
            </a:p>
          </p:txBody>
        </p:sp>
        <p:sp>
          <p:nvSpPr>
            <p:cNvPr id="86" name="Beam Commissioning (Linac section + EA1)"/>
            <p:cNvSpPr txBox="1"/>
            <p:nvPr/>
          </p:nvSpPr>
          <p:spPr>
            <a:xfrm>
              <a:off x="836157" y="4970824"/>
              <a:ext cx="3354442" cy="292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300"/>
              </a:lvl1pPr>
            </a:lstStyle>
            <a:p>
              <a:r>
                <a:rPr dirty="0"/>
                <a:t>Beam Commissioning (Linac section + EA1)</a:t>
              </a:r>
            </a:p>
          </p:txBody>
        </p:sp>
        <p:sp>
          <p:nvSpPr>
            <p:cNvPr id="87" name="Quadrat"/>
            <p:cNvSpPr/>
            <p:nvPr/>
          </p:nvSpPr>
          <p:spPr>
            <a:xfrm>
              <a:off x="432242" y="4970825"/>
              <a:ext cx="338668" cy="254001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0" name="Textplatzhalter 2"/>
          <p:cNvSpPr>
            <a:spLocks noGrp="1"/>
          </p:cNvSpPr>
          <p:nvPr>
            <p:ph type="body" idx="1"/>
          </p:nvPr>
        </p:nvSpPr>
        <p:spPr>
          <a:xfrm>
            <a:off x="8023329" y="4668624"/>
            <a:ext cx="3653203" cy="1671837"/>
          </a:xfrm>
        </p:spPr>
        <p:txBody>
          <a:bodyPr/>
          <a:lstStyle/>
          <a:p>
            <a:r>
              <a:rPr lang="en-US" dirty="0" smtClean="0"/>
              <a:t>Shutdown week 42: MVS/MDI </a:t>
            </a:r>
          </a:p>
          <a:p>
            <a:pPr lvl="1"/>
            <a:r>
              <a:rPr lang="en-US" sz="1400" dirty="0" smtClean="0"/>
              <a:t>Collimator, X1 screen, pepper pot</a:t>
            </a:r>
          </a:p>
          <a:p>
            <a:r>
              <a:rPr lang="en-US" dirty="0" smtClean="0"/>
              <a:t>Shutdown week 45: MEA</a:t>
            </a:r>
          </a:p>
          <a:p>
            <a:pPr lvl="1"/>
            <a:r>
              <a:rPr lang="en-US" sz="1400" dirty="0" smtClean="0"/>
              <a:t>Holes for </a:t>
            </a:r>
            <a:r>
              <a:rPr lang="en-US" sz="1400" dirty="0" err="1" smtClean="0"/>
              <a:t>PolariX</a:t>
            </a:r>
            <a:endParaRPr lang="en-US" sz="1400" dirty="0"/>
          </a:p>
        </p:txBody>
      </p:sp>
      <p:grpSp>
        <p:nvGrpSpPr>
          <p:cNvPr id="91" name="Group 3"/>
          <p:cNvGrpSpPr/>
          <p:nvPr/>
        </p:nvGrpSpPr>
        <p:grpSpPr>
          <a:xfrm>
            <a:off x="1055440" y="1564858"/>
            <a:ext cx="10081120" cy="2214568"/>
            <a:chOff x="1808204" y="1389602"/>
            <a:chExt cx="7335798" cy="1547734"/>
          </a:xfrm>
        </p:grpSpPr>
        <p:grpSp>
          <p:nvGrpSpPr>
            <p:cNvPr id="92" name="Group 2"/>
            <p:cNvGrpSpPr/>
            <p:nvPr/>
          </p:nvGrpSpPr>
          <p:grpSpPr>
            <a:xfrm>
              <a:off x="1808204" y="1389602"/>
              <a:ext cx="7335798" cy="1547734"/>
              <a:chOff x="1808204" y="1389602"/>
              <a:chExt cx="7335798" cy="1547734"/>
            </a:xfrm>
          </p:grpSpPr>
          <p:grpSp>
            <p:nvGrpSpPr>
              <p:cNvPr id="96" name="Gruppieren"/>
              <p:cNvGrpSpPr/>
              <p:nvPr/>
            </p:nvGrpSpPr>
            <p:grpSpPr>
              <a:xfrm>
                <a:off x="1808204" y="1389602"/>
                <a:ext cx="7335798" cy="1547734"/>
                <a:chOff x="2245208" y="0"/>
                <a:chExt cx="9108705" cy="2063643"/>
              </a:xfrm>
            </p:grpSpPr>
            <p:pic>
              <p:nvPicPr>
                <p:cNvPr id="114" name="Bild" descr="Bild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2245208" y="0"/>
                  <a:ext cx="4559351" cy="20472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5" name="Bild" descr="Bild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7007128" y="126780"/>
                  <a:ext cx="4346785" cy="193686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97" name="Rechteck"/>
              <p:cNvSpPr/>
              <p:nvPr/>
            </p:nvSpPr>
            <p:spPr>
              <a:xfrm>
                <a:off x="2090371" y="1877622"/>
                <a:ext cx="981731" cy="668544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Rechteck"/>
              <p:cNvSpPr/>
              <p:nvPr/>
            </p:nvSpPr>
            <p:spPr>
              <a:xfrm>
                <a:off x="2090371" y="2548183"/>
                <a:ext cx="478989" cy="165567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Rechteck"/>
              <p:cNvSpPr/>
              <p:nvPr/>
            </p:nvSpPr>
            <p:spPr>
              <a:xfrm>
                <a:off x="3967374" y="2399675"/>
                <a:ext cx="983749" cy="334094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Rechteck"/>
              <p:cNvSpPr/>
              <p:nvPr/>
            </p:nvSpPr>
            <p:spPr>
              <a:xfrm>
                <a:off x="4468620" y="1891410"/>
                <a:ext cx="484513" cy="172133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Rechteck"/>
              <p:cNvSpPr/>
              <p:nvPr/>
            </p:nvSpPr>
            <p:spPr>
              <a:xfrm>
                <a:off x="3072102" y="1882086"/>
                <a:ext cx="429893" cy="6639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Rechteck"/>
              <p:cNvSpPr/>
              <p:nvPr/>
            </p:nvSpPr>
            <p:spPr>
              <a:xfrm>
                <a:off x="4953132" y="1892766"/>
                <a:ext cx="429892" cy="665613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Rechteck"/>
              <p:cNvSpPr/>
              <p:nvPr/>
            </p:nvSpPr>
            <p:spPr>
              <a:xfrm>
                <a:off x="4951164" y="2558379"/>
                <a:ext cx="229768" cy="175390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Rechteck"/>
              <p:cNvSpPr/>
              <p:nvPr/>
            </p:nvSpPr>
            <p:spPr>
              <a:xfrm>
                <a:off x="1880502" y="2055395"/>
                <a:ext cx="210425" cy="662310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Rechteck"/>
              <p:cNvSpPr/>
              <p:nvPr/>
            </p:nvSpPr>
            <p:spPr>
              <a:xfrm>
                <a:off x="3756950" y="2058691"/>
                <a:ext cx="210425" cy="675078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Rechteck"/>
              <p:cNvSpPr/>
              <p:nvPr/>
            </p:nvSpPr>
            <p:spPr>
              <a:xfrm>
                <a:off x="3967374" y="2234261"/>
                <a:ext cx="985758" cy="167505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107" name="Rechteck"/>
              <p:cNvSpPr/>
              <p:nvPr/>
            </p:nvSpPr>
            <p:spPr>
              <a:xfrm>
                <a:off x="6834163" y="2054579"/>
                <a:ext cx="429893" cy="6639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Rechteck"/>
              <p:cNvSpPr/>
              <p:nvPr/>
            </p:nvSpPr>
            <p:spPr>
              <a:xfrm>
                <a:off x="5673363" y="2049771"/>
                <a:ext cx="210425" cy="824138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Rechteck"/>
              <p:cNvSpPr/>
              <p:nvPr/>
            </p:nvSpPr>
            <p:spPr>
              <a:xfrm>
                <a:off x="5882303" y="2234261"/>
                <a:ext cx="954676" cy="480350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Rechteck"/>
              <p:cNvSpPr/>
              <p:nvPr/>
            </p:nvSpPr>
            <p:spPr>
              <a:xfrm>
                <a:off x="7503238" y="2049771"/>
                <a:ext cx="210425" cy="683095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Rechteck"/>
              <p:cNvSpPr/>
              <p:nvPr/>
            </p:nvSpPr>
            <p:spPr>
              <a:xfrm>
                <a:off x="8647859" y="1902291"/>
                <a:ext cx="429892" cy="663942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Rechteck"/>
              <p:cNvSpPr/>
              <p:nvPr/>
            </p:nvSpPr>
            <p:spPr>
              <a:xfrm>
                <a:off x="7713523" y="1906200"/>
                <a:ext cx="934084" cy="497026"/>
              </a:xfrm>
              <a:prstGeom prst="rect">
                <a:avLst/>
              </a:prstGeom>
              <a:solidFill>
                <a:srgbClr val="E0481D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Rechteck"/>
              <p:cNvSpPr/>
              <p:nvPr/>
            </p:nvSpPr>
            <p:spPr>
              <a:xfrm>
                <a:off x="7052695" y="1907924"/>
                <a:ext cx="210425" cy="148121"/>
              </a:xfrm>
              <a:prstGeom prst="rect">
                <a:avLst/>
              </a:prstGeom>
              <a:solidFill>
                <a:srgbClr val="21D36B">
                  <a:alpha val="4978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3" name="Rechteck"/>
            <p:cNvSpPr/>
            <p:nvPr/>
          </p:nvSpPr>
          <p:spPr>
            <a:xfrm>
              <a:off x="3967374" y="2063542"/>
              <a:ext cx="985758" cy="170719"/>
            </a:xfrm>
            <a:prstGeom prst="rect">
              <a:avLst/>
            </a:prstGeom>
            <a:solidFill>
              <a:srgbClr val="E0481D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94" name="Rechteck"/>
            <p:cNvSpPr/>
            <p:nvPr/>
          </p:nvSpPr>
          <p:spPr>
            <a:xfrm>
              <a:off x="5882305" y="2055420"/>
              <a:ext cx="951860" cy="178841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95" name="Rechteck"/>
            <p:cNvSpPr/>
            <p:nvPr/>
          </p:nvSpPr>
          <p:spPr>
            <a:xfrm>
              <a:off x="7713523" y="2403227"/>
              <a:ext cx="934084" cy="330542"/>
            </a:xfrm>
            <a:prstGeom prst="rect">
              <a:avLst/>
            </a:prstGeom>
            <a:solidFill>
              <a:srgbClr val="21D36B">
                <a:alpha val="4978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78" name="Oval 77"/>
          <p:cNvSpPr/>
          <p:nvPr/>
        </p:nvSpPr>
        <p:spPr>
          <a:xfrm>
            <a:off x="1128225" y="3244466"/>
            <a:ext cx="340787" cy="2150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9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91" name="Textplatzhalter 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b="1">
                <a:solidFill>
                  <a:schemeClr val="accent2"/>
                </a:solidFill>
              </a:defRPr>
            </a:lvl1pPr>
          </a:lstStyle>
          <a:p>
            <a:r>
              <a:rPr dirty="0"/>
              <a:t>Week </a:t>
            </a:r>
            <a:r>
              <a:rPr dirty="0" smtClean="0"/>
              <a:t>3</a:t>
            </a:r>
            <a:r>
              <a:rPr lang="de-DE" dirty="0" smtClean="0"/>
              <a:t>9</a:t>
            </a:r>
            <a:endParaRPr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07988" y="1406427"/>
            <a:ext cx="5183955" cy="501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61950" marR="0" indent="-36195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619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9286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1953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472803" marR="0" indent="-310753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5146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9718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4290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8862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b="1" dirty="0" smtClean="0"/>
              <a:t>Achievements</a:t>
            </a:r>
          </a:p>
          <a:p>
            <a:pPr hangingPunct="1"/>
            <a:r>
              <a:rPr lang="en-US" sz="1200" b="1" dirty="0" smtClean="0"/>
              <a:t>First measurement with the PDE</a:t>
            </a:r>
            <a:endParaRPr lang="en-US" sz="1200" dirty="0" smtClean="0"/>
          </a:p>
          <a:p>
            <a:pPr hangingPunct="1"/>
            <a:r>
              <a:rPr lang="en-US" sz="1200" dirty="0" err="1" smtClean="0"/>
              <a:t>Steerer</a:t>
            </a:r>
            <a:r>
              <a:rPr lang="en-US" sz="1200" dirty="0" smtClean="0"/>
              <a:t> directions re-tested after re-cabling</a:t>
            </a:r>
          </a:p>
          <a:p>
            <a:pPr lvl="1" hangingPunct="1"/>
            <a:r>
              <a:rPr lang="en-US" sz="1050" dirty="0" smtClean="0"/>
              <a:t>All correct, except ARLIMCHG2 </a:t>
            </a:r>
            <a:br>
              <a:rPr lang="en-US" sz="1050" dirty="0" smtClean="0"/>
            </a:br>
            <a:r>
              <a:rPr lang="en-US" sz="1050" dirty="0" smtClean="0"/>
              <a:t>(to be replaced)</a:t>
            </a:r>
          </a:p>
          <a:p>
            <a:pPr hangingPunct="1"/>
            <a:r>
              <a:rPr lang="en-US" sz="1200" dirty="0" smtClean="0"/>
              <a:t>First QE measurement of the current Mo Cathode </a:t>
            </a:r>
          </a:p>
          <a:p>
            <a:pPr hangingPunct="1"/>
            <a:r>
              <a:rPr lang="en-US" sz="1200" dirty="0" smtClean="0"/>
              <a:t>Gun gradient limit increased from 60MV/m to 100MV/m</a:t>
            </a:r>
          </a:p>
          <a:p>
            <a:pPr hangingPunct="1"/>
            <a:r>
              <a:rPr lang="en-US" sz="1200" dirty="0" smtClean="0"/>
              <a:t>Quadrupole cycle script</a:t>
            </a:r>
          </a:p>
          <a:p>
            <a:pPr hangingPunct="1"/>
            <a:r>
              <a:rPr lang="en-US" sz="1200" dirty="0" smtClean="0"/>
              <a:t>Optical spectrometer @ EA1 operational (we saw the cathode laser beam in the chamber)</a:t>
            </a:r>
          </a:p>
          <a:p>
            <a:pPr hangingPunct="1"/>
            <a:r>
              <a:rPr lang="en-US" sz="1200" dirty="0" smtClean="0"/>
              <a:t>EA1 hexapod DOOCS server now with official DOOCS address and functional</a:t>
            </a:r>
          </a:p>
          <a:p>
            <a:pPr hangingPunct="1"/>
            <a:r>
              <a:rPr lang="en-US" sz="1200" dirty="0" smtClean="0"/>
              <a:t>Gun momentum vs. phase scan for different gradient settings</a:t>
            </a:r>
          </a:p>
          <a:p>
            <a:pPr hangingPunct="1"/>
            <a:r>
              <a:rPr lang="en-US" sz="1200" dirty="0" smtClean="0"/>
              <a:t>Working point for beam on R1 </a:t>
            </a:r>
            <a:r>
              <a:rPr lang="en-US" sz="1200" dirty="0" err="1" smtClean="0"/>
              <a:t>w.o</a:t>
            </a:r>
            <a:r>
              <a:rPr lang="en-US" sz="1200" dirty="0" smtClean="0"/>
              <a:t>. solenoid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816080" y="1412776"/>
            <a:ext cx="4968552" cy="5010249"/>
          </a:xfrm>
          <a:prstGeom prst="rect">
            <a:avLst/>
          </a:prstGeom>
        </p:spPr>
        <p:txBody>
          <a:bodyPr/>
          <a:lstStyle>
            <a:lvl1pPr marL="361950" marR="0" indent="-36195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619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9286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1953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472803" marR="0" indent="-310753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5146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9718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4290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8862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b="1" dirty="0" smtClean="0"/>
              <a:t>Issues</a:t>
            </a:r>
          </a:p>
          <a:p>
            <a:pPr hangingPunct="1"/>
            <a:r>
              <a:rPr lang="en-US" sz="1200" dirty="0" smtClean="0"/>
              <a:t>The solenoid power supplies could not be switched on on Wednesday </a:t>
            </a:r>
            <a:r>
              <a:rPr lang="en-US" sz="1200" dirty="0" smtClean="0">
                <a:sym typeface="Wingdings"/>
              </a:rPr>
              <a:t> Next time this happens, MKK has to exchange parts in the PS</a:t>
            </a:r>
          </a:p>
          <a:p>
            <a:pPr hangingPunct="1"/>
            <a:r>
              <a:rPr lang="en-US" sz="1200" dirty="0" smtClean="0">
                <a:sym typeface="Wingdings"/>
              </a:rPr>
              <a:t>The quadrupole PS are not precise at low currents (&lt;10A; max=270A) and can react very slowly in this range</a:t>
            </a:r>
          </a:p>
          <a:p>
            <a:pPr hangingPunct="1"/>
            <a:r>
              <a:rPr lang="en-US" sz="1200" dirty="0" smtClean="0">
                <a:sym typeface="Wingdings"/>
              </a:rPr>
              <a:t>TWS1 phase drifts</a:t>
            </a:r>
          </a:p>
          <a:p>
            <a:pPr hangingPunct="1"/>
            <a:endParaRPr lang="en-US" sz="1200" dirty="0" smtClean="0"/>
          </a:p>
          <a:p>
            <a:pPr hangingPunct="1"/>
            <a:endParaRPr lang="en-US" sz="12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de-DE" dirty="0" err="1"/>
              <a:t>M</a:t>
            </a:r>
            <a:r>
              <a:rPr lang="de-DE" dirty="0" err="1" smtClean="0"/>
              <a:t>omentum</a:t>
            </a:r>
            <a:r>
              <a:rPr lang="de-DE" dirty="0" smtClean="0"/>
              <a:t> </a:t>
            </a:r>
            <a:r>
              <a:rPr lang="de-DE" dirty="0" err="1" smtClean="0"/>
              <a:t>m</a:t>
            </a:r>
            <a:r>
              <a:rPr lang="de-DE" dirty="0" err="1" smtClean="0"/>
              <a:t>easurement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PDE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730" y="1545591"/>
            <a:ext cx="6149890" cy="433622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55123" y="1735061"/>
            <a:ext cx="440291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/>
              <a:t>Procedure</a:t>
            </a:r>
            <a:r>
              <a:rPr lang="de-DE" sz="1200" dirty="0"/>
              <a:t>: </a:t>
            </a:r>
            <a:r>
              <a:rPr lang="de-DE" sz="1200" dirty="0" err="1"/>
              <a:t>We</a:t>
            </a:r>
            <a:r>
              <a:rPr lang="de-DE" sz="1200" dirty="0"/>
              <a:t> </a:t>
            </a:r>
            <a:r>
              <a:rPr lang="de-DE" sz="1200" dirty="0" err="1"/>
              <a:t>first</a:t>
            </a:r>
            <a:r>
              <a:rPr lang="de-DE" sz="1200" dirty="0"/>
              <a:t> </a:t>
            </a:r>
            <a:r>
              <a:rPr lang="de-DE" sz="1200" dirty="0" err="1"/>
              <a:t>ramp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600A, </a:t>
            </a:r>
            <a:r>
              <a:rPr lang="de-DE" sz="1200" dirty="0" err="1"/>
              <a:t>then</a:t>
            </a:r>
            <a:r>
              <a:rPr lang="de-DE" sz="1200" dirty="0"/>
              <a:t> </a:t>
            </a:r>
            <a:r>
              <a:rPr lang="de-DE" sz="1200" dirty="0" err="1"/>
              <a:t>wait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then</a:t>
            </a:r>
            <a:r>
              <a:rPr lang="de-DE" sz="1200" dirty="0"/>
              <a:t> </a:t>
            </a:r>
            <a:r>
              <a:rPr lang="de-DE" sz="1200" dirty="0" err="1"/>
              <a:t>go</a:t>
            </a:r>
            <a:r>
              <a:rPr lang="de-DE" sz="1200" dirty="0"/>
              <a:t> back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predicted</a:t>
            </a:r>
            <a:r>
              <a:rPr lang="de-DE" sz="1200" dirty="0"/>
              <a:t> </a:t>
            </a:r>
            <a:r>
              <a:rPr lang="de-DE" sz="1200" dirty="0" err="1"/>
              <a:t>current</a:t>
            </a: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dirty="0" err="1"/>
              <a:t>Gun</a:t>
            </a:r>
            <a:r>
              <a:rPr lang="de-DE" sz="1200" dirty="0"/>
              <a:t> </a:t>
            </a:r>
            <a:r>
              <a:rPr lang="de-DE" sz="1200" dirty="0" err="1"/>
              <a:t>amp</a:t>
            </a:r>
            <a:r>
              <a:rPr lang="de-DE" sz="1200" dirty="0"/>
              <a:t>: 45 MV/m  </a:t>
            </a:r>
            <a:br>
              <a:rPr lang="de-DE" sz="1200" dirty="0"/>
            </a:br>
            <a:r>
              <a:rPr lang="de-DE" sz="1200" dirty="0" err="1"/>
              <a:t>Gun</a:t>
            </a:r>
            <a:r>
              <a:rPr lang="de-DE" sz="1200" dirty="0"/>
              <a:t> power: 1.6 MW  </a:t>
            </a:r>
            <a:br>
              <a:rPr lang="de-DE" sz="1200" dirty="0"/>
            </a:br>
            <a:r>
              <a:rPr lang="de-DE" sz="1200" dirty="0" err="1"/>
              <a:t>Gun</a:t>
            </a:r>
            <a:r>
              <a:rPr lang="de-DE" sz="1200" dirty="0"/>
              <a:t> Phase: 165 </a:t>
            </a:r>
            <a:r>
              <a:rPr lang="de-DE" sz="1200" dirty="0" err="1"/>
              <a:t>deg</a:t>
            </a:r>
            <a:r>
              <a:rPr lang="de-DE" sz="1200" dirty="0"/>
              <a:t>  </a:t>
            </a:r>
            <a:br>
              <a:rPr lang="de-DE" sz="1200" dirty="0"/>
            </a:b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dirty="0"/>
              <a:t>TWS1 </a:t>
            </a:r>
            <a:r>
              <a:rPr lang="de-DE" sz="1200" dirty="0" err="1"/>
              <a:t>Amp</a:t>
            </a:r>
            <a:r>
              <a:rPr lang="de-DE" sz="1200" dirty="0"/>
              <a:t>: 13  </a:t>
            </a:r>
            <a:br>
              <a:rPr lang="de-DE" sz="1200" dirty="0"/>
            </a:br>
            <a:r>
              <a:rPr lang="de-DE" sz="1200" dirty="0"/>
              <a:t>TWS1 Power: 30.9 MW  </a:t>
            </a:r>
            <a:br>
              <a:rPr lang="de-DE" sz="1200" dirty="0"/>
            </a:br>
            <a:r>
              <a:rPr lang="de-DE" sz="1200" dirty="0"/>
              <a:t>TWS1 Phase: -30 </a:t>
            </a:r>
            <a:r>
              <a:rPr lang="de-DE" sz="1200" dirty="0" err="1"/>
              <a:t>deg</a:t>
            </a:r>
            <a:r>
              <a:rPr lang="de-DE" sz="1200" dirty="0"/>
              <a:t>  </a:t>
            </a:r>
            <a:br>
              <a:rPr lang="de-DE" sz="1200" dirty="0"/>
            </a:b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dirty="0"/>
              <a:t>TWS2 </a:t>
            </a:r>
            <a:r>
              <a:rPr lang="de-DE" sz="1200" dirty="0" err="1"/>
              <a:t>Amp</a:t>
            </a:r>
            <a:r>
              <a:rPr lang="de-DE" sz="1200" dirty="0"/>
              <a:t>: 12  </a:t>
            </a:r>
            <a:br>
              <a:rPr lang="de-DE" sz="1200" dirty="0"/>
            </a:br>
            <a:r>
              <a:rPr lang="de-DE" sz="1200" dirty="0"/>
              <a:t>TWS2 Power: 31.8 MW  </a:t>
            </a:r>
            <a:br>
              <a:rPr lang="de-DE" sz="1200" dirty="0"/>
            </a:br>
            <a:r>
              <a:rPr lang="de-DE" sz="1200" dirty="0"/>
              <a:t>TWS2 Phase: -100 </a:t>
            </a:r>
            <a:r>
              <a:rPr lang="de-DE" sz="1200" dirty="0" err="1"/>
              <a:t>deg</a:t>
            </a: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dirty="0"/>
              <a:t> </a:t>
            </a:r>
            <a:br>
              <a:rPr lang="de-DE" sz="1200" dirty="0"/>
            </a:br>
            <a:r>
              <a:rPr lang="de-DE" sz="1200" b="1" dirty="0" err="1"/>
              <a:t>Measured</a:t>
            </a:r>
            <a:r>
              <a:rPr lang="de-DE" sz="1200" b="1" dirty="0"/>
              <a:t> </a:t>
            </a:r>
            <a:r>
              <a:rPr lang="de-DE" sz="1200" b="1" dirty="0" err="1" smtClean="0"/>
              <a:t>momentum</a:t>
            </a:r>
            <a:r>
              <a:rPr lang="de-DE" sz="1200" b="1" dirty="0" smtClean="0"/>
              <a:t>: </a:t>
            </a:r>
            <a:r>
              <a:rPr lang="de-DE" sz="1200" b="1" dirty="0"/>
              <a:t>121.02 </a:t>
            </a:r>
            <a:r>
              <a:rPr lang="de-DE" sz="1200" b="1" dirty="0" err="1" smtClean="0"/>
              <a:t>MeV</a:t>
            </a:r>
            <a:r>
              <a:rPr lang="de-DE" sz="1200" b="1" dirty="0" smtClean="0"/>
              <a:t>/c, </a:t>
            </a:r>
            <a:r>
              <a:rPr lang="de-DE" sz="1200" b="1" dirty="0" err="1"/>
              <a:t>which</a:t>
            </a:r>
            <a:r>
              <a:rPr lang="de-DE" sz="1200" b="1" dirty="0"/>
              <a:t> </a:t>
            </a:r>
            <a:r>
              <a:rPr lang="de-DE" sz="1200" b="1" dirty="0" err="1"/>
              <a:t>is</a:t>
            </a:r>
            <a:r>
              <a:rPr lang="de-DE" sz="1200" b="1" dirty="0"/>
              <a:t> </a:t>
            </a:r>
            <a:r>
              <a:rPr lang="de-DE" sz="1200" b="1" dirty="0" err="1"/>
              <a:t>consistent</a:t>
            </a:r>
            <a:r>
              <a:rPr lang="de-DE" sz="1200" b="1" dirty="0"/>
              <a:t> </a:t>
            </a:r>
            <a:r>
              <a:rPr lang="de-DE" sz="1200" b="1" dirty="0" err="1"/>
              <a:t>with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phase</a:t>
            </a:r>
            <a:r>
              <a:rPr lang="de-DE" sz="1200" b="1" dirty="0"/>
              <a:t> </a:t>
            </a:r>
            <a:r>
              <a:rPr lang="de-DE" sz="1200" b="1" dirty="0" err="1"/>
              <a:t>scan</a:t>
            </a:r>
            <a:r>
              <a:rPr lang="de-DE" sz="1200" b="1" dirty="0"/>
              <a:t> </a:t>
            </a:r>
            <a:r>
              <a:rPr lang="de-DE" sz="1200" b="1" dirty="0" err="1"/>
              <a:t>we</a:t>
            </a:r>
            <a:r>
              <a:rPr lang="de-DE" sz="1200" b="1" dirty="0"/>
              <a:t> </a:t>
            </a:r>
            <a:r>
              <a:rPr lang="de-DE" sz="1200" b="1" dirty="0" err="1"/>
              <a:t>did</a:t>
            </a:r>
            <a:r>
              <a:rPr lang="de-DE" sz="1200" b="1" dirty="0"/>
              <a:t> on 17.09.2020, </a:t>
            </a:r>
            <a:r>
              <a:rPr lang="de-DE" sz="1200" b="1" dirty="0" err="1"/>
              <a:t>where</a:t>
            </a:r>
            <a:r>
              <a:rPr lang="de-DE" sz="1200" b="1" dirty="0"/>
              <a:t> </a:t>
            </a:r>
            <a:br>
              <a:rPr lang="de-DE" sz="1200" b="1" dirty="0"/>
            </a:br>
            <a:r>
              <a:rPr lang="de-DE" sz="1200" b="1" dirty="0" err="1"/>
              <a:t>we</a:t>
            </a:r>
            <a:r>
              <a:rPr lang="de-DE" sz="1200" b="1" dirty="0"/>
              <a:t> </a:t>
            </a:r>
            <a:r>
              <a:rPr lang="de-DE" sz="1200" b="1" dirty="0" err="1"/>
              <a:t>measured</a:t>
            </a:r>
            <a:r>
              <a:rPr lang="de-DE" sz="1200" b="1" dirty="0"/>
              <a:t> 120 </a:t>
            </a:r>
            <a:r>
              <a:rPr lang="de-DE" sz="1200" b="1" dirty="0" err="1" smtClean="0"/>
              <a:t>MeV</a:t>
            </a:r>
            <a:r>
              <a:rPr lang="de-DE" sz="1200" b="1" dirty="0" smtClean="0"/>
              <a:t>/c </a:t>
            </a:r>
            <a:r>
              <a:rPr lang="de-DE" sz="1200" b="1" dirty="0"/>
              <a:t>at </a:t>
            </a:r>
            <a:r>
              <a:rPr lang="de-DE" sz="1200" b="1" dirty="0" err="1"/>
              <a:t>the</a:t>
            </a:r>
            <a:r>
              <a:rPr lang="de-DE" sz="1200" b="1" dirty="0"/>
              <a:t> same </a:t>
            </a:r>
            <a:r>
              <a:rPr lang="de-DE" sz="1200" b="1" dirty="0" err="1"/>
              <a:t>phase</a:t>
            </a:r>
            <a:r>
              <a:rPr lang="de-DE" sz="1200" b="1" dirty="0"/>
              <a:t> </a:t>
            </a:r>
            <a:r>
              <a:rPr lang="de-DE" sz="1200" b="1" dirty="0" err="1"/>
              <a:t>using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steerers</a:t>
            </a:r>
            <a:r>
              <a:rPr lang="de-DE" sz="1200" b="1" dirty="0"/>
              <a:t>(CXG4 --&gt; MR.R1) 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711329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Gun</a:t>
            </a:r>
            <a:r>
              <a:rPr lang="de-DE" dirty="0" smtClean="0"/>
              <a:t> – Output 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learnings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6" cy="1184295"/>
          </a:xfrm>
        </p:spPr>
        <p:txBody>
          <a:bodyPr>
            <a:normAutofit/>
          </a:bodyPr>
          <a:lstStyle/>
          <a:p>
            <a:r>
              <a:rPr lang="en-US" dirty="0" smtClean="0"/>
              <a:t>For precise phase scans, wait for the </a:t>
            </a:r>
            <a:r>
              <a:rPr lang="en-US" dirty="0" err="1" smtClean="0"/>
              <a:t>ampt</a:t>
            </a:r>
            <a:r>
              <a:rPr lang="en-US" dirty="0" smtClean="0"/>
              <a:t>/phase RBV to stabilize (i.e. the OVC to adapt)</a:t>
            </a:r>
          </a:p>
          <a:p>
            <a:pPr lvl="1"/>
            <a:r>
              <a:rPr lang="en-US" dirty="0" smtClean="0"/>
              <a:t>Otherwise the gun amplitude will depend on the phase (could in principle be minimized by tuning the gun temperature)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40" y="1853513"/>
            <a:ext cx="4464908" cy="4621179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7498384" y="2946541"/>
            <a:ext cx="1017367" cy="90616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feld 8"/>
          <p:cNvSpPr txBox="1"/>
          <p:nvPr/>
        </p:nvSpPr>
        <p:spPr>
          <a:xfrm>
            <a:off x="8731887" y="2761876"/>
            <a:ext cx="261139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Dependence reduced!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0234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635927" y="6596565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xmlns="" id="{D17B26F0-767A-493D-9ABE-3096B751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QE </a:t>
            </a:r>
            <a:r>
              <a:rPr lang="en-US" dirty="0" smtClean="0"/>
              <a:t>Measurement (Mo Cathode) – Analysis by Max K.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="" id="{7FD5B8A2-5AF5-4641-A449-4FD63C30D821}"/>
              </a:ext>
            </a:extLst>
          </p:cNvPr>
          <p:cNvSpPr txBox="1">
            <a:spLocks/>
          </p:cNvSpPr>
          <p:nvPr/>
        </p:nvSpPr>
        <p:spPr>
          <a:xfrm>
            <a:off x="407988" y="1406427"/>
            <a:ext cx="11088612" cy="501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361950" marR="0" indent="-36195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619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9286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1195387" marR="0" indent="-300037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1472803" marR="0" indent="-310753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5146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29718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4290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3886200" marR="0" indent="-228600" algn="l" defTabSz="914400" rtl="0" latinLnBrk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>
                <a:tab pos="355600" algn="l"/>
              </a:tabLst>
              <a:defRPr sz="1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smtClean="0"/>
              <a:t>UV Vacuum-window coated from one side</a:t>
            </a:r>
          </a:p>
          <a:p>
            <a:pPr lvl="1" hangingPunct="1"/>
            <a:r>
              <a:rPr lang="en-US" smtClean="0"/>
              <a:t>Reflection &lt; 0.25%, estimated to be 0.1%; Reflection from vacuum side: 4%</a:t>
            </a:r>
          </a:p>
          <a:p>
            <a:pPr hangingPunct="1"/>
            <a:r>
              <a:rPr lang="en-US" smtClean="0"/>
              <a:t>User attenuator non-linear</a:t>
            </a:r>
          </a:p>
          <a:p>
            <a:pPr marL="0" indent="0" hangingPunct="1">
              <a:buFont typeface="Arial"/>
              <a:buNone/>
            </a:pP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93E19CE7-0EC7-4598-8C2E-51585C7F1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A9F00"/>
                </a:solidFill>
              </a:rPr>
              <a:t>UV measurement: </a:t>
            </a:r>
            <a:r>
              <a:rPr lang="en-US" b="1" dirty="0" smtClean="0">
                <a:solidFill>
                  <a:srgbClr val="FA9F00"/>
                </a:solidFill>
              </a:rPr>
              <a:t>2020.09.21, </a:t>
            </a:r>
            <a:r>
              <a:rPr lang="en-US" b="1" dirty="0">
                <a:solidFill>
                  <a:srgbClr val="FA9F00"/>
                </a:solidFill>
              </a:rPr>
              <a:t>Charge scans: </a:t>
            </a:r>
            <a:r>
              <a:rPr lang="en-US" b="1" dirty="0" smtClean="0">
                <a:solidFill>
                  <a:srgbClr val="FA9F00"/>
                </a:solidFill>
              </a:rPr>
              <a:t>2020.09.23</a:t>
            </a:r>
            <a:endParaRPr lang="en-US" b="1" dirty="0">
              <a:solidFill>
                <a:srgbClr val="FA9F00"/>
              </a:solidFill>
            </a:endParaRPr>
          </a:p>
        </p:txBody>
      </p:sp>
      <p:pic>
        <p:nvPicPr>
          <p:cNvPr id="12" name="Content Placeholder 11" descr="Chart, line chart&#10;&#10;Description automatically generated">
            <a:extLst>
              <a:ext uri="{FF2B5EF4-FFF2-40B4-BE49-F238E27FC236}">
                <a16:creationId xmlns:a16="http://schemas.microsoft.com/office/drawing/2014/main" xmlns="" id="{65347D73-BB6F-430B-8799-DF538A0D1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24" y="2572383"/>
            <a:ext cx="5486876" cy="3657917"/>
          </a:xfrm>
          <a:prstGeom prst="rect">
            <a:avLst/>
          </a:prstGeom>
        </p:spPr>
      </p:pic>
      <p:pic>
        <p:nvPicPr>
          <p:cNvPr id="13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xmlns="" id="{E357AEB7-F996-465B-8088-A49736472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8" y="2572382"/>
            <a:ext cx="5486876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828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Tools </a:t>
            </a:r>
            <a:r>
              <a:rPr lang="de-DE" dirty="0" err="1" smtClean="0"/>
              <a:t>development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5103127" cy="12831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Quadrupole cycle script by Willi</a:t>
            </a:r>
          </a:p>
          <a:p>
            <a:r>
              <a:rPr lang="en-US" dirty="0" smtClean="0"/>
              <a:t>EA1 Hexapod server now with official DOOCS address and </a:t>
            </a:r>
            <a:r>
              <a:rPr lang="en-US" dirty="0" err="1" smtClean="0"/>
              <a:t>jddd</a:t>
            </a:r>
            <a:r>
              <a:rPr lang="en-US" dirty="0" smtClean="0"/>
              <a:t> panel</a:t>
            </a:r>
          </a:p>
          <a:p>
            <a:r>
              <a:rPr lang="en-US" dirty="0" smtClean="0"/>
              <a:t>EA1 optical spectrometer operational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2507326"/>
            <a:ext cx="4905418" cy="386914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21" y="3748109"/>
            <a:ext cx="6258011" cy="262836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820" y="1072810"/>
            <a:ext cx="6258011" cy="26753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35099" y="1745561"/>
            <a:ext cx="198531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Laser off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03523" y="4441900"/>
            <a:ext cx="26772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Laser on; signal @ 257nm in the EA1 chamber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0428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Beam </a:t>
            </a:r>
            <a:r>
              <a:rPr lang="de-DE" sz="3600" b="1" dirty="0" err="1"/>
              <a:t>found</a:t>
            </a:r>
            <a:r>
              <a:rPr lang="de-DE" sz="3600" b="1" dirty="0"/>
              <a:t> on LI.R1 </a:t>
            </a:r>
            <a:r>
              <a:rPr lang="de-DE" sz="3600" b="1" dirty="0" err="1"/>
              <a:t>with</a:t>
            </a:r>
            <a:r>
              <a:rPr lang="de-DE" sz="3600" b="1" dirty="0"/>
              <a:t> </a:t>
            </a:r>
            <a:r>
              <a:rPr lang="de-DE" sz="3600" b="1" dirty="0" err="1"/>
              <a:t>no</a:t>
            </a:r>
            <a:r>
              <a:rPr lang="de-DE" sz="3600" b="1" dirty="0"/>
              <a:t> </a:t>
            </a:r>
            <a:r>
              <a:rPr lang="de-DE" sz="3600" b="1" dirty="0" err="1"/>
              <a:t>gun</a:t>
            </a:r>
            <a:r>
              <a:rPr lang="de-DE" sz="3600" b="1" dirty="0"/>
              <a:t> </a:t>
            </a:r>
            <a:r>
              <a:rPr lang="de-DE" sz="3600" b="1" dirty="0" err="1"/>
              <a:t>solenoid</a:t>
            </a:r>
            <a:endParaRPr lang="en-US" sz="3600" b="1" dirty="0"/>
          </a:p>
        </p:txBody>
      </p:sp>
      <p:sp>
        <p:nvSpPr>
          <p:cNvPr id="3" name="TextBox 1"/>
          <p:cNvSpPr txBox="1"/>
          <p:nvPr/>
        </p:nvSpPr>
        <p:spPr>
          <a:xfrm>
            <a:off x="5231027" y="1103860"/>
            <a:ext cx="6670641" cy="5103909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marL="364960" indent="-364960" algn="just">
              <a:buFont typeface="Arial" charset="0"/>
              <a:buChar char="•"/>
            </a:pP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solenoid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cycled</a:t>
            </a:r>
            <a:r>
              <a:rPr lang="de-DE" dirty="0"/>
              <a:t>.</a:t>
            </a:r>
          </a:p>
          <a:p>
            <a:pPr marL="364960" indent="-364960" algn="just">
              <a:buFont typeface="Arial" charset="0"/>
              <a:buChar char="•"/>
            </a:pPr>
            <a:endParaRPr lang="de-DE" dirty="0"/>
          </a:p>
          <a:p>
            <a:pPr marL="364960" indent="-364960" algn="just">
              <a:buFont typeface="Arial" charset="0"/>
              <a:buChar char="•"/>
            </a:pPr>
            <a:r>
              <a:rPr lang="de-DE" dirty="0" err="1"/>
              <a:t>Gun</a:t>
            </a:r>
            <a:r>
              <a:rPr lang="de-DE" dirty="0"/>
              <a:t> </a:t>
            </a:r>
            <a:r>
              <a:rPr lang="de-DE" dirty="0" err="1"/>
              <a:t>amplitude</a:t>
            </a:r>
            <a:r>
              <a:rPr lang="de-DE" dirty="0"/>
              <a:t> </a:t>
            </a:r>
            <a:r>
              <a:rPr lang="de-DE" dirty="0" err="1"/>
              <a:t>setpoint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65 MV/m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setpoint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+68° </a:t>
            </a:r>
            <a:r>
              <a:rPr lang="de-DE" dirty="0" err="1"/>
              <a:t>wrt</a:t>
            </a:r>
            <a:r>
              <a:rPr lang="de-DE" dirty="0"/>
              <a:t>.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max. </a:t>
            </a:r>
            <a:r>
              <a:rPr lang="de-DE" dirty="0" err="1"/>
              <a:t>momentum</a:t>
            </a:r>
            <a:r>
              <a:rPr lang="de-DE" dirty="0"/>
              <a:t> (</a:t>
            </a:r>
            <a:r>
              <a:rPr lang="de-DE" dirty="0" err="1"/>
              <a:t>following</a:t>
            </a:r>
            <a:r>
              <a:rPr lang="de-DE" dirty="0"/>
              <a:t> ASTRA </a:t>
            </a:r>
            <a:r>
              <a:rPr lang="de-DE" dirty="0" err="1"/>
              <a:t>simulations</a:t>
            </a:r>
            <a:r>
              <a:rPr lang="de-DE" dirty="0"/>
              <a:t>).</a:t>
            </a:r>
          </a:p>
          <a:p>
            <a:pPr marL="364960" indent="-364960" algn="just">
              <a:buFont typeface="Arial" charset="0"/>
              <a:buChar char="•"/>
            </a:pPr>
            <a:endParaRPr lang="de-DE" dirty="0"/>
          </a:p>
          <a:p>
            <a:pPr marL="364960" indent="-364960" algn="just">
              <a:buFont typeface="Arial" charset="0"/>
              <a:buChar char="•"/>
            </a:pPr>
            <a:r>
              <a:rPr lang="de-DE" dirty="0"/>
              <a:t>CVG1 </a:t>
            </a:r>
            <a:r>
              <a:rPr lang="de-DE" dirty="0" err="1"/>
              <a:t>to</a:t>
            </a:r>
            <a:r>
              <a:rPr lang="de-DE" dirty="0"/>
              <a:t> +2 A </a:t>
            </a:r>
            <a:r>
              <a:rPr lang="de-DE" dirty="0" err="1"/>
              <a:t>and</a:t>
            </a:r>
            <a:r>
              <a:rPr lang="de-DE" dirty="0"/>
              <a:t> V </a:t>
            </a:r>
            <a:r>
              <a:rPr lang="de-DE" dirty="0" err="1"/>
              <a:t>earth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corrector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-8 A.</a:t>
            </a:r>
          </a:p>
          <a:p>
            <a:pPr marL="364960" indent="-364960" algn="just">
              <a:buFont typeface="Arial" charset="0"/>
              <a:buChar char="•"/>
            </a:pPr>
            <a:endParaRPr lang="de-DE" dirty="0"/>
          </a:p>
          <a:p>
            <a:pPr marL="364960" indent="-364960" algn="just">
              <a:buFont typeface="Arial" charset="0"/>
              <a:buChar char="•"/>
            </a:pPr>
            <a:r>
              <a:rPr lang="de-DE" dirty="0"/>
              <a:t>CHG1 </a:t>
            </a:r>
            <a:r>
              <a:rPr lang="de-DE" dirty="0" err="1"/>
              <a:t>to</a:t>
            </a:r>
            <a:r>
              <a:rPr lang="de-DE" dirty="0"/>
              <a:t> -5 A (</a:t>
            </a:r>
            <a:r>
              <a:rPr lang="de-DE" dirty="0" err="1"/>
              <a:t>max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H </a:t>
            </a:r>
            <a:r>
              <a:rPr lang="de-DE" dirty="0" err="1"/>
              <a:t>earth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corrector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-10 A (</a:t>
            </a:r>
            <a:r>
              <a:rPr lang="de-DE" dirty="0" err="1"/>
              <a:t>max</a:t>
            </a:r>
            <a:r>
              <a:rPr lang="de-DE" dirty="0"/>
              <a:t>).</a:t>
            </a:r>
          </a:p>
          <a:p>
            <a:pPr marL="364960" indent="-364960" algn="just">
              <a:buFont typeface="Arial" charset="0"/>
              <a:buChar char="•"/>
            </a:pPr>
            <a:endParaRPr lang="de-DE" dirty="0"/>
          </a:p>
          <a:p>
            <a:pPr marL="364960" indent="-364960" algn="just">
              <a:buFont typeface="Arial" charset="0"/>
              <a:buChar char="•"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alignment</a:t>
            </a:r>
            <a:r>
              <a:rPr lang="de-DE" dirty="0"/>
              <a:t> (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though</a:t>
            </a:r>
            <a:r>
              <a:rPr lang="de-DE" dirty="0"/>
              <a:t>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handle </a:t>
            </a:r>
            <a:r>
              <a:rPr lang="de-DE" dirty="0" err="1"/>
              <a:t>with</a:t>
            </a:r>
            <a:r>
              <a:rPr lang="de-DE" dirty="0"/>
              <a:t> CXG1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earth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corrector</a:t>
            </a:r>
            <a:r>
              <a:rPr lang="de-DE" dirty="0"/>
              <a:t>).</a:t>
            </a:r>
          </a:p>
          <a:p>
            <a:pPr marL="364960" indent="-364960" algn="just">
              <a:buFont typeface="Arial" charset="0"/>
              <a:buChar char="•"/>
            </a:pPr>
            <a:endParaRPr lang="de-DE" dirty="0"/>
          </a:p>
          <a:p>
            <a:pPr marL="364960" indent="-364960" algn="just">
              <a:buFont typeface="Arial" charset="0"/>
              <a:buChar char="•"/>
            </a:pP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wait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X1 </a:t>
            </a:r>
            <a:r>
              <a:rPr lang="de-DE" dirty="0" err="1"/>
              <a:t>screen</a:t>
            </a:r>
            <a:r>
              <a:rPr lang="de-DE" dirty="0"/>
              <a:t> (beam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settings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dipole</a:t>
            </a:r>
            <a:r>
              <a:rPr lang="de-DE" dirty="0"/>
              <a:t>). But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limited (?).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765497"/>
            <a:ext cx="4896544" cy="603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949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Low-</a:t>
            </a:r>
            <a:r>
              <a:rPr lang="de-DE" sz="3600" b="1" dirty="0" err="1"/>
              <a:t>energy</a:t>
            </a:r>
            <a:r>
              <a:rPr lang="de-DE" sz="3600" b="1" dirty="0"/>
              <a:t> </a:t>
            </a:r>
            <a:r>
              <a:rPr lang="de-DE" sz="3600" b="1" dirty="0" err="1"/>
              <a:t>spectrometer</a:t>
            </a:r>
            <a:r>
              <a:rPr lang="de-DE" sz="3600" b="1" dirty="0"/>
              <a:t> (</a:t>
            </a:r>
            <a:r>
              <a:rPr lang="de-DE" sz="3600" b="1" dirty="0" err="1" smtClean="0"/>
              <a:t>re</a:t>
            </a:r>
            <a:r>
              <a:rPr lang="de-DE" sz="3600" b="1" dirty="0" smtClean="0"/>
              <a:t>)</a:t>
            </a:r>
            <a:r>
              <a:rPr lang="de-DE" sz="3600" b="1" dirty="0" err="1" smtClean="0"/>
              <a:t>calibration</a:t>
            </a:r>
            <a:r>
              <a:rPr lang="de-DE" sz="3600" b="1" dirty="0" smtClean="0"/>
              <a:t> (1/2)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" y="835137"/>
                <a:ext cx="12190413" cy="1605900"/>
              </a:xfrm>
              <a:prstGeom prst="rect">
                <a:avLst/>
              </a:prstGeom>
              <a:noFill/>
            </p:spPr>
            <p:txBody>
              <a:bodyPr wrap="square" lIns="116787" tIns="58394" rIns="116787" bIns="58394" rtlCol="0">
                <a:spAutoFit/>
              </a:bodyPr>
              <a:lstStyle/>
              <a:p>
                <a:r>
                  <a:rPr lang="de-DE" dirty="0" smtClean="0"/>
                  <a:t>* </a:t>
                </a:r>
                <a:r>
                  <a:rPr lang="de-DE" dirty="0" err="1"/>
                  <a:t>Calibration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low-energy</a:t>
                </a:r>
                <a:r>
                  <a:rPr lang="de-DE" dirty="0"/>
                  <a:t> </a:t>
                </a:r>
                <a:r>
                  <a:rPr lang="de-DE" dirty="0" err="1"/>
                  <a:t>spectrometer</a:t>
                </a:r>
                <a:r>
                  <a:rPr lang="de-DE" dirty="0"/>
                  <a:t> </a:t>
                </a:r>
                <a:r>
                  <a:rPr lang="de-DE" dirty="0" err="1"/>
                  <a:t>already</a:t>
                </a:r>
                <a:r>
                  <a:rPr lang="de-DE" dirty="0"/>
                  <a:t> </a:t>
                </a:r>
                <a:r>
                  <a:rPr lang="de-DE" dirty="0" err="1"/>
                  <a:t>exists</a:t>
                </a:r>
                <a:r>
                  <a:rPr lang="de-DE" dirty="0"/>
                  <a:t>:</a:t>
                </a:r>
              </a:p>
              <a:p>
                <a:pPr marL="948896" lvl="1" indent="-364960">
                  <a:buFont typeface="Arial" charset="0"/>
                  <a:buChar char="•"/>
                </a:pPr>
                <a:endParaRPr lang="de-DE" dirty="0"/>
              </a:p>
              <a:p>
                <a:pPr marL="948896" lvl="1" indent="-364960">
                  <a:buFont typeface="Arial" charset="0"/>
                  <a:buChar char="•"/>
                </a:pPr>
                <a:r>
                  <a:rPr lang="de-DE" sz="1600" dirty="0"/>
                  <a:t>Absolute </a:t>
                </a:r>
                <a:r>
                  <a:rPr lang="de-DE" sz="1600" dirty="0" err="1"/>
                  <a:t>calibration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central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camera</a:t>
                </a:r>
                <a:r>
                  <a:rPr lang="de-DE" sz="1600" dirty="0"/>
                  <a:t> </a:t>
                </a:r>
                <a:r>
                  <a:rPr lang="de-DE" sz="1600" dirty="0" err="1"/>
                  <a:t>pixel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momentum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vs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magnetic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field</a:t>
                </a:r>
                <a:r>
                  <a:rPr lang="de-DE" sz="1600" dirty="0" smtClean="0"/>
                  <a:t> at </a:t>
                </a:r>
                <a:r>
                  <a:rPr lang="de-DE" sz="1600" dirty="0" err="1" smtClean="0"/>
                  <a:t>magnet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center</a:t>
                </a:r>
                <a:r>
                  <a:rPr lang="de-DE" sz="1600" dirty="0" smtClean="0"/>
                  <a:t>): pc</a:t>
                </a:r>
                <a:r>
                  <a:rPr lang="de-DE" sz="1600" baseline="-25000" dirty="0" smtClean="0"/>
                  <a:t>0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(</a:t>
                </a:r>
                <a:r>
                  <a:rPr lang="de-DE" sz="1600" dirty="0" err="1"/>
                  <a:t>MeV</a:t>
                </a:r>
                <a:r>
                  <a:rPr lang="de-DE" sz="1600" dirty="0"/>
                  <a:t>/c) = </a:t>
                </a:r>
                <a:r>
                  <a:rPr lang="de-DE" sz="1600" dirty="0" smtClean="0"/>
                  <a:t>61.455*B (T)</a:t>
                </a:r>
              </a:p>
              <a:p>
                <a:pPr marL="948896" lvl="1" indent="-364960">
                  <a:buFont typeface="Arial" charset="0"/>
                  <a:buChar char="•"/>
                </a:pPr>
                <a:endParaRPr lang="de-DE" sz="1600" dirty="0"/>
              </a:p>
              <a:p>
                <a:pPr marL="948896" lvl="1" indent="-364960">
                  <a:buFont typeface="Arial" charset="0"/>
                  <a:buChar char="•"/>
                </a:pPr>
                <a:r>
                  <a:rPr lang="de-DE" sz="1600" dirty="0" smtClean="0"/>
                  <a:t>Relative </a:t>
                </a:r>
                <a:r>
                  <a:rPr lang="de-DE" sz="1600" dirty="0" err="1" smtClean="0"/>
                  <a:t>calibration</a:t>
                </a:r>
                <a:r>
                  <a:rPr lang="de-DE" sz="1600" dirty="0" smtClean="0"/>
                  <a:t> (</a:t>
                </a:r>
                <a:r>
                  <a:rPr lang="de-DE" sz="1600" dirty="0" err="1" smtClean="0"/>
                  <a:t>Displacement</a:t>
                </a:r>
                <a:r>
                  <a:rPr lang="de-DE" sz="1600" dirty="0" smtClean="0"/>
                  <a:t> on </a:t>
                </a:r>
                <a:r>
                  <a:rPr lang="de-DE" sz="1600" dirty="0" err="1" smtClean="0"/>
                  <a:t>dispersive</a:t>
                </a:r>
                <a:r>
                  <a:rPr lang="de-DE" sz="1600" dirty="0" smtClean="0"/>
                  <a:t> plane </a:t>
                </a:r>
                <a:r>
                  <a:rPr lang="de-DE" sz="1600" dirty="0" err="1" smtClean="0"/>
                  <a:t>vs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momentum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deviation</a:t>
                </a:r>
                <a:r>
                  <a:rPr lang="de-DE" sz="1600" dirty="0" smtClean="0"/>
                  <a:t>):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=0.526</m:t>
                    </m:r>
                    <m:f>
                      <m:fPr>
                        <m:ctrlPr>
                          <a:rPr lang="de-DE" sz="1600" b="0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𝑝𝑐</m:t>
                        </m:r>
                      </m:num>
                      <m:den>
                        <m:sSub>
                          <m:sSubPr>
                            <m:ctrlPr>
                              <a:rPr lang="de-DE" sz="1600" b="0" i="1" smtClean="0">
                                <a:latin typeface="Cambria Math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𝑝𝑐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e-DE" sz="1600" b="0" i="0" smtClean="0">
                        <a:latin typeface="Cambria Math"/>
                        <a:ea typeface="Cambria Math"/>
                      </a:rPr>
                      <m:t>−0.399</m:t>
                    </m:r>
                    <m:sSup>
                      <m:sSupPr>
                        <m:ctrlPr>
                          <a:rPr lang="de-DE" sz="1600" b="0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600" b="0" i="1" smtClean="0">
                                    <a:latin typeface="Cambria Math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</a:rPr>
                                  <m:t>𝑝𝑐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  <a:ea typeface="Cambria Math"/>
                                      </a:rPr>
                                      <m:t>𝑝𝑐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 smtClean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835137"/>
                <a:ext cx="12190413" cy="1605900"/>
              </a:xfrm>
              <a:prstGeom prst="rect">
                <a:avLst/>
              </a:prstGeom>
              <a:blipFill rotWithShape="0">
                <a:blip r:embed="rId2"/>
                <a:stretch>
                  <a:fillRect l="-200" t="-1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2691104"/>
            <a:ext cx="121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* </a:t>
            </a:r>
            <a:r>
              <a:rPr lang="de-DE" dirty="0" err="1" smtClean="0"/>
              <a:t>However</a:t>
            </a:r>
            <a:r>
              <a:rPr lang="de-DE" dirty="0" smtClean="0"/>
              <a:t>,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an </a:t>
            </a:r>
            <a:r>
              <a:rPr lang="de-DE" dirty="0" err="1" smtClean="0"/>
              <a:t>incomplete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(</a:t>
            </a:r>
            <a:r>
              <a:rPr lang="de-DE" dirty="0" err="1" smtClean="0"/>
              <a:t>cut</a:t>
            </a:r>
            <a:r>
              <a:rPr lang="de-DE" dirty="0" smtClean="0"/>
              <a:t> at 3-4%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max.) </a:t>
            </a:r>
            <a:r>
              <a:rPr lang="de-DE" dirty="0" smtClean="0">
                <a:sym typeface="Wingdings" panose="05000000000000000000" pitchFamily="2" charset="2"/>
              </a:rPr>
              <a:t> Not </a:t>
            </a:r>
            <a:r>
              <a:rPr lang="de-DE" dirty="0" err="1" smtClean="0">
                <a:sym typeface="Wingdings" panose="05000000000000000000" pitchFamily="2" charset="2"/>
              </a:rPr>
              <a:t>as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accurate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possible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9" y="3333989"/>
            <a:ext cx="6048673" cy="3408173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6" y="3333989"/>
            <a:ext cx="5604473" cy="34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8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" y="44634"/>
            <a:ext cx="12190413" cy="671926"/>
          </a:xfrm>
          <a:prstGeom prst="rect">
            <a:avLst/>
          </a:prstGeom>
          <a:noFill/>
        </p:spPr>
        <p:txBody>
          <a:bodyPr wrap="square" lIns="116787" tIns="58394" rIns="116787" bIns="58394" rtlCol="0">
            <a:spAutoFit/>
          </a:bodyPr>
          <a:lstStyle/>
          <a:p>
            <a:pPr algn="ctr"/>
            <a:r>
              <a:rPr lang="de-DE" sz="3600" b="1" dirty="0"/>
              <a:t>Low-</a:t>
            </a:r>
            <a:r>
              <a:rPr lang="de-DE" sz="3600" b="1" dirty="0" err="1"/>
              <a:t>energy</a:t>
            </a:r>
            <a:r>
              <a:rPr lang="de-DE" sz="3600" b="1" dirty="0"/>
              <a:t> </a:t>
            </a:r>
            <a:r>
              <a:rPr lang="de-DE" sz="3600" b="1" dirty="0" err="1"/>
              <a:t>spectrometer</a:t>
            </a:r>
            <a:r>
              <a:rPr lang="de-DE" sz="3600" b="1" dirty="0"/>
              <a:t> (</a:t>
            </a:r>
            <a:r>
              <a:rPr lang="de-DE" sz="3600" b="1" dirty="0" err="1" smtClean="0"/>
              <a:t>re</a:t>
            </a:r>
            <a:r>
              <a:rPr lang="de-DE" sz="3600" b="1" dirty="0" smtClean="0"/>
              <a:t>)</a:t>
            </a:r>
            <a:r>
              <a:rPr lang="de-DE" sz="3600" b="1" dirty="0" err="1" smtClean="0"/>
              <a:t>calibration</a:t>
            </a:r>
            <a:r>
              <a:rPr lang="de-DE" sz="3600" b="1" dirty="0" smtClean="0"/>
              <a:t> (2/2)</a:t>
            </a:r>
            <a:endParaRPr lang="en-US" sz="36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" y="5029952"/>
                <a:ext cx="12190413" cy="1605900"/>
              </a:xfrm>
              <a:prstGeom prst="rect">
                <a:avLst/>
              </a:prstGeom>
              <a:noFill/>
            </p:spPr>
            <p:txBody>
              <a:bodyPr wrap="square" lIns="116787" tIns="58394" rIns="116787" bIns="58394" rtlCol="0">
                <a:spAutoFit/>
              </a:bodyPr>
              <a:lstStyle/>
              <a:p>
                <a:r>
                  <a:rPr lang="de-DE" dirty="0" smtClean="0"/>
                  <a:t>* The </a:t>
                </a:r>
                <a:r>
                  <a:rPr lang="de-DE" dirty="0" err="1" smtClean="0"/>
                  <a:t>refined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calibration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deduced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from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map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:</a:t>
                </a:r>
                <a:endParaRPr lang="de-DE" dirty="0"/>
              </a:p>
              <a:p>
                <a:pPr marL="948896" lvl="1" indent="-364960">
                  <a:buFont typeface="Arial" charset="0"/>
                  <a:buChar char="•"/>
                </a:pPr>
                <a:endParaRPr lang="de-DE" dirty="0"/>
              </a:p>
              <a:p>
                <a:pPr marL="948896" lvl="1" indent="-364960">
                  <a:buFont typeface="Arial" charset="0"/>
                  <a:buChar char="•"/>
                </a:pPr>
                <a:r>
                  <a:rPr lang="de-DE" sz="1600" dirty="0"/>
                  <a:t>Absolute </a:t>
                </a:r>
                <a:r>
                  <a:rPr lang="de-DE" sz="1600" dirty="0" err="1" smtClean="0"/>
                  <a:t>calibration</a:t>
                </a:r>
                <a:r>
                  <a:rPr lang="de-DE" sz="1600" dirty="0" smtClean="0"/>
                  <a:t>: pc</a:t>
                </a:r>
                <a:r>
                  <a:rPr lang="de-DE" sz="1600" baseline="-25000" dirty="0" smtClean="0"/>
                  <a:t>0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(</a:t>
                </a:r>
                <a:r>
                  <a:rPr lang="de-DE" sz="1600" dirty="0" err="1"/>
                  <a:t>MeV</a:t>
                </a:r>
                <a:r>
                  <a:rPr lang="de-DE" sz="1600" dirty="0"/>
                  <a:t>/c) = </a:t>
                </a:r>
                <a:r>
                  <a:rPr lang="de-DE" sz="1600" dirty="0" smtClean="0"/>
                  <a:t>61.2246*B (T) (-0.375% </a:t>
                </a:r>
                <a:r>
                  <a:rPr lang="de-DE" sz="1600" dirty="0" err="1" smtClean="0"/>
                  <a:t>compared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to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incomplete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field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map</a:t>
                </a:r>
                <a:r>
                  <a:rPr lang="de-DE" sz="1600" dirty="0" smtClean="0"/>
                  <a:t>)</a:t>
                </a:r>
              </a:p>
              <a:p>
                <a:pPr marL="948896" lvl="1" indent="-364960">
                  <a:buFont typeface="Arial" charset="0"/>
                  <a:buChar char="•"/>
                </a:pPr>
                <a:endParaRPr lang="de-DE" sz="1600" dirty="0"/>
              </a:p>
              <a:p>
                <a:pPr marL="948896" lvl="1" indent="-364960">
                  <a:buFont typeface="Arial" charset="0"/>
                  <a:buChar char="•"/>
                </a:pPr>
                <a:r>
                  <a:rPr lang="de-DE" sz="1600" dirty="0" smtClean="0"/>
                  <a:t>Relative </a:t>
                </a:r>
                <a:r>
                  <a:rPr lang="de-DE" sz="1600" dirty="0" err="1" smtClean="0"/>
                  <a:t>calibration</a:t>
                </a:r>
                <a:r>
                  <a:rPr lang="de-DE" sz="1600" dirty="0" smtClean="0"/>
                  <a:t>: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=0.51617</m:t>
                    </m:r>
                    <m:f>
                      <m:fPr>
                        <m:ctrlPr>
                          <a:rPr lang="de-DE" sz="1600" b="0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𝑝𝑐</m:t>
                        </m:r>
                      </m:num>
                      <m:den>
                        <m:sSub>
                          <m:sSubPr>
                            <m:ctrlPr>
                              <a:rPr lang="de-DE" sz="1600" b="0" i="1" smtClean="0">
                                <a:latin typeface="Cambria Math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𝑝𝑐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de-DE" sz="1600" b="0" i="0" smtClean="0">
                        <a:latin typeface="Cambria Math"/>
                        <a:ea typeface="Cambria Math"/>
                      </a:rPr>
                      <m:t>−0.401</m:t>
                    </m:r>
                    <m:sSup>
                      <m:sSupPr>
                        <m:ctrlPr>
                          <a:rPr lang="de-DE" sz="1600" b="0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1600" b="0" i="1" smtClean="0">
                                    <a:latin typeface="Cambria Math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</a:rPr>
                                  <m:t>𝑝𝑐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  <a:ea typeface="Cambria Math"/>
                                      </a:rPr>
                                      <m:t>𝑝𝑐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 smtClean="0"/>
                  <a:t> (-1.87% (-0.5%) for the linear (quadratic) term) 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5029952"/>
                <a:ext cx="12190413" cy="1605900"/>
              </a:xfrm>
              <a:prstGeom prst="rect">
                <a:avLst/>
              </a:prstGeom>
              <a:blipFill rotWithShape="0">
                <a:blip r:embed="rId2"/>
                <a:stretch>
                  <a:fillRect l="-200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797436"/>
            <a:ext cx="121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*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performed</a:t>
            </a:r>
            <a:r>
              <a:rPr lang="de-DE" dirty="0" smtClean="0"/>
              <a:t> </a:t>
            </a:r>
            <a:r>
              <a:rPr lang="de-DE" dirty="0" err="1" smtClean="0"/>
              <a:t>again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numerically</a:t>
            </a:r>
            <a:r>
              <a:rPr lang="de-DE" dirty="0" smtClean="0"/>
              <a:t> </a:t>
            </a:r>
            <a:r>
              <a:rPr lang="de-DE" dirty="0" err="1" smtClean="0"/>
              <a:t>completed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 (fit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tails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sum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exponentials</a:t>
            </a:r>
            <a:r>
              <a:rPr lang="de-DE" dirty="0" smtClean="0"/>
              <a:t>).  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9" y="1413569"/>
            <a:ext cx="6048673" cy="340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1413570"/>
            <a:ext cx="5604473" cy="34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591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Macintosh PowerPoint</Application>
  <PresentationFormat>Breitbild</PresentationFormat>
  <Paragraphs>125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Cambria Math</vt:lpstr>
      <vt:lpstr>Helvetica</vt:lpstr>
      <vt:lpstr>Wingdings</vt:lpstr>
      <vt:lpstr>Arial</vt:lpstr>
      <vt:lpstr>DESY</vt:lpstr>
      <vt:lpstr>ARES Operation Meeting</vt:lpstr>
      <vt:lpstr>Summary</vt:lpstr>
      <vt:lpstr>First Momentum measurement with the PDE</vt:lpstr>
      <vt:lpstr>Gun – Output vector correction learnings</vt:lpstr>
      <vt:lpstr>QE Measurement (Mo Cathode) – Analysis by Max K.</vt:lpstr>
      <vt:lpstr>Tools development</vt:lpstr>
      <vt:lpstr>PowerPoint-Präsentation</vt:lpstr>
      <vt:lpstr>PowerPoint-Präsentation</vt:lpstr>
      <vt:lpstr>PowerPoint-Präsentation</vt:lpstr>
      <vt:lpstr>Phase shifts TWS</vt:lpstr>
      <vt:lpstr>MSK shift</vt:lpstr>
      <vt:lpstr>Shutdown Planning</vt:lpstr>
      <vt:lpstr>Other (technical) stuff</vt:lpstr>
      <vt:lpstr>Plans for week 40 </vt:lpstr>
      <vt:lpstr>ARES Schedule</vt:lpstr>
      <vt:lpstr>ARES Schedule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ARES Operation Meeting</dc:title>
  <cp:lastModifiedBy>Frank Mayet</cp:lastModifiedBy>
  <cp:revision>35</cp:revision>
  <dcterms:modified xsi:type="dcterms:W3CDTF">2020-09-28T09:13:18Z</dcterms:modified>
</cp:coreProperties>
</file>